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f2a6595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f2a6595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f2a65959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f2a65959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f2a65959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f2a65959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f2a65959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f2a65959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Philip Nelson and Brigham Michaelis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55" name="Google Shape;55;p13"/>
          <p:cNvPicPr preferRelativeResize="0"/>
          <p:nvPr/>
        </p:nvPicPr>
        <p:blipFill rotWithShape="1">
          <a:blip r:embed="rId3">
            <a:alphaModFix/>
          </a:blip>
          <a:srcRect b="13480" l="28804" r="26811" t="62860"/>
          <a:stretch/>
        </p:blipFill>
        <p:spPr>
          <a:xfrm>
            <a:off x="2588138" y="424500"/>
            <a:ext cx="3967721" cy="1652426"/>
          </a:xfrm>
          <a:prstGeom prst="rect">
            <a:avLst/>
          </a:prstGeom>
          <a:noFill/>
          <a:ln>
            <a:noFill/>
          </a:ln>
          <a:effectLst>
            <a:outerShdw blurRad="71438" rotWithShape="0" algn="bl" dir="2760000" dist="76200">
              <a:srgbClr val="000000">
                <a:alpha val="50000"/>
              </a:srgbClr>
            </a:outerShdw>
          </a:effectLst>
        </p:spPr>
      </p:pic>
      <p:pic>
        <p:nvPicPr>
          <p:cNvPr id="56" name="Google Shape;56;p13"/>
          <p:cNvPicPr preferRelativeResize="0"/>
          <p:nvPr/>
        </p:nvPicPr>
        <p:blipFill rotWithShape="1">
          <a:blip r:embed="rId4">
            <a:alphaModFix/>
          </a:blip>
          <a:srcRect b="31069" l="0" r="0" t="19432"/>
          <a:stretch/>
        </p:blipFill>
        <p:spPr>
          <a:xfrm>
            <a:off x="1268513" y="424501"/>
            <a:ext cx="6606976" cy="1839501"/>
          </a:xfrm>
          <a:prstGeom prst="rect">
            <a:avLst/>
          </a:prstGeom>
          <a:noFill/>
          <a:ln>
            <a:noFill/>
          </a:ln>
          <a:effectLst>
            <a:outerShdw blurRad="71438" rotWithShape="0" algn="bl" dir="2760000" dist="7620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311700" y="339600"/>
            <a:ext cx="8520600" cy="316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chemeClr val="dk1"/>
                </a:solidFill>
              </a:rPr>
              <a:t>Super basic rules and introduction</a:t>
            </a:r>
            <a:endParaRPr sz="2500">
              <a:solidFill>
                <a:schemeClr val="dk1"/>
              </a:solidFill>
            </a:endParaRPr>
          </a:p>
          <a:p>
            <a:pPr indent="0" lvl="0" marL="0" rtl="0" algn="ctr">
              <a:spcBef>
                <a:spcPts val="1000"/>
              </a:spcBef>
              <a:spcAft>
                <a:spcPts val="0"/>
              </a:spcAft>
              <a:buNone/>
            </a:pPr>
            <a:r>
              <a:t/>
            </a:r>
            <a:endParaRPr sz="1000">
              <a:solidFill>
                <a:schemeClr val="dk1"/>
              </a:solidFill>
            </a:endParaRPr>
          </a:p>
          <a:p>
            <a:pPr indent="-320675" lvl="0" marL="457200" rtl="0" algn="l">
              <a:lnSpc>
                <a:spcPct val="150000"/>
              </a:lnSpc>
              <a:spcBef>
                <a:spcPts val="1000"/>
              </a:spcBef>
              <a:spcAft>
                <a:spcPts val="0"/>
              </a:spcAft>
              <a:buClr>
                <a:schemeClr val="dk1"/>
              </a:buClr>
              <a:buSzPts val="1450"/>
              <a:buAutoNum type="arabicPeriod"/>
            </a:pPr>
            <a:r>
              <a:rPr lang="en" sz="1450">
                <a:solidFill>
                  <a:schemeClr val="dk1"/>
                </a:solidFill>
              </a:rPr>
              <a:t>Create a deck from the available 20,000 cards. Or use a prefab deck.</a:t>
            </a:r>
            <a:endParaRPr sz="1450">
              <a:solidFill>
                <a:schemeClr val="dk1"/>
              </a:solidFill>
            </a:endParaRPr>
          </a:p>
          <a:p>
            <a:pPr indent="-320675" lvl="0" marL="457200" rtl="0" algn="l">
              <a:lnSpc>
                <a:spcPct val="150000"/>
              </a:lnSpc>
              <a:spcBef>
                <a:spcPts val="0"/>
              </a:spcBef>
              <a:spcAft>
                <a:spcPts val="0"/>
              </a:spcAft>
              <a:buClr>
                <a:schemeClr val="dk1"/>
              </a:buClr>
              <a:buSzPts val="1450"/>
              <a:buAutoNum type="arabicPeriod"/>
            </a:pPr>
            <a:r>
              <a:rPr lang="en" sz="1450">
                <a:solidFill>
                  <a:schemeClr val="dk1"/>
                </a:solidFill>
              </a:rPr>
              <a:t>Your deck must be at least 60 cards.</a:t>
            </a:r>
            <a:endParaRPr sz="1450">
              <a:solidFill>
                <a:schemeClr val="dk1"/>
              </a:solidFill>
            </a:endParaRPr>
          </a:p>
          <a:p>
            <a:pPr indent="-320675" lvl="0" marL="457200" rtl="0" algn="l">
              <a:lnSpc>
                <a:spcPct val="150000"/>
              </a:lnSpc>
              <a:spcBef>
                <a:spcPts val="0"/>
              </a:spcBef>
              <a:spcAft>
                <a:spcPts val="0"/>
              </a:spcAft>
              <a:buClr>
                <a:schemeClr val="dk1"/>
              </a:buClr>
              <a:buSzPts val="1450"/>
              <a:buAutoNum type="arabicPeriod"/>
            </a:pPr>
            <a:r>
              <a:rPr lang="en" sz="1450">
                <a:solidFill>
                  <a:schemeClr val="dk1"/>
                </a:solidFill>
              </a:rPr>
              <a:t>Up to fifteen cards may be included in your sideboard, if you use one.</a:t>
            </a:r>
            <a:endParaRPr sz="1450">
              <a:solidFill>
                <a:schemeClr val="dk1"/>
              </a:solidFill>
            </a:endParaRPr>
          </a:p>
          <a:p>
            <a:pPr indent="-320675" lvl="0" marL="457200" rtl="0" algn="l">
              <a:lnSpc>
                <a:spcPct val="150000"/>
              </a:lnSpc>
              <a:spcBef>
                <a:spcPts val="0"/>
              </a:spcBef>
              <a:spcAft>
                <a:spcPts val="0"/>
              </a:spcAft>
              <a:buClr>
                <a:schemeClr val="dk1"/>
              </a:buClr>
              <a:buSzPts val="1450"/>
              <a:buAutoNum type="arabicPeriod"/>
            </a:pPr>
            <a:r>
              <a:rPr lang="en" sz="1450">
                <a:solidFill>
                  <a:schemeClr val="dk1"/>
                </a:solidFill>
              </a:rPr>
              <a:t>Include no more than four copies of any individual card in your main deck and sideboard combined (except basic lands).</a:t>
            </a:r>
            <a:endParaRPr sz="1450">
              <a:solidFill>
                <a:schemeClr val="dk1"/>
              </a:solidFill>
            </a:endParaRPr>
          </a:p>
          <a:p>
            <a:pPr indent="-320675" lvl="0" marL="457200" rtl="0" algn="l">
              <a:lnSpc>
                <a:spcPct val="150000"/>
              </a:lnSpc>
              <a:spcBef>
                <a:spcPts val="0"/>
              </a:spcBef>
              <a:spcAft>
                <a:spcPts val="0"/>
              </a:spcAft>
              <a:buClr>
                <a:schemeClr val="dk1"/>
              </a:buClr>
              <a:buSzPts val="1450"/>
              <a:buAutoNum type="arabicPeriod"/>
            </a:pPr>
            <a:r>
              <a:rPr lang="en" sz="1450">
                <a:solidFill>
                  <a:schemeClr val="dk1"/>
                </a:solidFill>
              </a:rPr>
              <a:t>There's no maximum deck size, as long as you can shuffle your deck in your hands unassisted.</a:t>
            </a:r>
            <a:endParaRPr sz="1450">
              <a:solidFill>
                <a:schemeClr val="dk1"/>
              </a:solidFill>
            </a:endParaRPr>
          </a:p>
        </p:txBody>
      </p:sp>
      <p:pic>
        <p:nvPicPr>
          <p:cNvPr id="62" name="Google Shape;62;p14"/>
          <p:cNvPicPr preferRelativeResize="0"/>
          <p:nvPr/>
        </p:nvPicPr>
        <p:blipFill>
          <a:blip r:embed="rId3">
            <a:alphaModFix/>
          </a:blip>
          <a:stretch>
            <a:fillRect/>
          </a:stretch>
        </p:blipFill>
        <p:spPr>
          <a:xfrm>
            <a:off x="378750" y="3443750"/>
            <a:ext cx="1637750" cy="1637775"/>
          </a:xfrm>
          <a:prstGeom prst="rect">
            <a:avLst/>
          </a:prstGeom>
          <a:noFill/>
          <a:ln>
            <a:noFill/>
          </a:ln>
        </p:spPr>
      </p:pic>
      <p:pic>
        <p:nvPicPr>
          <p:cNvPr id="63" name="Google Shape;63;p14"/>
          <p:cNvPicPr preferRelativeResize="0"/>
          <p:nvPr/>
        </p:nvPicPr>
        <p:blipFill>
          <a:blip r:embed="rId4">
            <a:alphaModFix/>
          </a:blip>
          <a:stretch>
            <a:fillRect/>
          </a:stretch>
        </p:blipFill>
        <p:spPr>
          <a:xfrm>
            <a:off x="2928925" y="3567313"/>
            <a:ext cx="3286125" cy="1390650"/>
          </a:xfrm>
          <a:prstGeom prst="rect">
            <a:avLst/>
          </a:prstGeom>
          <a:noFill/>
          <a:ln>
            <a:noFill/>
          </a:ln>
        </p:spPr>
      </p:pic>
      <p:pic>
        <p:nvPicPr>
          <p:cNvPr id="64" name="Google Shape;64;p14"/>
          <p:cNvPicPr preferRelativeResize="0"/>
          <p:nvPr/>
        </p:nvPicPr>
        <p:blipFill>
          <a:blip r:embed="rId5">
            <a:alphaModFix/>
          </a:blip>
          <a:stretch>
            <a:fillRect/>
          </a:stretch>
        </p:blipFill>
        <p:spPr>
          <a:xfrm>
            <a:off x="6947550" y="3567300"/>
            <a:ext cx="1518850" cy="151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There are currently a number of ways to rank a deck.</a:t>
            </a:r>
            <a:endParaRPr>
              <a:solidFill>
                <a:schemeClr val="dk1"/>
              </a:solidFill>
            </a:endParaRPr>
          </a:p>
          <a:p>
            <a:pPr indent="-298450" lvl="0" marL="457200" marR="0" rtl="0" algn="l">
              <a:lnSpc>
                <a:spcPct val="115000"/>
              </a:lnSpc>
              <a:spcBef>
                <a:spcPts val="1200"/>
              </a:spcBef>
              <a:spcAft>
                <a:spcPts val="0"/>
              </a:spcAft>
              <a:buClr>
                <a:schemeClr val="dk1"/>
              </a:buClr>
              <a:buSzPts val="1100"/>
              <a:buAutoNum type="arabicPeriod"/>
            </a:pPr>
            <a:r>
              <a:rPr lang="en" sz="1100">
                <a:solidFill>
                  <a:schemeClr val="dk1"/>
                </a:solidFill>
              </a:rPr>
              <a:t>Goldfishing</a:t>
            </a:r>
            <a:endParaRPr sz="1100">
              <a:solidFill>
                <a:schemeClr val="dk1"/>
              </a:solidFill>
            </a:endParaRPr>
          </a:p>
          <a:p>
            <a:pPr indent="-298450" lvl="0" marL="457200" marR="0" rtl="0" algn="l">
              <a:lnSpc>
                <a:spcPct val="115000"/>
              </a:lnSpc>
              <a:spcBef>
                <a:spcPts val="0"/>
              </a:spcBef>
              <a:spcAft>
                <a:spcPts val="0"/>
              </a:spcAft>
              <a:buClr>
                <a:schemeClr val="dk1"/>
              </a:buClr>
              <a:buSzPts val="1100"/>
              <a:buAutoNum type="arabicPeriod"/>
            </a:pPr>
            <a:r>
              <a:rPr lang="en" sz="1100">
                <a:solidFill>
                  <a:schemeClr val="dk1"/>
                </a:solidFill>
              </a:rPr>
              <a:t>Reporting your deck stats on various websites.</a:t>
            </a:r>
            <a:endParaRPr sz="11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What if we could make a novel deck ranker?</a:t>
            </a:r>
            <a:endParaRPr>
              <a:solidFill>
                <a:schemeClr val="dk1"/>
              </a:solidFill>
            </a:endParaRPr>
          </a:p>
          <a:p>
            <a:pPr indent="0" lvl="0" marL="0" rtl="0" algn="l">
              <a:spcBef>
                <a:spcPts val="1200"/>
              </a:spcBef>
              <a:spcAft>
                <a:spcPts val="1200"/>
              </a:spcAft>
              <a:buNone/>
            </a:pPr>
            <a:r>
              <a:rPr lang="en" sz="1100">
                <a:solidFill>
                  <a:schemeClr val="dk1"/>
                </a:solidFill>
              </a:rPr>
              <a:t>With the amount of data we have available to us, and the skills and knowledge from this class, we think it may be possible to come up with a novel deck ranker (however naive it may be) for Magic the Gathering.</a:t>
            </a:r>
            <a:endParaRPr sz="1100">
              <a:solidFill>
                <a:schemeClr val="dk1"/>
              </a:solidFill>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How to rank a deck</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Schedule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chemeClr val="dk1"/>
                </a:solidFill>
              </a:rPr>
              <a:t>Our Schedule:</a:t>
            </a:r>
            <a:br>
              <a:rPr lang="en">
                <a:solidFill>
                  <a:schemeClr val="dk1"/>
                </a:solidFill>
              </a:rPr>
            </a:br>
            <a:r>
              <a:rPr lang="en">
                <a:solidFill>
                  <a:schemeClr val="dk1"/>
                </a:solidFill>
              </a:rPr>
              <a:t>	</a:t>
            </a:r>
            <a:r>
              <a:rPr lang="en" sz="1100">
                <a:solidFill>
                  <a:schemeClr val="dk1"/>
                </a:solidFill>
              </a:rPr>
              <a:t>April 12-15: 	Get data from kaggle, munge and analyze.</a:t>
            </a:r>
            <a:endParaRPr sz="1100">
              <a:solidFill>
                <a:schemeClr val="dk1"/>
              </a:solidFill>
            </a:endParaRPr>
          </a:p>
          <a:p>
            <a:pPr indent="457200" lvl="0" marL="0" rtl="0" algn="l">
              <a:lnSpc>
                <a:spcPct val="115000"/>
              </a:lnSpc>
              <a:spcBef>
                <a:spcPts val="1200"/>
              </a:spcBef>
              <a:spcAft>
                <a:spcPts val="0"/>
              </a:spcAft>
              <a:buNone/>
            </a:pPr>
            <a:r>
              <a:rPr lang="en" sz="1100">
                <a:solidFill>
                  <a:schemeClr val="dk1"/>
                </a:solidFill>
              </a:rPr>
              <a:t>April 16-25: 	Using deck data from kaggle, mtggoldfish, and mtgmeta, devise a novel method to rank a deck.</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(This may take several failed attempts) </a:t>
            </a:r>
            <a:endParaRPr sz="1100">
              <a:solidFill>
                <a:schemeClr val="dk1"/>
              </a:solidFill>
            </a:endParaRPr>
          </a:p>
          <a:p>
            <a:pPr indent="457200" lvl="0" marL="0" rtl="0" algn="l">
              <a:lnSpc>
                <a:spcPct val="115000"/>
              </a:lnSpc>
              <a:spcBef>
                <a:spcPts val="1000"/>
              </a:spcBef>
              <a:spcAft>
                <a:spcPts val="0"/>
              </a:spcAft>
              <a:buNone/>
            </a:pPr>
            <a:r>
              <a:rPr lang="en" sz="1100">
                <a:solidFill>
                  <a:schemeClr val="dk1"/>
                </a:solidFill>
              </a:rPr>
              <a:t>April 26-30: 	Write 6 page report.</a:t>
            </a:r>
            <a:endParaRPr sz="1100">
              <a:solidFill>
                <a:schemeClr val="dk1"/>
              </a:solidFill>
            </a:endParaRPr>
          </a:p>
          <a:p>
            <a:pPr indent="457200" lvl="0" marL="0" rtl="0" algn="l">
              <a:lnSpc>
                <a:spcPct val="115000"/>
              </a:lnSpc>
              <a:spcBef>
                <a:spcPts val="1000"/>
              </a:spcBef>
              <a:spcAft>
                <a:spcPts val="0"/>
              </a:spcAft>
              <a:buNone/>
            </a:pPr>
            <a:r>
              <a:rPr lang="en" sz="1100">
                <a:solidFill>
                  <a:schemeClr val="dk1"/>
                </a:solidFill>
              </a:rPr>
              <a:t>May 1: 	Submit project</a:t>
            </a:r>
            <a:endParaRPr sz="1100">
              <a:solidFill>
                <a:schemeClr val="dk1"/>
              </a:solidFill>
            </a:endParaRPr>
          </a:p>
          <a:p>
            <a:pPr indent="0" lvl="0" marL="0" rtl="0" algn="l">
              <a:lnSpc>
                <a:spcPct val="100000"/>
              </a:lnSpc>
              <a:spcBef>
                <a:spcPts val="1000"/>
              </a:spcBef>
              <a:spcAft>
                <a:spcPts val="100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Potential Problems and Solutions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1"/>
                </a:solidFill>
              </a:rPr>
              <a:t>Potential Problems and Solutions or Alternatives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sz="1100">
                <a:solidFill>
                  <a:schemeClr val="dk1"/>
                </a:solidFill>
              </a:rPr>
              <a:t>Our novel deck ranker could suck.</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We can mitigate this possibility by attempting and documenting all the approaches we take in creating this novel deck ranker</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It may be possible (and slightly easier) to come up with a novel card ranker that isn’t driven by sale price only.</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It may be that we could significantly add to the dataset found on Kaggle and end up submitting a new dataset.</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Finally if all the previously mentioned attempts fail, with all the data we have available to us, we could ask and answer some very interesting questions with regards to Magic the Gathering.</a:t>
            </a:r>
            <a:endParaRPr sz="1100">
              <a:solidFill>
                <a:schemeClr val="dk1"/>
              </a:solidFill>
            </a:endParaRPr>
          </a:p>
          <a:p>
            <a:pPr indent="0" lvl="0" marL="0" rtl="0" algn="l">
              <a:lnSpc>
                <a:spcPct val="115000"/>
              </a:lnSpc>
              <a:spcBef>
                <a:spcPts val="10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