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4" r:id="rId3"/>
    <p:sldId id="289" r:id="rId4"/>
    <p:sldId id="290" r:id="rId5"/>
    <p:sldId id="275" r:id="rId6"/>
    <p:sldId id="276" r:id="rId7"/>
    <p:sldId id="27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5657" autoAdjust="0"/>
  </p:normalViewPr>
  <p:slideViewPr>
    <p:cSldViewPr>
      <p:cViewPr varScale="1">
        <p:scale>
          <a:sx n="111" d="100"/>
          <a:sy n="111" d="100"/>
        </p:scale>
        <p:origin x="12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38275"/>
            <a:ext cx="787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227076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178800" cy="4594860"/>
          </a:xfrm>
        </p:spPr>
        <p:txBody>
          <a:bodyPr/>
          <a:lstStyle>
            <a:lvl3pPr>
              <a:buSzPct val="70000"/>
              <a:buFont typeface="Wingdings" pitchFamily="2" charset="2"/>
              <a:buChar char="v"/>
              <a:defRPr/>
            </a:lvl3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5271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40" y="14970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" y="21367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4065" y="14970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4065" y="21367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40" y="6191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63240" y="6191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70040" y="6191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78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414338" y="1290638"/>
            <a:ext cx="7889875" cy="104775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 kern="1200" spc="10" baseline="0">
          <a:solidFill>
            <a:srgbClr val="006699"/>
          </a:solidFill>
          <a:latin typeface="Franklin Gothic Medium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§"/>
        <a:defRPr kumimoji="1" sz="2800" kern="1200" baseline="0">
          <a:solidFill>
            <a:srgbClr val="003366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§"/>
        <a:defRPr kumimoji="1" sz="2400" kern="1200" baseline="0">
          <a:solidFill>
            <a:srgbClr val="003366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"/>
        <a:defRPr kumimoji="1" sz="2000" kern="1200" baseline="0">
          <a:solidFill>
            <a:srgbClr val="003366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s"/>
        <a:defRPr kumimoji="1" sz="2000" kern="1200" baseline="0">
          <a:solidFill>
            <a:srgbClr val="003366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 kern="1200" baseline="0">
          <a:solidFill>
            <a:srgbClr val="003366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 5050 Advanced Algorithms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3284984"/>
            <a:ext cx="6400800" cy="2270760"/>
          </a:xfrm>
        </p:spPr>
        <p:txBody>
          <a:bodyPr/>
          <a:lstStyle/>
          <a:p>
            <a:pPr algn="ctr"/>
            <a:r>
              <a:rPr lang="en-US" altLang="zh-CN" dirty="0" smtClean="0"/>
              <a:t>Haitao Wang</a:t>
            </a:r>
          </a:p>
          <a:p>
            <a:pPr algn="ctr"/>
            <a:r>
              <a:rPr lang="en-US" altLang="zh-CN" dirty="0" smtClean="0"/>
              <a:t>Assistant Professor</a:t>
            </a:r>
          </a:p>
          <a:p>
            <a:pPr algn="ctr"/>
            <a:r>
              <a:rPr lang="en-US" altLang="zh-CN" dirty="0" smtClean="0"/>
              <a:t>Department of Computer Science</a:t>
            </a:r>
          </a:p>
          <a:p>
            <a:pPr algn="ctr"/>
            <a:r>
              <a:rPr lang="en-US" altLang="zh-CN" dirty="0" smtClean="0"/>
              <a:t>Utah State University</a:t>
            </a:r>
          </a:p>
          <a:p>
            <a:pPr algn="ctr"/>
            <a:r>
              <a:rPr lang="en-US" altLang="zh-CN" dirty="0" smtClean="0"/>
              <a:t>Spring 2018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an algorithm?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mathematics and computer science, an </a:t>
            </a:r>
            <a:r>
              <a:rPr lang="en-US" altLang="zh-CN" dirty="0" smtClean="0">
                <a:solidFill>
                  <a:srgbClr val="FF0000"/>
                </a:solidFill>
              </a:rPr>
              <a:t>algorithm</a:t>
            </a:r>
            <a:r>
              <a:rPr lang="en-US" altLang="zh-CN" dirty="0" smtClean="0"/>
              <a:t> is a step-by-step procedure for calculations.</a:t>
            </a:r>
          </a:p>
          <a:p>
            <a:pPr lvl="1"/>
            <a:r>
              <a:rPr lang="en-US" altLang="zh-CN" dirty="0" smtClean="0"/>
              <a:t>from Wikipedia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Informally, an </a:t>
            </a:r>
            <a:r>
              <a:rPr lang="en-US" altLang="zh-CN" dirty="0" smtClean="0">
                <a:solidFill>
                  <a:srgbClr val="FF0000"/>
                </a:solidFill>
              </a:rPr>
              <a:t>algorithm</a:t>
            </a:r>
            <a:r>
              <a:rPr lang="en-US" altLang="zh-CN" dirty="0" smtClean="0"/>
              <a:t> is a well-defined computational procedure that takes some values as  </a:t>
            </a:r>
            <a:r>
              <a:rPr lang="en-US" altLang="zh-CN" dirty="0" smtClean="0">
                <a:solidFill>
                  <a:srgbClr val="FF0000"/>
                </a:solidFill>
              </a:rPr>
              <a:t>input</a:t>
            </a:r>
            <a:r>
              <a:rPr lang="en-US" altLang="zh-CN" dirty="0" smtClean="0"/>
              <a:t> and produces some values as </a:t>
            </a:r>
            <a:r>
              <a:rPr lang="en-US" altLang="zh-CN" dirty="0" smtClean="0">
                <a:solidFill>
                  <a:srgbClr val="FF0000"/>
                </a:solidFill>
              </a:rPr>
              <a:t>output</a:t>
            </a:r>
            <a:r>
              <a:rPr lang="en-US" altLang="zh-CN" dirty="0" smtClean="0"/>
              <a:t>. An algorithm is thus a sequence of computational steps that transform the input into the output.</a:t>
            </a:r>
          </a:p>
          <a:p>
            <a:pPr lvl="1"/>
            <a:r>
              <a:rPr lang="en-US" altLang="zh-CN" dirty="0" smtClean="0"/>
              <a:t>from an algorithm book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2924944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7772400" cy="1362075"/>
          </a:xfrm>
        </p:spPr>
        <p:txBody>
          <a:bodyPr/>
          <a:lstStyle/>
          <a:p>
            <a:r>
              <a:rPr lang="en-US" altLang="zh-CN" dirty="0" smtClean="0"/>
              <a:t>Course overview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4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overview (subject </a:t>
            </a:r>
            <a:r>
              <a:rPr lang="en-US" altLang="zh-CN" smtClean="0"/>
              <a:t>to change)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178800" cy="513431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Algorithm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analysis techniques</a:t>
            </a:r>
          </a:p>
          <a:p>
            <a:pPr lvl="1"/>
            <a:r>
              <a:rPr lang="en-US" altLang="zh-CN" dirty="0" smtClean="0"/>
              <a:t>Growth of functions</a:t>
            </a:r>
          </a:p>
          <a:p>
            <a:pPr lvl="2"/>
            <a:r>
              <a:rPr lang="en-US" altLang="zh-CN" dirty="0" smtClean="0"/>
              <a:t>asymptotic notation: big-O, Ω, </a:t>
            </a:r>
            <a:r>
              <a:rPr lang="el-GR" altLang="zh-CN" dirty="0" smtClean="0"/>
              <a:t>ϴ</a:t>
            </a:r>
            <a:r>
              <a:rPr lang="en-US" altLang="zh-CN" dirty="0" smtClean="0"/>
              <a:t>, small-o</a:t>
            </a:r>
          </a:p>
          <a:p>
            <a:pPr lvl="2"/>
            <a:r>
              <a:rPr lang="en-US" altLang="zh-CN" dirty="0" smtClean="0"/>
              <a:t>time/space complexity</a:t>
            </a:r>
          </a:p>
          <a:p>
            <a:pPr lvl="1"/>
            <a:r>
              <a:rPr lang="en-US" altLang="zh-CN" dirty="0" smtClean="0"/>
              <a:t>Solving recurrences</a:t>
            </a:r>
          </a:p>
          <a:p>
            <a:pPr lvl="2"/>
            <a:r>
              <a:rPr lang="en-US" altLang="zh-CN" dirty="0" smtClean="0"/>
              <a:t>expanding, substitution, recursion tree, Master theorem </a:t>
            </a:r>
          </a:p>
          <a:p>
            <a:pPr lvl="1"/>
            <a:r>
              <a:rPr lang="en-US" altLang="zh-CN" dirty="0" smtClean="0"/>
              <a:t>Amortized analysis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Algorithm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design techniques</a:t>
            </a:r>
          </a:p>
          <a:p>
            <a:pPr lvl="1"/>
            <a:r>
              <a:rPr lang="en-US" altLang="zh-CN" dirty="0" smtClean="0"/>
              <a:t>Focus on learning </a:t>
            </a:r>
            <a:r>
              <a:rPr lang="en-US" altLang="zh-CN" dirty="0" smtClean="0">
                <a:solidFill>
                  <a:srgbClr val="FF0000"/>
                </a:solidFill>
              </a:rPr>
              <a:t>techniques</a:t>
            </a:r>
            <a:r>
              <a:rPr lang="en-US" altLang="zh-CN" dirty="0" smtClean="0"/>
              <a:t> rather than algorithms themselves</a:t>
            </a:r>
          </a:p>
          <a:p>
            <a:pPr lvl="2"/>
            <a:r>
              <a:rPr lang="en-US" altLang="zh-CN" dirty="0" smtClean="0"/>
              <a:t>Objective: Use these techniques to </a:t>
            </a:r>
            <a:r>
              <a:rPr lang="en-US" altLang="zh-CN" dirty="0" smtClean="0">
                <a:solidFill>
                  <a:srgbClr val="FF0000"/>
                </a:solidFill>
              </a:rPr>
              <a:t>solve new problems</a:t>
            </a:r>
          </a:p>
          <a:p>
            <a:pPr lvl="1"/>
            <a:r>
              <a:rPr lang="en-US" altLang="zh-CN" dirty="0" smtClean="0"/>
              <a:t>Algorithms taught in class are used only as </a:t>
            </a:r>
            <a:r>
              <a:rPr lang="en-US" altLang="zh-CN" dirty="0" smtClean="0">
                <a:solidFill>
                  <a:srgbClr val="FF0000"/>
                </a:solidFill>
              </a:rPr>
              <a:t>examples</a:t>
            </a:r>
            <a:r>
              <a:rPr lang="en-US" altLang="zh-CN" dirty="0" smtClean="0"/>
              <a:t> to illustrate the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overview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Divide and conquer</a:t>
            </a:r>
          </a:p>
          <a:p>
            <a:pPr lvl="1"/>
            <a:r>
              <a:rPr lang="en-US" altLang="zh-CN" dirty="0" smtClean="0"/>
              <a:t>merge-sort, maximum-</a:t>
            </a:r>
            <a:r>
              <a:rPr lang="en-US" altLang="zh-CN" dirty="0" err="1" smtClean="0"/>
              <a:t>subarray</a:t>
            </a:r>
            <a:r>
              <a:rPr lang="en-US" altLang="zh-CN" dirty="0" smtClean="0"/>
              <a:t>, maximal points</a:t>
            </a:r>
          </a:p>
          <a:p>
            <a:pPr lvl="1"/>
            <a:r>
              <a:rPr lang="en-US" altLang="zh-CN" dirty="0" smtClean="0"/>
              <a:t>analysis technique: solving recurrences</a:t>
            </a:r>
          </a:p>
          <a:p>
            <a:r>
              <a:rPr lang="en-US" altLang="zh-CN" dirty="0" smtClean="0"/>
              <a:t>Prune and search</a:t>
            </a:r>
          </a:p>
          <a:p>
            <a:pPr lvl="1"/>
            <a:r>
              <a:rPr lang="en-US" altLang="zh-CN" dirty="0" smtClean="0"/>
              <a:t>binary search, selection</a:t>
            </a:r>
            <a:endParaRPr lang="zh-CN" altLang="en-US" dirty="0" smtClean="0"/>
          </a:p>
          <a:p>
            <a:r>
              <a:rPr lang="en-US" altLang="zh-CN" dirty="0" smtClean="0"/>
              <a:t>Designing data structures</a:t>
            </a:r>
          </a:p>
          <a:p>
            <a:pPr lvl="1"/>
            <a:r>
              <a:rPr lang="en-US" altLang="zh-CN" dirty="0" smtClean="0"/>
              <a:t>augmenting binary search trees</a:t>
            </a:r>
          </a:p>
          <a:p>
            <a:r>
              <a:rPr lang="en-US" altLang="zh-CN" dirty="0" smtClean="0"/>
              <a:t>Dynamic programming</a:t>
            </a:r>
          </a:p>
          <a:p>
            <a:pPr lvl="1"/>
            <a:r>
              <a:rPr lang="en-US" altLang="zh-CN" dirty="0" smtClean="0"/>
              <a:t>The knapsack problems</a:t>
            </a:r>
          </a:p>
          <a:p>
            <a:pPr lvl="1"/>
            <a:r>
              <a:rPr lang="en-US" altLang="zh-CN" dirty="0" smtClean="0"/>
              <a:t>Longest common subsequence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overview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Graph algorithms</a:t>
            </a:r>
          </a:p>
          <a:p>
            <a:pPr lvl="1"/>
            <a:r>
              <a:rPr lang="en-US" altLang="zh-CN" dirty="0" smtClean="0"/>
              <a:t>BFS/DFS, topological sort, shortest/longest paths in directed </a:t>
            </a:r>
            <a:r>
              <a:rPr lang="en-US" altLang="zh-CN" smtClean="0"/>
              <a:t>acyclic graphs </a:t>
            </a:r>
            <a:r>
              <a:rPr lang="en-US" altLang="zh-CN" dirty="0" smtClean="0"/>
              <a:t>(DAG)</a:t>
            </a:r>
          </a:p>
          <a:p>
            <a:pPr lvl="1"/>
            <a:r>
              <a:rPr lang="en-US" altLang="zh-CN" dirty="0" smtClean="0"/>
              <a:t>Shortest paths in general graphs</a:t>
            </a:r>
          </a:p>
          <a:p>
            <a:pPr lvl="2"/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algorithm, Bellman-Ford, all-pairs shortest paths</a:t>
            </a:r>
          </a:p>
          <a:p>
            <a:pPr lvl="1"/>
            <a:r>
              <a:rPr lang="en-US" altLang="zh-CN" dirty="0" smtClean="0"/>
              <a:t>Minimum spanning trees</a:t>
            </a:r>
          </a:p>
          <a:p>
            <a:pPr lvl="1"/>
            <a:r>
              <a:rPr lang="en-US" altLang="zh-CN" dirty="0" smtClean="0"/>
              <a:t>Others</a:t>
            </a:r>
          </a:p>
          <a:p>
            <a:r>
              <a:rPr lang="en-US" altLang="zh-CN" sz="2400" dirty="0" smtClean="0"/>
              <a:t>Computational Complexity: P, NP, NP-hard, and NP-Complete </a:t>
            </a:r>
          </a:p>
          <a:p>
            <a:pPr lvl="1"/>
            <a:r>
              <a:rPr lang="en-US" altLang="zh-CN" dirty="0" smtClean="0"/>
              <a:t>Definitions</a:t>
            </a:r>
          </a:p>
          <a:p>
            <a:pPr lvl="1"/>
            <a:r>
              <a:rPr lang="en-US" altLang="zh-CN" dirty="0" smtClean="0"/>
              <a:t>How to prove a problem is NP-Complete: Problem reduction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Theme1">
  <a:themeElements>
    <a:clrScheme name="Zack's Standard 5">
      <a:dk1>
        <a:srgbClr val="000066"/>
      </a:dk1>
      <a:lt1>
        <a:srgbClr val="FFFFFF"/>
      </a:lt1>
      <a:dk2>
        <a:srgbClr val="0000FF"/>
      </a:dk2>
      <a:lt2>
        <a:srgbClr val="000000"/>
      </a:lt2>
      <a:accent1>
        <a:srgbClr val="0066FF"/>
      </a:accent1>
      <a:accent2>
        <a:srgbClr val="33CCCC"/>
      </a:accent2>
      <a:accent3>
        <a:srgbClr val="FFFFFF"/>
      </a:accent3>
      <a:accent4>
        <a:srgbClr val="000056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Zack's Standard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Zack's Standard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ck's Standard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ck's Standard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9492</TotalTime>
  <Words>257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Medium</vt:lpstr>
      <vt:lpstr>Gill Sans MT</vt:lpstr>
      <vt:lpstr>Wingdings</vt:lpstr>
      <vt:lpstr>myTheme1</vt:lpstr>
      <vt:lpstr>CS 5050 Advanced Algorithms</vt:lpstr>
      <vt:lpstr>What is an algorithm?</vt:lpstr>
      <vt:lpstr>Syllabus</vt:lpstr>
      <vt:lpstr>Course overview</vt:lpstr>
      <vt:lpstr>Course overview (subject to change)</vt:lpstr>
      <vt:lpstr>Course overview (cont.)</vt:lpstr>
      <vt:lpstr>Course overview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5050 Advanced Algorithms</dc:title>
  <dc:creator>Haitao Wang</dc:creator>
  <cp:lastModifiedBy>Haitao Wang</cp:lastModifiedBy>
  <cp:revision>120</cp:revision>
  <dcterms:created xsi:type="dcterms:W3CDTF">2012-08-08T23:51:37Z</dcterms:created>
  <dcterms:modified xsi:type="dcterms:W3CDTF">2018-01-05T18:08:04Z</dcterms:modified>
</cp:coreProperties>
</file>