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301" r:id="rId3"/>
    <p:sldId id="257" r:id="rId4"/>
    <p:sldId id="258" r:id="rId5"/>
    <p:sldId id="256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7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8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4" Type="http://schemas.openxmlformats.org/officeDocument/2006/relationships/image" Target="../media/image11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e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2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4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1C42-69EF-4375-9F90-52C0EB9FB91C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BC29C-2601-4C14-B098-5C3E0E8FF7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BC29C-2601-4C14-B098-5C3E0E8FF70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BC29C-2601-4C14-B098-5C3E0E8FF70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11"/>
          <p:cNvSpPr>
            <a:spLocks noChangeShapeType="1"/>
          </p:cNvSpPr>
          <p:nvPr/>
        </p:nvSpPr>
        <p:spPr bwMode="auto">
          <a:xfrm>
            <a:off x="1981200" y="1447800"/>
            <a:ext cx="6324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905000" y="838200"/>
            <a:ext cx="647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b="0">
                <a:latin typeface="Bodoni MT" pitchFamily="18" charset="0"/>
                <a:ea typeface="华文行楷" pitchFamily="2" charset="-122"/>
              </a:rPr>
              <a:t>西安交通大学  </a:t>
            </a:r>
            <a:r>
              <a:rPr lang="en-US" altLang="zh-CN" b="0">
                <a:latin typeface="Bodoni MT" pitchFamily="18" charset="0"/>
                <a:ea typeface="华文行楷" pitchFamily="2" charset="-122"/>
              </a:rPr>
              <a:t>Xi’an Jiaotong University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6C598-E1F8-4139-829E-0C25F912ABBB}" type="datetimeFigureOut">
              <a:rPr lang="zh-CN" altLang="en-US" smtClean="0"/>
              <a:pPr/>
              <a:t>2016/11/6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7C6A-59EF-4559-A1D5-29D3C57AF8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4" name="Line 20"/>
          <p:cNvSpPr>
            <a:spLocks noChangeShapeType="1"/>
          </p:cNvSpPr>
          <p:nvPr/>
        </p:nvSpPr>
        <p:spPr bwMode="auto">
          <a:xfrm>
            <a:off x="3048000" y="457200"/>
            <a:ext cx="579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zh-CN" altLang="en-US"/>
          </a:p>
        </p:txBody>
      </p:sp>
      <p:pic>
        <p:nvPicPr>
          <p:cNvPr id="79875" name="Picture 22" descr="校徽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28600" y="76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990600" y="152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600" b="0">
                <a:solidFill>
                  <a:srgbClr val="0000FF"/>
                </a:solidFill>
                <a:latin typeface="Garamond" pitchFamily="18" charset="0"/>
                <a:ea typeface="华文行楷" pitchFamily="2" charset="-122"/>
              </a:rPr>
              <a:t>西安交通大学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0000FF"/>
          </a:solidFill>
          <a:latin typeface="Garamond" pitchFamily="18" charset="0"/>
          <a:ea typeface="华文行楷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0000FF"/>
          </a:solidFill>
          <a:latin typeface="Garamond" pitchFamily="18" charset="0"/>
          <a:ea typeface="华文行楷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0000FF"/>
          </a:solidFill>
          <a:latin typeface="Garamond" pitchFamily="18" charset="0"/>
          <a:ea typeface="华文行楷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0000FF"/>
          </a:solidFill>
          <a:latin typeface="Garamond" pitchFamily="18" charset="0"/>
          <a:ea typeface="华文行楷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00FF"/>
          </a:solidFill>
          <a:latin typeface="Garamond" pitchFamily="18" charset="0"/>
          <a:ea typeface="华文行楷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00FF"/>
          </a:solidFill>
          <a:latin typeface="Garamond" pitchFamily="18" charset="0"/>
          <a:ea typeface="华文行楷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00FF"/>
          </a:solidFill>
          <a:latin typeface="Garamond" pitchFamily="18" charset="0"/>
          <a:ea typeface="华文行楷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00FF"/>
          </a:solidFill>
          <a:latin typeface="Garamond" pitchFamily="18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5.w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0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0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9.w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4.w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2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40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9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8.e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7111" name="Object 55"/>
          <p:cNvGraphicFramePr>
            <a:graphicFrameLocks noChangeAspect="1"/>
          </p:cNvGraphicFramePr>
          <p:nvPr/>
        </p:nvGraphicFramePr>
        <p:xfrm>
          <a:off x="554038" y="785807"/>
          <a:ext cx="78644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公式" r:id="rId3" imgW="4228920" imgH="939600" progId="Equation.3">
                  <p:embed/>
                </p:oleObj>
              </mc:Choice>
              <mc:Fallback>
                <p:oleObj name="公式" r:id="rId3" imgW="4228920" imgH="939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785807"/>
                        <a:ext cx="7864475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8" name="Object 44"/>
          <p:cNvGraphicFramePr>
            <a:graphicFrameLocks noChangeAspect="1"/>
          </p:cNvGraphicFramePr>
          <p:nvPr/>
        </p:nvGraphicFramePr>
        <p:xfrm>
          <a:off x="1428728" y="4000504"/>
          <a:ext cx="5214974" cy="12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公式" r:id="rId5" imgW="2273040" imgH="685800" progId="Equation.3">
                  <p:embed/>
                </p:oleObj>
              </mc:Choice>
              <mc:Fallback>
                <p:oleObj name="公式" r:id="rId5" imgW="2273040" imgH="685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000504"/>
                        <a:ext cx="5214974" cy="1279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214290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1----15      </a:t>
            </a:r>
            <a:r>
              <a:rPr lang="zh-CN" altLang="en-US" sz="2800" dirty="0"/>
              <a:t>用归纳法证明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13164" y="2702478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3345420"/>
            <a:ext cx="109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n=2</a:t>
            </a:r>
            <a:r>
              <a:rPr lang="zh-CN" altLang="en-US" sz="2800" dirty="0"/>
              <a:t>时</a:t>
            </a:r>
          </a:p>
        </p:txBody>
      </p:sp>
      <p:sp>
        <p:nvSpPr>
          <p:cNvPr id="8" name="矩形 7"/>
          <p:cNvSpPr/>
          <p:nvPr/>
        </p:nvSpPr>
        <p:spPr>
          <a:xfrm>
            <a:off x="642910" y="578645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结论成立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085863" y="1357298"/>
          <a:ext cx="54149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3" imgW="2323800" imgH="228600" progId="Equation.DSMT4">
                  <p:embed/>
                </p:oleObj>
              </mc:Choice>
              <mc:Fallback>
                <p:oleObj name="Equation" r:id="rId3" imgW="23238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63" y="1357298"/>
                        <a:ext cx="541496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57158" y="1429395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令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181100" y="4414823"/>
          <a:ext cx="39909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5" imgW="1714320" imgH="228600" progId="Equation.DSMT4">
                  <p:embed/>
                </p:oleObj>
              </mc:Choice>
              <mc:Fallback>
                <p:oleObj name="Equation" r:id="rId5" imgW="171432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414823"/>
                        <a:ext cx="39909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14348" y="3715397"/>
            <a:ext cx="4892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</a:rPr>
              <a:t>故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>
                <a:latin typeface="+mn-ea"/>
              </a:rPr>
              <a:t>[0,1]</a:t>
            </a:r>
            <a:r>
              <a:rPr lang="zh-CN" altLang="en-US" sz="2800" dirty="0">
                <a:latin typeface="+mn-ea"/>
              </a:rPr>
              <a:t>区间严格单调减</a:t>
            </a:r>
          </a:p>
        </p:txBody>
      </p:sp>
      <p:sp>
        <p:nvSpPr>
          <p:cNvPr id="13" name="矩形 12"/>
          <p:cNvSpPr/>
          <p:nvPr/>
        </p:nvSpPr>
        <p:spPr>
          <a:xfrm>
            <a:off x="479932" y="4406623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而</a:t>
            </a:r>
          </a:p>
        </p:txBody>
      </p:sp>
      <p:sp>
        <p:nvSpPr>
          <p:cNvPr id="14" name="矩形 13"/>
          <p:cNvSpPr/>
          <p:nvPr/>
        </p:nvSpPr>
        <p:spPr>
          <a:xfrm>
            <a:off x="500034" y="5215595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</a:rPr>
              <a:t>故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&lt;p&lt;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latin typeface="+mn-ea"/>
              </a:rPr>
              <a:t>时</a:t>
            </a:r>
            <a:r>
              <a:rPr lang="en-US" altLang="zh-CN" sz="2800" dirty="0">
                <a:latin typeface="+mn-ea"/>
              </a:rPr>
              <a:t>,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>
                <a:latin typeface="+mn-ea"/>
              </a:rPr>
              <a:t>&gt;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(1)=</a:t>
            </a:r>
            <a:r>
              <a:rPr lang="en-US" altLang="zh-CN" sz="2800" dirty="0">
                <a:latin typeface="+mn-ea"/>
              </a:rPr>
              <a:t>0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34" y="6024567"/>
            <a:ext cx="3571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故系统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2</a:t>
            </a:r>
            <a:r>
              <a:rPr lang="zh-CN" altLang="en-US" sz="2800" dirty="0">
                <a:latin typeface="+mn-ea"/>
              </a:rPr>
              <a:t>的可靠性大</a:t>
            </a:r>
            <a:endParaRPr lang="zh-CN" altLang="en-US" sz="2800" dirty="0"/>
          </a:p>
        </p:txBody>
      </p:sp>
      <p:graphicFrame>
        <p:nvGraphicFramePr>
          <p:cNvPr id="22538" name="Object 4"/>
          <p:cNvGraphicFramePr>
            <a:graphicFrameLocks noChangeAspect="1"/>
          </p:cNvGraphicFramePr>
          <p:nvPr/>
        </p:nvGraphicFramePr>
        <p:xfrm>
          <a:off x="1725615" y="571480"/>
          <a:ext cx="2560633" cy="51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7" imgW="1269720" imgH="241200" progId="Equation.DSMT4">
                  <p:embed/>
                </p:oleObj>
              </mc:Choice>
              <mc:Fallback>
                <p:oleObj name="Equation" r:id="rId7" imgW="12697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5" y="571480"/>
                        <a:ext cx="2560633" cy="51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4"/>
          <p:cNvGraphicFramePr>
            <a:graphicFrameLocks noChangeAspect="1"/>
          </p:cNvGraphicFramePr>
          <p:nvPr/>
        </p:nvGraphicFramePr>
        <p:xfrm>
          <a:off x="4870450" y="585788"/>
          <a:ext cx="26765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9" imgW="1231560" imgH="241200" progId="Equation.DSMT4">
                  <p:embed/>
                </p:oleObj>
              </mc:Choice>
              <mc:Fallback>
                <p:oleObj name="Equation" r:id="rId9" imgW="123156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585788"/>
                        <a:ext cx="267652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00034" y="54832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</a:rPr>
              <a:t>比较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938186" y="2238353"/>
            <a:ext cx="3995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cs typeface="Times New Roman" pitchFamily="18" charset="0"/>
              </a:rPr>
              <a:t>则</a:t>
            </a:r>
            <a:r>
              <a:rPr lang="zh-CN" altLang="en-US" sz="2800" i="1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>
                <a:latin typeface="+mn-ea"/>
              </a:rPr>
              <a:t>[0,1]</a:t>
            </a:r>
            <a:r>
              <a:rPr lang="zh-CN" altLang="en-US" sz="2800" dirty="0">
                <a:latin typeface="+mn-ea"/>
              </a:rPr>
              <a:t>区间可导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868363" y="2881298"/>
          <a:ext cx="76327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1" imgW="3276360" imgH="228600" progId="Equation.DSMT4">
                  <p:embed/>
                </p:oleObj>
              </mc:Choice>
              <mc:Fallback>
                <p:oleObj name="Equation" r:id="rId11" imgW="327636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881298"/>
                        <a:ext cx="76327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7643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2----20   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 X~N(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zh-CN" altLang="en-US" sz="2800" dirty="0">
                <a:latin typeface="宋体"/>
                <a:ea typeface="宋体"/>
                <a:cs typeface="Times New Roman" pitchFamily="18" charset="0"/>
                <a:sym typeface="Symbol"/>
              </a:rPr>
              <a:t>，</a:t>
            </a:r>
            <a:r>
              <a:rPr lang="en-US" altLang="zh-CN" sz="2800" baseline="30000" dirty="0">
                <a:latin typeface="宋体"/>
                <a:ea typeface="宋体"/>
                <a:cs typeface="Times New Roman" pitchFamily="18" charset="0"/>
                <a:sym typeface="Symbol"/>
              </a:rPr>
              <a:t>2</a:t>
            </a:r>
            <a:r>
              <a:rPr lang="en-US" altLang="zh-CN" sz="2800" dirty="0"/>
              <a:t>),F(x)</a:t>
            </a:r>
            <a:r>
              <a:rPr lang="zh-CN" altLang="en-US" sz="2800" dirty="0"/>
              <a:t>为其分布函数</a:t>
            </a:r>
            <a:r>
              <a:rPr lang="en-US" altLang="zh-CN" sz="2800" dirty="0"/>
              <a:t>,</a:t>
            </a:r>
            <a:r>
              <a:rPr lang="zh-CN" altLang="en-US" sz="2800" dirty="0"/>
              <a:t>证明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          F(x)=1-F(2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  </a:t>
            </a:r>
            <a:r>
              <a:rPr lang="en-US" altLang="zh-CN" sz="2800" dirty="0"/>
              <a:t>-x).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57158" y="1500174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285720" y="1871643"/>
          <a:ext cx="7721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公式" r:id="rId4" imgW="3035160" imgH="482400" progId="Equation.3">
                  <p:embed/>
                </p:oleObj>
              </mc:Choice>
              <mc:Fallback>
                <p:oleObj name="公式" r:id="rId4" imgW="303516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871643"/>
                        <a:ext cx="77216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18"/>
          <p:cNvCxnSpPr>
            <a:cxnSpLocks noChangeShapeType="1"/>
          </p:cNvCxnSpPr>
          <p:nvPr/>
        </p:nvCxnSpPr>
        <p:spPr bwMode="auto">
          <a:xfrm rot="10800000" flipV="1">
            <a:off x="4832366" y="1857363"/>
            <a:ext cx="596891" cy="3857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5419741" y="1571612"/>
          <a:ext cx="14382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公式" r:id="rId6" imgW="660240" imgH="203040" progId="Equation.3">
                  <p:embed/>
                </p:oleObj>
              </mc:Choice>
              <mc:Fallback>
                <p:oleObj name="公式" r:id="rId6" imgW="660240" imgH="203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41" y="1571612"/>
                        <a:ext cx="14382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214282" y="3086091"/>
          <a:ext cx="8501122" cy="98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公式" r:id="rId8" imgW="3581280" imgH="482400" progId="Equation.3">
                  <p:embed/>
                </p:oleObj>
              </mc:Choice>
              <mc:Fallback>
                <p:oleObj name="公式" r:id="rId8" imgW="3581280" imgH="482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086091"/>
                        <a:ext cx="8501122" cy="980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18"/>
          <p:cNvCxnSpPr>
            <a:cxnSpLocks noChangeShapeType="1"/>
          </p:cNvCxnSpPr>
          <p:nvPr/>
        </p:nvCxnSpPr>
        <p:spPr bwMode="auto">
          <a:xfrm rot="10800000" flipV="1">
            <a:off x="5429256" y="3000373"/>
            <a:ext cx="571504" cy="4857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39" name="Object 13"/>
          <p:cNvGraphicFramePr>
            <a:graphicFrameLocks noChangeAspect="1"/>
          </p:cNvGraphicFramePr>
          <p:nvPr/>
        </p:nvGraphicFramePr>
        <p:xfrm>
          <a:off x="6143636" y="2857496"/>
          <a:ext cx="16351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公式" r:id="rId10" imgW="749160" imgH="203040" progId="Equation.3">
                  <p:embed/>
                </p:oleObj>
              </mc:Choice>
              <mc:Fallback>
                <p:oleObj name="公式" r:id="rId10" imgW="749160" imgH="203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2857496"/>
                        <a:ext cx="163512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1881192" y="4000504"/>
          <a:ext cx="3762377" cy="94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公式" r:id="rId12" imgW="1917360" imgH="482400" progId="Equation.3">
                  <p:embed/>
                </p:oleObj>
              </mc:Choice>
              <mc:Fallback>
                <p:oleObj name="公式" r:id="rId12" imgW="1917360" imgH="482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92" y="4000504"/>
                        <a:ext cx="3762377" cy="947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236567" y="4857748"/>
          <a:ext cx="86217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公式" r:id="rId14" imgW="3632040" imgH="482400" progId="Equation.3">
                  <p:embed/>
                </p:oleObj>
              </mc:Choice>
              <mc:Fallback>
                <p:oleObj name="公式" r:id="rId14" imgW="3632040" imgH="482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67" y="4857748"/>
                        <a:ext cx="8621713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/>
        </p:nvGraphicFramePr>
        <p:xfrm>
          <a:off x="2047402" y="5857892"/>
          <a:ext cx="3881920" cy="92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公式" r:id="rId16" imgW="2019240" imgH="482400" progId="Equation.3">
                  <p:embed/>
                </p:oleObj>
              </mc:Choice>
              <mc:Fallback>
                <p:oleObj name="公式" r:id="rId16" imgW="2019240" imgH="4824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402" y="5857892"/>
                        <a:ext cx="3881920" cy="928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>
            <a:cxnSpLocks noChangeShapeType="1"/>
          </p:cNvCxnSpPr>
          <p:nvPr/>
        </p:nvCxnSpPr>
        <p:spPr bwMode="auto">
          <a:xfrm rot="10800000">
            <a:off x="5543560" y="5572139"/>
            <a:ext cx="671514" cy="50006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6350002" y="5965118"/>
          <a:ext cx="1436708" cy="41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18" imgW="1193760" imgH="342720" progId="Equation.DSMT4">
                  <p:embed/>
                </p:oleObj>
              </mc:Choice>
              <mc:Fallback>
                <p:oleObj name="Equation" r:id="rId18" imgW="1193760" imgH="3427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2" y="5965118"/>
                        <a:ext cx="1436708" cy="412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71472" y="214290"/>
            <a:ext cx="2302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2----16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500034" y="857232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      甲、乙两选手轮流投篮，直至有一人投中为止。甲每次投篮命中的概率为</a:t>
            </a:r>
            <a:r>
              <a:rPr lang="en-US" altLang="zh-CN" sz="2800" dirty="0"/>
              <a:t>0.7,</a:t>
            </a:r>
            <a:r>
              <a:rPr lang="zh-CN" altLang="en-US" sz="2800" dirty="0"/>
              <a:t>乙每次投篮命中的概率为</a:t>
            </a:r>
            <a:r>
              <a:rPr lang="en-US" altLang="zh-CN" sz="2800" dirty="0"/>
              <a:t>0.8, </a:t>
            </a:r>
            <a:r>
              <a:rPr lang="zh-CN" altLang="en-US" sz="2800" dirty="0"/>
              <a:t>甲先投篮</a:t>
            </a:r>
            <a:r>
              <a:rPr lang="en-US" altLang="zh-CN" sz="2800" dirty="0"/>
              <a:t>,</a:t>
            </a:r>
            <a:r>
              <a:rPr lang="zh-CN" altLang="en-US" sz="2800" dirty="0"/>
              <a:t>求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zh-CN" altLang="en-US" sz="2800" dirty="0"/>
              <a:t>两人投篮总次数</a:t>
            </a:r>
            <a:r>
              <a:rPr lang="en-US" altLang="zh-CN" sz="2800" dirty="0"/>
              <a:t>X</a:t>
            </a:r>
            <a:r>
              <a:rPr lang="zh-CN" altLang="en-US" sz="2800" dirty="0"/>
              <a:t>的分布率</a:t>
            </a:r>
            <a:r>
              <a:rPr lang="en-US" altLang="zh-CN" sz="2800" dirty="0"/>
              <a:t>.</a:t>
            </a:r>
          </a:p>
          <a:p>
            <a:pPr marL="514350" indent="-514350">
              <a:buFontTx/>
              <a:buAutoNum type="arabicParenR"/>
            </a:pPr>
            <a:r>
              <a:rPr lang="zh-CN" altLang="en-US" sz="2800" dirty="0"/>
              <a:t>甲投篮总次数</a:t>
            </a:r>
            <a:r>
              <a:rPr lang="en-US" altLang="zh-CN" sz="2800" dirty="0"/>
              <a:t>X</a:t>
            </a:r>
            <a:r>
              <a:rPr lang="zh-CN" altLang="en-US" sz="2800" dirty="0"/>
              <a:t>的分布率</a:t>
            </a:r>
            <a:r>
              <a:rPr lang="en-US" altLang="zh-CN" sz="2800" dirty="0"/>
              <a:t>.</a:t>
            </a:r>
          </a:p>
          <a:p>
            <a:pPr marL="514350" indent="-514350">
              <a:buFontTx/>
              <a:buAutoNum type="arabicParenR"/>
            </a:pPr>
            <a:r>
              <a:rPr lang="zh-CN" altLang="en-US" sz="2800" dirty="0"/>
              <a:t>乙投篮总次数</a:t>
            </a:r>
            <a:r>
              <a:rPr lang="en-US" altLang="zh-CN" sz="2800" dirty="0"/>
              <a:t>X</a:t>
            </a:r>
            <a:r>
              <a:rPr lang="zh-CN" altLang="en-US" sz="2800" dirty="0"/>
              <a:t>的分布率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85720" y="3643314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0034" y="4214818"/>
            <a:ext cx="6929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{X=k}={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次没</a:t>
            </a:r>
            <a:r>
              <a:rPr lang="zh-CN" altLang="en-US" sz="2800" dirty="0"/>
              <a:t>投中</a:t>
            </a:r>
            <a:r>
              <a:rPr lang="en-US" altLang="zh-CN" sz="2800" dirty="0"/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zh-CN" altLang="en-US" sz="2800" dirty="0"/>
              <a:t>投中</a:t>
            </a:r>
            <a:r>
              <a:rPr lang="en-US" altLang="zh-CN" sz="2800" dirty="0"/>
              <a:t>}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2427288" y="4857750"/>
          <a:ext cx="58086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2819160" imgH="330120" progId="Equation.DSMT4">
                  <p:embed/>
                </p:oleObj>
              </mc:Choice>
              <mc:Fallback>
                <p:oleObj name="Equation" r:id="rId3" imgW="2819160" imgH="3301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857750"/>
                        <a:ext cx="5808662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428596" y="4977492"/>
            <a:ext cx="189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为奇数时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dirty="0"/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2352706" y="5572140"/>
          <a:ext cx="66484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3225600" imgH="330120" progId="Equation.DSMT4">
                  <p:embed/>
                </p:oleObj>
              </mc:Choice>
              <mc:Fallback>
                <p:oleObj name="Equation" r:id="rId5" imgW="3225600" imgH="3301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706" y="5572140"/>
                        <a:ext cx="664845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428596" y="5796652"/>
            <a:ext cx="189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为偶数时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6858016" y="4191664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(k=1,2,…)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20" grpId="0"/>
      <p:bldP spid="22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71538" y="832948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甲前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次没</a:t>
            </a:r>
            <a:r>
              <a:rPr lang="zh-CN" altLang="en-US" sz="2400" dirty="0"/>
              <a:t>投中</a:t>
            </a:r>
            <a:r>
              <a:rPr lang="en-US" altLang="zh-CN" sz="2400" dirty="0"/>
              <a:t>,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乙前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次没</a:t>
            </a:r>
            <a:r>
              <a:rPr lang="zh-CN" altLang="en-US" sz="2400" dirty="0"/>
              <a:t>投中</a:t>
            </a:r>
            <a:r>
              <a:rPr lang="en-US" altLang="zh-CN" sz="2400" dirty="0"/>
              <a:t>,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甲第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zh-CN" altLang="en-US" sz="2400" dirty="0"/>
              <a:t>投中</a:t>
            </a:r>
            <a:r>
              <a:rPr lang="en-US" altLang="zh-CN" sz="2400" dirty="0"/>
              <a:t>}</a:t>
            </a:r>
          </a:p>
        </p:txBody>
      </p:sp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1023611" y="2023394"/>
          <a:ext cx="7120289" cy="101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3390840" imgH="482400" progId="Equation.DSMT4">
                  <p:embed/>
                </p:oleObj>
              </mc:Choice>
              <mc:Fallback>
                <p:oleObj name="Equation" r:id="rId3" imgW="339084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611" y="2023394"/>
                        <a:ext cx="7120289" cy="1014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384923" y="188051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故</a:t>
            </a:r>
          </a:p>
        </p:txBody>
      </p:sp>
      <p:sp>
        <p:nvSpPr>
          <p:cNvPr id="12" name="矩形 11"/>
          <p:cNvSpPr/>
          <p:nvPr/>
        </p:nvSpPr>
        <p:spPr>
          <a:xfrm>
            <a:off x="285720" y="357166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2 )  {X=k}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357290" y="1380452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athematica1"/>
              </a:rPr>
              <a:t>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甲前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次没</a:t>
            </a:r>
            <a:r>
              <a:rPr lang="zh-CN" altLang="en-US" sz="2400" dirty="0"/>
              <a:t>投中</a:t>
            </a:r>
            <a:r>
              <a:rPr lang="en-US" altLang="zh-CN" sz="2400" dirty="0"/>
              <a:t>,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乙前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次没</a:t>
            </a:r>
            <a:r>
              <a:rPr lang="zh-CN" altLang="en-US" sz="2400" dirty="0"/>
              <a:t>投中</a:t>
            </a:r>
            <a:r>
              <a:rPr lang="en-US" altLang="zh-CN" sz="2400" dirty="0"/>
              <a:t>,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乙第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zh-CN" altLang="en-US" sz="2400" dirty="0"/>
              <a:t>投中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00034" y="4594999"/>
            <a:ext cx="8286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{X=k} = {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甲前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次没</a:t>
            </a:r>
            <a:r>
              <a:rPr lang="zh-CN" altLang="en-US" sz="2400" dirty="0"/>
              <a:t>投中</a:t>
            </a:r>
            <a:r>
              <a:rPr lang="en-US" altLang="zh-CN" sz="2400" dirty="0"/>
              <a:t>,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乙前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次没</a:t>
            </a:r>
            <a:r>
              <a:rPr lang="zh-CN" altLang="en-US" sz="2400" dirty="0"/>
              <a:t>投中</a:t>
            </a:r>
            <a:r>
              <a:rPr lang="en-US" altLang="zh-CN" sz="2400" dirty="0"/>
              <a:t>,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乙第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zh-CN" altLang="en-US" sz="2400" dirty="0"/>
              <a:t>投中</a:t>
            </a:r>
            <a:r>
              <a:rPr lang="en-US" altLang="zh-CN" sz="2400" dirty="0"/>
              <a:t>}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843746" y="5632728"/>
          <a:ext cx="69342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5" imgW="3301920" imgH="482400" progId="Equation.DSMT4">
                  <p:embed/>
                </p:oleObj>
              </mc:Choice>
              <mc:Fallback>
                <p:oleObj name="Equation" r:id="rId5" imgW="330192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46" y="5632728"/>
                        <a:ext cx="6934200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14282" y="552385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故</a:t>
            </a:r>
          </a:p>
        </p:txBody>
      </p:sp>
      <p:sp>
        <p:nvSpPr>
          <p:cNvPr id="17" name="矩形 16"/>
          <p:cNvSpPr/>
          <p:nvPr/>
        </p:nvSpPr>
        <p:spPr>
          <a:xfrm>
            <a:off x="285720" y="3023526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3 )  {X=k}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714480" y="5119349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Mathematica1"/>
              </a:rPr>
              <a:t>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甲前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次没</a:t>
            </a:r>
            <a:r>
              <a:rPr lang="zh-CN" altLang="en-US" sz="2400" dirty="0"/>
              <a:t>投中</a:t>
            </a:r>
            <a:r>
              <a:rPr lang="en-US" altLang="zh-CN" sz="2400" dirty="0"/>
              <a:t>,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乙前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次没</a:t>
            </a:r>
            <a:r>
              <a:rPr lang="zh-CN" altLang="en-US" sz="2400" dirty="0"/>
              <a:t>投中</a:t>
            </a:r>
            <a:r>
              <a:rPr lang="en-US" altLang="zh-CN" sz="2400" dirty="0"/>
              <a:t>,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甲第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k+1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zh-CN" altLang="en-US" sz="2400" dirty="0"/>
              <a:t>投中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2928926" y="357166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(k=1,2,…)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25273" y="2546614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(k=1,2,…)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143108" y="3023526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(k=0,1,2,…)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28596" y="4152254"/>
            <a:ext cx="1194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k&gt;0</a:t>
            </a: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77673" y="6109640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(k=1,2,…)</a:t>
            </a:r>
            <a:endParaRPr lang="zh-CN" altLang="en-US" dirty="0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776275" y="3666468"/>
          <a:ext cx="20812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7" imgW="990360" imgH="203040" progId="Equation.DSMT4">
                  <p:embed/>
                </p:oleObj>
              </mc:Choice>
              <mc:Fallback>
                <p:oleObj name="Equation" r:id="rId7" imgW="9903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75" y="3666468"/>
                        <a:ext cx="208121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12" grpId="0"/>
      <p:bldP spid="13" grpId="0"/>
      <p:bldP spid="14" grpId="0"/>
      <p:bldP spid="16" grpId="0"/>
      <p:bldP spid="17" grpId="0"/>
      <p:bldP spid="19" grpId="0"/>
      <p:bldP spid="21" grpId="0"/>
      <p:bldP spid="23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71472" y="214290"/>
            <a:ext cx="2302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2----26     </a:t>
            </a: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245146"/>
              </p:ext>
            </p:extLst>
          </p:nvPr>
        </p:nvGraphicFramePr>
        <p:xfrm>
          <a:off x="728663" y="714375"/>
          <a:ext cx="45434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公式" r:id="rId3" imgW="2019240" imgH="457200" progId="Equation.3">
                  <p:embed/>
                </p:oleObj>
              </mc:Choice>
              <mc:Fallback>
                <p:oleObj name="公式" r:id="rId3" imgW="2019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714375"/>
                        <a:ext cx="45434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000100" y="1905648"/>
            <a:ext cx="4091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问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/>
              <a:t>是否是分布函数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57158" y="2571744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642910" y="3048656"/>
            <a:ext cx="27590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分布函数性质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(4)</a:t>
            </a:r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428596" y="3571876"/>
            <a:ext cx="7308850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	 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，则 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1500166" y="4262447"/>
            <a:ext cx="6137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lang="en-US" altLang="zh-CN" sz="2800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)-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lang="en-US" altLang="zh-CN" sz="2800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)-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lang="en-US" altLang="zh-CN" sz="2800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)+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lang="en-US" altLang="zh-CN" sz="2800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)≥0. </a:t>
            </a:r>
          </a:p>
        </p:txBody>
      </p:sp>
      <p:sp>
        <p:nvSpPr>
          <p:cNvPr id="15" name="矩形 14"/>
          <p:cNvSpPr/>
          <p:nvPr/>
        </p:nvSpPr>
        <p:spPr>
          <a:xfrm>
            <a:off x="785786" y="5000636"/>
            <a:ext cx="578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本题中取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0,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=-1,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dirty="0"/>
          </a:p>
        </p:txBody>
      </p:sp>
      <p:sp>
        <p:nvSpPr>
          <p:cNvPr id="25" name="Rectangle 67"/>
          <p:cNvSpPr>
            <a:spLocks noChangeArrowheads="1"/>
          </p:cNvSpPr>
          <p:nvPr/>
        </p:nvSpPr>
        <p:spPr bwMode="auto">
          <a:xfrm>
            <a:off x="1285852" y="5643578"/>
            <a:ext cx="71978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(1,0)-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(1, 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-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1)-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(0, 0)+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(0, </a:t>
            </a:r>
            <a:r>
              <a:rPr lang="en-US" altLang="zh-CN" sz="2800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-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1)=1-1-1+0=-1&lt;0. 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500034" y="6191928"/>
            <a:ext cx="38363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不满足分布函数</a:t>
            </a:r>
            <a:r>
              <a:rPr lang="zh-CN" altLang="en-US" sz="2800" dirty="0"/>
              <a:t>性质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rPr>
              <a:t>(4)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791200" y="3279780"/>
            <a:ext cx="2374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V="1">
            <a:off x="6772275" y="1984380"/>
            <a:ext cx="26988" cy="208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5715008" y="2071678"/>
            <a:ext cx="2000264" cy="22860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 rot="5400000" flipV="1">
            <a:off x="5641195" y="2288367"/>
            <a:ext cx="2219328" cy="1928826"/>
          </a:xfrm>
          <a:prstGeom prst="rtTriangle">
            <a:avLst/>
          </a:prstGeom>
          <a:solidFill>
            <a:schemeClr val="tx2">
              <a:alpha val="36862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708792" y="2976563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31" name="矩形 19"/>
          <p:cNvSpPr>
            <a:spLocks noChangeArrowheads="1"/>
          </p:cNvSpPr>
          <p:nvPr/>
        </p:nvSpPr>
        <p:spPr bwMode="auto">
          <a:xfrm>
            <a:off x="8148638" y="3071817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2" name="矩形 20"/>
          <p:cNvSpPr>
            <a:spLocks noChangeArrowheads="1"/>
          </p:cNvSpPr>
          <p:nvPr/>
        </p:nvSpPr>
        <p:spPr bwMode="auto">
          <a:xfrm>
            <a:off x="6396038" y="1776417"/>
            <a:ext cx="342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5286380" y="2278058"/>
            <a:ext cx="1400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25" grpId="0"/>
      <p:bldP spid="26" grpId="0"/>
      <p:bldP spid="23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2----29</a:t>
            </a:r>
            <a:endParaRPr lang="zh-CN" altLang="en-US" sz="28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57200" y="852509"/>
            <a:ext cx="800100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一袋中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标着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1,2,2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的球。从袋中随机摸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两次球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每次一球。用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分别记第一次和第二次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摸到球的数字。按两种摸球方式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 (1)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有放回取球；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无放回取球。分别求出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的联合分布律以及联合分布函数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rgbClr val="333399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81000" y="609600"/>
            <a:ext cx="2669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(2) 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无放回取球</a:t>
            </a:r>
            <a:endParaRPr lang="zh-CN" altLang="en-US" sz="2800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33400" y="1228725"/>
            <a:ext cx="594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利用概率的乘法公式有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868363" y="1828800"/>
          <a:ext cx="75295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3" imgW="3263760" imgH="215640" progId="Equation.3">
                  <p:embed/>
                </p:oleObj>
              </mc:Choice>
              <mc:Fallback>
                <p:oleObj name="公式" r:id="rId3" imgW="32637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828800"/>
                        <a:ext cx="752951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533400" y="2524125"/>
            <a:ext cx="546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928662" y="2857496"/>
          <a:ext cx="67246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5" imgW="3263760" imgH="393480" progId="Equation.3">
                  <p:embed/>
                </p:oleObj>
              </mc:Choice>
              <mc:Fallback>
                <p:oleObj name="公式" r:id="rId5" imgW="3263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857496"/>
                        <a:ext cx="67246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928662" y="3571876"/>
          <a:ext cx="3454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7" imgW="1676160" imgH="393480" progId="Equation.3">
                  <p:embed/>
                </p:oleObj>
              </mc:Choice>
              <mc:Fallback>
                <p:oleObj name="公式" r:id="rId7" imgW="1676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571876"/>
                        <a:ext cx="3454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936649" y="4286256"/>
          <a:ext cx="70643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公式" r:id="rId9" imgW="3429000" imgH="393480" progId="Equation.3">
                  <p:embed/>
                </p:oleObj>
              </mc:Choice>
              <mc:Fallback>
                <p:oleObj name="公式" r:id="rId9" imgW="34290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49" y="4286256"/>
                        <a:ext cx="70643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935037" y="5072074"/>
          <a:ext cx="36369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公式" r:id="rId11" imgW="1765080" imgH="393480" progId="Equation.3">
                  <p:embed/>
                </p:oleObj>
              </mc:Choice>
              <mc:Fallback>
                <p:oleObj name="公式" r:id="rId11" imgW="17650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7" y="5072074"/>
                        <a:ext cx="36369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41400" y="593725"/>
            <a:ext cx="7743825" cy="69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/>
              <a:t>故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/>
              <a:t>的联合分布律为： 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28728" y="1785926"/>
          <a:ext cx="4814904" cy="3365959"/>
        </p:xfrm>
        <a:graphic>
          <a:graphicData uri="http://schemas.openxmlformats.org/drawingml/2006/table">
            <a:tbl>
              <a:tblPr/>
              <a:tblGrid>
                <a:gridCol w="160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3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3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3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3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4816484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/>
              <a:t>的联合分布函数为： 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500034" y="2789239"/>
          <a:ext cx="7150101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公式" r:id="rId3" imgW="3098520" imgH="368280" progId="Equation.3">
                  <p:embed/>
                </p:oleObj>
              </mc:Choice>
              <mc:Fallback>
                <p:oleObj name="公式" r:id="rId3" imgW="309852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789239"/>
                        <a:ext cx="7150101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1406" y="3317897"/>
          <a:ext cx="4981575" cy="31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公式" r:id="rId5" imgW="2158920" imgH="1371600" progId="Equation.3">
                  <p:embed/>
                </p:oleObj>
              </mc:Choice>
              <mc:Fallback>
                <p:oleObj name="公式" r:id="rId5" imgW="2158920" imgH="1371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3317897"/>
                        <a:ext cx="4981575" cy="318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954588" y="3603649"/>
          <a:ext cx="4189412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公式" r:id="rId7" imgW="1815840" imgH="1117440" progId="Equation.3">
                  <p:embed/>
                </p:oleObj>
              </mc:Choice>
              <mc:Fallback>
                <p:oleObj name="公式" r:id="rId7" imgW="1815840" imgH="1117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603649"/>
                        <a:ext cx="4189412" cy="259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00034" y="142873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错误：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000232" y="1428736"/>
          <a:ext cx="32972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公式" r:id="rId9" imgW="1600200" imgH="203040" progId="Equation.3">
                  <p:embed/>
                </p:oleObj>
              </mc:Choice>
              <mc:Fallback>
                <p:oleObj name="公式" r:id="rId9" imgW="16002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428736"/>
                        <a:ext cx="32972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000232" y="1785938"/>
          <a:ext cx="5338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11" imgW="2590560" imgH="393480" progId="Equation.3">
                  <p:embed/>
                </p:oleObj>
              </mc:Choice>
              <mc:Fallback>
                <p:oleObj name="公式" r:id="rId11" imgW="259056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785938"/>
                        <a:ext cx="53387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00034" y="23342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正确方法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2----38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85786" y="928670"/>
            <a:ext cx="75724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    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某医院一天出生的婴儿数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X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服从参数为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λ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的泊松分布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,Y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是其中的男婴数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,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假设每出生一个婴儿是男婴的概率是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1/2,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求</a:t>
            </a:r>
            <a:endParaRPr lang="en-US" altLang="zh-CN" sz="2800" dirty="0">
              <a:latin typeface="+mn-ea"/>
              <a:cs typeface="Times New Roman" pitchFamily="18" charset="0"/>
            </a:endParaRPr>
          </a:p>
          <a:p>
            <a:r>
              <a:rPr lang="en-US" altLang="zh-CN" sz="2800" dirty="0">
                <a:latin typeface="+mn-ea"/>
                <a:cs typeface="Times New Roman" pitchFamily="18" charset="0"/>
              </a:rPr>
              <a:t>1)(X,Y)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的联合分布律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.</a:t>
            </a:r>
          </a:p>
          <a:p>
            <a:r>
              <a:rPr lang="en-US" altLang="zh-CN" sz="2800" dirty="0">
                <a:latin typeface="+mn-ea"/>
                <a:cs typeface="Times New Roman" pitchFamily="18" charset="0"/>
              </a:rPr>
              <a:t>2) Y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的分布律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.</a:t>
            </a:r>
          </a:p>
          <a:p>
            <a:r>
              <a:rPr lang="en-US" altLang="zh-CN" sz="2800" dirty="0">
                <a:latin typeface="+mn-ea"/>
                <a:cs typeface="Times New Roman" pitchFamily="18" charset="0"/>
              </a:rPr>
              <a:t>3) 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给定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Y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时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X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的条件分布律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.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3571876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6626" name="Object 20"/>
          <p:cNvGraphicFramePr>
            <a:graphicFrameLocks noChangeAspect="1"/>
          </p:cNvGraphicFramePr>
          <p:nvPr/>
        </p:nvGraphicFramePr>
        <p:xfrm>
          <a:off x="1612900" y="4000500"/>
          <a:ext cx="4013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1866600" imgH="419040" progId="Equation.DSMT4">
                  <p:embed/>
                </p:oleObj>
              </mc:Choice>
              <mc:Fallback>
                <p:oleObj name="Equation" r:id="rId3" imgW="186660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000500"/>
                        <a:ext cx="40132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0697" y="4214818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已知</a:t>
            </a:r>
          </a:p>
        </p:txBody>
      </p:sp>
      <p:sp>
        <p:nvSpPr>
          <p:cNvPr id="15" name="矩形 14"/>
          <p:cNvSpPr/>
          <p:nvPr/>
        </p:nvSpPr>
        <p:spPr>
          <a:xfrm>
            <a:off x="440697" y="4857760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  <a:cs typeface="Times New Roman" pitchFamily="18" charset="0"/>
              </a:rPr>
              <a:t>出生</a:t>
            </a:r>
            <a:r>
              <a:rPr lang="en-US" altLang="zh-CN" sz="2800" dirty="0" err="1">
                <a:latin typeface="+mn-ea"/>
                <a:cs typeface="Times New Roman" pitchFamily="18" charset="0"/>
              </a:rPr>
              <a:t>i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个婴儿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,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等价于</a:t>
            </a:r>
            <a:r>
              <a:rPr kumimoji="1" lang="en-US" altLang="zh-CN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重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贝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努利试验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 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故当出生</a:t>
            </a:r>
            <a:r>
              <a:rPr lang="en-US" altLang="zh-CN" sz="2800" dirty="0" err="1">
                <a:latin typeface="+mn-ea"/>
                <a:cs typeface="Times New Roman" pitchFamily="18" charset="0"/>
              </a:rPr>
              <a:t>i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个婴儿时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,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男婴数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Y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服从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参数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的二项分布</a:t>
            </a:r>
            <a:endParaRPr lang="zh-CN" altLang="en-US" sz="2800" dirty="0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914400" y="5942013"/>
          <a:ext cx="5838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2781000" imgH="241200" progId="Equation.DSMT4">
                  <p:embed/>
                </p:oleObj>
              </mc:Choice>
              <mc:Fallback>
                <p:oleObj name="Equation" r:id="rId5" imgW="278100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42013"/>
                        <a:ext cx="583882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2910" y="500042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设对于</a:t>
            </a:r>
            <a:r>
              <a:rPr lang="en-US" altLang="zh-CN" sz="2800" dirty="0"/>
              <a:t>n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026115" y="50004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成立</a:t>
            </a:r>
          </a:p>
        </p:txBody>
      </p:sp>
      <p:graphicFrame>
        <p:nvGraphicFramePr>
          <p:cNvPr id="2" name="Object 55"/>
          <p:cNvGraphicFramePr>
            <a:graphicFrameLocks noChangeAspect="1"/>
          </p:cNvGraphicFramePr>
          <p:nvPr/>
        </p:nvGraphicFramePr>
        <p:xfrm>
          <a:off x="785786" y="1285860"/>
          <a:ext cx="78644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3" imgW="4228920" imgH="939600" progId="Equation.3">
                  <p:embed/>
                </p:oleObj>
              </mc:Choice>
              <mc:Fallback>
                <p:oleObj name="公式" r:id="rId3" imgW="4228920" imgH="939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285860"/>
                        <a:ext cx="7864475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14348" y="3357562"/>
            <a:ext cx="478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证明对于</a:t>
            </a:r>
            <a:r>
              <a:rPr lang="en-US" altLang="zh-CN" sz="2800" dirty="0"/>
              <a:t>n+1</a:t>
            </a:r>
            <a:r>
              <a:rPr lang="zh-CN" altLang="en-US" sz="2800" dirty="0"/>
              <a:t>成立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950923" y="4011613"/>
          <a:ext cx="5049837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5" imgW="2819160" imgH="1346040" progId="Equation.3">
                  <p:embed/>
                </p:oleObj>
              </mc:Choice>
              <mc:Fallback>
                <p:oleObj name="公式" r:id="rId5" imgW="2819160" imgH="1346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23" y="4011613"/>
                        <a:ext cx="5049837" cy="256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28596" y="1000108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3" imgW="965160" imgH="203040" progId="Equation.3">
                  <p:embed/>
                </p:oleObj>
              </mc:Choice>
              <mc:Fallback>
                <p:oleObj name="公式" r:id="rId3" imgW="9651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000108"/>
                        <a:ext cx="2171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681259" y="1000108"/>
          <a:ext cx="3359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5" imgW="1600200" imgH="253800" progId="Equation.3">
                  <p:embed/>
                </p:oleObj>
              </mc:Choice>
              <mc:Fallback>
                <p:oleObj name="公式" r:id="rId5" imgW="16002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59" y="1000108"/>
                        <a:ext cx="3359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0034" y="28572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由乘法公式得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785786" y="1643060"/>
          <a:ext cx="69421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7" imgW="2908080" imgH="419040" progId="Equation.3">
                  <p:embed/>
                </p:oleObj>
              </mc:Choice>
              <mc:Fallback>
                <p:oleObj name="公式" r:id="rId7" imgW="290808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643060"/>
                        <a:ext cx="69421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58775" y="2643188"/>
          <a:ext cx="59102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9" imgW="2476440" imgH="444240" progId="Equation.DSMT4">
                  <p:embed/>
                </p:oleObj>
              </mc:Choice>
              <mc:Fallback>
                <p:oleObj name="Equation" r:id="rId9" imgW="247644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643188"/>
                        <a:ext cx="59102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357158" y="4084641"/>
          <a:ext cx="1314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公式" r:id="rId11" imgW="583920" imgH="203040" progId="Equation.3">
                  <p:embed/>
                </p:oleObj>
              </mc:Choice>
              <mc:Fallback>
                <p:oleObj name="公式" r:id="rId11" imgW="58392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084641"/>
                        <a:ext cx="1314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714480" y="3857628"/>
          <a:ext cx="23209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公式" r:id="rId13" imgW="1104840" imgH="457200" progId="Equation.3">
                  <p:embed/>
                </p:oleObj>
              </mc:Choice>
              <mc:Fallback>
                <p:oleObj name="公式" r:id="rId13" imgW="110484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857628"/>
                        <a:ext cx="2320925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795472" y="4857760"/>
          <a:ext cx="41338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15" imgW="1968480" imgH="457200" progId="Equation.3">
                  <p:embed/>
                </p:oleObj>
              </mc:Choice>
              <mc:Fallback>
                <p:oleObj name="公式" r:id="rId15" imgW="196848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72" y="4857760"/>
                        <a:ext cx="413385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5857884" y="5853136"/>
          <a:ext cx="19192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公式" r:id="rId17" imgW="914400" imgH="444240" progId="Equation.3">
                  <p:embed/>
                </p:oleObj>
              </mc:Choice>
              <mc:Fallback>
                <p:oleObj name="公式" r:id="rId17" imgW="914400" imgH="444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5853136"/>
                        <a:ext cx="191928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838338" y="5857892"/>
          <a:ext cx="3876670" cy="89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19" imgW="3619440" imgH="838080" progId="Equation.DSMT4">
                  <p:embed/>
                </p:oleObj>
              </mc:Choice>
              <mc:Fallback>
                <p:oleObj name="Equation" r:id="rId19" imgW="3619440" imgH="838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38" y="5857892"/>
                        <a:ext cx="3876670" cy="897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68336" y="1736728"/>
          <a:ext cx="43989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3" imgW="2095200" imgH="419040" progId="Equation.3">
                  <p:embed/>
                </p:oleObj>
              </mc:Choice>
              <mc:Fallback>
                <p:oleObj name="公式" r:id="rId3" imgW="20952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36" y="1736728"/>
                        <a:ext cx="4398963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235200" y="2868613"/>
          <a:ext cx="62420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5" imgW="2616120" imgH="444240" progId="Equation.DSMT4">
                  <p:embed/>
                </p:oleObj>
              </mc:Choice>
              <mc:Fallback>
                <p:oleObj name="Equation" r:id="rId5" imgW="26161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868613"/>
                        <a:ext cx="62420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714348" y="102234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当</a:t>
            </a: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j=0,1,2,…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时</a:t>
            </a:r>
            <a:endParaRPr lang="zh-CN" altLang="en-US" dirty="0"/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2311400" y="4154488"/>
          <a:ext cx="42719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7" imgW="1790640" imgH="444240" progId="Equation.DSMT4">
                  <p:embed/>
                </p:oleObj>
              </mc:Choice>
              <mc:Fallback>
                <p:oleObj name="Equation" r:id="rId7" imgW="1790640" imgH="4442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154488"/>
                        <a:ext cx="42719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2----40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14348" y="642918"/>
            <a:ext cx="7572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设随机变量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X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服从两点分布</a:t>
            </a:r>
            <a:endParaRPr lang="en-US" altLang="zh-CN" sz="2800" dirty="0">
              <a:latin typeface="+mn-ea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910" y="1785926"/>
            <a:ext cx="75724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当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X=x 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时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, Y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服从参数为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x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的指数分布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,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求</a:t>
            </a:r>
            <a:endParaRPr lang="en-US" altLang="zh-CN" sz="2800" dirty="0">
              <a:latin typeface="+mn-ea"/>
              <a:cs typeface="Times New Roman" pitchFamily="18" charset="0"/>
            </a:endParaRPr>
          </a:p>
          <a:p>
            <a:r>
              <a:rPr lang="en-US" altLang="zh-CN" sz="2800" dirty="0">
                <a:latin typeface="+mn-ea"/>
                <a:cs typeface="Times New Roman" pitchFamily="18" charset="0"/>
              </a:rPr>
              <a:t>1) Y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的概率密度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.</a:t>
            </a:r>
          </a:p>
          <a:p>
            <a:r>
              <a:rPr lang="en-US" altLang="zh-CN" sz="2800" dirty="0">
                <a:latin typeface="+mn-ea"/>
                <a:cs typeface="Times New Roman" pitchFamily="18" charset="0"/>
              </a:rPr>
              <a:t>2) 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给定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Y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时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X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的条件分布律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.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239963" y="1054099"/>
          <a:ext cx="3733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3" imgW="1777680" imgH="406080" progId="Equation.DSMT4">
                  <p:embed/>
                </p:oleObj>
              </mc:Choice>
              <mc:Fallback>
                <p:oleObj name="Equation" r:id="rId3" imgW="177768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1054099"/>
                        <a:ext cx="37338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57158" y="3143248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389063" y="3952214"/>
          <a:ext cx="57705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5" imgW="2145960" imgH="482400" progId="Equation.DSMT4">
                  <p:embed/>
                </p:oleObj>
              </mc:Choice>
              <mc:Fallback>
                <p:oleObj name="Equation" r:id="rId5" imgW="21459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952214"/>
                        <a:ext cx="57705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8596" y="364331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1)    </a:t>
            </a:r>
            <a:r>
              <a:rPr lang="zh-CN" altLang="en-US" sz="2800" dirty="0"/>
              <a:t>已知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662" y="507207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积分得</a:t>
            </a:r>
          </a:p>
        </p:txBody>
      </p:sp>
      <p:graphicFrame>
        <p:nvGraphicFramePr>
          <p:cNvPr id="81927" name="Object 12"/>
          <p:cNvGraphicFramePr>
            <a:graphicFrameLocks noChangeAspect="1"/>
          </p:cNvGraphicFramePr>
          <p:nvPr/>
        </p:nvGraphicFramePr>
        <p:xfrm>
          <a:off x="1354138" y="5429250"/>
          <a:ext cx="60436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7" imgW="2247840" imgH="482400" progId="Equation.DSMT4">
                  <p:embed/>
                </p:oleObj>
              </mc:Choice>
              <mc:Fallback>
                <p:oleObj name="Equation" r:id="rId7" imgW="2247840" imgH="482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429250"/>
                        <a:ext cx="604361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8" grpId="0"/>
      <p:bldP spid="2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95" name="Object 11"/>
          <p:cNvGraphicFramePr>
            <a:graphicFrameLocks noChangeAspect="1"/>
          </p:cNvGraphicFramePr>
          <p:nvPr/>
        </p:nvGraphicFramePr>
        <p:xfrm>
          <a:off x="527039" y="357166"/>
          <a:ext cx="24018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39" y="357166"/>
                        <a:ext cx="24018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285852" y="1550981"/>
          <a:ext cx="53324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5" imgW="2565360" imgH="406080" progId="Equation.DSMT4">
                  <p:embed/>
                </p:oleObj>
              </mc:Choice>
              <mc:Fallback>
                <p:oleObj name="Equation" r:id="rId5" imgW="256536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550981"/>
                        <a:ext cx="53324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428728" y="2466975"/>
          <a:ext cx="47831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7" imgW="1777680" imgH="406080" progId="Equation.DSMT4">
                  <p:embed/>
                </p:oleObj>
              </mc:Choice>
              <mc:Fallback>
                <p:oleObj name="Equation" r:id="rId7" imgW="1777680" imgH="406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466975"/>
                        <a:ext cx="478313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214414" y="3584598"/>
          <a:ext cx="6729412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9" imgW="2501640" imgH="1320480" progId="Equation.DSMT4">
                  <p:embed/>
                </p:oleObj>
              </mc:Choice>
              <mc:Fallback>
                <p:oleObj name="Equation" r:id="rId9" imgW="2501640" imgH="1320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584598"/>
                        <a:ext cx="6729412" cy="313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1285852" y="1000108"/>
          <a:ext cx="6215106" cy="45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11" imgW="3492360" imgH="203040" progId="Equation.DSMT4">
                  <p:embed/>
                </p:oleObj>
              </mc:Choice>
              <mc:Fallback>
                <p:oleObj name="Equation" r:id="rId11" imgW="349236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000108"/>
                        <a:ext cx="6215106" cy="45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714744" y="214290"/>
            <a:ext cx="19621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全概率公式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0800000" flipV="1">
            <a:off x="1571604" y="500042"/>
            <a:ext cx="228601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1285852" y="742929"/>
          <a:ext cx="2800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742929"/>
                        <a:ext cx="28003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4205279" y="357166"/>
          <a:ext cx="293846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5" imgW="1447560" imgH="647640" progId="Equation.DSMT4">
                  <p:embed/>
                </p:oleObj>
              </mc:Choice>
              <mc:Fallback>
                <p:oleObj name="Equation" r:id="rId5" imgW="14475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79" y="357166"/>
                        <a:ext cx="2938462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57158" y="1714488"/>
            <a:ext cx="5143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  <a:cs typeface="Times New Roman" pitchFamily="18" charset="0"/>
              </a:rPr>
              <a:t>2) 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给定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Y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时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X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的条件分布律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.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35" name="Object 15"/>
          <p:cNvGraphicFramePr>
            <a:graphicFrameLocks noChangeAspect="1"/>
          </p:cNvGraphicFramePr>
          <p:nvPr/>
        </p:nvGraphicFramePr>
        <p:xfrm>
          <a:off x="1319228" y="2414588"/>
          <a:ext cx="54673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7" imgW="2247840" imgH="228600" progId="Equation.DSMT4">
                  <p:embed/>
                </p:oleObj>
              </mc:Choice>
              <mc:Fallback>
                <p:oleObj name="Equation" r:id="rId7" imgW="224784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28" y="2414588"/>
                        <a:ext cx="54673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415925" y="3143250"/>
          <a:ext cx="73628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9" imgW="3187440" imgH="279360" progId="Equation.DSMT4">
                  <p:embed/>
                </p:oleObj>
              </mc:Choice>
              <mc:Fallback>
                <p:oleObj name="Equation" r:id="rId9" imgW="318744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3143250"/>
                        <a:ext cx="73628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/>
          <p:cNvGraphicFramePr>
            <a:graphicFrameLocks noChangeAspect="1"/>
          </p:cNvGraphicFramePr>
          <p:nvPr/>
        </p:nvGraphicFramePr>
        <p:xfrm>
          <a:off x="2825750" y="3786188"/>
          <a:ext cx="48863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11" imgW="2095200" imgH="431640" progId="Equation.DSMT4">
                  <p:embed/>
                </p:oleObj>
              </mc:Choice>
              <mc:Fallback>
                <p:oleObj name="Equation" r:id="rId11" imgW="209520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3786188"/>
                        <a:ext cx="4886325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/>
          <p:cNvGraphicFramePr>
            <a:graphicFrameLocks noChangeAspect="1"/>
          </p:cNvGraphicFramePr>
          <p:nvPr/>
        </p:nvGraphicFramePr>
        <p:xfrm>
          <a:off x="2754313" y="5000625"/>
          <a:ext cx="63690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13" imgW="2730240" imgH="431640" progId="Equation.DSMT4">
                  <p:embed/>
                </p:oleObj>
              </mc:Choice>
              <mc:Fallback>
                <p:oleObj name="Equation" r:id="rId13" imgW="2730240" imgH="431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5000625"/>
                        <a:ext cx="636905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00034" y="64291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故</a:t>
            </a:r>
          </a:p>
        </p:txBody>
      </p:sp>
      <p:sp>
        <p:nvSpPr>
          <p:cNvPr id="18" name="矩形 17"/>
          <p:cNvSpPr/>
          <p:nvPr/>
        </p:nvSpPr>
        <p:spPr>
          <a:xfrm>
            <a:off x="500034" y="24288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1"/>
          <p:cNvGraphicFramePr>
            <a:graphicFrameLocks noChangeAspect="1"/>
          </p:cNvGraphicFramePr>
          <p:nvPr/>
        </p:nvGraphicFramePr>
        <p:xfrm>
          <a:off x="593774" y="357166"/>
          <a:ext cx="6394465" cy="96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3" imgW="3022560" imgH="457200" progId="Equation.DSMT4">
                  <p:embed/>
                </p:oleObj>
              </mc:Choice>
              <mc:Fallback>
                <p:oleObj name="Equation" r:id="rId3" imgW="302256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74" y="357166"/>
                        <a:ext cx="6394465" cy="9663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560408" y="1571625"/>
          <a:ext cx="686911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5" imgW="3213000" imgH="457200" progId="Equation.DSMT4">
                  <p:embed/>
                </p:oleObj>
              </mc:Choice>
              <mc:Fallback>
                <p:oleObj name="Equation" r:id="rId5" imgW="32130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08" y="1571625"/>
                        <a:ext cx="6869112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642910" y="2714620"/>
          <a:ext cx="3286148" cy="93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7" imgW="1600200" imgH="457200" progId="Equation.DSMT4">
                  <p:embed/>
                </p:oleObj>
              </mc:Choice>
              <mc:Fallback>
                <p:oleObj name="Equation" r:id="rId7" imgW="1600200" imgH="457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714620"/>
                        <a:ext cx="3286148" cy="937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660775" y="4000500"/>
          <a:ext cx="29638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9" imgW="1282680" imgH="419040" progId="Equation.DSMT4">
                  <p:embed/>
                </p:oleObj>
              </mc:Choice>
              <mc:Fallback>
                <p:oleObj name="Equation" r:id="rId9" imgW="12826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4000500"/>
                        <a:ext cx="2963863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1123942" y="4243647"/>
          <a:ext cx="2305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11" imgW="1054080" imgH="203040" progId="Equation.DSMT4">
                  <p:embed/>
                </p:oleObj>
              </mc:Choice>
              <mc:Fallback>
                <p:oleObj name="Equation" r:id="rId11" imgW="105408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42" y="4243647"/>
                        <a:ext cx="2305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33788" y="5435600"/>
          <a:ext cx="30876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13" imgW="1307880" imgH="419040" progId="Equation.DSMT4">
                  <p:embed/>
                </p:oleObj>
              </mc:Choice>
              <mc:Fallback>
                <p:oleObj name="Equation" r:id="rId13" imgW="1307880" imgH="4190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5435600"/>
                        <a:ext cx="3087687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1071538" y="5600969"/>
          <a:ext cx="227631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15" imgW="1079280" imgH="203040" progId="Equation.DSMT4">
                  <p:embed/>
                </p:oleObj>
              </mc:Choice>
              <mc:Fallback>
                <p:oleObj name="Equation" r:id="rId15" imgW="107928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600969"/>
                        <a:ext cx="2276319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57158" y="385762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85786" y="802995"/>
            <a:ext cx="757242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      某电子元件的使用寿命为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X(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单位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:h),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服从参数为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0.001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的指数分布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一台仪器装有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个此种元件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其中任一元件损坏仪器边不能工作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个元件的损坏是相互独立的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求仪器的寿命在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1000h~1500 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的概率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14290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2----25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85720" y="3143248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928662" y="4572008"/>
          <a:ext cx="5894248" cy="50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公式" r:id="rId3" imgW="2844720" imgH="241200" progId="Equation.3">
                  <p:embed/>
                </p:oleObj>
              </mc:Choice>
              <mc:Fallback>
                <p:oleObj name="公式" r:id="rId3" imgW="28447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572008"/>
                        <a:ext cx="5894248" cy="500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571604" y="3237840"/>
          <a:ext cx="142875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公式" r:id="rId5" imgW="761760" imgH="228600" progId="Equation.3">
                  <p:embed/>
                </p:oleObj>
              </mc:Choice>
              <mc:Fallback>
                <p:oleObj name="公式" r:id="rId5" imgW="7617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237840"/>
                        <a:ext cx="1428758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071538" y="3143248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记                 分别为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元件的 </a:t>
            </a: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寿命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7224" y="37861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要求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2071670" y="3786190"/>
          <a:ext cx="451881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公式" r:id="rId7" imgW="2145960" imgH="228600" progId="Equation.3">
                  <p:embed/>
                </p:oleObj>
              </mc:Choice>
              <mc:Fallback>
                <p:oleObj name="公式" r:id="rId7" imgW="214596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786190"/>
                        <a:ext cx="451881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928688" y="5403850"/>
          <a:ext cx="45180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公式" r:id="rId9" imgW="2145960" imgH="457200" progId="Equation.3">
                  <p:embed/>
                </p:oleObj>
              </mc:Choice>
              <mc:Fallback>
                <p:oleObj name="公式" r:id="rId9" imgW="214596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403850"/>
                        <a:ext cx="45180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85786" y="826149"/>
            <a:ext cx="7572427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是二维随机变量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其分布函数为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P{X&gt;2,Y&gt;3}</a:t>
            </a:r>
            <a:r>
              <a:rPr lang="zh-CN" altLang="en-US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42860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2----28</a:t>
            </a:r>
            <a:endParaRPr lang="zh-CN" altLang="en-US" sz="28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98571" y="1451890"/>
          <a:ext cx="6402387" cy="91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3" imgW="5181480" imgH="736560" progId="Equation.DSMT4">
                  <p:embed/>
                </p:oleObj>
              </mc:Choice>
              <mc:Fallback>
                <p:oleObj name="Equation" r:id="rId3" imgW="518148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71" y="1451890"/>
                        <a:ext cx="6402387" cy="9147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57158" y="3143248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4414" y="3286124"/>
            <a:ext cx="5793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P{X&gt;2,Y&gt;3}=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P{2&lt;X&lt;+∞,3&lt;Y &lt;+∞}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1785918" y="1519238"/>
          <a:ext cx="26035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519238"/>
                        <a:ext cx="26035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14348" y="2709875"/>
            <a:ext cx="8358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且各周的需求量相互独立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求两周及三周的需求量的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概率密度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3358" y="1000108"/>
            <a:ext cx="7994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某种商品一周的需求量是随机变量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其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概率密度为</a:t>
            </a: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: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42860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2----56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357158" y="5429264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596" y="4000504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出错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57290" y="4023658"/>
            <a:ext cx="3643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记一周的需求量为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28728" y="4666600"/>
            <a:ext cx="2829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2X;     3X.   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rot="16200000" flipH="1">
            <a:off x="4214810" y="4738038"/>
            <a:ext cx="500066" cy="3571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143372" y="4738038"/>
            <a:ext cx="571504" cy="2857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57290" y="5429264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记各周的需求量分别为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endParaRPr lang="zh-CN" altLang="en-US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1357290" y="6072206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U=X+Y;      V=X+Y+Z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00034" y="357166"/>
            <a:ext cx="2798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由卷积公式，得 </a:t>
            </a:r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1030288" y="857250"/>
          <a:ext cx="42989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3" imgW="1930320" imgH="330120" progId="Equation.DSMT4">
                  <p:embed/>
                </p:oleObj>
              </mc:Choice>
              <mc:Fallback>
                <p:oleObj name="Equation" r:id="rId3" imgW="1930320" imgH="3301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857250"/>
                        <a:ext cx="42989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828800" y="1785938"/>
          <a:ext cx="33258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5" imgW="1473120" imgH="330120" progId="Equation.DSMT4">
                  <p:embed/>
                </p:oleObj>
              </mc:Choice>
              <mc:Fallback>
                <p:oleObj name="Equation" r:id="rId5" imgW="147312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85938"/>
                        <a:ext cx="3325813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785918" y="2786063"/>
          <a:ext cx="52832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7" imgW="2031840" imgH="583920" progId="Equation.DSMT4">
                  <p:embed/>
                </p:oleObj>
              </mc:Choice>
              <mc:Fallback>
                <p:oleObj name="Equation" r:id="rId7" imgW="2031840" imgH="583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786063"/>
                        <a:ext cx="528320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785918" y="4143375"/>
          <a:ext cx="498951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9" imgW="1955520" imgH="583920" progId="Equation.DSMT4">
                  <p:embed/>
                </p:oleObj>
              </mc:Choice>
              <mc:Fallback>
                <p:oleObj name="Equation" r:id="rId9" imgW="1955520" imgH="5839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143375"/>
                        <a:ext cx="4989513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714480" y="5329238"/>
          <a:ext cx="262413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11" imgW="1028520" imgH="672840" progId="Equation.DSMT4">
                  <p:embed/>
                </p:oleObj>
              </mc:Choice>
              <mc:Fallback>
                <p:oleObj name="Equation" r:id="rId11" imgW="1028520" imgH="6728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329238"/>
                        <a:ext cx="2624137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23850" y="528638"/>
          <a:ext cx="863917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公式" r:id="rId3" imgW="4889160" imgH="1409400" progId="Equation.3">
                  <p:embed/>
                </p:oleObj>
              </mc:Choice>
              <mc:Fallback>
                <p:oleObj name="公式" r:id="rId3" imgW="4889160" imgH="1409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8638"/>
                        <a:ext cx="863917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42888" y="3214688"/>
          <a:ext cx="8785623" cy="135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公式" r:id="rId5" imgW="4889160" imgH="711000" progId="Equation.3">
                  <p:embed/>
                </p:oleObj>
              </mc:Choice>
              <mc:Fallback>
                <p:oleObj name="公式" r:id="rId5" imgW="488916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214688"/>
                        <a:ext cx="8785623" cy="1357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00034" y="4834606"/>
            <a:ext cx="478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故对于</a:t>
            </a:r>
            <a:r>
              <a:rPr lang="en-US" altLang="zh-CN" sz="2800" dirty="0"/>
              <a:t>n+1</a:t>
            </a:r>
            <a:r>
              <a:rPr lang="zh-CN" altLang="en-US" sz="2800" dirty="0"/>
              <a:t>结论成立。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757238" y="428625"/>
          <a:ext cx="42132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3" imgW="1892160" imgH="330120" progId="Equation.DSMT4">
                  <p:embed/>
                </p:oleObj>
              </mc:Choice>
              <mc:Fallback>
                <p:oleObj name="Equation" r:id="rId3" imgW="1892160" imgH="3301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28625"/>
                        <a:ext cx="421322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587504" y="1236663"/>
          <a:ext cx="35560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5" imgW="1574640" imgH="419040" progId="Equation.DSMT4">
                  <p:embed/>
                </p:oleObj>
              </mc:Choice>
              <mc:Fallback>
                <p:oleObj name="Equation" r:id="rId5" imgW="15746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4" y="1236663"/>
                        <a:ext cx="3556000" cy="113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463675" y="2255838"/>
          <a:ext cx="551338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7" imgW="2120760" imgH="672840" progId="Equation.DSMT4">
                  <p:embed/>
                </p:oleObj>
              </mc:Choice>
              <mc:Fallback>
                <p:oleObj name="Equation" r:id="rId7" imgW="2120760" imgH="672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255838"/>
                        <a:ext cx="5513388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363663" y="3786188"/>
          <a:ext cx="275431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9" imgW="1079280" imgH="672840" progId="Equation.DSMT4">
                  <p:embed/>
                </p:oleObj>
              </mc:Choice>
              <mc:Fallback>
                <p:oleObj name="Equation" r:id="rId9" imgW="1079280" imgH="6728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786188"/>
                        <a:ext cx="2754312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42860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2----65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357158" y="3984740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224" y="5263234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的取值为：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Z=0,1,2,…</a:t>
            </a:r>
            <a:endParaRPr lang="zh-CN" altLang="en-US" dirty="0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09600" y="857232"/>
            <a:ext cx="8064500" cy="276383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 dirty="0">
                <a:latin typeface="+mn-ea"/>
                <a:cs typeface="Times New Roman" pitchFamily="18" charset="0"/>
              </a:rPr>
              <a:t>    设随机变量</a:t>
            </a:r>
            <a:r>
              <a:rPr lang="en-US" altLang="zh-CN" sz="2800" i="1" dirty="0">
                <a:latin typeface="+mn-ea"/>
                <a:cs typeface="Times New Roman" pitchFamily="18" charset="0"/>
              </a:rPr>
              <a:t>X,Y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相互独立</a:t>
            </a:r>
            <a:r>
              <a:rPr lang="en-US" altLang="zh-CN" sz="2800" i="1" dirty="0">
                <a:latin typeface="+mn-ea"/>
                <a:cs typeface="Times New Roman" pitchFamily="18" charset="0"/>
              </a:rPr>
              <a:t>,</a:t>
            </a:r>
            <a:r>
              <a:rPr lang="zh-CN" altLang="en-US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且分别服从参数为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λ</a:t>
            </a:r>
            <a:r>
              <a:rPr lang="en-US" altLang="zh-CN" sz="2800" baseline="-25000" dirty="0">
                <a:latin typeface="+mn-ea"/>
                <a:cs typeface="Times New Roman" pitchFamily="18" charset="0"/>
              </a:rPr>
              <a:t>1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 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、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λ</a:t>
            </a:r>
            <a:r>
              <a:rPr lang="en-US" altLang="zh-CN" sz="2800" baseline="-25000" dirty="0">
                <a:latin typeface="+mn-ea"/>
                <a:cs typeface="Times New Roman" pitchFamily="18" charset="0"/>
              </a:rPr>
              <a:t>2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的泊松分布，</a:t>
            </a:r>
            <a:endParaRPr lang="en-US" altLang="zh-CN" sz="2800" dirty="0">
              <a:latin typeface="+mn-ea"/>
              <a:cs typeface="Times New Roman" pitchFamily="18" charset="0"/>
            </a:endParaRPr>
          </a:p>
          <a:p>
            <a:pPr>
              <a:lnSpc>
                <a:spcPct val="155000"/>
              </a:lnSpc>
            </a:pPr>
            <a:r>
              <a:rPr lang="en-US" altLang="zh-CN" sz="2800" dirty="0">
                <a:latin typeface="+mn-ea"/>
                <a:cs typeface="Times New Roman" pitchFamily="18" charset="0"/>
              </a:rPr>
              <a:t>1</a:t>
            </a:r>
            <a:r>
              <a:rPr lang="zh-CN" altLang="en-US" sz="2800" dirty="0">
                <a:latin typeface="+mn-ea"/>
                <a:cs typeface="Times New Roman" pitchFamily="18" charset="0"/>
              </a:rPr>
              <a:t>）证明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Z=X+Y 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服从参数为</a:t>
            </a: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λ</a:t>
            </a:r>
            <a:r>
              <a:rPr lang="en-US" altLang="zh-CN" sz="2800" baseline="-250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+λ</a:t>
            </a:r>
            <a:r>
              <a:rPr lang="en-US" altLang="zh-CN" sz="2800" baseline="-250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的泊松分布，</a:t>
            </a:r>
            <a:endParaRPr lang="en-US" altLang="zh-CN" sz="2800" dirty="0">
              <a:solidFill>
                <a:prstClr val="black"/>
              </a:solidFill>
              <a:latin typeface="宋体"/>
              <a:cs typeface="Times New Roman" pitchFamily="18" charset="0"/>
            </a:endParaRPr>
          </a:p>
          <a:p>
            <a:pPr>
              <a:lnSpc>
                <a:spcPct val="155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2)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求给定</a:t>
            </a: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Z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时</a:t>
            </a: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X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的条件分布。</a:t>
            </a:r>
            <a:endParaRPr lang="zh-CN" altLang="en-US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/>
        </p:nvGraphicFramePr>
        <p:xfrm>
          <a:off x="1920877" y="4484806"/>
          <a:ext cx="4079883" cy="87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3" imgW="1955520" imgH="419040" progId="Equation.DSMT4">
                  <p:embed/>
                </p:oleObj>
              </mc:Choice>
              <mc:Fallback>
                <p:oleObj name="Equation" r:id="rId3" imgW="195552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7" y="4484806"/>
                        <a:ext cx="4079883" cy="873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142976" y="405617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参数为</a:t>
            </a: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λ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的泊松分布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0"/>
          <p:cNvGraphicFramePr>
            <a:graphicFrameLocks noChangeAspect="1"/>
          </p:cNvGraphicFramePr>
          <p:nvPr/>
        </p:nvGraphicFramePr>
        <p:xfrm>
          <a:off x="428596" y="500042"/>
          <a:ext cx="3417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3" imgW="1638000" imgH="203040" progId="Equation.DSMT4">
                  <p:embed/>
                </p:oleObj>
              </mc:Choice>
              <mc:Fallback>
                <p:oleObj name="Equation" r:id="rId3" imgW="16380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500042"/>
                        <a:ext cx="34178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692279" y="928670"/>
          <a:ext cx="3522663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5" imgW="1688760" imgH="2222280" progId="Equation.DSMT4">
                  <p:embed/>
                </p:oleObj>
              </mc:Choice>
              <mc:Fallback>
                <p:oleObj name="Equation" r:id="rId5" imgW="1688760" imgH="2222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9" y="928670"/>
                        <a:ext cx="3522663" cy="462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1" name="Object 18"/>
          <p:cNvGraphicFramePr>
            <a:graphicFrameLocks noChangeAspect="1"/>
          </p:cNvGraphicFramePr>
          <p:nvPr/>
        </p:nvGraphicFramePr>
        <p:xfrm>
          <a:off x="7083445" y="3929066"/>
          <a:ext cx="3460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45" y="3929066"/>
                        <a:ext cx="34607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71472" y="1271459"/>
            <a:ext cx="81439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设总体</a:t>
            </a:r>
            <a:r>
              <a:rPr lang="en-US" altLang="zh-CN" sz="2800" i="1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X 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服从参数为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  <a:sym typeface="Mathematica1"/>
              </a:rPr>
              <a:t></a:t>
            </a: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  <a:sym typeface="Mathematica1"/>
              </a:rPr>
              <a:t>,</a:t>
            </a:r>
            <a:r>
              <a:rPr lang="en-US" altLang="zh-CN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λ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的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  <a:sym typeface="Mathematica1"/>
              </a:rPr>
              <a:t>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分布，即</a:t>
            </a:r>
            <a:r>
              <a:rPr kumimoji="1" lang="zh-CN" altLang="zh-CN" sz="2800" dirty="0">
                <a:latin typeface="Times New Roman" pitchFamily="18" charset="0"/>
                <a:cs typeface="Times New Roman" pitchFamily="18" charset="0"/>
              </a:rPr>
              <a:t>概率密度</a:t>
            </a:r>
            <a:r>
              <a:rPr lang="zh-CN" altLang="en-US" sz="2800" dirty="0">
                <a:latin typeface="Times New Roman" pitchFamily="18" charset="0"/>
              </a:rPr>
              <a:t>为</a:t>
            </a:r>
            <a:endParaRPr lang="zh-CN" altLang="en-US" sz="2800" dirty="0"/>
          </a:p>
          <a:p>
            <a:endParaRPr lang="zh-CN" altLang="en-US" dirty="0"/>
          </a:p>
        </p:txBody>
      </p:sp>
      <p:graphicFrame>
        <p:nvGraphicFramePr>
          <p:cNvPr id="24578" name="Object 9"/>
          <p:cNvGraphicFramePr>
            <a:graphicFrameLocks noChangeAspect="1"/>
          </p:cNvGraphicFramePr>
          <p:nvPr/>
        </p:nvGraphicFramePr>
        <p:xfrm>
          <a:off x="1287466" y="2011363"/>
          <a:ext cx="5356236" cy="16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5" imgW="4851360" imgH="1523880" progId="Equation.DSMT4">
                  <p:embed/>
                </p:oleObj>
              </mc:Choice>
              <mc:Fallback>
                <p:oleObj name="Equation" r:id="rId5" imgW="4851360" imgH="1523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6" y="2011363"/>
                        <a:ext cx="5356236" cy="1681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348" y="61976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5----16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22840" y="3857628"/>
            <a:ext cx="82525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,…, 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i="1" baseline="-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为总体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的样本，求样本均值     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概率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密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度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1285852" y="4975223"/>
            <a:ext cx="600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先计算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概率密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度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357158" y="4977482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14282" y="533400"/>
            <a:ext cx="242887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利用卷积公式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3" name="Object 6"/>
          <p:cNvGraphicFramePr>
            <a:graphicFrameLocks noChangeAspect="1"/>
          </p:cNvGraphicFramePr>
          <p:nvPr/>
        </p:nvGraphicFramePr>
        <p:xfrm>
          <a:off x="747682" y="990600"/>
          <a:ext cx="48768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公式" r:id="rId3" imgW="2019240" imgH="330120" progId="Equation.3">
                  <p:embed/>
                </p:oleObj>
              </mc:Choice>
              <mc:Fallback>
                <p:oleObj name="公式" r:id="rId3" imgW="201924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682" y="990600"/>
                        <a:ext cx="48768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614306" y="2146227"/>
          <a:ext cx="5572164" cy="63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Equation" r:id="rId5" imgW="4089240" imgH="469800" progId="Equation.DSMT4">
                  <p:embed/>
                </p:oleObj>
              </mc:Choice>
              <mc:Fallback>
                <p:oleObj name="Equation" r:id="rId5" imgW="408924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06" y="2146227"/>
                        <a:ext cx="5572164" cy="639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13485" y="1676400"/>
            <a:ext cx="543739" cy="57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185942" y="2931996"/>
          <a:ext cx="6934454" cy="1568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7" imgW="5943600" imgH="1346040" progId="Equation.DSMT4">
                  <p:embed/>
                </p:oleObj>
              </mc:Choice>
              <mc:Fallback>
                <p:oleObj name="Equation" r:id="rId7" imgW="5943600" imgH="1346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42" y="2931996"/>
                        <a:ext cx="6934454" cy="1568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143108" y="4643438"/>
          <a:ext cx="51260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9" imgW="4394160" imgH="1346040" progId="Equation.DSMT4">
                  <p:embed/>
                </p:oleObj>
              </mc:Choice>
              <mc:Fallback>
                <p:oleObj name="Equation" r:id="rId9" imgW="4394160" imgH="1346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643438"/>
                        <a:ext cx="512603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41331" y="5492763"/>
            <a:ext cx="11031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zh-CN" sz="2800" b="0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= y/</a:t>
            </a:r>
            <a:r>
              <a:rPr lang="en-US" altLang="zh-CN" sz="2800" b="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800" b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接箭头连接符 21"/>
          <p:cNvCxnSpPr>
            <a:cxnSpLocks noChangeShapeType="1"/>
          </p:cNvCxnSpPr>
          <p:nvPr/>
        </p:nvCxnSpPr>
        <p:spPr bwMode="auto">
          <a:xfrm flipV="1">
            <a:off x="1395394" y="5286388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714348" y="642938"/>
          <a:ext cx="40592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3" imgW="3479760" imgH="1346040" progId="Equation.DSMT4">
                  <p:embed/>
                </p:oleObj>
              </mc:Choice>
              <mc:Fallback>
                <p:oleObj name="Equation" r:id="rId3" imgW="3479760" imgH="1346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642938"/>
                        <a:ext cx="405923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5643570" y="1522406"/>
          <a:ext cx="31813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522406"/>
                        <a:ext cx="318135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785786" y="2286000"/>
          <a:ext cx="30797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7" imgW="2641320" imgH="1346040" progId="Equation.DSMT4">
                  <p:embed/>
                </p:oleObj>
              </mc:Choice>
              <mc:Fallback>
                <p:oleObj name="Equation" r:id="rId7" imgW="2641320" imgH="1346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286000"/>
                        <a:ext cx="3079750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7200" y="4143380"/>
            <a:ext cx="1261884" cy="57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递推得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184275" y="4429125"/>
          <a:ext cx="503555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9" imgW="3695400" imgH="1346040" progId="Equation.DSMT4">
                  <p:embed/>
                </p:oleObj>
              </mc:Choice>
              <mc:Fallback>
                <p:oleObj name="Equation" r:id="rId9" imgW="3695400" imgH="1346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429125"/>
                        <a:ext cx="5035550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285852" y="1857364"/>
          <a:ext cx="40703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name="公式" r:id="rId3" imgW="2298600" imgH="482400" progId="Equation.3">
                  <p:embed/>
                </p:oleObj>
              </mc:Choice>
              <mc:Fallback>
                <p:oleObj name="公式" r:id="rId3" imgW="229860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857364"/>
                        <a:ext cx="407035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151461" y="571480"/>
          <a:ext cx="1991779" cy="107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5" imgW="1079280" imgH="583920" progId="Equation.DSMT4">
                  <p:embed/>
                </p:oleObj>
              </mc:Choice>
              <mc:Fallback>
                <p:oleObj name="Equation" r:id="rId5" imgW="1079280" imgH="5839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461" y="571480"/>
                        <a:ext cx="1991779" cy="107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00034" y="2000240"/>
            <a:ext cx="543739" cy="57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由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57200" y="2926242"/>
            <a:ext cx="543739" cy="57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14348" y="3357562"/>
          <a:ext cx="541337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7" imgW="3974760" imgH="1346040" progId="Equation.DSMT4">
                  <p:embed/>
                </p:oleObj>
              </mc:Choice>
              <mc:Fallback>
                <p:oleObj name="Equation" r:id="rId7" imgW="3974760" imgH="1346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357562"/>
                        <a:ext cx="5413375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1714480" y="5135810"/>
          <a:ext cx="3592514" cy="157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9" imgW="3060360" imgH="1346040" progId="Equation.DSMT4">
                  <p:embed/>
                </p:oleObj>
              </mc:Choice>
              <mc:Fallback>
                <p:oleObj name="Equation" r:id="rId9" imgW="3060360" imgH="13460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135810"/>
                        <a:ext cx="3592514" cy="157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4348" y="61976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5----22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357158" y="1214422"/>
            <a:ext cx="83840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   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,…, 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i="1" baseline="-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为正态总体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N(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sz="2800" dirty="0">
                <a:latin typeface="宋体"/>
                <a:cs typeface="Times New Roman" pitchFamily="18" charset="0"/>
                <a:sym typeface="Symbol"/>
              </a:rPr>
              <a:t>，</a:t>
            </a:r>
            <a:r>
              <a:rPr lang="en-US" altLang="zh-CN" sz="2800" baseline="30000" dirty="0">
                <a:latin typeface="宋体"/>
                <a:cs typeface="Times New Roman" pitchFamily="18" charset="0"/>
                <a:sym typeface="Symbol"/>
              </a:rPr>
              <a:t>2</a:t>
            </a:r>
            <a:r>
              <a:rPr lang="en-US" altLang="zh-CN" sz="2800" dirty="0"/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的样本，求统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计量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概率密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度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sz="2800" b="1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2092329" y="2214554"/>
          <a:ext cx="3908431" cy="95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3" imgW="2844720" imgH="698400" progId="Equation.DSMT4">
                  <p:embed/>
                </p:oleObj>
              </mc:Choice>
              <mc:Fallback>
                <p:oleObj name="Equation" r:id="rId3" imgW="2844720" imgH="698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9" y="2214554"/>
                        <a:ext cx="3908431" cy="959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1428728" y="3357562"/>
          <a:ext cx="27908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5" imgW="2031840" imgH="698400" progId="Equation.DSMT4">
                  <p:embed/>
                </p:oleObj>
              </mc:Choice>
              <mc:Fallback>
                <p:oleObj name="Equation" r:id="rId5" imgW="203184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357562"/>
                        <a:ext cx="27908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4786314" y="4214818"/>
          <a:ext cx="2893450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quation" r:id="rId7" imgW="1688760" imgH="583920" progId="Equation.DSMT4">
                  <p:embed/>
                </p:oleObj>
              </mc:Choice>
              <mc:Fallback>
                <p:oleObj name="Equation" r:id="rId7" imgW="1688760" imgH="5839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4214818"/>
                        <a:ext cx="2893450" cy="100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347552" y="4500570"/>
            <a:ext cx="3438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,…, 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i="1" baseline="-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dirty="0"/>
              <a:t>相互独立</a:t>
            </a:r>
            <a:r>
              <a:rPr lang="en-US" altLang="zh-CN" sz="2800" dirty="0"/>
              <a:t>,</a:t>
            </a:r>
            <a:r>
              <a:rPr lang="zh-CN" altLang="en-US" sz="2800" dirty="0"/>
              <a:t>有</a:t>
            </a: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4000496" y="5357826"/>
          <a:ext cx="3128507" cy="110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9" imgW="1968480" imgH="698400" progId="Equation.DSMT4">
                  <p:embed/>
                </p:oleObj>
              </mc:Choice>
              <mc:Fallback>
                <p:oleObj name="Equation" r:id="rId9" imgW="1968480" imgH="698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5357826"/>
                        <a:ext cx="3128507" cy="1109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1357290" y="5586432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由定理</a:t>
            </a:r>
            <a:r>
              <a:rPr lang="en-US" altLang="zh-CN" sz="2800" dirty="0"/>
              <a:t>5.4</a:t>
            </a:r>
            <a:r>
              <a:rPr lang="zh-CN" altLang="en-US" sz="2800" dirty="0"/>
              <a:t>得</a:t>
            </a:r>
          </a:p>
        </p:txBody>
      </p:sp>
      <p:sp>
        <p:nvSpPr>
          <p:cNvPr id="26" name="矩形 25"/>
          <p:cNvSpPr/>
          <p:nvPr/>
        </p:nvSpPr>
        <p:spPr>
          <a:xfrm>
            <a:off x="566271" y="3571876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1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357158" y="2928934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23" grpId="0"/>
      <p:bldP spid="25" grpId="0"/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285852" y="857232"/>
          <a:ext cx="40703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公式" r:id="rId3" imgW="2298600" imgH="482400" progId="Equation.3">
                  <p:embed/>
                </p:oleObj>
              </mc:Choice>
              <mc:Fallback>
                <p:oleObj name="公式" r:id="rId3" imgW="229860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857232"/>
                        <a:ext cx="407035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0034" y="1000108"/>
            <a:ext cx="543739" cy="57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由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7200" y="1854672"/>
            <a:ext cx="543739" cy="57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071538" y="2311404"/>
          <a:ext cx="5610225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5" imgW="5283000" imgH="1523880" progId="Equation.DSMT4">
                  <p:embed/>
                </p:oleObj>
              </mc:Choice>
              <mc:Fallback>
                <p:oleObj name="Equation" r:id="rId5" imgW="5283000" imgH="1523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311404"/>
                        <a:ext cx="5610225" cy="161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897072" y="4025915"/>
          <a:ext cx="403225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7" imgW="3797280" imgH="1523880" progId="Equation.DSMT4">
                  <p:embed/>
                </p:oleObj>
              </mc:Choice>
              <mc:Fallback>
                <p:oleObj name="Equation" r:id="rId7" imgW="3797280" imgH="1523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72" y="4025915"/>
                        <a:ext cx="4032250" cy="161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349376" y="571500"/>
          <a:ext cx="34369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3" imgW="2501640" imgH="583920" progId="Equation.DSMT4">
                  <p:embed/>
                </p:oleObj>
              </mc:Choice>
              <mc:Fallback>
                <p:oleObj name="Equation" r:id="rId3" imgW="2501640" imgH="583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6" y="571500"/>
                        <a:ext cx="343693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3114675" y="1357313"/>
          <a:ext cx="24225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5" imgW="1523880" imgH="583920" progId="Equation.DSMT4">
                  <p:embed/>
                </p:oleObj>
              </mc:Choice>
              <mc:Fallback>
                <p:oleObj name="Equation" r:id="rId5" imgW="1523880" imgH="583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1357313"/>
                        <a:ext cx="24225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943427" y="1585904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由定理</a:t>
            </a:r>
            <a:r>
              <a:rPr lang="en-US" altLang="zh-CN" sz="2800" dirty="0"/>
              <a:t>5.4</a:t>
            </a:r>
            <a:r>
              <a:rPr lang="zh-CN" altLang="en-US" sz="2800" dirty="0"/>
              <a:t>得</a:t>
            </a:r>
          </a:p>
        </p:txBody>
      </p:sp>
      <p:sp>
        <p:nvSpPr>
          <p:cNvPr id="18" name="矩形 17"/>
          <p:cNvSpPr/>
          <p:nvPr/>
        </p:nvSpPr>
        <p:spPr>
          <a:xfrm>
            <a:off x="566271" y="714356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2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1285852" y="2214554"/>
          <a:ext cx="40703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公式" r:id="rId7" imgW="2298600" imgH="482400" progId="Equation.3">
                  <p:embed/>
                </p:oleObj>
              </mc:Choice>
              <mc:Fallback>
                <p:oleObj name="公式" r:id="rId7" imgW="229860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214554"/>
                        <a:ext cx="407035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0034" y="2285992"/>
            <a:ext cx="543739" cy="57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由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57200" y="3211994"/>
            <a:ext cx="543739" cy="57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874713" y="3314700"/>
          <a:ext cx="63182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9" imgW="5613120" imgH="1600200" progId="Equation.DSMT4">
                  <p:embed/>
                </p:oleObj>
              </mc:Choice>
              <mc:Fallback>
                <p:oleObj name="Equation" r:id="rId9" imgW="5613120" imgH="1600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314700"/>
                        <a:ext cx="631825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1735147" y="5018088"/>
          <a:ext cx="419417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11" imgW="3949560" imgH="1625400" progId="Equation.DSMT4">
                  <p:embed/>
                </p:oleObj>
              </mc:Choice>
              <mc:Fallback>
                <p:oleObj name="Equation" r:id="rId11" imgW="3949560" imgH="1625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47" y="5018088"/>
                        <a:ext cx="4194175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1----25      2)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80996" y="785794"/>
            <a:ext cx="628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在电话号码本中任取一个电话号码，求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）后面四个数字中最大数字是</a:t>
            </a:r>
            <a:r>
              <a:rPr lang="en-US" altLang="zh-CN" sz="2800" dirty="0"/>
              <a:t>5</a:t>
            </a:r>
            <a:r>
              <a:rPr lang="zh-CN" altLang="en-US" sz="2800" dirty="0"/>
              <a:t>的概率</a:t>
            </a:r>
          </a:p>
        </p:txBody>
      </p:sp>
      <p:sp>
        <p:nvSpPr>
          <p:cNvPr id="21" name="矩形 20"/>
          <p:cNvSpPr/>
          <p:nvPr/>
        </p:nvSpPr>
        <p:spPr>
          <a:xfrm>
            <a:off x="285720" y="1785926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52862" y="1857364"/>
            <a:ext cx="6006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记：</a:t>
            </a:r>
            <a:r>
              <a:rPr lang="en-US" altLang="zh-CN" sz="2800" dirty="0"/>
              <a:t>A={</a:t>
            </a:r>
            <a:r>
              <a:rPr lang="zh-CN" altLang="en-US" sz="2800" dirty="0"/>
              <a:t>后面四个数字中最大数字是</a:t>
            </a:r>
            <a:r>
              <a:rPr lang="en-US" altLang="zh-CN" sz="2800" dirty="0"/>
              <a:t>5}</a:t>
            </a:r>
            <a:endParaRPr lang="zh-CN" altLang="en-US" sz="2800" dirty="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012225" y="2571744"/>
            <a:ext cx="5818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后面四个数字</a:t>
            </a:r>
            <a:r>
              <a:rPr kumimoji="0" 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不同的取法总数为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：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6429388" y="2571744"/>
          <a:ext cx="13001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3" imgW="558720" imgH="228600" progId="Equation.3">
                  <p:embed/>
                </p:oleObj>
              </mc:Choice>
              <mc:Fallback>
                <p:oleObj name="公式" r:id="rId3" imgW="55872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2571744"/>
                        <a:ext cx="13001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086857" y="3286124"/>
            <a:ext cx="4314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有利于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 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的取法数 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n</a:t>
            </a:r>
            <a:r>
              <a:rPr kumimoji="0" lang="en-US" altLang="zh-CN" sz="2800" b="1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</a:t>
            </a:r>
            <a:r>
              <a:rPr kumimoji="0" lang="en-US" altLang="zh-CN" sz="2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graphicFrame>
        <p:nvGraphicFramePr>
          <p:cNvPr id="26" name="Object 44"/>
          <p:cNvGraphicFramePr>
            <a:graphicFrameLocks noChangeAspect="1"/>
          </p:cNvGraphicFramePr>
          <p:nvPr/>
        </p:nvGraphicFramePr>
        <p:xfrm>
          <a:off x="5214942" y="4214818"/>
          <a:ext cx="9763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5" imgW="444240" imgH="203040" progId="Equation.3">
                  <p:embed/>
                </p:oleObj>
              </mc:Choice>
              <mc:Fallback>
                <p:oleObj name="公式" r:id="rId5" imgW="444240" imgH="203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4214818"/>
                        <a:ext cx="976313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1086857" y="4073532"/>
            <a:ext cx="4314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有利于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 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的取法数 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n</a:t>
            </a:r>
            <a:r>
              <a:rPr kumimoji="0" lang="en-US" altLang="zh-CN" sz="2800" b="1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</a:t>
            </a:r>
            <a:r>
              <a:rPr kumimoji="0" lang="en-US" altLang="zh-CN" sz="2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2357422" y="5072074"/>
          <a:ext cx="19034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7" imgW="952200" imgH="419040" progId="Equation.3">
                  <p:embed/>
                </p:oleObj>
              </mc:Choice>
              <mc:Fallback>
                <p:oleObj name="公式" r:id="rId7" imgW="9522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072074"/>
                        <a:ext cx="190341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1071538" y="526323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故</a:t>
            </a:r>
            <a:endParaRPr lang="zh-CN" altLang="en-US" dirty="0"/>
          </a:p>
        </p:txBody>
      </p:sp>
      <p:graphicFrame>
        <p:nvGraphicFramePr>
          <p:cNvPr id="2" name="Object 44"/>
          <p:cNvGraphicFramePr>
            <a:graphicFrameLocks noChangeAspect="1"/>
          </p:cNvGraphicFramePr>
          <p:nvPr/>
        </p:nvGraphicFramePr>
        <p:xfrm>
          <a:off x="5032375" y="3429000"/>
          <a:ext cx="30400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9" imgW="1384200" imgH="228600" progId="Equation.3">
                  <p:embed/>
                </p:oleObj>
              </mc:Choice>
              <mc:Fallback>
                <p:oleObj name="公式" r:id="rId9" imgW="13842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429000"/>
                        <a:ext cx="30400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21" grpId="0" autoUpdateAnimBg="0"/>
      <p:bldP spid="22" grpId="0" autoUpdateAnimBg="0"/>
      <p:bldP spid="23" grpId="0"/>
      <p:bldP spid="25" grpId="0"/>
      <p:bldP spid="27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1472" y="1271459"/>
            <a:ext cx="392909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设总体</a:t>
            </a:r>
            <a:r>
              <a:rPr lang="en-US" altLang="zh-CN" sz="2800" i="1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X 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的</a:t>
            </a:r>
            <a:r>
              <a:rPr kumimoji="1" lang="zh-CN" altLang="zh-CN" sz="2800" dirty="0">
                <a:latin typeface="Times New Roman" pitchFamily="18" charset="0"/>
                <a:cs typeface="Times New Roman" pitchFamily="18" charset="0"/>
              </a:rPr>
              <a:t>概率密度</a:t>
            </a:r>
            <a:r>
              <a:rPr lang="zh-CN" altLang="en-US" sz="2800" dirty="0">
                <a:latin typeface="Times New Roman" pitchFamily="18" charset="0"/>
              </a:rPr>
              <a:t>为</a:t>
            </a:r>
            <a:endParaRPr lang="zh-CN" altLang="en-US" sz="2800" dirty="0"/>
          </a:p>
          <a:p>
            <a:endParaRPr lang="zh-CN" altLang="en-US" dirty="0"/>
          </a:p>
        </p:txBody>
      </p:sp>
      <p:graphicFrame>
        <p:nvGraphicFramePr>
          <p:cNvPr id="24578" name="Object 9"/>
          <p:cNvGraphicFramePr>
            <a:graphicFrameLocks noChangeAspect="1"/>
          </p:cNvGraphicFramePr>
          <p:nvPr/>
        </p:nvGraphicFramePr>
        <p:xfrm>
          <a:off x="1643043" y="1890714"/>
          <a:ext cx="4071966" cy="159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3" imgW="3898800" imgH="1523880" progId="Equation.DSMT4">
                  <p:embed/>
                </p:oleObj>
              </mc:Choice>
              <mc:Fallback>
                <p:oleObj name="Equation" r:id="rId3" imgW="3898800" imgH="1523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3" y="1890714"/>
                        <a:ext cx="4071966" cy="15906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348" y="61976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6—1—4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22840" y="3500438"/>
            <a:ext cx="797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为已知正整数，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未知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.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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的矩估计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158" y="4214818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1357291" y="4214818"/>
          <a:ext cx="4929222" cy="100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5" imgW="2184120" imgH="444240" progId="Equation.DSMT4">
                  <p:embed/>
                </p:oleObj>
              </mc:Choice>
              <mc:Fallback>
                <p:oleObj name="Equation" r:id="rId5" imgW="2184120" imgH="4442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1" y="4214818"/>
                        <a:ext cx="4929222" cy="10053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741510" y="5353050"/>
          <a:ext cx="6045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7" imgW="2679480" imgH="444240" progId="Equation.DSMT4">
                  <p:embed/>
                </p:oleObj>
              </mc:Choice>
              <mc:Fallback>
                <p:oleObj name="Equation" r:id="rId7" imgW="26794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510" y="5353050"/>
                        <a:ext cx="60452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571472" y="714356"/>
          <a:ext cx="63611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3" imgW="2819160" imgH="444240" progId="Equation.DSMT4">
                  <p:embed/>
                </p:oleObj>
              </mc:Choice>
              <mc:Fallback>
                <p:oleObj name="Equation" r:id="rId3" imgW="281916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714356"/>
                        <a:ext cx="6361113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42910" y="2357430"/>
          <a:ext cx="5200014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5" imgW="2184120" imgH="419040" progId="Equation.DSMT4">
                  <p:embed/>
                </p:oleObj>
              </mc:Choice>
              <mc:Fallback>
                <p:oleObj name="Equation" r:id="rId5" imgW="218412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57430"/>
                        <a:ext cx="5200014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4348" y="179067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714348" y="3429000"/>
          <a:ext cx="25685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7" imgW="1079280" imgH="419040" progId="Equation.DSMT4">
                  <p:embed/>
                </p:oleObj>
              </mc:Choice>
              <mc:Fallback>
                <p:oleObj name="Equation" r:id="rId7" imgW="107928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429000"/>
                        <a:ext cx="25685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85800" y="4929198"/>
            <a:ext cx="431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600200" y="4572008"/>
          <a:ext cx="1750732" cy="119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9" imgW="1422360" imgH="825480" progId="Equation.DSMT4">
                  <p:embed/>
                </p:oleObj>
              </mc:Choice>
              <mc:Fallback>
                <p:oleObj name="Equation" r:id="rId9" imgW="1422360" imgH="825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8"/>
                        <a:ext cx="1750732" cy="1192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70675" y="6000768"/>
            <a:ext cx="268687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得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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的矩估计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0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286116" y="5643578"/>
          <a:ext cx="10477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11" imgW="850680" imgH="723600" progId="Equation.DSMT4">
                  <p:embed/>
                </p:oleObj>
              </mc:Choice>
              <mc:Fallback>
                <p:oleObj name="Equation" r:id="rId11" imgW="850680" imgH="723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5643578"/>
                        <a:ext cx="10477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1472" y="1214422"/>
            <a:ext cx="392909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设总体</a:t>
            </a:r>
            <a:r>
              <a:rPr lang="en-US" altLang="zh-CN" sz="2800" i="1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X </a:t>
            </a:r>
            <a:r>
              <a:rPr lang="zh-CN" altLang="en-US" sz="2800" dirty="0">
                <a:solidFill>
                  <a:prstClr val="black"/>
                </a:solidFill>
                <a:latin typeface="宋体"/>
                <a:cs typeface="Times New Roman" pitchFamily="18" charset="0"/>
              </a:rPr>
              <a:t>的</a:t>
            </a:r>
            <a:r>
              <a:rPr kumimoji="1" lang="zh-CN" altLang="zh-CN" sz="2800" dirty="0">
                <a:latin typeface="Times New Roman" pitchFamily="18" charset="0"/>
                <a:cs typeface="Times New Roman" pitchFamily="18" charset="0"/>
              </a:rPr>
              <a:t>概率密度</a:t>
            </a:r>
            <a:r>
              <a:rPr lang="zh-CN" altLang="en-US" sz="2800" dirty="0">
                <a:latin typeface="Times New Roman" pitchFamily="18" charset="0"/>
              </a:rPr>
              <a:t>为</a:t>
            </a:r>
            <a:endParaRPr lang="zh-CN" altLang="en-US" sz="2800" dirty="0"/>
          </a:p>
          <a:p>
            <a:endParaRPr lang="zh-CN" altLang="en-US" dirty="0"/>
          </a:p>
        </p:txBody>
      </p:sp>
      <p:graphicFrame>
        <p:nvGraphicFramePr>
          <p:cNvPr id="24578" name="Object 9"/>
          <p:cNvGraphicFramePr>
            <a:graphicFrameLocks noChangeAspect="1"/>
          </p:cNvGraphicFramePr>
          <p:nvPr/>
        </p:nvGraphicFramePr>
        <p:xfrm>
          <a:off x="1789113" y="1800327"/>
          <a:ext cx="377983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3" imgW="3619440" imgH="1473120" progId="Equation.DSMT4">
                  <p:embed/>
                </p:oleObj>
              </mc:Choice>
              <mc:Fallback>
                <p:oleObj name="Equation" r:id="rId3" imgW="3619440" imgH="1473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800327"/>
                        <a:ext cx="3779837" cy="153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348" y="61976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6—1—5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22840" y="3357562"/>
            <a:ext cx="7978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&gt;0, , 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是未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知参数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.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  1)   , a</a:t>
            </a:r>
            <a:r>
              <a:rPr lang="zh-CN" altLang="en-US" sz="2800" b="1" dirty="0">
                <a:latin typeface="Times New Roman" pitchFamily="18" charset="0"/>
              </a:rPr>
              <a:t>的矩估计</a:t>
            </a:r>
            <a:endParaRPr lang="en-US" altLang="zh-CN" sz="2800" b="1" dirty="0">
              <a:latin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  2)   , a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kern="0" dirty="0">
                <a:latin typeface="Times New Roman" pitchFamily="18" charset="0"/>
                <a:cs typeface="Times New Roman" pitchFamily="18" charset="0"/>
              </a:rPr>
              <a:t>极大似然估计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158" y="5000636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662" y="5000636"/>
            <a:ext cx="574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 1)</a:t>
            </a:r>
            <a:endParaRPr lang="zh-CN" altLang="en-US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1846263" y="4786313"/>
          <a:ext cx="38687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Equation" r:id="rId5" imgW="1714320" imgH="431640" progId="Equation.DSMT4">
                  <p:embed/>
                </p:oleObj>
              </mc:Choice>
              <mc:Fallback>
                <p:oleObj name="Equation" r:id="rId5" imgW="171432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786313"/>
                        <a:ext cx="3868737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120900" y="5786438"/>
          <a:ext cx="40941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7" imgW="1612800" imgH="393480" progId="Equation.DSMT4">
                  <p:embed/>
                </p:oleObj>
              </mc:Choice>
              <mc:Fallback>
                <p:oleObj name="Equation" r:id="rId7" imgW="16128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786438"/>
                        <a:ext cx="409416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308725" y="6119813"/>
          <a:ext cx="1192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Equation" r:id="rId9" imgW="469800" imgH="177480" progId="Equation.DSMT4">
                  <p:embed/>
                </p:oleObj>
              </mc:Choice>
              <mc:Fallback>
                <p:oleObj name="Equation" r:id="rId9" imgW="46980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6119813"/>
                        <a:ext cx="1192213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63562" y="4420292"/>
            <a:ext cx="11430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解得</a:t>
            </a: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1000100" y="428604"/>
          <a:ext cx="41846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3" imgW="1854000" imgH="431640" progId="Equation.DSMT4">
                  <p:embed/>
                </p:oleObj>
              </mc:Choice>
              <mc:Fallback>
                <p:oleObj name="Equation" r:id="rId3" imgW="18540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28604"/>
                        <a:ext cx="41846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428727" y="1285860"/>
          <a:ext cx="4310135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5" imgW="1828800" imgH="393480" progId="Equation.DSMT4">
                  <p:embed/>
                </p:oleObj>
              </mc:Choice>
              <mc:Fallback>
                <p:oleObj name="Equation" r:id="rId5" imgW="182880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7" y="1285860"/>
                        <a:ext cx="4310135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357290" y="2214554"/>
          <a:ext cx="45481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7" imgW="1930320" imgH="228600" progId="Equation.DSMT4">
                  <p:embed/>
                </p:oleObj>
              </mc:Choice>
              <mc:Fallback>
                <p:oleObj name="Equation" r:id="rId7" imgW="193032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214554"/>
                        <a:ext cx="454818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84256" y="3148707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dirty="0"/>
              <a:t>令 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4121147" y="2728934"/>
          <a:ext cx="3451249" cy="163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9" imgW="1562040" imgH="736560" progId="Equation.DSMT4">
                  <p:embed/>
                </p:oleObj>
              </mc:Choice>
              <mc:Fallback>
                <p:oleObj name="Equation" r:id="rId9" imgW="1562040" imgH="736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47" y="2728934"/>
                        <a:ext cx="3451249" cy="16362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1698656" y="2904233"/>
          <a:ext cx="1493797" cy="117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11" imgW="609480" imgH="482400" progId="Equation.DSMT4">
                  <p:embed/>
                </p:oleObj>
              </mc:Choice>
              <mc:Fallback>
                <p:oleObj name="Equation" r:id="rId11" imgW="60948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56" y="2904233"/>
                        <a:ext cx="1493797" cy="1173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549643" y="3301107"/>
            <a:ext cx="6078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dirty="0"/>
              <a:t>即</a:t>
            </a:r>
            <a:r>
              <a:rPr lang="zh-CN" altLang="en-US" dirty="0"/>
              <a:t> 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1785938" y="4424363"/>
          <a:ext cx="47942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13" imgW="2298600" imgH="990360" progId="Equation.DSMT4">
                  <p:embed/>
                </p:oleObj>
              </mc:Choice>
              <mc:Fallback>
                <p:oleObj name="Equation" r:id="rId13" imgW="2298600" imgH="9903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424363"/>
                        <a:ext cx="4794250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7158" y="785794"/>
            <a:ext cx="574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 2)</a:t>
            </a:r>
            <a:endParaRPr lang="zh-CN" altLang="en-US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285984" y="1071563"/>
          <a:ext cx="3781425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Equation" r:id="rId3" imgW="3619440" imgH="1473120" progId="Equation.DSMT4">
                  <p:embed/>
                </p:oleObj>
              </mc:Choice>
              <mc:Fallback>
                <p:oleObj name="Equation" r:id="rId3" imgW="3619440" imgH="1473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071563"/>
                        <a:ext cx="3781425" cy="153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249363" y="642918"/>
            <a:ext cx="2678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的概率密度为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166813" y="2476497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的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似然函数为</a:t>
            </a: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1365250" y="3286125"/>
          <a:ext cx="583406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Equation" r:id="rId5" imgW="4838400" imgH="1473120" progId="Equation.DSMT4">
                  <p:embed/>
                </p:oleObj>
              </mc:Choice>
              <mc:Fallback>
                <p:oleObj name="Equation" r:id="rId5" imgW="4838400" imgH="1473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286125"/>
                        <a:ext cx="5834063" cy="177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8"/>
          <p:cNvGraphicFramePr>
            <a:graphicFrameLocks noChangeAspect="1"/>
          </p:cNvGraphicFramePr>
          <p:nvPr/>
        </p:nvGraphicFramePr>
        <p:xfrm>
          <a:off x="2416175" y="5326063"/>
          <a:ext cx="45339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Equation" r:id="rId7" imgW="3759120" imgH="914400" progId="Equation.DSMT4">
                  <p:embed/>
                </p:oleObj>
              </mc:Choice>
              <mc:Fallback>
                <p:oleObj name="Equation" r:id="rId7" imgW="3759120" imgH="914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5326063"/>
                        <a:ext cx="453390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7158" y="714356"/>
            <a:ext cx="574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 2)</a:t>
            </a:r>
            <a:endParaRPr lang="zh-CN" altLang="en-US" dirty="0"/>
          </a:p>
        </p:txBody>
      </p:sp>
      <p:graphicFrame>
        <p:nvGraphicFramePr>
          <p:cNvPr id="16387" name="Object 8"/>
          <p:cNvGraphicFramePr>
            <a:graphicFrameLocks noChangeAspect="1"/>
          </p:cNvGraphicFramePr>
          <p:nvPr/>
        </p:nvGraphicFramePr>
        <p:xfrm>
          <a:off x="1071538" y="428604"/>
          <a:ext cx="57277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Equation" r:id="rId3" imgW="4749480" imgH="914400" progId="Equation.DSMT4">
                  <p:embed/>
                </p:oleObj>
              </mc:Choice>
              <mc:Fallback>
                <p:oleObj name="Equation" r:id="rId3" imgW="474948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28604"/>
                        <a:ext cx="572770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285984" y="1682745"/>
          <a:ext cx="538956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Equation" r:id="rId5" imgW="4470120" imgH="914400" progId="Equation.DSMT4">
                  <p:embed/>
                </p:oleObj>
              </mc:Choice>
              <mc:Fallback>
                <p:oleObj name="Equation" r:id="rId5" imgW="447012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682745"/>
                        <a:ext cx="5389563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285852" y="3325819"/>
          <a:ext cx="453231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7" imgW="3759120" imgH="914400" progId="Equation.DSMT4">
                  <p:embed/>
                </p:oleObj>
              </mc:Choice>
              <mc:Fallback>
                <p:oleObj name="Equation" r:id="rId7" imgW="3759120" imgH="914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325819"/>
                        <a:ext cx="4532313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57224" y="4902747"/>
            <a:ext cx="7500990" cy="705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65000"/>
              </a:lnSpc>
              <a:spcBef>
                <a:spcPct val="20000"/>
              </a:spcBef>
              <a:spcAft>
                <a:spcPct val="20000"/>
              </a:spcAft>
              <a:buClr>
                <a:srgbClr val="006633"/>
              </a:buClr>
              <a:buSzPct val="70000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故当                        时，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 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取得最大值。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778005" y="5117061"/>
          <a:ext cx="2008177" cy="66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9" imgW="1447560" imgH="482400" progId="Equation.DSMT4">
                  <p:embed/>
                </p:oleObj>
              </mc:Choice>
              <mc:Fallback>
                <p:oleObj name="Equation" r:id="rId9" imgW="14475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5" y="5117061"/>
                        <a:ext cx="2008177" cy="669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14348" y="290578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09544" y="857232"/>
          <a:ext cx="74882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3" imgW="6210000" imgH="736560" progId="Equation.DSMT4">
                  <p:embed/>
                </p:oleObj>
              </mc:Choice>
              <mc:Fallback>
                <p:oleObj name="Equation" r:id="rId3" imgW="621000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44" y="857232"/>
                        <a:ext cx="74882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738158" y="1782637"/>
          <a:ext cx="55149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5" imgW="4749480" imgH="736560" progId="Equation.DSMT4">
                  <p:embed/>
                </p:oleObj>
              </mc:Choice>
              <mc:Fallback>
                <p:oleObj name="Equation" r:id="rId5" imgW="4749480" imgH="736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58" y="1782637"/>
                        <a:ext cx="551497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8"/>
          <p:cNvSpPr>
            <a:spLocks noChangeArrowheads="1"/>
          </p:cNvSpPr>
          <p:nvPr/>
        </p:nvSpPr>
        <p:spPr bwMode="auto">
          <a:xfrm>
            <a:off x="488899" y="2976563"/>
            <a:ext cx="906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解得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038304" y="3071810"/>
          <a:ext cx="312578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7" imgW="2692080" imgH="1028520" progId="Equation.DSMT4">
                  <p:embed/>
                </p:oleObj>
              </mc:Choice>
              <mc:Fallback>
                <p:oleObj name="Equation" r:id="rId7" imgW="2692080" imgH="10285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04" y="3071810"/>
                        <a:ext cx="3125788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9"/>
          <p:cNvSpPr>
            <a:spLocks noChangeArrowheads="1"/>
          </p:cNvSpPr>
          <p:nvPr/>
        </p:nvSpPr>
        <p:spPr bwMode="auto">
          <a:xfrm>
            <a:off x="612781" y="4429132"/>
            <a:ext cx="4816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故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athematica1"/>
              </a:rPr>
              <a:t> 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的极大似然估计量为：</a:t>
            </a:r>
            <a:endParaRPr lang="zh-CN" altLang="en-US" sz="28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230295" y="5295918"/>
          <a:ext cx="4879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Equation" r:id="rId9" imgW="3517560" imgH="507960" progId="Equation.DSMT4">
                  <p:embed/>
                </p:oleObj>
              </mc:Choice>
              <mc:Fallback>
                <p:oleObj name="Equation" r:id="rId9" imgW="35175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295" y="5295918"/>
                        <a:ext cx="48799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1----30 (4)    </a:t>
            </a:r>
            <a:r>
              <a:rPr lang="zh-CN" altLang="en-US" sz="2800" dirty="0"/>
              <a:t>证明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57158" y="1928802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54349" name="Object 13"/>
          <p:cNvGraphicFramePr>
            <a:graphicFrameLocks noChangeAspect="1"/>
          </p:cNvGraphicFramePr>
          <p:nvPr/>
        </p:nvGraphicFramePr>
        <p:xfrm>
          <a:off x="1214414" y="928670"/>
          <a:ext cx="45958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公式" r:id="rId3" imgW="2247840" imgH="457200" progId="Equation.3">
                  <p:embed/>
                </p:oleObj>
              </mc:Choice>
              <mc:Fallback>
                <p:oleObj name="公式" r:id="rId3" imgW="22478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928670"/>
                        <a:ext cx="459581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357291" y="2214554"/>
          <a:ext cx="3714776" cy="80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5" imgW="1981080" imgH="431640" progId="Equation.DSMT4">
                  <p:embed/>
                </p:oleObj>
              </mc:Choice>
              <mc:Fallback>
                <p:oleObj name="Equation" r:id="rId5" imgW="19810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1" y="2214554"/>
                        <a:ext cx="3714776" cy="8081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5286379" y="2214554"/>
          <a:ext cx="1857389" cy="75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7" imgW="1066680" imgH="431640" progId="Equation.DSMT4">
                  <p:embed/>
                </p:oleObj>
              </mc:Choice>
              <mc:Fallback>
                <p:oleObj name="Equation" r:id="rId7" imgW="10666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9" y="2214554"/>
                        <a:ext cx="1857389" cy="75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156634" y="2214554"/>
            <a:ext cx="421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?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016250" y="3071813"/>
          <a:ext cx="33750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9" imgW="1650960" imgH="457200" progId="Equation.DSMT4">
                  <p:embed/>
                </p:oleObj>
              </mc:Choice>
              <mc:Fallback>
                <p:oleObj name="Equation" r:id="rId9" imgW="1650960" imgH="457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071813"/>
                        <a:ext cx="3375025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016250" y="4143375"/>
          <a:ext cx="41275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11" imgW="2019240" imgH="431640" progId="Equation.DSMT4">
                  <p:embed/>
                </p:oleObj>
              </mc:Choice>
              <mc:Fallback>
                <p:oleObj name="Equation" r:id="rId11" imgW="2019240" imgH="431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143375"/>
                        <a:ext cx="41275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016250" y="5143500"/>
          <a:ext cx="29845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13" imgW="1460160" imgH="672840" progId="Equation.DSMT4">
                  <p:embed/>
                </p:oleObj>
              </mc:Choice>
              <mc:Fallback>
                <p:oleObj name="Equation" r:id="rId13" imgW="1460160" imgH="6728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5143500"/>
                        <a:ext cx="2984500" cy="137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1----36     </a:t>
            </a:r>
          </a:p>
          <a:p>
            <a:r>
              <a:rPr lang="zh-CN" altLang="en-US" sz="2800" dirty="0"/>
              <a:t>  证明</a:t>
            </a:r>
            <a:r>
              <a:rPr lang="en-US" altLang="zh-CN" sz="2800" dirty="0"/>
              <a:t>:  </a:t>
            </a:r>
            <a:r>
              <a:rPr lang="zh-CN" altLang="en-US" sz="2800" dirty="0"/>
              <a:t>如果</a:t>
            </a:r>
            <a:r>
              <a:rPr lang="en-US" altLang="zh-CN" sz="2800" dirty="0"/>
              <a:t>A,B ,C</a:t>
            </a:r>
            <a:r>
              <a:rPr lang="zh-CN" altLang="en-US" sz="2800" dirty="0"/>
              <a:t>相互独立</a:t>
            </a:r>
            <a:r>
              <a:rPr lang="en-US" altLang="zh-CN" sz="2800" dirty="0"/>
              <a:t>,</a:t>
            </a:r>
            <a:r>
              <a:rPr lang="zh-CN" altLang="en-US" sz="2800" dirty="0"/>
              <a:t>则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Mathematica1"/>
              </a:rPr>
              <a:t>B, AB, A-B</a:t>
            </a:r>
            <a:r>
              <a:rPr lang="zh-CN" altLang="en-US" sz="2800" dirty="0">
                <a:sym typeface="Mathematica1"/>
              </a:rPr>
              <a:t>都与</a:t>
            </a:r>
            <a:r>
              <a:rPr lang="en-US" altLang="zh-CN" sz="2800" dirty="0"/>
              <a:t>C</a:t>
            </a:r>
            <a:r>
              <a:rPr lang="zh-CN" altLang="en-US" sz="2800" dirty="0"/>
              <a:t>相互独立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57158" y="1928802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214414" y="2214554"/>
          <a:ext cx="387892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1841400" imgH="203040" progId="Equation.DSMT4">
                  <p:embed/>
                </p:oleObj>
              </mc:Choice>
              <mc:Fallback>
                <p:oleObj name="Equation" r:id="rId3" imgW="18414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214554"/>
                        <a:ext cx="387892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286380" y="2214554"/>
          <a:ext cx="257176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2214554"/>
                        <a:ext cx="2571768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 rot="16200000" flipH="1">
            <a:off x="5214942" y="2214554"/>
            <a:ext cx="500066" cy="3571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5143504" y="2214554"/>
            <a:ext cx="571504" cy="2857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92302" y="271462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分配率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509822" y="2610145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2982929" y="3071810"/>
          <a:ext cx="40179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7" imgW="1904760" imgH="203040" progId="Equation.DSMT4">
                  <p:embed/>
                </p:oleObj>
              </mc:Choice>
              <mc:Fallback>
                <p:oleObj name="Equation" r:id="rId7" imgW="1904760" imgH="2030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29" y="3071810"/>
                        <a:ext cx="40179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500034" y="350043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概率加法公式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357422" y="3357562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3000364" y="3786190"/>
          <a:ext cx="5919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9" imgW="2806560" imgH="203040" progId="Equation.DSMT4">
                  <p:embed/>
                </p:oleObj>
              </mc:Choice>
              <mc:Fallback>
                <p:oleObj name="Equation" r:id="rId9" imgW="2806560" imgH="2030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786190"/>
                        <a:ext cx="59197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500034" y="4286256"/>
            <a:ext cx="2148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A,B ,C</a:t>
            </a:r>
            <a:r>
              <a:rPr lang="zh-CN" altLang="en-US" sz="2400" dirty="0"/>
              <a:t>相互独立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357422" y="4143380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19"/>
          <p:cNvGraphicFramePr>
            <a:graphicFrameLocks noChangeAspect="1"/>
          </p:cNvGraphicFramePr>
          <p:nvPr/>
        </p:nvGraphicFramePr>
        <p:xfrm>
          <a:off x="3000375" y="4429125"/>
          <a:ext cx="4714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1" imgW="2234880" imgH="203040" progId="Equation.DSMT4">
                  <p:embed/>
                </p:oleObj>
              </mc:Choice>
              <mc:Fallback>
                <p:oleObj name="Equation" r:id="rId11" imgW="2234880" imgH="2030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429125"/>
                        <a:ext cx="4714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3000364" y="5072077"/>
          <a:ext cx="4232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3" imgW="2006280" imgH="203040" progId="Equation.DSMT4">
                  <p:embed/>
                </p:oleObj>
              </mc:Choice>
              <mc:Fallback>
                <p:oleObj name="Equation" r:id="rId13" imgW="2006280" imgH="2030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072077"/>
                        <a:ext cx="42322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571472" y="5539103"/>
            <a:ext cx="1839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A,B</a:t>
            </a:r>
            <a:r>
              <a:rPr lang="zh-CN" altLang="en-US" sz="2400" dirty="0"/>
              <a:t>相互独立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428860" y="5396227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14"/>
          <p:cNvGraphicFramePr>
            <a:graphicFrameLocks noChangeAspect="1"/>
          </p:cNvGraphicFramePr>
          <p:nvPr/>
        </p:nvGraphicFramePr>
        <p:xfrm>
          <a:off x="3027369" y="5715016"/>
          <a:ext cx="2544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5" imgW="1206360" imgH="203040" progId="Equation.DSMT4">
                  <p:embed/>
                </p:oleObj>
              </mc:Choice>
              <mc:Fallback>
                <p:oleObj name="Equation" r:id="rId15" imgW="1206360" imgH="2030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9" y="5715016"/>
                        <a:ext cx="25447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571472" y="6215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概率加法公式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428860" y="6072206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  <p:bldP spid="24" grpId="0"/>
      <p:bldP spid="29" grpId="0"/>
      <p:bldP spid="33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习题</a:t>
            </a:r>
            <a:r>
              <a:rPr lang="en-US" altLang="zh-CN" sz="2800" dirty="0"/>
              <a:t>1----41</a:t>
            </a:r>
            <a:endParaRPr lang="zh-CN" altLang="en-US" sz="28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9730" y="755862"/>
            <a:ext cx="80271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    设有</a:t>
            </a:r>
            <a:r>
              <a:rPr lang="en-US" altLang="zh-CN" sz="2800" dirty="0">
                <a:latin typeface="+mn-ea"/>
              </a:rPr>
              <a:t>2n</a:t>
            </a:r>
            <a:r>
              <a:rPr lang="zh-CN" altLang="en-US" sz="2800" dirty="0">
                <a:latin typeface="+mn-ea"/>
              </a:rPr>
              <a:t>个元件,每个元件正常工作的概率为</a:t>
            </a:r>
            <a:r>
              <a:rPr lang="zh-CN" altLang="en-US" sz="2800" i="1" dirty="0">
                <a:latin typeface="+mn-ea"/>
              </a:rPr>
              <a:t> </a:t>
            </a:r>
            <a:r>
              <a:rPr lang="en-US" altLang="zh-CN" sz="2800" i="1" dirty="0">
                <a:latin typeface="+mn-ea"/>
              </a:rPr>
              <a:t>p</a:t>
            </a:r>
            <a:r>
              <a:rPr lang="en-US" altLang="zh-CN" sz="2800" dirty="0">
                <a:latin typeface="+mn-ea"/>
              </a:rPr>
              <a:t>  (0&lt;p&lt;1),</a:t>
            </a:r>
            <a:r>
              <a:rPr lang="zh-CN" altLang="en-US" sz="2800" dirty="0">
                <a:latin typeface="+mn-ea"/>
              </a:rPr>
              <a:t>每个元件是否正常工作是相互独立的. 按如下方式装配成两个系统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求两系统的可靠性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并比较哪个系统的可靠性大.</a:t>
            </a: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1214414" y="2500306"/>
            <a:ext cx="7191393" cy="1868487"/>
            <a:chOff x="558" y="1589"/>
            <a:chExt cx="4530" cy="117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230" y="1950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194" y="1950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846" y="20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06" y="200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1230" y="262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194" y="262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846" y="27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1806" y="27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846" y="204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4728" y="2001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4752" y="238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558" y="238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1364" y="1609"/>
              <a:ext cx="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2338" y="1589"/>
              <a:ext cx="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2334" y="2265"/>
              <a:ext cx="3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A</a:t>
              </a:r>
              <a:r>
                <a:rPr lang="en-US" altLang="zh-CN" baseline="-25000" dirty="0"/>
                <a:t>n+2</a:t>
              </a:r>
              <a:endParaRPr lang="en-US" altLang="zh-CN" dirty="0"/>
            </a:p>
          </p:txBody>
        </p:sp>
        <p:sp>
          <p:nvSpPr>
            <p:cNvPr id="26" name="Text Box 45"/>
            <p:cNvSpPr txBox="1">
              <a:spLocks noChangeArrowheads="1"/>
            </p:cNvSpPr>
            <p:nvPr/>
          </p:nvSpPr>
          <p:spPr bwMode="auto">
            <a:xfrm>
              <a:off x="1317" y="2295"/>
              <a:ext cx="3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A</a:t>
              </a:r>
              <a:r>
                <a:rPr lang="en-US" altLang="zh-CN" baseline="-25000" dirty="0"/>
                <a:t>n+1</a:t>
              </a:r>
              <a:endParaRPr lang="en-US" altLang="zh-CN" dirty="0"/>
            </a:p>
          </p:txBody>
        </p:sp>
      </p:grp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428596" y="3500438"/>
            <a:ext cx="572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6288078" y="3011471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7224703" y="315434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288072" y="4083041"/>
            <a:ext cx="914402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7224701" y="4225917"/>
            <a:ext cx="60960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4733896" y="3225785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5805466" y="3154347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4733896" y="4225917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805466" y="4225917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272258" y="2968551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86380" y="4011603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1071538" y="4500570"/>
            <a:ext cx="4648200" cy="2020888"/>
            <a:chOff x="547" y="445"/>
            <a:chExt cx="2928" cy="1273"/>
          </a:xfrm>
        </p:grpSpPr>
        <p:grpSp>
          <p:nvGrpSpPr>
            <p:cNvPr id="41" name="Group 3"/>
            <p:cNvGrpSpPr>
              <a:grpSpLocks/>
            </p:cNvGrpSpPr>
            <p:nvPr/>
          </p:nvGrpSpPr>
          <p:grpSpPr bwMode="auto">
            <a:xfrm>
              <a:off x="894" y="796"/>
              <a:ext cx="997" cy="921"/>
              <a:chOff x="1115" y="484"/>
              <a:chExt cx="997" cy="921"/>
            </a:xfrm>
          </p:grpSpPr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1344" y="1261"/>
                <a:ext cx="57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1344" y="484"/>
                <a:ext cx="57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2" name="Group 6"/>
              <p:cNvGrpSpPr>
                <a:grpSpLocks/>
              </p:cNvGrpSpPr>
              <p:nvPr/>
            </p:nvGrpSpPr>
            <p:grpSpPr bwMode="auto">
              <a:xfrm>
                <a:off x="1920" y="576"/>
                <a:ext cx="192" cy="768"/>
                <a:chOff x="1920" y="576"/>
                <a:chExt cx="192" cy="768"/>
              </a:xfrm>
            </p:grpSpPr>
            <p:sp>
              <p:nvSpPr>
                <p:cNvPr id="67" name="Line 7"/>
                <p:cNvSpPr>
                  <a:spLocks noChangeShapeType="1"/>
                </p:cNvSpPr>
                <p:nvPr/>
              </p:nvSpPr>
              <p:spPr bwMode="auto">
                <a:xfrm>
                  <a:off x="1920" y="57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" name="Line 8"/>
                <p:cNvSpPr>
                  <a:spLocks noChangeShapeType="1"/>
                </p:cNvSpPr>
                <p:nvPr/>
              </p:nvSpPr>
              <p:spPr bwMode="auto">
                <a:xfrm>
                  <a:off x="2112" y="57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920" y="13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Group 10"/>
              <p:cNvGrpSpPr>
                <a:grpSpLocks/>
              </p:cNvGrpSpPr>
              <p:nvPr/>
            </p:nvGrpSpPr>
            <p:grpSpPr bwMode="auto">
              <a:xfrm flipH="1">
                <a:off x="1115" y="576"/>
                <a:ext cx="192" cy="768"/>
                <a:chOff x="1920" y="576"/>
                <a:chExt cx="192" cy="768"/>
              </a:xfrm>
            </p:grpSpPr>
            <p:sp>
              <p:nvSpPr>
                <p:cNvPr id="64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57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2112" y="57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920" y="13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547" y="12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1891" y="12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" name="Group 16"/>
            <p:cNvGrpSpPr>
              <a:grpSpLocks/>
            </p:cNvGrpSpPr>
            <p:nvPr/>
          </p:nvGrpSpPr>
          <p:grpSpPr bwMode="auto">
            <a:xfrm>
              <a:off x="2216" y="797"/>
              <a:ext cx="997" cy="921"/>
              <a:chOff x="1115" y="484"/>
              <a:chExt cx="997" cy="921"/>
            </a:xfrm>
          </p:grpSpPr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344" y="1261"/>
                <a:ext cx="57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1344" y="484"/>
                <a:ext cx="57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" name="Group 19"/>
              <p:cNvGrpSpPr>
                <a:grpSpLocks/>
              </p:cNvGrpSpPr>
              <p:nvPr/>
            </p:nvGrpSpPr>
            <p:grpSpPr bwMode="auto">
              <a:xfrm>
                <a:off x="1920" y="576"/>
                <a:ext cx="192" cy="768"/>
                <a:chOff x="1920" y="576"/>
                <a:chExt cx="192" cy="768"/>
              </a:xfrm>
            </p:grpSpPr>
            <p:sp>
              <p:nvSpPr>
                <p:cNvPr id="57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57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" name="Line 21"/>
                <p:cNvSpPr>
                  <a:spLocks noChangeShapeType="1"/>
                </p:cNvSpPr>
                <p:nvPr/>
              </p:nvSpPr>
              <p:spPr bwMode="auto">
                <a:xfrm>
                  <a:off x="2112" y="57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20" y="13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23"/>
              <p:cNvGrpSpPr>
                <a:grpSpLocks/>
              </p:cNvGrpSpPr>
              <p:nvPr/>
            </p:nvGrpSpPr>
            <p:grpSpPr bwMode="auto">
              <a:xfrm flipH="1">
                <a:off x="1115" y="576"/>
                <a:ext cx="192" cy="768"/>
                <a:chOff x="1920" y="576"/>
                <a:chExt cx="192" cy="768"/>
              </a:xfrm>
            </p:grpSpPr>
            <p:sp>
              <p:nvSpPr>
                <p:cNvPr id="54" name="Line 24"/>
                <p:cNvSpPr>
                  <a:spLocks noChangeShapeType="1"/>
                </p:cNvSpPr>
                <p:nvPr/>
              </p:nvSpPr>
              <p:spPr bwMode="auto">
                <a:xfrm>
                  <a:off x="1920" y="57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" name="Line 25"/>
                <p:cNvSpPr>
                  <a:spLocks noChangeShapeType="1"/>
                </p:cNvSpPr>
                <p:nvPr/>
              </p:nvSpPr>
              <p:spPr bwMode="auto">
                <a:xfrm>
                  <a:off x="2112" y="57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920" y="13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3235" y="12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1252" y="449"/>
              <a:ext cx="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2544" y="445"/>
              <a:ext cx="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427507" y="5120358"/>
            <a:ext cx="572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>
            <a:off x="6286512" y="581343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7165988" y="629285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18"/>
          <p:cNvSpPr>
            <a:spLocks noChangeArrowheads="1"/>
          </p:cNvSpPr>
          <p:nvPr/>
        </p:nvSpPr>
        <p:spPr bwMode="auto">
          <a:xfrm>
            <a:off x="7165988" y="5059370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20"/>
          <p:cNvSpPr>
            <a:spLocks noChangeShapeType="1"/>
          </p:cNvSpPr>
          <p:nvPr/>
        </p:nvSpPr>
        <p:spPr bwMode="auto">
          <a:xfrm>
            <a:off x="8080388" y="520542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Line 21"/>
          <p:cNvSpPr>
            <a:spLocks noChangeShapeType="1"/>
          </p:cNvSpPr>
          <p:nvPr/>
        </p:nvSpPr>
        <p:spPr bwMode="auto">
          <a:xfrm>
            <a:off x="8385188" y="520542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>
            <a:off x="8080388" y="642462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4"/>
          <p:cNvSpPr>
            <a:spLocks noChangeShapeType="1"/>
          </p:cNvSpPr>
          <p:nvPr/>
        </p:nvSpPr>
        <p:spPr bwMode="auto">
          <a:xfrm flipH="1">
            <a:off x="6802450" y="520542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25"/>
          <p:cNvSpPr>
            <a:spLocks noChangeShapeType="1"/>
          </p:cNvSpPr>
          <p:nvPr/>
        </p:nvSpPr>
        <p:spPr bwMode="auto">
          <a:xfrm flipH="1">
            <a:off x="6802450" y="520542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auto">
          <a:xfrm>
            <a:off x="6802450" y="642462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27"/>
          <p:cNvSpPr>
            <a:spLocks noChangeShapeType="1"/>
          </p:cNvSpPr>
          <p:nvPr/>
        </p:nvSpPr>
        <p:spPr bwMode="auto">
          <a:xfrm>
            <a:off x="8420112" y="581343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7364436" y="4592632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endParaRPr lang="zh-CN" altLang="en-US" baseline="-25000" dirty="0"/>
          </a:p>
        </p:txBody>
      </p:sp>
      <p:sp>
        <p:nvSpPr>
          <p:cNvPr id="83" name="矩形 82"/>
          <p:cNvSpPr/>
          <p:nvPr/>
        </p:nvSpPr>
        <p:spPr>
          <a:xfrm>
            <a:off x="5772324" y="5664202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Rectangle 29"/>
          <p:cNvSpPr>
            <a:spLocks noChangeArrowheads="1"/>
          </p:cNvSpPr>
          <p:nvPr/>
        </p:nvSpPr>
        <p:spPr bwMode="auto">
          <a:xfrm>
            <a:off x="6572264" y="2559602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endParaRPr lang="zh-CN" altLang="en-US" baseline="-25000" dirty="0"/>
          </a:p>
        </p:txBody>
      </p: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6500826" y="3631172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2n</a:t>
            </a:r>
            <a:endParaRPr lang="en-US" altLang="zh-CN" dirty="0"/>
          </a:p>
        </p:txBody>
      </p:sp>
      <p:sp>
        <p:nvSpPr>
          <p:cNvPr id="86" name="Text Box 44"/>
          <p:cNvSpPr txBox="1">
            <a:spLocks noChangeArrowheads="1"/>
          </p:cNvSpPr>
          <p:nvPr/>
        </p:nvSpPr>
        <p:spPr bwMode="auto">
          <a:xfrm>
            <a:off x="4232957" y="5845750"/>
            <a:ext cx="5533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n+2</a:t>
            </a:r>
            <a:endParaRPr lang="en-US" altLang="zh-CN" dirty="0"/>
          </a:p>
        </p:txBody>
      </p:sp>
      <p:sp>
        <p:nvSpPr>
          <p:cNvPr id="87" name="Text Box 45"/>
          <p:cNvSpPr txBox="1">
            <a:spLocks noChangeArrowheads="1"/>
          </p:cNvSpPr>
          <p:nvPr/>
        </p:nvSpPr>
        <p:spPr bwMode="auto">
          <a:xfrm>
            <a:off x="2143108" y="5857892"/>
            <a:ext cx="5533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n+1</a:t>
            </a:r>
            <a:endParaRPr lang="en-US" altLang="zh-CN" dirty="0"/>
          </a:p>
        </p:txBody>
      </p:sp>
      <p:sp>
        <p:nvSpPr>
          <p:cNvPr id="88" name="Text Box 44"/>
          <p:cNvSpPr txBox="1">
            <a:spLocks noChangeArrowheads="1"/>
          </p:cNvSpPr>
          <p:nvPr/>
        </p:nvSpPr>
        <p:spPr bwMode="auto">
          <a:xfrm>
            <a:off x="7358082" y="5917188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2n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14348" y="2403476"/>
          <a:ext cx="421798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3" imgW="1765080" imgH="431640" progId="Equation.3">
                  <p:embed/>
                </p:oleObj>
              </mc:Choice>
              <mc:Fallback>
                <p:oleObj name="公式" r:id="rId3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403476"/>
                        <a:ext cx="4217987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85720" y="357166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357950" y="1500174"/>
          <a:ext cx="16398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5" imgW="685800" imgH="228600" progId="Equation.3">
                  <p:embed/>
                </p:oleObj>
              </mc:Choice>
              <mc:Fallback>
                <p:oleObj name="公式" r:id="rId5" imgW="6858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1500174"/>
                        <a:ext cx="163988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357290" y="773652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A</a:t>
            </a:r>
            <a:r>
              <a:rPr lang="en-US" altLang="zh-CN" sz="2800" baseline="-25000" dirty="0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个元件正常工作</a:t>
            </a:r>
            <a:endParaRPr lang="zh-CN" altLang="en-US" sz="2800" dirty="0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643042" y="3465525"/>
          <a:ext cx="479425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7" imgW="2006280" imgH="431640" progId="Equation.3">
                  <p:embed/>
                </p:oleObj>
              </mc:Choice>
              <mc:Fallback>
                <p:oleObj name="公式" r:id="rId7" imgW="200628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465525"/>
                        <a:ext cx="4794250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643042" y="4633925"/>
          <a:ext cx="50371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9" imgW="2108160" imgH="431640" progId="Equation.3">
                  <p:embed/>
                </p:oleObj>
              </mc:Choice>
              <mc:Fallback>
                <p:oleObj name="公式" r:id="rId9" imgW="210816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633925"/>
                        <a:ext cx="5037137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57225" y="5919788"/>
          <a:ext cx="37639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11" imgW="1574640" imgH="228600" progId="Equation.DSMT4">
                  <p:embed/>
                </p:oleObj>
              </mc:Choice>
              <mc:Fallback>
                <p:oleObj name="Equation" r:id="rId11" imgW="157464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5919788"/>
                        <a:ext cx="3763963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285852" y="1548458"/>
            <a:ext cx="5152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</a:rPr>
              <a:t>则</a:t>
            </a:r>
            <a:r>
              <a:rPr lang="en-US" altLang="zh-CN" sz="2800" dirty="0">
                <a:latin typeface="+mn-ea"/>
              </a:rPr>
              <a:t>A</a:t>
            </a:r>
            <a:r>
              <a:rPr lang="en-US" altLang="zh-CN" sz="2800" baseline="-25000" dirty="0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 , 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=1,…,2n</a:t>
            </a:r>
            <a:r>
              <a:rPr lang="zh-CN" altLang="en-US" sz="2800" dirty="0">
                <a:latin typeface="+mn-ea"/>
              </a:rPr>
              <a:t>相互独立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且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14348" y="331773"/>
          <a:ext cx="35607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1638000" imgH="444240" progId="Equation.DSMT4">
                  <p:embed/>
                </p:oleObj>
              </mc:Choice>
              <mc:Fallback>
                <p:oleObj name="Equation" r:id="rId3" imgW="16380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31773"/>
                        <a:ext cx="3560762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571604" y="1357298"/>
          <a:ext cx="26400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5" imgW="1104840" imgH="431640" progId="Equation.3">
                  <p:embed/>
                </p:oleObj>
              </mc:Choice>
              <mc:Fallback>
                <p:oleObj name="公式" r:id="rId5" imgW="11048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357298"/>
                        <a:ext cx="2640012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571625" y="4714875"/>
          <a:ext cx="191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7" imgW="799920" imgH="228600" progId="Equation.3">
                  <p:embed/>
                </p:oleObj>
              </mc:Choice>
              <mc:Fallback>
                <p:oleObj name="公式" r:id="rId7" imgW="7999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714875"/>
                        <a:ext cx="19113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571604" y="3500457"/>
          <a:ext cx="22764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9" imgW="952200" imgH="431640" progId="Equation.3">
                  <p:embed/>
                </p:oleObj>
              </mc:Choice>
              <mc:Fallback>
                <p:oleObj name="公式" r:id="rId9" imgW="9522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500457"/>
                        <a:ext cx="22764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600217" y="2428887"/>
          <a:ext cx="54006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11" imgW="2260440" imgH="431640" progId="Equation.3">
                  <p:embed/>
                </p:oleObj>
              </mc:Choice>
              <mc:Fallback>
                <p:oleObj name="公式" r:id="rId11" imgW="226044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17" y="2428887"/>
                        <a:ext cx="54006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9"/>
          <p:cNvGraphicFramePr>
            <a:graphicFrameLocks noChangeAspect="1"/>
          </p:cNvGraphicFramePr>
          <p:nvPr/>
        </p:nvGraphicFramePr>
        <p:xfrm>
          <a:off x="1557338" y="5634038"/>
          <a:ext cx="19415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3" imgW="812520" imgH="228600" progId="Equation.DSMT4">
                  <p:embed/>
                </p:oleObj>
              </mc:Choice>
              <mc:Fallback>
                <p:oleObj name="Equation" r:id="rId13" imgW="8125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634038"/>
                        <a:ext cx="194151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1409</Words>
  <Application>Microsoft Office PowerPoint</Application>
  <PresentationFormat>全屏显示(4:3)</PresentationFormat>
  <Paragraphs>220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Math1</vt:lpstr>
      <vt:lpstr>Mathematica1</vt:lpstr>
      <vt:lpstr>黑体</vt:lpstr>
      <vt:lpstr>华文行楷</vt:lpstr>
      <vt:lpstr>楷体_GB2312</vt:lpstr>
      <vt:lpstr>隶书</vt:lpstr>
      <vt:lpstr>宋体</vt:lpstr>
      <vt:lpstr>Arial</vt:lpstr>
      <vt:lpstr>Bodoni MT</vt:lpstr>
      <vt:lpstr>Calibri</vt:lpstr>
      <vt:lpstr>Garamond</vt:lpstr>
      <vt:lpstr>Symbol</vt:lpstr>
      <vt:lpstr>Times New Roman</vt:lpstr>
      <vt:lpstr>Wingdings</vt:lpstr>
      <vt:lpstr>Office 主题</vt:lpstr>
      <vt:lpstr>Edge</vt:lpstr>
      <vt:lpstr>公式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 User</dc:creator>
  <cp:lastModifiedBy>任静涛</cp:lastModifiedBy>
  <cp:revision>168</cp:revision>
  <dcterms:created xsi:type="dcterms:W3CDTF">2014-04-03T07:11:40Z</dcterms:created>
  <dcterms:modified xsi:type="dcterms:W3CDTF">2016-11-06T03:20:28Z</dcterms:modified>
</cp:coreProperties>
</file>