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6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00" r:id="rId16"/>
    <p:sldId id="452" r:id="rId17"/>
    <p:sldId id="451" r:id="rId18"/>
    <p:sldId id="453" r:id="rId19"/>
    <p:sldId id="454" r:id="rId20"/>
    <p:sldId id="455" r:id="rId21"/>
    <p:sldId id="456" r:id="rId22"/>
    <p:sldId id="457" r:id="rId23"/>
    <p:sldId id="458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41A000"/>
    <a:srgbClr val="FF00FF"/>
    <a:srgbClr val="000A58"/>
    <a:srgbClr val="C0C0C0"/>
    <a:srgbClr val="3333FF"/>
    <a:srgbClr val="468CFA"/>
    <a:srgbClr val="570000"/>
    <a:srgbClr val="CB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2" autoAdjust="0"/>
    <p:restoredTop sz="94692" autoAdjust="0"/>
  </p:normalViewPr>
  <p:slideViewPr>
    <p:cSldViewPr snapToGrid="0">
      <p:cViewPr varScale="1">
        <p:scale>
          <a:sx n="83" d="100"/>
          <a:sy n="83" d="100"/>
        </p:scale>
        <p:origin x="160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" name="Picture 122" descr="5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27294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26697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814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04425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09082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68722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69723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5746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67534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7366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Picture 113" descr="5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b="35925"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4916488" y="5565775"/>
            <a:ext cx="404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CC"/>
                </a:solidFill>
                <a:ea typeface="华文楷体" pitchFamily="2" charset="-122"/>
              </a:rPr>
              <a:t>航天航空学院</a:t>
            </a:r>
            <a:r>
              <a:rPr kumimoji="1" lang="en-US" altLang="zh-CN" sz="2400" b="1">
                <a:solidFill>
                  <a:srgbClr val="0000CC"/>
                </a:solidFill>
                <a:ea typeface="华文楷体" pitchFamily="2" charset="-122"/>
              </a:rPr>
              <a:t>--</a:t>
            </a:r>
            <a:r>
              <a:rPr kumimoji="1" lang="zh-CN" altLang="en-US" sz="2400" b="1">
                <a:solidFill>
                  <a:srgbClr val="0000CC"/>
                </a:solidFill>
                <a:ea typeface="华文楷体" pitchFamily="2" charset="-122"/>
              </a:rPr>
              <a:t>力学中心</a:t>
            </a:r>
          </a:p>
        </p:txBody>
      </p:sp>
      <p:pic>
        <p:nvPicPr>
          <p:cNvPr id="415749" name="Picture 5" descr="i_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5437188"/>
            <a:ext cx="295275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750" name="Picture 6" descr="未命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5210175"/>
            <a:ext cx="1152525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C3EC11E-A3DD-4E61-9D5A-311C675DF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6" y="907040"/>
            <a:ext cx="747871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CN" sz="4000" b="1" dirty="0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《</a:t>
            </a:r>
            <a:r>
              <a:rPr kumimoji="1" lang="zh-CN" altLang="en-US" sz="4000" b="1" dirty="0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材料力学</a:t>
            </a:r>
            <a:r>
              <a:rPr kumimoji="1" lang="en-US" altLang="zh-CN" sz="4000" b="1" dirty="0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》</a:t>
            </a:r>
            <a:r>
              <a:rPr kumimoji="1" lang="zh-CN" altLang="en-US" sz="4000" b="1" dirty="0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期中问卷调查分析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7172A3-2FCB-454E-9DAB-2A48300D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" y="2088790"/>
            <a:ext cx="7478713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CN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2020</a:t>
            </a:r>
            <a:r>
              <a:rPr kumimoji="1" lang="zh-CN" altLang="en-US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年</a:t>
            </a:r>
            <a:r>
              <a:rPr kumimoji="1" lang="en-US" altLang="zh-CN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4</a:t>
            </a:r>
            <a:r>
              <a:rPr kumimoji="1" lang="zh-CN" altLang="en-US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月</a:t>
            </a:r>
            <a:r>
              <a:rPr kumimoji="1" lang="en-US" altLang="zh-CN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24</a:t>
            </a:r>
            <a:r>
              <a:rPr kumimoji="1" lang="zh-CN" altLang="en-US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日</a:t>
            </a:r>
            <a:endParaRPr kumimoji="1" lang="en-US" altLang="zh-CN" sz="3600" b="1" dirty="0">
              <a:solidFill>
                <a:srgbClr val="000A5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eaLnBrk="0" hangingPunct="0"/>
            <a:r>
              <a:rPr kumimoji="1" lang="zh-CN" altLang="en-US" sz="3600" b="1" dirty="0">
                <a:solidFill>
                  <a:srgbClr val="000A5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殷  民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627650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在中国大学慕课上发布的学习资源（视频、测试、讨论等），您是否经常浏览学习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DDEE86-4DF9-445F-B3C9-E46BCFBE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79084"/>
              </p:ext>
            </p:extLst>
          </p:nvPr>
        </p:nvGraphicFramePr>
        <p:xfrm>
          <a:off x="628650" y="2738337"/>
          <a:ext cx="7886700" cy="2727325"/>
        </p:xfrm>
        <a:graphic>
          <a:graphicData uri="http://schemas.openxmlformats.org/drawingml/2006/table">
            <a:tbl>
              <a:tblPr firstRow="1" firstCol="1" bandRow="1"/>
              <a:tblGrid>
                <a:gridCol w="4100368">
                  <a:extLst>
                    <a:ext uri="{9D8B030D-6E8A-4147-A177-3AD203B41FA5}">
                      <a16:colId xmlns:a16="http://schemas.microsoft.com/office/drawing/2014/main" val="387503773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346601160"/>
                    </a:ext>
                  </a:extLst>
                </a:gridCol>
                <a:gridCol w="1625023">
                  <a:extLst>
                    <a:ext uri="{9D8B030D-6E8A-4147-A177-3AD203B41FA5}">
                      <a16:colId xmlns:a16="http://schemas.microsoft.com/office/drawing/2014/main" val="202397001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9145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经常浏览，每周超过</a:t>
                      </a: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10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6.85%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452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有时会看，每周</a:t>
                      </a: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1-4</a:t>
                      </a: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35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23.97%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96053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没有固定查看的习惯，只有某些知识点不太懂的时候去看看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83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56.85%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903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基本不看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12.33%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729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3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742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627650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您认为学好、学懂这门课程，最有效的学习方式是什么</a:t>
            </a:r>
            <a:r>
              <a:rPr kumimoji="1" lang="en-US" altLang="zh-CN" sz="2800" b="1" dirty="0">
                <a:ea typeface="楷体_GB2312" pitchFamily="49" charset="-122"/>
              </a:rPr>
              <a:t>? 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9734A0-7173-492E-B82B-4D583EBA7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31421"/>
              </p:ext>
            </p:extLst>
          </p:nvPr>
        </p:nvGraphicFramePr>
        <p:xfrm>
          <a:off x="628650" y="3048794"/>
          <a:ext cx="7886700" cy="2310384"/>
        </p:xfrm>
        <a:graphic>
          <a:graphicData uri="http://schemas.openxmlformats.org/drawingml/2006/table">
            <a:tbl>
              <a:tblPr firstRow="1" firstCol="1" bandRow="1"/>
              <a:tblGrid>
                <a:gridCol w="3832514">
                  <a:extLst>
                    <a:ext uri="{9D8B030D-6E8A-4147-A177-3AD203B41FA5}">
                      <a16:colId xmlns:a16="http://schemas.microsoft.com/office/drawing/2014/main" val="418027518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954891063"/>
                    </a:ext>
                  </a:extLst>
                </a:gridCol>
                <a:gridCol w="1837459">
                  <a:extLst>
                    <a:ext uri="{9D8B030D-6E8A-4147-A177-3AD203B41FA5}">
                      <a16:colId xmlns:a16="http://schemas.microsoft.com/office/drawing/2014/main" val="21325791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92448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认真听课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117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80.14%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343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慕课上看视频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4.11%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3712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自学课本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21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14.38%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84471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平时不学，考前突击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1.37%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3173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4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383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627650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在前一阶段的线上教学中，您对老师还有什么意见或建议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B2D5C2-49DB-4DAD-9C00-1231C82D5AB8}"/>
              </a:ext>
            </a:extLst>
          </p:cNvPr>
          <p:cNvSpPr/>
          <p:nvPr/>
        </p:nvSpPr>
        <p:spPr>
          <a:xfrm>
            <a:off x="1931986" y="2868916"/>
            <a:ext cx="3425105" cy="244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增加习题课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讲讲作业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放慢上课节奏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重复关键步骤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增加例题讲解</a:t>
            </a:r>
          </a:p>
        </p:txBody>
      </p:sp>
    </p:spTree>
    <p:extLst>
      <p:ext uri="{BB962C8B-B14F-4D97-AF65-F5344CB8AC3E}">
        <p14:creationId xmlns:p14="http://schemas.microsoft.com/office/powerpoint/2010/main" val="9721690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627650" cy="171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您在学习过程中，遇到了哪些不太懂的知识点，希望老师在后期的网课或返校后进一步讲解。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D98F8-EEE3-4E84-8241-6C9959D589B4}"/>
              </a:ext>
            </a:extLst>
          </p:cNvPr>
          <p:cNvSpPr/>
          <p:nvPr/>
        </p:nvSpPr>
        <p:spPr>
          <a:xfrm>
            <a:off x="906750" y="3182099"/>
            <a:ext cx="3425105" cy="29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组合变形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图形互乘法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单位载荷法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单元体的取法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广义胡克定律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图解解析法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3574DC-42B0-4B06-98E2-B7DED56963D8}"/>
              </a:ext>
            </a:extLst>
          </p:cNvPr>
          <p:cNvSpPr/>
          <p:nvPr/>
        </p:nvSpPr>
        <p:spPr>
          <a:xfrm>
            <a:off x="4421186" y="3182099"/>
            <a:ext cx="3425105" cy="29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弯矩图的正负规定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强度条件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逐段刚化法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忽略如弯曲切应力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超静定结构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力法正则方程</a:t>
            </a:r>
          </a:p>
        </p:txBody>
      </p:sp>
    </p:spTree>
    <p:extLst>
      <p:ext uri="{BB962C8B-B14F-4D97-AF65-F5344CB8AC3E}">
        <p14:creationId xmlns:p14="http://schemas.microsoft.com/office/powerpoint/2010/main" val="35746720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510380" y="1119970"/>
            <a:ext cx="7627650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根据问卷调查的结果，将在后续的课程中：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D98F8-EEE3-4E84-8241-6C9959D589B4}"/>
              </a:ext>
            </a:extLst>
          </p:cNvPr>
          <p:cNvSpPr/>
          <p:nvPr/>
        </p:nvSpPr>
        <p:spPr>
          <a:xfrm>
            <a:off x="1146895" y="1717634"/>
            <a:ext cx="7627650" cy="196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适度放慢讲课速度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增加课堂讲解的例题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重复难点和重点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返校后，即刻安排</a:t>
            </a:r>
            <a:r>
              <a:rPr kumimoji="1"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3-4</a:t>
            </a:r>
            <a:r>
              <a:rPr kumimoji="1"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次习题课，讲作业、总结所学</a:t>
            </a:r>
            <a:endParaRPr kumimoji="1" lang="en-US" altLang="zh-CN" sz="2400" b="1" dirty="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57C0AB-4A06-45A2-BB4A-3C09AD7CF89D}"/>
              </a:ext>
            </a:extLst>
          </p:cNvPr>
          <p:cNvSpPr/>
          <p:nvPr/>
        </p:nvSpPr>
        <p:spPr>
          <a:xfrm>
            <a:off x="510380" y="3841510"/>
            <a:ext cx="7627650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同时也希望同学们：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455239-8913-46B1-A53D-F343E0125937}"/>
              </a:ext>
            </a:extLst>
          </p:cNvPr>
          <p:cNvSpPr/>
          <p:nvPr/>
        </p:nvSpPr>
        <p:spPr>
          <a:xfrm>
            <a:off x="1146895" y="4439174"/>
            <a:ext cx="6354620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克服一切困难，上课认真听讲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课后按时做作业，及时答疑</a:t>
            </a:r>
            <a:endParaRPr kumimoji="1"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不要浪费慕课上的资源（视频和测试）</a:t>
            </a:r>
            <a:endParaRPr kumimoji="1" lang="en-US" altLang="zh-CN" sz="2400" b="1" dirty="0">
              <a:solidFill>
                <a:srgbClr val="FF00FF"/>
              </a:solidFill>
              <a:ea typeface="楷体_GB2312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41A000"/>
                </a:solidFill>
                <a:ea typeface="楷体_GB2312" pitchFamily="49" charset="-122"/>
              </a:rPr>
              <a:t>不能只看，要多练！</a:t>
            </a:r>
            <a:endParaRPr kumimoji="1" lang="en-US" altLang="zh-CN" sz="2400" b="1" dirty="0">
              <a:solidFill>
                <a:srgbClr val="41A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946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" y="1816764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228600" algn="l"/>
              </a:tabLst>
            </a:pPr>
            <a:r>
              <a:rPr kumimoji="1"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楷体" pitchFamily="2" charset="-122"/>
              </a:rPr>
              <a:t>谢谢大家的参与</a:t>
            </a:r>
          </a:p>
        </p:txBody>
      </p:sp>
    </p:spTree>
    <p:extLst>
      <p:ext uri="{BB962C8B-B14F-4D97-AF65-F5344CB8AC3E}">
        <p14:creationId xmlns:p14="http://schemas.microsoft.com/office/powerpoint/2010/main" val="35966890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1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应力状态分析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32914" y="980558"/>
            <a:ext cx="514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扭转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弯曲：取单元体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4635" y="1365245"/>
            <a:ext cx="4487863" cy="2188367"/>
            <a:chOff x="2962276" y="1718471"/>
            <a:chExt cx="4487863" cy="2188367"/>
          </a:xfrm>
        </p:grpSpPr>
        <p:grpSp>
          <p:nvGrpSpPr>
            <p:cNvPr id="7" name="Group 252"/>
            <p:cNvGrpSpPr>
              <a:grpSpLocks/>
            </p:cNvGrpSpPr>
            <p:nvPr/>
          </p:nvGrpSpPr>
          <p:grpSpPr bwMode="auto">
            <a:xfrm>
              <a:off x="2962276" y="2357441"/>
              <a:ext cx="4487863" cy="1527177"/>
              <a:chOff x="1449" y="1515"/>
              <a:chExt cx="2827" cy="962"/>
            </a:xfrm>
          </p:grpSpPr>
          <p:sp>
            <p:nvSpPr>
              <p:cNvPr id="9" name="Oval 10"/>
              <p:cNvSpPr>
                <a:spLocks noChangeAspect="1" noChangeArrowheads="1"/>
              </p:cNvSpPr>
              <p:nvPr/>
            </p:nvSpPr>
            <p:spPr bwMode="auto">
              <a:xfrm>
                <a:off x="3570" y="1515"/>
                <a:ext cx="360" cy="7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0" name="Line 11"/>
              <p:cNvSpPr>
                <a:spLocks noChangeAspect="1" noChangeShapeType="1"/>
              </p:cNvSpPr>
              <p:nvPr/>
            </p:nvSpPr>
            <p:spPr bwMode="auto">
              <a:xfrm>
                <a:off x="1986" y="1515"/>
                <a:ext cx="17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1" name="Line 12"/>
              <p:cNvSpPr>
                <a:spLocks noChangeAspect="1" noChangeShapeType="1"/>
              </p:cNvSpPr>
              <p:nvPr/>
            </p:nvSpPr>
            <p:spPr bwMode="auto">
              <a:xfrm>
                <a:off x="1966" y="2235"/>
                <a:ext cx="175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2" name="Line 13"/>
              <p:cNvSpPr>
                <a:spLocks noChangeAspect="1" noChangeShapeType="1"/>
              </p:cNvSpPr>
              <p:nvPr/>
            </p:nvSpPr>
            <p:spPr bwMode="auto">
              <a:xfrm>
                <a:off x="3781" y="1875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3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1482" y="1875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4" name="Arc 210"/>
              <p:cNvSpPr>
                <a:spLocks noChangeAspect="1"/>
              </p:cNvSpPr>
              <p:nvPr/>
            </p:nvSpPr>
            <p:spPr bwMode="auto">
              <a:xfrm flipH="1">
                <a:off x="1847" y="1515"/>
                <a:ext cx="154" cy="7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2840"/>
                  <a:gd name="T2" fmla="*/ 3925 w 21600"/>
                  <a:gd name="T3" fmla="*/ 42840 h 42840"/>
                  <a:gd name="T4" fmla="*/ 0 w 21600"/>
                  <a:gd name="T5" fmla="*/ 21600 h 42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84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015"/>
                      <a:pt x="14167" y="40947"/>
                      <a:pt x="3925" y="42840"/>
                    </a:cubicBezTo>
                  </a:path>
                  <a:path w="21600" h="4284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015"/>
                      <a:pt x="14167" y="40947"/>
                      <a:pt x="3925" y="4284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5" name="Text Box 211"/>
              <p:cNvSpPr txBox="1">
                <a:spLocks noChangeAspect="1" noChangeArrowheads="1"/>
              </p:cNvSpPr>
              <p:nvPr/>
            </p:nvSpPr>
            <p:spPr bwMode="auto">
              <a:xfrm>
                <a:off x="1449" y="1617"/>
                <a:ext cx="3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" name="Text Box 212"/>
              <p:cNvSpPr txBox="1">
                <a:spLocks noChangeAspect="1" noChangeArrowheads="1"/>
              </p:cNvSpPr>
              <p:nvPr/>
            </p:nvSpPr>
            <p:spPr bwMode="auto">
              <a:xfrm>
                <a:off x="3936" y="1600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7" name="Arc 213"/>
              <p:cNvSpPr>
                <a:spLocks noChangeAspect="1"/>
              </p:cNvSpPr>
              <p:nvPr/>
            </p:nvSpPr>
            <p:spPr bwMode="auto">
              <a:xfrm flipH="1">
                <a:off x="3516" y="1553"/>
                <a:ext cx="153" cy="644"/>
              </a:xfrm>
              <a:custGeom>
                <a:avLst/>
                <a:gdLst>
                  <a:gd name="G0" fmla="+- 0 0 0"/>
                  <a:gd name="G1" fmla="+- 19650 0 0"/>
                  <a:gd name="G2" fmla="+- 21600 0 0"/>
                  <a:gd name="T0" fmla="*/ 8969 w 21600"/>
                  <a:gd name="T1" fmla="*/ 0 h 38612"/>
                  <a:gd name="T2" fmla="*/ 10345 w 21600"/>
                  <a:gd name="T3" fmla="*/ 38612 h 38612"/>
                  <a:gd name="T4" fmla="*/ 0 w 21600"/>
                  <a:gd name="T5" fmla="*/ 19650 h 38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612" fill="none" extrusionOk="0">
                    <a:moveTo>
                      <a:pt x="8968" y="0"/>
                    </a:moveTo>
                    <a:cubicBezTo>
                      <a:pt x="16663" y="3512"/>
                      <a:pt x="21600" y="11191"/>
                      <a:pt x="21600" y="19650"/>
                    </a:cubicBezTo>
                    <a:cubicBezTo>
                      <a:pt x="21600" y="27553"/>
                      <a:pt x="17283" y="34826"/>
                      <a:pt x="10344" y="38611"/>
                    </a:cubicBezTo>
                  </a:path>
                  <a:path w="21600" h="38612" stroke="0" extrusionOk="0">
                    <a:moveTo>
                      <a:pt x="8968" y="0"/>
                    </a:moveTo>
                    <a:cubicBezTo>
                      <a:pt x="16663" y="3512"/>
                      <a:pt x="21600" y="11191"/>
                      <a:pt x="21600" y="19650"/>
                    </a:cubicBezTo>
                    <a:cubicBezTo>
                      <a:pt x="21600" y="27553"/>
                      <a:pt x="17283" y="34826"/>
                      <a:pt x="10344" y="38611"/>
                    </a:cubicBezTo>
                    <a:lnTo>
                      <a:pt x="0" y="1965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8" name="Text Box 214"/>
              <p:cNvSpPr txBox="1">
                <a:spLocks noChangeAspect="1" noChangeArrowheads="1"/>
              </p:cNvSpPr>
              <p:nvPr/>
            </p:nvSpPr>
            <p:spPr bwMode="auto">
              <a:xfrm>
                <a:off x="3432" y="2225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9" name="Arc 215"/>
              <p:cNvSpPr>
                <a:spLocks noChangeAspect="1"/>
              </p:cNvSpPr>
              <p:nvPr/>
            </p:nvSpPr>
            <p:spPr bwMode="auto">
              <a:xfrm flipH="1" flipV="1">
                <a:off x="1902" y="1549"/>
                <a:ext cx="153" cy="643"/>
              </a:xfrm>
              <a:custGeom>
                <a:avLst/>
                <a:gdLst>
                  <a:gd name="G0" fmla="+- 0 0 0"/>
                  <a:gd name="G1" fmla="+- 19650 0 0"/>
                  <a:gd name="G2" fmla="+- 21600 0 0"/>
                  <a:gd name="T0" fmla="*/ 8969 w 21600"/>
                  <a:gd name="T1" fmla="*/ 0 h 38612"/>
                  <a:gd name="T2" fmla="*/ 10345 w 21600"/>
                  <a:gd name="T3" fmla="*/ 38612 h 38612"/>
                  <a:gd name="T4" fmla="*/ 0 w 21600"/>
                  <a:gd name="T5" fmla="*/ 19650 h 38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612" fill="none" extrusionOk="0">
                    <a:moveTo>
                      <a:pt x="8968" y="0"/>
                    </a:moveTo>
                    <a:cubicBezTo>
                      <a:pt x="16663" y="3512"/>
                      <a:pt x="21600" y="11191"/>
                      <a:pt x="21600" y="19650"/>
                    </a:cubicBezTo>
                    <a:cubicBezTo>
                      <a:pt x="21600" y="27553"/>
                      <a:pt x="17283" y="34826"/>
                      <a:pt x="10344" y="38611"/>
                    </a:cubicBezTo>
                  </a:path>
                  <a:path w="21600" h="38612" stroke="0" extrusionOk="0">
                    <a:moveTo>
                      <a:pt x="8968" y="0"/>
                    </a:moveTo>
                    <a:cubicBezTo>
                      <a:pt x="16663" y="3512"/>
                      <a:pt x="21600" y="11191"/>
                      <a:pt x="21600" y="19650"/>
                    </a:cubicBezTo>
                    <a:cubicBezTo>
                      <a:pt x="21600" y="27553"/>
                      <a:pt x="17283" y="34826"/>
                      <a:pt x="10344" y="38611"/>
                    </a:cubicBezTo>
                    <a:lnTo>
                      <a:pt x="0" y="1965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" name="Text Box 216"/>
              <p:cNvSpPr txBox="1">
                <a:spLocks noChangeAspect="1" noChangeArrowheads="1"/>
              </p:cNvSpPr>
              <p:nvPr/>
            </p:nvSpPr>
            <p:spPr bwMode="auto">
              <a:xfrm>
                <a:off x="1943" y="2214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</a:p>
            </p:txBody>
          </p:sp>
        </p:grpSp>
        <p:grpSp>
          <p:nvGrpSpPr>
            <p:cNvPr id="22" name="Group 221"/>
            <p:cNvGrpSpPr>
              <a:grpSpLocks/>
            </p:cNvGrpSpPr>
            <p:nvPr/>
          </p:nvGrpSpPr>
          <p:grpSpPr bwMode="auto">
            <a:xfrm>
              <a:off x="5122863" y="1924050"/>
              <a:ext cx="431800" cy="500063"/>
              <a:chOff x="2290" y="1117"/>
              <a:chExt cx="272" cy="315"/>
            </a:xfrm>
          </p:grpSpPr>
          <p:sp>
            <p:nvSpPr>
              <p:cNvPr id="23" name="Oval 219"/>
              <p:cNvSpPr>
                <a:spLocks noChangeArrowheads="1"/>
              </p:cNvSpPr>
              <p:nvPr/>
            </p:nvSpPr>
            <p:spPr bwMode="auto">
              <a:xfrm>
                <a:off x="2336" y="13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4" name="Text Box 220"/>
              <p:cNvSpPr txBox="1">
                <a:spLocks noChangeArrowheads="1"/>
              </p:cNvSpPr>
              <p:nvPr/>
            </p:nvSpPr>
            <p:spPr bwMode="auto">
              <a:xfrm>
                <a:off x="2290" y="111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25" name="Group 244"/>
            <p:cNvGrpSpPr>
              <a:grpSpLocks/>
            </p:cNvGrpSpPr>
            <p:nvPr/>
          </p:nvGrpSpPr>
          <p:grpSpPr bwMode="auto">
            <a:xfrm>
              <a:off x="5065713" y="3452813"/>
              <a:ext cx="431800" cy="454025"/>
              <a:chOff x="2240" y="1842"/>
              <a:chExt cx="272" cy="286"/>
            </a:xfrm>
          </p:grpSpPr>
          <p:sp>
            <p:nvSpPr>
              <p:cNvPr id="26" name="Oval 222"/>
              <p:cNvSpPr>
                <a:spLocks noChangeArrowheads="1"/>
              </p:cNvSpPr>
              <p:nvPr/>
            </p:nvSpPr>
            <p:spPr bwMode="auto">
              <a:xfrm>
                <a:off x="2326" y="184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7" name="Text Box 223"/>
              <p:cNvSpPr txBox="1">
                <a:spLocks noChangeArrowheads="1"/>
              </p:cNvSpPr>
              <p:nvPr/>
            </p:nvSpPr>
            <p:spPr bwMode="auto">
              <a:xfrm>
                <a:off x="2240" y="187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29" name="Arc 233"/>
            <p:cNvSpPr>
              <a:spLocks noChangeAspect="1"/>
            </p:cNvSpPr>
            <p:nvPr/>
          </p:nvSpPr>
          <p:spPr bwMode="auto">
            <a:xfrm>
              <a:off x="5269655" y="2363788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0" name="Arc 240"/>
            <p:cNvSpPr>
              <a:spLocks noChangeAspect="1"/>
            </p:cNvSpPr>
            <p:nvPr/>
          </p:nvSpPr>
          <p:spPr bwMode="auto">
            <a:xfrm flipH="1">
              <a:off x="4994275" y="2363788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31" name="Group 245"/>
            <p:cNvGrpSpPr>
              <a:grpSpLocks/>
            </p:cNvGrpSpPr>
            <p:nvPr/>
          </p:nvGrpSpPr>
          <p:grpSpPr bwMode="auto">
            <a:xfrm>
              <a:off x="4594225" y="2746375"/>
              <a:ext cx="452438" cy="396875"/>
              <a:chOff x="2003" y="1530"/>
              <a:chExt cx="285" cy="250"/>
            </a:xfrm>
          </p:grpSpPr>
          <p:sp>
            <p:nvSpPr>
              <p:cNvPr id="32" name="Oval 242"/>
              <p:cNvSpPr>
                <a:spLocks noChangeArrowheads="1"/>
              </p:cNvSpPr>
              <p:nvPr/>
            </p:nvSpPr>
            <p:spPr bwMode="auto">
              <a:xfrm>
                <a:off x="2220" y="16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3" name="Text Box 243"/>
              <p:cNvSpPr txBox="1">
                <a:spLocks noChangeArrowheads="1"/>
              </p:cNvSpPr>
              <p:nvPr/>
            </p:nvSpPr>
            <p:spPr bwMode="auto">
              <a:xfrm>
                <a:off x="2003" y="153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189130" y="2100331"/>
              <a:ext cx="913231" cy="1584261"/>
              <a:chOff x="6444832" y="3452813"/>
              <a:chExt cx="913231" cy="1164029"/>
            </a:xfrm>
          </p:grpSpPr>
          <p:sp>
            <p:nvSpPr>
              <p:cNvPr id="34" name="Line 13"/>
              <p:cNvSpPr>
                <a:spLocks noChangeAspect="1" noChangeShapeType="1"/>
              </p:cNvSpPr>
              <p:nvPr/>
            </p:nvSpPr>
            <p:spPr bwMode="auto">
              <a:xfrm>
                <a:off x="6900863" y="4616842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5" name="Line 13"/>
              <p:cNvSpPr>
                <a:spLocks noChangeAspect="1" noChangeShapeType="1"/>
              </p:cNvSpPr>
              <p:nvPr/>
            </p:nvSpPr>
            <p:spPr bwMode="auto">
              <a:xfrm rot="5400000">
                <a:off x="6318848" y="4034828"/>
                <a:ext cx="116402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6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6444832" y="3452813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37" name="Text Box 214"/>
            <p:cNvSpPr txBox="1">
              <a:spLocks noChangeAspect="1" noChangeArrowheads="1"/>
            </p:cNvSpPr>
            <p:nvPr/>
          </p:nvSpPr>
          <p:spPr bwMode="auto">
            <a:xfrm>
              <a:off x="6181725" y="1718471"/>
              <a:ext cx="539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 flipH="1">
              <a:off x="3325185" y="2148462"/>
              <a:ext cx="913231" cy="1584262"/>
              <a:chOff x="6444832" y="3452813"/>
              <a:chExt cx="913231" cy="1164030"/>
            </a:xfrm>
          </p:grpSpPr>
          <p:sp>
            <p:nvSpPr>
              <p:cNvPr id="39" name="Line 13"/>
              <p:cNvSpPr>
                <a:spLocks noChangeAspect="1" noChangeShapeType="1"/>
              </p:cNvSpPr>
              <p:nvPr/>
            </p:nvSpPr>
            <p:spPr bwMode="auto">
              <a:xfrm>
                <a:off x="6900863" y="4616842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0" name="Line 13"/>
              <p:cNvSpPr>
                <a:spLocks noChangeAspect="1" noChangeShapeType="1"/>
              </p:cNvSpPr>
              <p:nvPr/>
            </p:nvSpPr>
            <p:spPr bwMode="auto">
              <a:xfrm rot="5400000">
                <a:off x="6825364" y="4541345"/>
                <a:ext cx="1509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6444832" y="3452813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42" name="Line 13"/>
            <p:cNvSpPr>
              <a:spLocks noChangeAspect="1" noChangeShapeType="1"/>
            </p:cNvSpPr>
            <p:nvPr/>
          </p:nvSpPr>
          <p:spPr bwMode="auto">
            <a:xfrm rot="16200000" flipH="1">
              <a:off x="3679393" y="2251216"/>
              <a:ext cx="2055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3" name="Text Box 214"/>
            <p:cNvSpPr txBox="1">
              <a:spLocks noChangeAspect="1" noChangeArrowheads="1"/>
            </p:cNvSpPr>
            <p:nvPr/>
          </p:nvSpPr>
          <p:spPr bwMode="auto">
            <a:xfrm>
              <a:off x="3679299" y="1793108"/>
              <a:ext cx="539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047320" y="4128240"/>
            <a:ext cx="1336672" cy="1609002"/>
            <a:chOff x="2159460" y="3714175"/>
            <a:chExt cx="1336672" cy="1609002"/>
          </a:xfrm>
        </p:grpSpPr>
        <p:sp>
          <p:nvSpPr>
            <p:cNvPr id="72" name="Line 13"/>
            <p:cNvSpPr>
              <a:spLocks noChangeAspect="1" noChangeShapeType="1"/>
            </p:cNvSpPr>
            <p:nvPr/>
          </p:nvSpPr>
          <p:spPr bwMode="auto">
            <a:xfrm>
              <a:off x="2623959" y="4543850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6" name="Text Box 212"/>
            <p:cNvSpPr txBox="1">
              <a:spLocks noChangeAspect="1" noChangeArrowheads="1"/>
            </p:cNvSpPr>
            <p:nvPr/>
          </p:nvSpPr>
          <p:spPr bwMode="auto">
            <a:xfrm>
              <a:off x="2956382" y="4113130"/>
              <a:ext cx="539750" cy="4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7" name="Arc 213"/>
            <p:cNvSpPr>
              <a:spLocks noChangeAspect="1"/>
            </p:cNvSpPr>
            <p:nvPr/>
          </p:nvSpPr>
          <p:spPr bwMode="auto">
            <a:xfrm flipH="1">
              <a:off x="2495003" y="4086409"/>
              <a:ext cx="207812" cy="874710"/>
            </a:xfrm>
            <a:custGeom>
              <a:avLst/>
              <a:gdLst>
                <a:gd name="G0" fmla="+- 0 0 0"/>
                <a:gd name="G1" fmla="+- 19650 0 0"/>
                <a:gd name="G2" fmla="+- 21600 0 0"/>
                <a:gd name="T0" fmla="*/ 8969 w 21600"/>
                <a:gd name="T1" fmla="*/ 0 h 38612"/>
                <a:gd name="T2" fmla="*/ 10345 w 21600"/>
                <a:gd name="T3" fmla="*/ 38612 h 38612"/>
                <a:gd name="T4" fmla="*/ 0 w 21600"/>
                <a:gd name="T5" fmla="*/ 19650 h 38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612" fill="none" extrusionOk="0">
                  <a:moveTo>
                    <a:pt x="8968" y="0"/>
                  </a:moveTo>
                  <a:cubicBezTo>
                    <a:pt x="16663" y="3512"/>
                    <a:pt x="21600" y="11191"/>
                    <a:pt x="21600" y="19650"/>
                  </a:cubicBezTo>
                  <a:cubicBezTo>
                    <a:pt x="21600" y="27553"/>
                    <a:pt x="17283" y="34826"/>
                    <a:pt x="10344" y="38611"/>
                  </a:cubicBezTo>
                </a:path>
                <a:path w="21600" h="38612" stroke="0" extrusionOk="0">
                  <a:moveTo>
                    <a:pt x="8968" y="0"/>
                  </a:moveTo>
                  <a:cubicBezTo>
                    <a:pt x="16663" y="3512"/>
                    <a:pt x="21600" y="11191"/>
                    <a:pt x="21600" y="19650"/>
                  </a:cubicBezTo>
                  <a:cubicBezTo>
                    <a:pt x="21600" y="27553"/>
                    <a:pt x="17283" y="34826"/>
                    <a:pt x="10344" y="38611"/>
                  </a:cubicBezTo>
                  <a:lnTo>
                    <a:pt x="0" y="1965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8" name="Text Box 214"/>
            <p:cNvSpPr txBox="1">
              <a:spLocks noChangeAspect="1" noChangeArrowheads="1"/>
            </p:cNvSpPr>
            <p:nvPr/>
          </p:nvSpPr>
          <p:spPr bwMode="auto">
            <a:xfrm>
              <a:off x="2442482" y="4041886"/>
              <a:ext cx="539750" cy="4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159460" y="3714175"/>
              <a:ext cx="913231" cy="1584261"/>
              <a:chOff x="6444832" y="3452813"/>
              <a:chExt cx="913231" cy="1164029"/>
            </a:xfrm>
          </p:grpSpPr>
          <p:sp>
            <p:nvSpPr>
              <p:cNvPr id="60" name="Line 13"/>
              <p:cNvSpPr>
                <a:spLocks noChangeAspect="1" noChangeShapeType="1"/>
              </p:cNvSpPr>
              <p:nvPr/>
            </p:nvSpPr>
            <p:spPr bwMode="auto">
              <a:xfrm>
                <a:off x="6900863" y="4616842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1" name="Line 13"/>
              <p:cNvSpPr>
                <a:spLocks noChangeAspect="1" noChangeShapeType="1"/>
              </p:cNvSpPr>
              <p:nvPr/>
            </p:nvSpPr>
            <p:spPr bwMode="auto">
              <a:xfrm rot="5400000">
                <a:off x="6318848" y="4034828"/>
                <a:ext cx="116402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6444832" y="3452813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53" name="Text Box 214"/>
            <p:cNvSpPr txBox="1">
              <a:spLocks noChangeAspect="1" noChangeArrowheads="1"/>
            </p:cNvSpPr>
            <p:nvPr/>
          </p:nvSpPr>
          <p:spPr bwMode="auto">
            <a:xfrm>
              <a:off x="2743083" y="4923127"/>
              <a:ext cx="539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635" y="3794062"/>
            <a:ext cx="2611984" cy="2103084"/>
            <a:chOff x="231535" y="3379997"/>
            <a:chExt cx="2611984" cy="2103084"/>
          </a:xfrm>
        </p:grpSpPr>
        <p:sp>
          <p:nvSpPr>
            <p:cNvPr id="70" name="Line 11"/>
            <p:cNvSpPr>
              <a:spLocks noChangeAspect="1" noChangeShapeType="1"/>
            </p:cNvSpPr>
            <p:nvPr/>
          </p:nvSpPr>
          <p:spPr bwMode="auto">
            <a:xfrm>
              <a:off x="1084023" y="3944330"/>
              <a:ext cx="15239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" name="Line 12"/>
            <p:cNvSpPr>
              <a:spLocks noChangeAspect="1" noChangeShapeType="1"/>
            </p:cNvSpPr>
            <p:nvPr/>
          </p:nvSpPr>
          <p:spPr bwMode="auto">
            <a:xfrm>
              <a:off x="1052273" y="5087331"/>
              <a:ext cx="1617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3" name="Line 14"/>
            <p:cNvSpPr>
              <a:spLocks noChangeAspect="1" noChangeShapeType="1"/>
            </p:cNvSpPr>
            <p:nvPr/>
          </p:nvSpPr>
          <p:spPr bwMode="auto">
            <a:xfrm flipH="1">
              <a:off x="283923" y="4515831"/>
              <a:ext cx="5715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4" name="Arc 210"/>
            <p:cNvSpPr>
              <a:spLocks noChangeAspect="1"/>
            </p:cNvSpPr>
            <p:nvPr/>
          </p:nvSpPr>
          <p:spPr bwMode="auto">
            <a:xfrm flipH="1">
              <a:off x="863360" y="3944330"/>
              <a:ext cx="244475" cy="11445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5" name="Text Box 211"/>
            <p:cNvSpPr txBox="1">
              <a:spLocks noChangeAspect="1" noChangeArrowheads="1"/>
            </p:cNvSpPr>
            <p:nvPr/>
          </p:nvSpPr>
          <p:spPr bwMode="auto">
            <a:xfrm>
              <a:off x="231535" y="4106255"/>
              <a:ext cx="528638" cy="4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9" name="Arc 215"/>
            <p:cNvSpPr>
              <a:spLocks noChangeAspect="1"/>
            </p:cNvSpPr>
            <p:nvPr/>
          </p:nvSpPr>
          <p:spPr bwMode="auto">
            <a:xfrm flipH="1" flipV="1">
              <a:off x="950673" y="3998305"/>
              <a:ext cx="242888" cy="1020764"/>
            </a:xfrm>
            <a:custGeom>
              <a:avLst/>
              <a:gdLst>
                <a:gd name="G0" fmla="+- 0 0 0"/>
                <a:gd name="G1" fmla="+- 19650 0 0"/>
                <a:gd name="G2" fmla="+- 21600 0 0"/>
                <a:gd name="T0" fmla="*/ 8969 w 21600"/>
                <a:gd name="T1" fmla="*/ 0 h 38612"/>
                <a:gd name="T2" fmla="*/ 10345 w 21600"/>
                <a:gd name="T3" fmla="*/ 38612 h 38612"/>
                <a:gd name="T4" fmla="*/ 0 w 21600"/>
                <a:gd name="T5" fmla="*/ 19650 h 38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612" fill="none" extrusionOk="0">
                  <a:moveTo>
                    <a:pt x="8968" y="0"/>
                  </a:moveTo>
                  <a:cubicBezTo>
                    <a:pt x="16663" y="3512"/>
                    <a:pt x="21600" y="11191"/>
                    <a:pt x="21600" y="19650"/>
                  </a:cubicBezTo>
                  <a:cubicBezTo>
                    <a:pt x="21600" y="27553"/>
                    <a:pt x="17283" y="34826"/>
                    <a:pt x="10344" y="38611"/>
                  </a:cubicBezTo>
                </a:path>
                <a:path w="21600" h="38612" stroke="0" extrusionOk="0">
                  <a:moveTo>
                    <a:pt x="8968" y="0"/>
                  </a:moveTo>
                  <a:cubicBezTo>
                    <a:pt x="16663" y="3512"/>
                    <a:pt x="21600" y="11191"/>
                    <a:pt x="21600" y="19650"/>
                  </a:cubicBezTo>
                  <a:cubicBezTo>
                    <a:pt x="21600" y="27553"/>
                    <a:pt x="17283" y="34826"/>
                    <a:pt x="10344" y="38611"/>
                  </a:cubicBezTo>
                  <a:lnTo>
                    <a:pt x="0" y="1965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0" name="Text Box 216"/>
            <p:cNvSpPr txBox="1">
              <a:spLocks noChangeAspect="1" noChangeArrowheads="1"/>
            </p:cNvSpPr>
            <p:nvPr/>
          </p:nvSpPr>
          <p:spPr bwMode="auto">
            <a:xfrm>
              <a:off x="1015760" y="5053994"/>
              <a:ext cx="539750" cy="4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47" name="Group 221"/>
            <p:cNvGrpSpPr>
              <a:grpSpLocks/>
            </p:cNvGrpSpPr>
            <p:nvPr/>
          </p:nvGrpSpPr>
          <p:grpSpPr bwMode="auto">
            <a:xfrm>
              <a:off x="2401640" y="3497035"/>
              <a:ext cx="431800" cy="500063"/>
              <a:chOff x="2290" y="1117"/>
              <a:chExt cx="272" cy="315"/>
            </a:xfrm>
          </p:grpSpPr>
          <p:sp>
            <p:nvSpPr>
              <p:cNvPr id="67" name="Oval 219"/>
              <p:cNvSpPr>
                <a:spLocks noChangeArrowheads="1"/>
              </p:cNvSpPr>
              <p:nvPr/>
            </p:nvSpPr>
            <p:spPr bwMode="auto">
              <a:xfrm>
                <a:off x="2336" y="13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8" name="Text Box 220"/>
              <p:cNvSpPr txBox="1">
                <a:spLocks noChangeArrowheads="1"/>
              </p:cNvSpPr>
              <p:nvPr/>
            </p:nvSpPr>
            <p:spPr bwMode="auto">
              <a:xfrm>
                <a:off x="2290" y="111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48" name="Group 244"/>
            <p:cNvGrpSpPr>
              <a:grpSpLocks/>
            </p:cNvGrpSpPr>
            <p:nvPr/>
          </p:nvGrpSpPr>
          <p:grpSpPr bwMode="auto">
            <a:xfrm>
              <a:off x="2259728" y="5029056"/>
              <a:ext cx="431800" cy="454025"/>
              <a:chOff x="2240" y="1842"/>
              <a:chExt cx="272" cy="286"/>
            </a:xfrm>
          </p:grpSpPr>
          <p:sp>
            <p:nvSpPr>
              <p:cNvPr id="65" name="Oval 222"/>
              <p:cNvSpPr>
                <a:spLocks noChangeArrowheads="1"/>
              </p:cNvSpPr>
              <p:nvPr/>
            </p:nvSpPr>
            <p:spPr bwMode="auto">
              <a:xfrm>
                <a:off x="2326" y="184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6" name="Text Box 223"/>
              <p:cNvSpPr txBox="1">
                <a:spLocks noChangeArrowheads="1"/>
              </p:cNvSpPr>
              <p:nvPr/>
            </p:nvSpPr>
            <p:spPr bwMode="auto">
              <a:xfrm>
                <a:off x="2240" y="187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49" name="Arc 233"/>
            <p:cNvSpPr>
              <a:spLocks noChangeAspect="1"/>
            </p:cNvSpPr>
            <p:nvPr/>
          </p:nvSpPr>
          <p:spPr bwMode="auto">
            <a:xfrm>
              <a:off x="2601374" y="3962183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Arc 240"/>
            <p:cNvSpPr>
              <a:spLocks noChangeAspect="1"/>
            </p:cNvSpPr>
            <p:nvPr/>
          </p:nvSpPr>
          <p:spPr bwMode="auto">
            <a:xfrm flipH="1">
              <a:off x="2373931" y="3962183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51" name="Group 245"/>
            <p:cNvGrpSpPr>
              <a:grpSpLocks/>
            </p:cNvGrpSpPr>
            <p:nvPr/>
          </p:nvGrpSpPr>
          <p:grpSpPr bwMode="auto">
            <a:xfrm>
              <a:off x="1837866" y="4352596"/>
              <a:ext cx="520701" cy="396875"/>
              <a:chOff x="1960" y="1524"/>
              <a:chExt cx="328" cy="250"/>
            </a:xfrm>
          </p:grpSpPr>
          <p:sp>
            <p:nvSpPr>
              <p:cNvPr id="63" name="Oval 242"/>
              <p:cNvSpPr>
                <a:spLocks noChangeArrowheads="1"/>
              </p:cNvSpPr>
              <p:nvPr/>
            </p:nvSpPr>
            <p:spPr bwMode="auto">
              <a:xfrm>
                <a:off x="2220" y="16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4" name="Text Box 243"/>
              <p:cNvSpPr txBox="1">
                <a:spLocks noChangeArrowheads="1"/>
              </p:cNvSpPr>
              <p:nvPr/>
            </p:nvSpPr>
            <p:spPr bwMode="auto">
              <a:xfrm>
                <a:off x="1960" y="152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 flipH="1">
              <a:off x="594444" y="3735351"/>
              <a:ext cx="913231" cy="1584262"/>
              <a:chOff x="6444832" y="3452813"/>
              <a:chExt cx="913231" cy="1164030"/>
            </a:xfrm>
          </p:grpSpPr>
          <p:sp>
            <p:nvSpPr>
              <p:cNvPr id="57" name="Line 13"/>
              <p:cNvSpPr>
                <a:spLocks noChangeAspect="1" noChangeShapeType="1"/>
              </p:cNvSpPr>
              <p:nvPr/>
            </p:nvSpPr>
            <p:spPr bwMode="auto">
              <a:xfrm>
                <a:off x="6900863" y="4616842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8" name="Line 13"/>
              <p:cNvSpPr>
                <a:spLocks noChangeAspect="1" noChangeShapeType="1"/>
              </p:cNvSpPr>
              <p:nvPr/>
            </p:nvSpPr>
            <p:spPr bwMode="auto">
              <a:xfrm rot="5400000">
                <a:off x="6825364" y="4541345"/>
                <a:ext cx="1509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9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6444832" y="3452813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55" name="Line 13"/>
            <p:cNvSpPr>
              <a:spLocks noChangeAspect="1" noChangeShapeType="1"/>
            </p:cNvSpPr>
            <p:nvPr/>
          </p:nvSpPr>
          <p:spPr bwMode="auto">
            <a:xfrm rot="16200000" flipH="1">
              <a:off x="948652" y="3838105"/>
              <a:ext cx="2055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6" name="Text Box 214"/>
            <p:cNvSpPr txBox="1">
              <a:spLocks noChangeAspect="1" noChangeArrowheads="1"/>
            </p:cNvSpPr>
            <p:nvPr/>
          </p:nvSpPr>
          <p:spPr bwMode="auto">
            <a:xfrm>
              <a:off x="948558" y="3379997"/>
              <a:ext cx="539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00279" y="3920958"/>
            <a:ext cx="1675738" cy="1975730"/>
            <a:chOff x="5249914" y="3527958"/>
            <a:chExt cx="1675738" cy="1975730"/>
          </a:xfrm>
        </p:grpSpPr>
        <p:sp>
          <p:nvSpPr>
            <p:cNvPr id="82" name="Arc 240"/>
            <p:cNvSpPr>
              <a:spLocks noChangeAspect="1"/>
            </p:cNvSpPr>
            <p:nvPr/>
          </p:nvSpPr>
          <p:spPr bwMode="auto">
            <a:xfrm flipH="1">
              <a:off x="5633830" y="3982790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5588980" y="3734782"/>
              <a:ext cx="1336672" cy="1632152"/>
              <a:chOff x="2159460" y="3714175"/>
              <a:chExt cx="1336672" cy="1632152"/>
            </a:xfrm>
          </p:grpSpPr>
          <p:sp>
            <p:nvSpPr>
              <p:cNvPr id="88" name="Line 13"/>
              <p:cNvSpPr>
                <a:spLocks noChangeAspect="1" noChangeShapeType="1"/>
              </p:cNvSpPr>
              <p:nvPr/>
            </p:nvSpPr>
            <p:spPr bwMode="auto">
              <a:xfrm>
                <a:off x="2623959" y="4543850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89" name="Text Box 212"/>
              <p:cNvSpPr txBox="1">
                <a:spLocks noChangeAspect="1" noChangeArrowheads="1"/>
              </p:cNvSpPr>
              <p:nvPr/>
            </p:nvSpPr>
            <p:spPr bwMode="auto">
              <a:xfrm>
                <a:off x="2956382" y="4113130"/>
                <a:ext cx="53975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0" name="Arc 213"/>
              <p:cNvSpPr>
                <a:spLocks noChangeAspect="1"/>
              </p:cNvSpPr>
              <p:nvPr/>
            </p:nvSpPr>
            <p:spPr bwMode="auto">
              <a:xfrm flipH="1">
                <a:off x="2495003" y="4086409"/>
                <a:ext cx="207812" cy="874710"/>
              </a:xfrm>
              <a:custGeom>
                <a:avLst/>
                <a:gdLst>
                  <a:gd name="G0" fmla="+- 0 0 0"/>
                  <a:gd name="G1" fmla="+- 19650 0 0"/>
                  <a:gd name="G2" fmla="+- 21600 0 0"/>
                  <a:gd name="T0" fmla="*/ 8969 w 21600"/>
                  <a:gd name="T1" fmla="*/ 0 h 38612"/>
                  <a:gd name="T2" fmla="*/ 10345 w 21600"/>
                  <a:gd name="T3" fmla="*/ 38612 h 38612"/>
                  <a:gd name="T4" fmla="*/ 0 w 21600"/>
                  <a:gd name="T5" fmla="*/ 19650 h 38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612" fill="none" extrusionOk="0">
                    <a:moveTo>
                      <a:pt x="8968" y="0"/>
                    </a:moveTo>
                    <a:cubicBezTo>
                      <a:pt x="16663" y="3512"/>
                      <a:pt x="21600" y="11191"/>
                      <a:pt x="21600" y="19650"/>
                    </a:cubicBezTo>
                    <a:cubicBezTo>
                      <a:pt x="21600" y="27553"/>
                      <a:pt x="17283" y="34826"/>
                      <a:pt x="10344" y="38611"/>
                    </a:cubicBezTo>
                  </a:path>
                  <a:path w="21600" h="38612" stroke="0" extrusionOk="0">
                    <a:moveTo>
                      <a:pt x="8968" y="0"/>
                    </a:moveTo>
                    <a:cubicBezTo>
                      <a:pt x="16663" y="3512"/>
                      <a:pt x="21600" y="11191"/>
                      <a:pt x="21600" y="19650"/>
                    </a:cubicBezTo>
                    <a:cubicBezTo>
                      <a:pt x="21600" y="27553"/>
                      <a:pt x="17283" y="34826"/>
                      <a:pt x="10344" y="38611"/>
                    </a:cubicBezTo>
                    <a:lnTo>
                      <a:pt x="0" y="1965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91" name="Text Box 214"/>
              <p:cNvSpPr txBox="1">
                <a:spLocks noChangeAspect="1" noChangeArrowheads="1"/>
              </p:cNvSpPr>
              <p:nvPr/>
            </p:nvSpPr>
            <p:spPr bwMode="auto">
              <a:xfrm>
                <a:off x="2459657" y="4594868"/>
                <a:ext cx="53975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2159460" y="3714175"/>
                <a:ext cx="913231" cy="1584261"/>
                <a:chOff x="6444832" y="3452813"/>
                <a:chExt cx="913231" cy="1164029"/>
              </a:xfrm>
            </p:grpSpPr>
            <p:sp>
              <p:nvSpPr>
                <p:cNvPr id="94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6900863" y="4616842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9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6318848" y="4034828"/>
                  <a:ext cx="116402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96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444832" y="3452813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93" name="Text Box 214"/>
              <p:cNvSpPr txBox="1">
                <a:spLocks noChangeAspect="1" noChangeArrowheads="1"/>
              </p:cNvSpPr>
              <p:nvPr/>
            </p:nvSpPr>
            <p:spPr bwMode="auto">
              <a:xfrm>
                <a:off x="2719213" y="4946277"/>
                <a:ext cx="53975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M</a:t>
                </a:r>
              </a:p>
            </p:txBody>
          </p:sp>
        </p:grpSp>
        <p:grpSp>
          <p:nvGrpSpPr>
            <p:cNvPr id="105" name="Group 221"/>
            <p:cNvGrpSpPr>
              <a:grpSpLocks/>
            </p:cNvGrpSpPr>
            <p:nvPr/>
          </p:nvGrpSpPr>
          <p:grpSpPr bwMode="auto">
            <a:xfrm>
              <a:off x="5804775" y="3527958"/>
              <a:ext cx="431800" cy="500063"/>
              <a:chOff x="2290" y="1117"/>
              <a:chExt cx="272" cy="315"/>
            </a:xfrm>
          </p:grpSpPr>
          <p:sp>
            <p:nvSpPr>
              <p:cNvPr id="120" name="Oval 219"/>
              <p:cNvSpPr>
                <a:spLocks noChangeArrowheads="1"/>
              </p:cNvSpPr>
              <p:nvPr/>
            </p:nvSpPr>
            <p:spPr bwMode="auto">
              <a:xfrm>
                <a:off x="2336" y="13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21" name="Text Box 220"/>
              <p:cNvSpPr txBox="1">
                <a:spLocks noChangeArrowheads="1"/>
              </p:cNvSpPr>
              <p:nvPr/>
            </p:nvSpPr>
            <p:spPr bwMode="auto">
              <a:xfrm>
                <a:off x="2290" y="111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06" name="Group 244"/>
            <p:cNvGrpSpPr>
              <a:grpSpLocks/>
            </p:cNvGrpSpPr>
            <p:nvPr/>
          </p:nvGrpSpPr>
          <p:grpSpPr bwMode="auto">
            <a:xfrm>
              <a:off x="5703731" y="5049663"/>
              <a:ext cx="431800" cy="454025"/>
              <a:chOff x="2240" y="1842"/>
              <a:chExt cx="272" cy="286"/>
            </a:xfrm>
          </p:grpSpPr>
          <p:sp>
            <p:nvSpPr>
              <p:cNvPr id="118" name="Oval 222"/>
              <p:cNvSpPr>
                <a:spLocks noChangeArrowheads="1"/>
              </p:cNvSpPr>
              <p:nvPr/>
            </p:nvSpPr>
            <p:spPr bwMode="auto">
              <a:xfrm>
                <a:off x="2326" y="184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19" name="Text Box 223"/>
              <p:cNvSpPr txBox="1">
                <a:spLocks noChangeArrowheads="1"/>
              </p:cNvSpPr>
              <p:nvPr/>
            </p:nvSpPr>
            <p:spPr bwMode="auto">
              <a:xfrm>
                <a:off x="2240" y="187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07" name="Arc 233"/>
            <p:cNvSpPr>
              <a:spLocks noChangeAspect="1"/>
            </p:cNvSpPr>
            <p:nvPr/>
          </p:nvSpPr>
          <p:spPr bwMode="auto">
            <a:xfrm>
              <a:off x="6022618" y="3980721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8" name="Arc 240"/>
            <p:cNvSpPr>
              <a:spLocks noChangeAspect="1"/>
            </p:cNvSpPr>
            <p:nvPr/>
          </p:nvSpPr>
          <p:spPr bwMode="auto">
            <a:xfrm flipH="1">
              <a:off x="5807589" y="3982790"/>
              <a:ext cx="242145" cy="1130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40"/>
                <a:gd name="T2" fmla="*/ 3925 w 21600"/>
                <a:gd name="T3" fmla="*/ 42840 h 42840"/>
                <a:gd name="T4" fmla="*/ 0 w 21600"/>
                <a:gd name="T5" fmla="*/ 21600 h 4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4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</a:path>
                <a:path w="21600" h="4284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15"/>
                    <a:pt x="14167" y="40947"/>
                    <a:pt x="3925" y="428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09" name="Group 245"/>
            <p:cNvGrpSpPr>
              <a:grpSpLocks/>
            </p:cNvGrpSpPr>
            <p:nvPr/>
          </p:nvGrpSpPr>
          <p:grpSpPr bwMode="auto">
            <a:xfrm>
              <a:off x="5249914" y="4366019"/>
              <a:ext cx="520701" cy="396875"/>
              <a:chOff x="1960" y="1524"/>
              <a:chExt cx="328" cy="250"/>
            </a:xfrm>
          </p:grpSpPr>
          <p:sp>
            <p:nvSpPr>
              <p:cNvPr id="116" name="Oval 242"/>
              <p:cNvSpPr>
                <a:spLocks noChangeArrowheads="1"/>
              </p:cNvSpPr>
              <p:nvPr/>
            </p:nvSpPr>
            <p:spPr bwMode="auto">
              <a:xfrm>
                <a:off x="2220" y="16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17" name="Text Box 243"/>
              <p:cNvSpPr txBox="1">
                <a:spLocks noChangeArrowheads="1"/>
              </p:cNvSpPr>
              <p:nvPr/>
            </p:nvSpPr>
            <p:spPr bwMode="auto">
              <a:xfrm>
                <a:off x="1960" y="152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122" name="Line 11"/>
            <p:cNvSpPr>
              <a:spLocks noChangeAspect="1" noChangeShapeType="1"/>
            </p:cNvSpPr>
            <p:nvPr/>
          </p:nvSpPr>
          <p:spPr bwMode="auto">
            <a:xfrm>
              <a:off x="5819649" y="5113090"/>
              <a:ext cx="251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3" name="Line 11"/>
            <p:cNvSpPr>
              <a:spLocks noChangeAspect="1" noChangeShapeType="1"/>
            </p:cNvSpPr>
            <p:nvPr/>
          </p:nvSpPr>
          <p:spPr bwMode="auto">
            <a:xfrm>
              <a:off x="5852574" y="3981170"/>
              <a:ext cx="201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175916" y="1099336"/>
            <a:ext cx="2287587" cy="1538288"/>
            <a:chOff x="5186583" y="1099336"/>
            <a:chExt cx="2287587" cy="1538288"/>
          </a:xfrm>
        </p:grpSpPr>
        <p:grpSp>
          <p:nvGrpSpPr>
            <p:cNvPr id="125" name="Group 283"/>
            <p:cNvGrpSpPr>
              <a:grpSpLocks/>
            </p:cNvGrpSpPr>
            <p:nvPr/>
          </p:nvGrpSpPr>
          <p:grpSpPr bwMode="auto">
            <a:xfrm>
              <a:off x="5604095" y="1099336"/>
              <a:ext cx="1081088" cy="1538288"/>
              <a:chOff x="812" y="2548"/>
              <a:chExt cx="681" cy="969"/>
            </a:xfrm>
          </p:grpSpPr>
          <p:sp>
            <p:nvSpPr>
              <p:cNvPr id="126" name="AutoShape 20"/>
              <p:cNvSpPr>
                <a:spLocks noChangeArrowheads="1"/>
              </p:cNvSpPr>
              <p:nvPr/>
            </p:nvSpPr>
            <p:spPr bwMode="auto">
              <a:xfrm>
                <a:off x="812" y="2548"/>
                <a:ext cx="681" cy="617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27" name="Text Box 5"/>
              <p:cNvSpPr txBox="1">
                <a:spLocks noChangeArrowheads="1"/>
              </p:cNvSpPr>
              <p:nvPr/>
            </p:nvSpPr>
            <p:spPr bwMode="auto">
              <a:xfrm>
                <a:off x="910" y="3229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 dirty="0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点</a:t>
                </a:r>
              </a:p>
            </p:txBody>
          </p:sp>
        </p:grpSp>
        <p:grpSp>
          <p:nvGrpSpPr>
            <p:cNvPr id="128" name="Group 284"/>
            <p:cNvGrpSpPr>
              <a:grpSpLocks/>
            </p:cNvGrpSpPr>
            <p:nvPr/>
          </p:nvGrpSpPr>
          <p:grpSpPr bwMode="auto">
            <a:xfrm>
              <a:off x="5186583" y="1196174"/>
              <a:ext cx="2287587" cy="515938"/>
              <a:chOff x="549" y="2609"/>
              <a:chExt cx="1441" cy="325"/>
            </a:xfrm>
          </p:grpSpPr>
          <p:sp>
            <p:nvSpPr>
              <p:cNvPr id="129" name="Line 21"/>
              <p:cNvSpPr>
                <a:spLocks noChangeShapeType="1"/>
              </p:cNvSpPr>
              <p:nvPr/>
            </p:nvSpPr>
            <p:spPr bwMode="auto">
              <a:xfrm>
                <a:off x="1417" y="2864"/>
                <a:ext cx="3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30" name="Line 22"/>
              <p:cNvSpPr>
                <a:spLocks noChangeShapeType="1"/>
              </p:cNvSpPr>
              <p:nvPr/>
            </p:nvSpPr>
            <p:spPr bwMode="auto">
              <a:xfrm flipH="1">
                <a:off x="549" y="2885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31" name="Text Box 61"/>
              <p:cNvSpPr txBox="1">
                <a:spLocks noChangeArrowheads="1"/>
              </p:cNvSpPr>
              <p:nvPr/>
            </p:nvSpPr>
            <p:spPr bwMode="auto">
              <a:xfrm>
                <a:off x="1570" y="2609"/>
                <a:ext cx="420" cy="3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l-GR" altLang="zh-CN" sz="20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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endParaRPr lang="el-GR" altLang="zh-CN" sz="2000" b="1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32" name="Group 285"/>
            <p:cNvGrpSpPr>
              <a:grpSpLocks/>
            </p:cNvGrpSpPr>
            <p:nvPr/>
          </p:nvGrpSpPr>
          <p:grpSpPr bwMode="auto">
            <a:xfrm>
              <a:off x="5773959" y="1494624"/>
              <a:ext cx="933450" cy="690562"/>
              <a:chOff x="919" y="2797"/>
              <a:chExt cx="588" cy="435"/>
            </a:xfrm>
          </p:grpSpPr>
          <p:sp>
            <p:nvSpPr>
              <p:cNvPr id="133" name="Line 21"/>
              <p:cNvSpPr>
                <a:spLocks noChangeShapeType="1"/>
              </p:cNvSpPr>
              <p:nvPr/>
            </p:nvSpPr>
            <p:spPr bwMode="auto">
              <a:xfrm flipH="1">
                <a:off x="1343" y="2797"/>
                <a:ext cx="147" cy="1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34" name="Text Box 61"/>
              <p:cNvSpPr txBox="1">
                <a:spLocks noChangeArrowheads="1"/>
              </p:cNvSpPr>
              <p:nvPr/>
            </p:nvSpPr>
            <p:spPr bwMode="auto">
              <a:xfrm>
                <a:off x="1087" y="2907"/>
                <a:ext cx="420" cy="3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l-GR" altLang="zh-CN" sz="20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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endParaRPr lang="el-GR" altLang="zh-CN" sz="2000" b="1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35" name="Line 22"/>
              <p:cNvSpPr>
                <a:spLocks noChangeShapeType="1"/>
              </p:cNvSpPr>
              <p:nvPr/>
            </p:nvSpPr>
            <p:spPr bwMode="auto">
              <a:xfrm>
                <a:off x="919" y="2951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</p:grpSp>
      <p:graphicFrame>
        <p:nvGraphicFramePr>
          <p:cNvPr id="136" name="Object 166"/>
          <p:cNvGraphicFramePr>
            <a:graphicFrameLocks/>
          </p:cNvGraphicFramePr>
          <p:nvPr>
            <p:extLst/>
          </p:nvPr>
        </p:nvGraphicFramePr>
        <p:xfrm>
          <a:off x="7363508" y="982648"/>
          <a:ext cx="1749964" cy="65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888840" imgH="393480" progId="Equation.DSMT4">
                  <p:embed/>
                </p:oleObj>
              </mc:Choice>
              <mc:Fallback>
                <p:oleObj name="Equation" r:id="rId3" imgW="888840" imgH="393480" progId="Equation.DSMT4">
                  <p:embed/>
                  <p:pic>
                    <p:nvPicPr>
                      <p:cNvPr id="136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08" y="982648"/>
                        <a:ext cx="1749964" cy="65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66"/>
          <p:cNvGraphicFramePr>
            <a:graphicFrameLocks/>
          </p:cNvGraphicFramePr>
          <p:nvPr>
            <p:extLst/>
          </p:nvPr>
        </p:nvGraphicFramePr>
        <p:xfrm>
          <a:off x="7363508" y="1611303"/>
          <a:ext cx="10509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533160" imgH="444240" progId="Equation.DSMT4">
                  <p:embed/>
                </p:oleObj>
              </mc:Choice>
              <mc:Fallback>
                <p:oleObj name="Equation" r:id="rId5" imgW="533160" imgH="444240" progId="Equation.DSMT4">
                  <p:embed/>
                  <p:pic>
                    <p:nvPicPr>
                      <p:cNvPr id="137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08" y="1611303"/>
                        <a:ext cx="10509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" name="组合 138"/>
          <p:cNvGrpSpPr/>
          <p:nvPr/>
        </p:nvGrpSpPr>
        <p:grpSpPr>
          <a:xfrm>
            <a:off x="5175916" y="2838417"/>
            <a:ext cx="2287587" cy="1538288"/>
            <a:chOff x="5186583" y="1099336"/>
            <a:chExt cx="2287587" cy="1538288"/>
          </a:xfrm>
        </p:grpSpPr>
        <p:grpSp>
          <p:nvGrpSpPr>
            <p:cNvPr id="140" name="Group 283"/>
            <p:cNvGrpSpPr>
              <a:grpSpLocks/>
            </p:cNvGrpSpPr>
            <p:nvPr/>
          </p:nvGrpSpPr>
          <p:grpSpPr bwMode="auto">
            <a:xfrm>
              <a:off x="5604095" y="1099336"/>
              <a:ext cx="1081088" cy="1538288"/>
              <a:chOff x="812" y="2548"/>
              <a:chExt cx="681" cy="969"/>
            </a:xfrm>
          </p:grpSpPr>
          <p:sp>
            <p:nvSpPr>
              <p:cNvPr id="149" name="AutoShape 20"/>
              <p:cNvSpPr>
                <a:spLocks noChangeArrowheads="1"/>
              </p:cNvSpPr>
              <p:nvPr/>
            </p:nvSpPr>
            <p:spPr bwMode="auto">
              <a:xfrm>
                <a:off x="812" y="2548"/>
                <a:ext cx="681" cy="617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50" name="Text Box 5"/>
              <p:cNvSpPr txBox="1">
                <a:spLocks noChangeArrowheads="1"/>
              </p:cNvSpPr>
              <p:nvPr/>
            </p:nvSpPr>
            <p:spPr bwMode="auto">
              <a:xfrm>
                <a:off x="910" y="3229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 dirty="0">
                    <a:latin typeface="Times New Roman" pitchFamily="18" charset="0"/>
                    <a:ea typeface="楷体_GB2312" pitchFamily="49" charset="-122"/>
                  </a:rPr>
                  <a:t>B</a:t>
                </a:r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点</a:t>
                </a:r>
              </a:p>
            </p:txBody>
          </p:sp>
        </p:grpSp>
        <p:grpSp>
          <p:nvGrpSpPr>
            <p:cNvPr id="141" name="Group 284"/>
            <p:cNvGrpSpPr>
              <a:grpSpLocks/>
            </p:cNvGrpSpPr>
            <p:nvPr/>
          </p:nvGrpSpPr>
          <p:grpSpPr bwMode="auto">
            <a:xfrm>
              <a:off x="5186583" y="1196174"/>
              <a:ext cx="2287587" cy="515938"/>
              <a:chOff x="549" y="2609"/>
              <a:chExt cx="1441" cy="325"/>
            </a:xfrm>
          </p:grpSpPr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>
                <a:off x="1417" y="2864"/>
                <a:ext cx="3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 flipH="1">
                <a:off x="549" y="2885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1570" y="2609"/>
                <a:ext cx="420" cy="3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l-GR" altLang="zh-CN" sz="20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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endParaRPr lang="el-GR" altLang="zh-CN" sz="2000" b="1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42" name="Group 285"/>
            <p:cNvGrpSpPr>
              <a:grpSpLocks/>
            </p:cNvGrpSpPr>
            <p:nvPr/>
          </p:nvGrpSpPr>
          <p:grpSpPr bwMode="auto">
            <a:xfrm>
              <a:off x="5773961" y="1494624"/>
              <a:ext cx="933451" cy="690562"/>
              <a:chOff x="919" y="2797"/>
              <a:chExt cx="588" cy="435"/>
            </a:xfrm>
          </p:grpSpPr>
          <p:sp>
            <p:nvSpPr>
              <p:cNvPr id="143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1343" y="2797"/>
                <a:ext cx="147" cy="1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1087" y="2907"/>
                <a:ext cx="420" cy="3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l-GR" altLang="zh-CN" sz="20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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endParaRPr lang="el-GR" altLang="zh-CN" sz="2000" b="1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45" name="Line 22"/>
              <p:cNvSpPr>
                <a:spLocks noChangeShapeType="1"/>
              </p:cNvSpPr>
              <p:nvPr/>
            </p:nvSpPr>
            <p:spPr bwMode="auto">
              <a:xfrm rot="10800000">
                <a:off x="919" y="2951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</p:grpSp>
      <p:graphicFrame>
        <p:nvGraphicFramePr>
          <p:cNvPr id="151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995833"/>
              </p:ext>
            </p:extLst>
          </p:nvPr>
        </p:nvGraphicFramePr>
        <p:xfrm>
          <a:off x="7363508" y="2747027"/>
          <a:ext cx="1749964" cy="65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888840" imgH="393480" progId="Equation.DSMT4">
                  <p:embed/>
                </p:oleObj>
              </mc:Choice>
              <mc:Fallback>
                <p:oleObj name="Equation" r:id="rId7" imgW="888840" imgH="393480" progId="Equation.DSMT4">
                  <p:embed/>
                  <p:pic>
                    <p:nvPicPr>
                      <p:cNvPr id="151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08" y="2747027"/>
                        <a:ext cx="1749964" cy="65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573462"/>
              </p:ext>
            </p:extLst>
          </p:nvPr>
        </p:nvGraphicFramePr>
        <p:xfrm>
          <a:off x="7363508" y="3375682"/>
          <a:ext cx="10509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9" imgW="533160" imgH="444240" progId="Equation.DSMT4">
                  <p:embed/>
                </p:oleObj>
              </mc:Choice>
              <mc:Fallback>
                <p:oleObj name="Equation" r:id="rId9" imgW="533160" imgH="444240" progId="Equation.DSMT4">
                  <p:embed/>
                  <p:pic>
                    <p:nvPicPr>
                      <p:cNvPr id="152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08" y="3375682"/>
                        <a:ext cx="10509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21300"/>
              </p:ext>
            </p:extLst>
          </p:nvPr>
        </p:nvGraphicFramePr>
        <p:xfrm>
          <a:off x="7363508" y="4503740"/>
          <a:ext cx="11255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1" imgW="571320" imgH="393480" progId="Equation.DSMT4">
                  <p:embed/>
                </p:oleObj>
              </mc:Choice>
              <mc:Fallback>
                <p:oleObj name="Equation" r:id="rId11" imgW="571320" imgH="393480" progId="Equation.DSMT4">
                  <p:embed/>
                  <p:pic>
                    <p:nvPicPr>
                      <p:cNvPr id="165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08" y="4503740"/>
                        <a:ext cx="11255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85437"/>
              </p:ext>
            </p:extLst>
          </p:nvPr>
        </p:nvGraphicFramePr>
        <p:xfrm>
          <a:off x="7363508" y="5132596"/>
          <a:ext cx="10509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3" imgW="533160" imgH="444240" progId="Equation.DSMT4">
                  <p:embed/>
                </p:oleObj>
              </mc:Choice>
              <mc:Fallback>
                <p:oleObj name="Equation" r:id="rId13" imgW="533160" imgH="444240" progId="Equation.DSMT4">
                  <p:embed/>
                  <p:pic>
                    <p:nvPicPr>
                      <p:cNvPr id="166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08" y="5132596"/>
                        <a:ext cx="10509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8272" name="组合 438271"/>
          <p:cNvGrpSpPr/>
          <p:nvPr/>
        </p:nvGrpSpPr>
        <p:grpSpPr>
          <a:xfrm>
            <a:off x="5175916" y="4620629"/>
            <a:ext cx="2287587" cy="1538288"/>
            <a:chOff x="5190296" y="5077827"/>
            <a:chExt cx="2287587" cy="1538288"/>
          </a:xfrm>
        </p:grpSpPr>
        <p:grpSp>
          <p:nvGrpSpPr>
            <p:cNvPr id="153" name="组合 152"/>
            <p:cNvGrpSpPr/>
            <p:nvPr/>
          </p:nvGrpSpPr>
          <p:grpSpPr>
            <a:xfrm>
              <a:off x="5190296" y="5077827"/>
              <a:ext cx="2287587" cy="1538288"/>
              <a:chOff x="5186583" y="1099336"/>
              <a:chExt cx="2287587" cy="1538288"/>
            </a:xfrm>
          </p:grpSpPr>
          <p:grpSp>
            <p:nvGrpSpPr>
              <p:cNvPr id="154" name="Group 283"/>
              <p:cNvGrpSpPr>
                <a:grpSpLocks/>
              </p:cNvGrpSpPr>
              <p:nvPr/>
            </p:nvGrpSpPr>
            <p:grpSpPr bwMode="auto">
              <a:xfrm>
                <a:off x="5604095" y="1099336"/>
                <a:ext cx="1081088" cy="1538288"/>
                <a:chOff x="812" y="2548"/>
                <a:chExt cx="681" cy="969"/>
              </a:xfrm>
            </p:grpSpPr>
            <p:sp>
              <p:nvSpPr>
                <p:cNvPr id="163" name="AutoShape 20"/>
                <p:cNvSpPr>
                  <a:spLocks noChangeArrowheads="1"/>
                </p:cNvSpPr>
                <p:nvPr/>
              </p:nvSpPr>
              <p:spPr bwMode="auto">
                <a:xfrm>
                  <a:off x="812" y="2548"/>
                  <a:ext cx="681" cy="617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85000"/>
                  </a:schemeClr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910" y="3229"/>
                  <a:ext cx="4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 dirty="0">
                      <a:latin typeface="Times New Roman" pitchFamily="18" charset="0"/>
                      <a:ea typeface="楷体_GB2312" pitchFamily="49" charset="-122"/>
                    </a:rPr>
                    <a:t>C</a:t>
                  </a:r>
                  <a:r>
                    <a:rPr kumimoji="1" lang="zh-CN" altLang="en-US" sz="2400" b="1" dirty="0">
                      <a:latin typeface="Times New Roman" pitchFamily="18" charset="0"/>
                      <a:ea typeface="楷体_GB2312" pitchFamily="49" charset="-122"/>
                    </a:rPr>
                    <a:t>点</a:t>
                  </a:r>
                </a:p>
              </p:txBody>
            </p:sp>
          </p:grpSp>
          <p:grpSp>
            <p:nvGrpSpPr>
              <p:cNvPr id="155" name="Group 284"/>
              <p:cNvGrpSpPr>
                <a:grpSpLocks/>
              </p:cNvGrpSpPr>
              <p:nvPr/>
            </p:nvGrpSpPr>
            <p:grpSpPr bwMode="auto">
              <a:xfrm>
                <a:off x="5186583" y="1196174"/>
                <a:ext cx="2287587" cy="515938"/>
                <a:chOff x="549" y="2609"/>
                <a:chExt cx="1441" cy="325"/>
              </a:xfrm>
            </p:grpSpPr>
            <p:sp>
              <p:nvSpPr>
                <p:cNvPr id="160" name="Line 21"/>
                <p:cNvSpPr>
                  <a:spLocks noChangeShapeType="1"/>
                </p:cNvSpPr>
                <p:nvPr/>
              </p:nvSpPr>
              <p:spPr bwMode="auto">
                <a:xfrm>
                  <a:off x="1417" y="2864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49" y="2885"/>
                  <a:ext cx="25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570" y="2609"/>
                  <a:ext cx="420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</a:t>
                  </a:r>
                  <a:r>
                    <a:rPr lang="en-US" altLang="zh-CN" sz="2000" b="1" i="1" baseline="-250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C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156" name="Group 285"/>
              <p:cNvGrpSpPr>
                <a:grpSpLocks/>
              </p:cNvGrpSpPr>
              <p:nvPr/>
            </p:nvGrpSpPr>
            <p:grpSpPr bwMode="auto">
              <a:xfrm>
                <a:off x="5864449" y="1215217"/>
                <a:ext cx="1274764" cy="1071560"/>
                <a:chOff x="976" y="2621"/>
                <a:chExt cx="803" cy="675"/>
              </a:xfrm>
            </p:grpSpPr>
            <p:sp>
              <p:nvSpPr>
                <p:cNvPr id="15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59" y="2971"/>
                  <a:ext cx="420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</a:t>
                  </a:r>
                  <a:r>
                    <a:rPr lang="en-US" altLang="zh-CN" sz="2000" b="1" i="1" baseline="-250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C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59" name="Line 22"/>
                <p:cNvSpPr>
                  <a:spLocks noChangeShapeType="1"/>
                </p:cNvSpPr>
                <p:nvPr/>
              </p:nvSpPr>
              <p:spPr bwMode="auto">
                <a:xfrm rot="10800000">
                  <a:off x="976" y="2621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 rot="5400000">
              <a:off x="6312120" y="5600759"/>
              <a:ext cx="5048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57" name="Text Box 5"/>
          <p:cNvSpPr txBox="1">
            <a:spLocks noChangeArrowheads="1"/>
          </p:cNvSpPr>
          <p:nvPr/>
        </p:nvSpPr>
        <p:spPr bwMode="auto">
          <a:xfrm>
            <a:off x="5146784" y="6158916"/>
            <a:ext cx="21845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拉剪应力状态</a:t>
            </a:r>
          </a:p>
        </p:txBody>
      </p:sp>
    </p:spTree>
    <p:extLst>
      <p:ext uri="{BB962C8B-B14F-4D97-AF65-F5344CB8AC3E}">
        <p14:creationId xmlns:p14="http://schemas.microsoft.com/office/powerpoint/2010/main" val="2883519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1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应力状态分析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8020" y="980558"/>
            <a:ext cx="514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拉剪应力状态分析：图解解析法</a:t>
            </a:r>
          </a:p>
        </p:txBody>
      </p:sp>
      <p:grpSp>
        <p:nvGrpSpPr>
          <p:cNvPr id="438272" name="组合 438271"/>
          <p:cNvGrpSpPr/>
          <p:nvPr/>
        </p:nvGrpSpPr>
        <p:grpSpPr>
          <a:xfrm>
            <a:off x="593759" y="1525075"/>
            <a:ext cx="2008187" cy="1187440"/>
            <a:chOff x="5190296" y="5077828"/>
            <a:chExt cx="2008187" cy="1187440"/>
          </a:xfrm>
        </p:grpSpPr>
        <p:grpSp>
          <p:nvGrpSpPr>
            <p:cNvPr id="153" name="组合 152"/>
            <p:cNvGrpSpPr/>
            <p:nvPr/>
          </p:nvGrpSpPr>
          <p:grpSpPr>
            <a:xfrm>
              <a:off x="5190296" y="5077828"/>
              <a:ext cx="2008187" cy="1187440"/>
              <a:chOff x="5186583" y="1099337"/>
              <a:chExt cx="2008187" cy="1187440"/>
            </a:xfrm>
          </p:grpSpPr>
          <p:sp>
            <p:nvSpPr>
              <p:cNvPr id="163" name="AutoShape 20"/>
              <p:cNvSpPr>
                <a:spLocks noChangeArrowheads="1"/>
              </p:cNvSpPr>
              <p:nvPr/>
            </p:nvSpPr>
            <p:spPr bwMode="auto">
              <a:xfrm>
                <a:off x="5604095" y="1099337"/>
                <a:ext cx="1081088" cy="979488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55" name="Group 284"/>
              <p:cNvGrpSpPr>
                <a:grpSpLocks/>
              </p:cNvGrpSpPr>
              <p:nvPr/>
            </p:nvGrpSpPr>
            <p:grpSpPr bwMode="auto">
              <a:xfrm>
                <a:off x="5186583" y="1196174"/>
                <a:ext cx="2008187" cy="515938"/>
                <a:chOff x="549" y="2609"/>
                <a:chExt cx="1265" cy="325"/>
              </a:xfrm>
            </p:grpSpPr>
            <p:sp>
              <p:nvSpPr>
                <p:cNvPr id="160" name="Line 21"/>
                <p:cNvSpPr>
                  <a:spLocks noChangeShapeType="1"/>
                </p:cNvSpPr>
                <p:nvPr/>
              </p:nvSpPr>
              <p:spPr bwMode="auto">
                <a:xfrm>
                  <a:off x="1417" y="2864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49" y="2885"/>
                  <a:ext cx="25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570" y="2609"/>
                  <a:ext cx="244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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156" name="Group 285"/>
              <p:cNvGrpSpPr>
                <a:grpSpLocks/>
              </p:cNvGrpSpPr>
              <p:nvPr/>
            </p:nvGrpSpPr>
            <p:grpSpPr bwMode="auto">
              <a:xfrm>
                <a:off x="5864449" y="1215217"/>
                <a:ext cx="1046164" cy="1071560"/>
                <a:chOff x="976" y="2621"/>
                <a:chExt cx="659" cy="675"/>
              </a:xfrm>
            </p:grpSpPr>
            <p:sp>
              <p:nvSpPr>
                <p:cNvPr id="15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59" y="2971"/>
                  <a:ext cx="276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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59" name="Line 22"/>
                <p:cNvSpPr>
                  <a:spLocks noChangeShapeType="1"/>
                </p:cNvSpPr>
                <p:nvPr/>
              </p:nvSpPr>
              <p:spPr bwMode="auto">
                <a:xfrm rot="10800000">
                  <a:off x="976" y="2621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 rot="5400000">
              <a:off x="6312120" y="5600759"/>
              <a:ext cx="5048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70" name="Oval 11"/>
          <p:cNvSpPr>
            <a:spLocks noChangeAspect="1" noChangeArrowheads="1"/>
          </p:cNvSpPr>
          <p:nvPr/>
        </p:nvSpPr>
        <p:spPr bwMode="auto">
          <a:xfrm>
            <a:off x="690294" y="4356781"/>
            <a:ext cx="676275" cy="66516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1" name="Oval 12"/>
          <p:cNvSpPr>
            <a:spLocks noChangeAspect="1" noChangeArrowheads="1"/>
          </p:cNvSpPr>
          <p:nvPr/>
        </p:nvSpPr>
        <p:spPr bwMode="auto">
          <a:xfrm>
            <a:off x="1385619" y="3170918"/>
            <a:ext cx="3084512" cy="3041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2" name="Line 13"/>
          <p:cNvSpPr>
            <a:spLocks noChangeAspect="1" noChangeShapeType="1"/>
          </p:cNvSpPr>
          <p:nvPr/>
        </p:nvSpPr>
        <p:spPr bwMode="auto">
          <a:xfrm flipV="1">
            <a:off x="1378629" y="3240129"/>
            <a:ext cx="2409825" cy="2946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173" name="Group 84"/>
          <p:cNvGrpSpPr>
            <a:grpSpLocks/>
          </p:cNvGrpSpPr>
          <p:nvPr/>
        </p:nvGrpSpPr>
        <p:grpSpPr bwMode="auto">
          <a:xfrm>
            <a:off x="3671618" y="2804215"/>
            <a:ext cx="1208087" cy="1906592"/>
            <a:chOff x="4671" y="1861"/>
            <a:chExt cx="761" cy="1201"/>
          </a:xfrm>
        </p:grpSpPr>
        <p:sp>
          <p:nvSpPr>
            <p:cNvPr id="174" name="Line 40"/>
            <p:cNvSpPr>
              <a:spLocks noChangeAspect="1" noChangeShapeType="1"/>
            </p:cNvSpPr>
            <p:nvPr/>
          </p:nvSpPr>
          <p:spPr bwMode="auto">
            <a:xfrm flipV="1">
              <a:off x="4742" y="2132"/>
              <a:ext cx="0" cy="93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5" name="Text Box 83"/>
            <p:cNvSpPr txBox="1">
              <a:spLocks noChangeArrowheads="1"/>
            </p:cNvSpPr>
            <p:nvPr/>
          </p:nvSpPr>
          <p:spPr bwMode="auto">
            <a:xfrm>
              <a:off x="4671" y="1861"/>
              <a:ext cx="7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CN" sz="2000" b="1" i="1" baseline="-25000" dirty="0" err="1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000" b="1" i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2000" b="1" i="1" baseline="-25000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 i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,</a:t>
              </a: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76" name="Group 91"/>
          <p:cNvGrpSpPr>
            <a:grpSpLocks/>
          </p:cNvGrpSpPr>
          <p:nvPr/>
        </p:nvGrpSpPr>
        <p:grpSpPr bwMode="auto">
          <a:xfrm>
            <a:off x="496619" y="2551793"/>
            <a:ext cx="4462463" cy="3825875"/>
            <a:chOff x="2671" y="1702"/>
            <a:chExt cx="2811" cy="2410"/>
          </a:xfrm>
        </p:grpSpPr>
        <p:sp>
          <p:nvSpPr>
            <p:cNvPr id="177" name="Line 24"/>
            <p:cNvSpPr>
              <a:spLocks noChangeAspect="1" noChangeShapeType="1"/>
            </p:cNvSpPr>
            <p:nvPr/>
          </p:nvSpPr>
          <p:spPr bwMode="auto">
            <a:xfrm>
              <a:off x="2671" y="3064"/>
              <a:ext cx="27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8" name="Line 25"/>
            <p:cNvSpPr>
              <a:spLocks noChangeAspect="1" noChangeShapeType="1"/>
            </p:cNvSpPr>
            <p:nvPr/>
          </p:nvSpPr>
          <p:spPr bwMode="auto">
            <a:xfrm flipV="1">
              <a:off x="3230" y="1803"/>
              <a:ext cx="0" cy="23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9" name="Text Box 89"/>
            <p:cNvSpPr txBox="1">
              <a:spLocks noChangeArrowheads="1"/>
            </p:cNvSpPr>
            <p:nvPr/>
          </p:nvSpPr>
          <p:spPr bwMode="auto">
            <a:xfrm>
              <a:off x="2924" y="1702"/>
              <a:ext cx="3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i="1">
                  <a:sym typeface="Symbol" pitchFamily="18" charset="2"/>
                </a:rPr>
                <a:t></a:t>
              </a:r>
              <a:endParaRPr lang="zh-CN" altLang="en-US" sz="2000" b="1" i="1" baseline="-25000">
                <a:sym typeface="Symbol" pitchFamily="18" charset="2"/>
              </a:endParaRPr>
            </a:p>
          </p:txBody>
        </p:sp>
        <p:sp>
          <p:nvSpPr>
            <p:cNvPr id="180" name="Text Box 90"/>
            <p:cNvSpPr txBox="1">
              <a:spLocks noChangeArrowheads="1"/>
            </p:cNvSpPr>
            <p:nvPr/>
          </p:nvSpPr>
          <p:spPr bwMode="auto">
            <a:xfrm>
              <a:off x="5220" y="2813"/>
              <a:ext cx="2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i="1" dirty="0">
                  <a:sym typeface="Symbol" pitchFamily="18" charset="2"/>
                </a:rPr>
                <a:t></a:t>
              </a:r>
              <a:endParaRPr lang="zh-CN" altLang="en-US" sz="2000" b="1" i="1" baseline="-25000" dirty="0">
                <a:sym typeface="Symbol" pitchFamily="18" charset="2"/>
              </a:endParaRPr>
            </a:p>
          </p:txBody>
        </p:sp>
      </p:grpSp>
      <p:grpSp>
        <p:nvGrpSpPr>
          <p:cNvPr id="185" name="Group 102"/>
          <p:cNvGrpSpPr>
            <a:grpSpLocks/>
          </p:cNvGrpSpPr>
          <p:nvPr/>
        </p:nvGrpSpPr>
        <p:grpSpPr bwMode="auto">
          <a:xfrm>
            <a:off x="12437" y="3134410"/>
            <a:ext cx="2725744" cy="1581152"/>
            <a:chOff x="2366" y="2069"/>
            <a:chExt cx="1717" cy="996"/>
          </a:xfrm>
        </p:grpSpPr>
        <p:sp>
          <p:nvSpPr>
            <p:cNvPr id="186" name="Line 53"/>
            <p:cNvSpPr>
              <a:spLocks noChangeShapeType="1"/>
            </p:cNvSpPr>
            <p:nvPr/>
          </p:nvSpPr>
          <p:spPr bwMode="auto">
            <a:xfrm rot="5400000" flipV="1">
              <a:off x="3139" y="2218"/>
              <a:ext cx="769" cy="9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7" name="Text Box 98"/>
            <p:cNvSpPr txBox="1">
              <a:spLocks noChangeArrowheads="1"/>
            </p:cNvSpPr>
            <p:nvPr/>
          </p:nvSpPr>
          <p:spPr bwMode="auto">
            <a:xfrm>
              <a:off x="2366" y="2069"/>
              <a:ext cx="9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l-GR" altLang="zh-CN" sz="2000" b="1" i="1" dirty="0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,</a:t>
              </a:r>
              <a:r>
                <a:rPr lang="el-GR" altLang="zh-CN" sz="2000" b="1" i="1" dirty="0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 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)</a:t>
              </a:r>
              <a:endParaRPr lang="el-GR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8" name="Line 53"/>
            <p:cNvSpPr>
              <a:spLocks noChangeShapeType="1"/>
            </p:cNvSpPr>
            <p:nvPr/>
          </p:nvSpPr>
          <p:spPr bwMode="auto">
            <a:xfrm flipV="1">
              <a:off x="3865" y="2841"/>
              <a:ext cx="100" cy="1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9" name="Line 53"/>
            <p:cNvSpPr>
              <a:spLocks noChangeShapeType="1"/>
            </p:cNvSpPr>
            <p:nvPr/>
          </p:nvSpPr>
          <p:spPr bwMode="auto">
            <a:xfrm rot="5400000" flipV="1">
              <a:off x="3966" y="2836"/>
              <a:ext cx="108" cy="12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90" name="Group 109"/>
          <p:cNvGrpSpPr>
            <a:grpSpLocks/>
          </p:cNvGrpSpPr>
          <p:nvPr/>
        </p:nvGrpSpPr>
        <p:grpSpPr bwMode="auto">
          <a:xfrm>
            <a:off x="1759532" y="3575947"/>
            <a:ext cx="2022489" cy="1141414"/>
            <a:chOff x="3949" y="2614"/>
            <a:chExt cx="1274" cy="719"/>
          </a:xfrm>
        </p:grpSpPr>
        <p:sp>
          <p:nvSpPr>
            <p:cNvPr id="191" name="Text Box 103"/>
            <p:cNvSpPr txBox="1">
              <a:spLocks noChangeArrowheads="1"/>
            </p:cNvSpPr>
            <p:nvPr/>
          </p:nvSpPr>
          <p:spPr bwMode="auto">
            <a:xfrm>
              <a:off x="3949" y="3080"/>
              <a:ext cx="19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080808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kumimoji="1" lang="en-US" altLang="zh-CN" sz="2000" b="1" i="1" baseline="-25000" dirty="0">
                <a:solidFill>
                  <a:srgbClr val="080808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2" name="Text Box 104"/>
            <p:cNvSpPr txBox="1">
              <a:spLocks noChangeArrowheads="1"/>
            </p:cNvSpPr>
            <p:nvPr/>
          </p:nvSpPr>
          <p:spPr bwMode="auto">
            <a:xfrm>
              <a:off x="4960" y="2684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080808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kumimoji="1" lang="en-US" altLang="zh-CN" sz="2000" b="1" i="1" baseline="-25000" dirty="0">
                <a:solidFill>
                  <a:srgbClr val="080808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3" name="Arc 44"/>
            <p:cNvSpPr>
              <a:spLocks noChangeAspect="1"/>
            </p:cNvSpPr>
            <p:nvPr/>
          </p:nvSpPr>
          <p:spPr bwMode="auto">
            <a:xfrm rot="15139702">
              <a:off x="4136" y="3187"/>
              <a:ext cx="165" cy="1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4" name="Arc 44"/>
            <p:cNvSpPr>
              <a:spLocks noChangeAspect="1"/>
            </p:cNvSpPr>
            <p:nvPr/>
          </p:nvSpPr>
          <p:spPr bwMode="auto">
            <a:xfrm rot="10077646">
              <a:off x="5058" y="2614"/>
              <a:ext cx="165" cy="1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95" name="Group 88"/>
          <p:cNvGrpSpPr>
            <a:grpSpLocks/>
          </p:cNvGrpSpPr>
          <p:nvPr/>
        </p:nvGrpSpPr>
        <p:grpSpPr bwMode="auto">
          <a:xfrm>
            <a:off x="286595" y="4735722"/>
            <a:ext cx="1223962" cy="1749425"/>
            <a:chOff x="2543" y="3082"/>
            <a:chExt cx="771" cy="1102"/>
          </a:xfrm>
        </p:grpSpPr>
        <p:sp>
          <p:nvSpPr>
            <p:cNvPr id="196" name="Line 45"/>
            <p:cNvSpPr>
              <a:spLocks noChangeAspect="1" noChangeShapeType="1"/>
            </p:cNvSpPr>
            <p:nvPr/>
          </p:nvSpPr>
          <p:spPr bwMode="auto">
            <a:xfrm flipV="1">
              <a:off x="3236" y="3082"/>
              <a:ext cx="0" cy="93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7" name="Text Box 87"/>
            <p:cNvSpPr txBox="1">
              <a:spLocks noChangeArrowheads="1"/>
            </p:cNvSpPr>
            <p:nvPr/>
          </p:nvSpPr>
          <p:spPr bwMode="auto">
            <a:xfrm>
              <a:off x="2543" y="3932"/>
              <a:ext cx="7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CN" sz="2000" b="1" i="1" baseline="-25000" dirty="0" err="1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(0</a:t>
              </a:r>
              <a:r>
                <a:rPr lang="en-US" altLang="zh-CN" sz="2000" b="1" baseline="-25000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 i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,-</a:t>
              </a: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438273" name="组合 438272"/>
          <p:cNvGrpSpPr/>
          <p:nvPr/>
        </p:nvGrpSpPr>
        <p:grpSpPr>
          <a:xfrm>
            <a:off x="661719" y="2837543"/>
            <a:ext cx="3824287" cy="3768725"/>
            <a:chOff x="661719" y="2837543"/>
            <a:chExt cx="3824287" cy="3768725"/>
          </a:xfrm>
        </p:grpSpPr>
        <p:sp>
          <p:nvSpPr>
            <p:cNvPr id="169" name="Oval 10"/>
            <p:cNvSpPr>
              <a:spLocks noChangeAspect="1" noChangeArrowheads="1"/>
            </p:cNvSpPr>
            <p:nvPr/>
          </p:nvSpPr>
          <p:spPr bwMode="auto">
            <a:xfrm>
              <a:off x="661719" y="2837543"/>
              <a:ext cx="3824287" cy="376872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8" name="Text Box 83"/>
            <p:cNvSpPr txBox="1">
              <a:spLocks noChangeArrowheads="1"/>
            </p:cNvSpPr>
            <p:nvPr/>
          </p:nvSpPr>
          <p:spPr bwMode="auto">
            <a:xfrm>
              <a:off x="2430182" y="4684097"/>
              <a:ext cx="475392" cy="4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FF"/>
                  </a:solidFill>
                  <a:latin typeface="Times New Roman" pitchFamily="18" charset="0"/>
                  <a:sym typeface="Symbol" pitchFamily="18" charset="2"/>
                </a:rPr>
                <a:t>C</a:t>
              </a:r>
            </a:p>
          </p:txBody>
        </p:sp>
      </p:grpSp>
      <p:graphicFrame>
        <p:nvGraphicFramePr>
          <p:cNvPr id="199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60935"/>
              </p:ext>
            </p:extLst>
          </p:nvPr>
        </p:nvGraphicFramePr>
        <p:xfrm>
          <a:off x="5332433" y="1058993"/>
          <a:ext cx="3224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638000" imgH="444240" progId="Equation.DSMT4">
                  <p:embed/>
                </p:oleObj>
              </mc:Choice>
              <mc:Fallback>
                <p:oleObj name="Equation" r:id="rId3" imgW="1638000" imgH="444240" progId="Equation.DSMT4">
                  <p:embed/>
                  <p:pic>
                    <p:nvPicPr>
                      <p:cNvPr id="136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33" y="1058993"/>
                        <a:ext cx="3224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58162"/>
              </p:ext>
            </p:extLst>
          </p:nvPr>
        </p:nvGraphicFramePr>
        <p:xfrm>
          <a:off x="5332433" y="1795593"/>
          <a:ext cx="3649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854000" imgH="444240" progId="Equation.DSMT4">
                  <p:embed/>
                </p:oleObj>
              </mc:Choice>
              <mc:Fallback>
                <p:oleObj name="Equation" r:id="rId5" imgW="1854000" imgH="444240" progId="Equation.DSMT4">
                  <p:embed/>
                  <p:pic>
                    <p:nvPicPr>
                      <p:cNvPr id="199" name="Object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33" y="1795593"/>
                        <a:ext cx="3649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" name="Group 95"/>
          <p:cNvGrpSpPr>
            <a:grpSpLocks/>
          </p:cNvGrpSpPr>
          <p:nvPr/>
        </p:nvGrpSpPr>
        <p:grpSpPr bwMode="auto">
          <a:xfrm>
            <a:off x="620444" y="4631418"/>
            <a:ext cx="3913187" cy="160338"/>
            <a:chOff x="2759" y="3012"/>
            <a:chExt cx="2465" cy="101"/>
          </a:xfrm>
        </p:grpSpPr>
        <p:sp>
          <p:nvSpPr>
            <p:cNvPr id="182" name="Oval 92"/>
            <p:cNvSpPr>
              <a:spLocks noChangeArrowheads="1"/>
            </p:cNvSpPr>
            <p:nvPr/>
          </p:nvSpPr>
          <p:spPr bwMode="auto">
            <a:xfrm>
              <a:off x="5133" y="3022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3" name="Oval 93"/>
            <p:cNvSpPr>
              <a:spLocks noChangeArrowheads="1"/>
            </p:cNvSpPr>
            <p:nvPr/>
          </p:nvSpPr>
          <p:spPr bwMode="auto">
            <a:xfrm>
              <a:off x="3183" y="3017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4" name="Oval 94"/>
            <p:cNvSpPr>
              <a:spLocks noChangeArrowheads="1"/>
            </p:cNvSpPr>
            <p:nvPr/>
          </p:nvSpPr>
          <p:spPr bwMode="auto">
            <a:xfrm>
              <a:off x="2759" y="3012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aphicFrame>
        <p:nvGraphicFramePr>
          <p:cNvPr id="202" name="对象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518619"/>
              </p:ext>
            </p:extLst>
          </p:nvPr>
        </p:nvGraphicFramePr>
        <p:xfrm>
          <a:off x="5364762" y="2582739"/>
          <a:ext cx="3063033" cy="193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1295280" imgH="1117440" progId="Equation.DSMT4">
                  <p:embed/>
                </p:oleObj>
              </mc:Choice>
              <mc:Fallback>
                <p:oleObj name="Equation" r:id="rId7" imgW="1295280" imgH="111744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762" y="2582739"/>
                        <a:ext cx="3063033" cy="193558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8274" name="组合 438273"/>
          <p:cNvGrpSpPr/>
          <p:nvPr/>
        </p:nvGrpSpPr>
        <p:grpSpPr>
          <a:xfrm>
            <a:off x="206541" y="4606624"/>
            <a:ext cx="4363381" cy="441912"/>
            <a:chOff x="206541" y="4606624"/>
            <a:chExt cx="4363381" cy="441912"/>
          </a:xfrm>
        </p:grpSpPr>
        <p:sp>
          <p:nvSpPr>
            <p:cNvPr id="203" name="Text Box 90"/>
            <p:cNvSpPr txBox="1">
              <a:spLocks noChangeArrowheads="1"/>
            </p:cNvSpPr>
            <p:nvPr/>
          </p:nvSpPr>
          <p:spPr bwMode="auto">
            <a:xfrm>
              <a:off x="3957442" y="4648426"/>
              <a:ext cx="6124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i="1" dirty="0">
                  <a:solidFill>
                    <a:srgbClr val="FF0000"/>
                  </a:solidFill>
                  <a:sym typeface="Symbol" pitchFamily="18" charset="2"/>
                </a:rPr>
                <a:t></a:t>
              </a:r>
              <a:r>
                <a:rPr lang="en-US" altLang="zh-CN" sz="2000" b="1" baseline="-25000" dirty="0">
                  <a:solidFill>
                    <a:srgbClr val="FF0000"/>
                  </a:solidFill>
                  <a:sym typeface="Symbol" pitchFamily="18" charset="2"/>
                </a:rPr>
                <a:t>1</a:t>
              </a:r>
              <a:endParaRPr lang="zh-CN" altLang="en-US" sz="2000" b="1" baseline="-2500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204" name="Text Box 90"/>
            <p:cNvSpPr txBox="1">
              <a:spLocks noChangeArrowheads="1"/>
            </p:cNvSpPr>
            <p:nvPr/>
          </p:nvSpPr>
          <p:spPr bwMode="auto">
            <a:xfrm>
              <a:off x="1270368" y="4606624"/>
              <a:ext cx="6124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i="1" dirty="0">
                  <a:solidFill>
                    <a:srgbClr val="FF0000"/>
                  </a:solidFill>
                  <a:sym typeface="Symbol" pitchFamily="18" charset="2"/>
                </a:rPr>
                <a:t></a:t>
              </a:r>
              <a:r>
                <a:rPr lang="en-US" altLang="zh-CN" sz="2000" b="1" baseline="-25000" dirty="0">
                  <a:solidFill>
                    <a:srgbClr val="FF0000"/>
                  </a:solidFill>
                  <a:sym typeface="Symbol" pitchFamily="18" charset="2"/>
                </a:rPr>
                <a:t>2</a:t>
              </a:r>
              <a:endParaRPr lang="zh-CN" altLang="en-US" sz="2000" b="1" baseline="-2500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205" name="Text Box 90"/>
            <p:cNvSpPr txBox="1">
              <a:spLocks noChangeArrowheads="1"/>
            </p:cNvSpPr>
            <p:nvPr/>
          </p:nvSpPr>
          <p:spPr bwMode="auto">
            <a:xfrm>
              <a:off x="206541" y="4612457"/>
              <a:ext cx="6124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i="1" dirty="0">
                  <a:solidFill>
                    <a:srgbClr val="FF0000"/>
                  </a:solidFill>
                  <a:sym typeface="Symbol" pitchFamily="18" charset="2"/>
                </a:rPr>
                <a:t></a:t>
              </a:r>
              <a:r>
                <a:rPr lang="en-US" altLang="zh-CN" sz="2000" b="1" baseline="-25000" dirty="0">
                  <a:solidFill>
                    <a:srgbClr val="FF0000"/>
                  </a:solidFill>
                  <a:sym typeface="Symbol" pitchFamily="18" charset="2"/>
                </a:rPr>
                <a:t>3</a:t>
              </a:r>
              <a:endParaRPr lang="zh-CN" altLang="en-US" sz="2000" b="1" baseline="-2500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207" name="Group 111"/>
          <p:cNvGrpSpPr>
            <a:grpSpLocks/>
          </p:cNvGrpSpPr>
          <p:nvPr/>
        </p:nvGrpSpPr>
        <p:grpSpPr bwMode="auto">
          <a:xfrm>
            <a:off x="2971115" y="1256871"/>
            <a:ext cx="1958736" cy="1476563"/>
            <a:chOff x="1490" y="958"/>
            <a:chExt cx="1451" cy="1093"/>
          </a:xfrm>
        </p:grpSpPr>
        <p:sp>
          <p:nvSpPr>
            <p:cNvPr id="208" name="Line 31"/>
            <p:cNvSpPr>
              <a:spLocks noChangeShapeType="1"/>
            </p:cNvSpPr>
            <p:nvPr/>
          </p:nvSpPr>
          <p:spPr bwMode="auto">
            <a:xfrm rot="18900000" flipH="1">
              <a:off x="1490" y="1792"/>
              <a:ext cx="2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9" name="AutoShape 29"/>
            <p:cNvSpPr>
              <a:spLocks noChangeArrowheads="1"/>
            </p:cNvSpPr>
            <p:nvPr/>
          </p:nvSpPr>
          <p:spPr bwMode="auto">
            <a:xfrm rot="2700000">
              <a:off x="1664" y="1154"/>
              <a:ext cx="696" cy="69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en-US" sz="2000"/>
            </a:p>
          </p:txBody>
        </p:sp>
        <p:sp>
          <p:nvSpPr>
            <p:cNvPr id="210" name="Line 33"/>
            <p:cNvSpPr>
              <a:spLocks noChangeShapeType="1"/>
            </p:cNvSpPr>
            <p:nvPr/>
          </p:nvSpPr>
          <p:spPr bwMode="auto">
            <a:xfrm rot="18900000" flipV="1">
              <a:off x="2201" y="1164"/>
              <a:ext cx="0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1" name="Line 35"/>
            <p:cNvSpPr>
              <a:spLocks noChangeShapeType="1"/>
            </p:cNvSpPr>
            <p:nvPr/>
          </p:nvSpPr>
          <p:spPr bwMode="auto">
            <a:xfrm rot="13500000" flipV="1">
              <a:off x="2216" y="1525"/>
              <a:ext cx="0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2" name="Line 36"/>
            <p:cNvSpPr>
              <a:spLocks noChangeShapeType="1"/>
            </p:cNvSpPr>
            <p:nvPr/>
          </p:nvSpPr>
          <p:spPr bwMode="auto">
            <a:xfrm rot="2700000">
              <a:off x="2152" y="1812"/>
              <a:ext cx="34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3" name="Line 31"/>
            <p:cNvSpPr>
              <a:spLocks noChangeShapeType="1"/>
            </p:cNvSpPr>
            <p:nvPr/>
          </p:nvSpPr>
          <p:spPr bwMode="auto">
            <a:xfrm rot="8100000" flipH="1">
              <a:off x="2148" y="1196"/>
              <a:ext cx="30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4" name="Text Box 76"/>
            <p:cNvSpPr txBox="1">
              <a:spLocks noChangeArrowheads="1"/>
            </p:cNvSpPr>
            <p:nvPr/>
          </p:nvSpPr>
          <p:spPr bwMode="auto">
            <a:xfrm>
              <a:off x="2309" y="958"/>
              <a:ext cx="57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" name="Text Box 77"/>
            <p:cNvSpPr txBox="1">
              <a:spLocks noChangeArrowheads="1"/>
            </p:cNvSpPr>
            <p:nvPr/>
          </p:nvSpPr>
          <p:spPr bwMode="auto">
            <a:xfrm>
              <a:off x="2359" y="1216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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6" name="Text Box 78"/>
            <p:cNvSpPr txBox="1">
              <a:spLocks noChangeArrowheads="1"/>
            </p:cNvSpPr>
            <p:nvPr/>
          </p:nvSpPr>
          <p:spPr bwMode="auto">
            <a:xfrm>
              <a:off x="2351" y="1651"/>
              <a:ext cx="5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-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7" name="Text Box 79"/>
            <p:cNvSpPr txBox="1">
              <a:spLocks noChangeArrowheads="1"/>
            </p:cNvSpPr>
            <p:nvPr/>
          </p:nvSpPr>
          <p:spPr bwMode="auto">
            <a:xfrm>
              <a:off x="1880" y="1799"/>
              <a:ext cx="5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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-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218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675352"/>
              </p:ext>
            </p:extLst>
          </p:nvPr>
        </p:nvGraphicFramePr>
        <p:xfrm>
          <a:off x="5326063" y="4917681"/>
          <a:ext cx="31099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9" imgW="1663560" imgH="393480" progId="Equation.DSMT4">
                  <p:embed/>
                </p:oleObj>
              </mc:Choice>
              <mc:Fallback>
                <p:oleObj name="Equation" r:id="rId9" imgW="1663560" imgH="393480" progId="Equation.DSMT4">
                  <p:embed/>
                  <p:pic>
                    <p:nvPicPr>
                      <p:cNvPr id="22586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4917681"/>
                        <a:ext cx="31099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260759"/>
              </p:ext>
            </p:extLst>
          </p:nvPr>
        </p:nvGraphicFramePr>
        <p:xfrm>
          <a:off x="5326063" y="5475575"/>
          <a:ext cx="21097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1" imgW="1104840" imgH="393480" progId="Equation.DSMT4">
                  <p:embed/>
                </p:oleObj>
              </mc:Choice>
              <mc:Fallback>
                <p:oleObj name="Equation" r:id="rId11" imgW="1104840" imgH="393480" progId="Equation.DSMT4">
                  <p:embed/>
                  <p:pic>
                    <p:nvPicPr>
                      <p:cNvPr id="2259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5475575"/>
                        <a:ext cx="21097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705883"/>
              </p:ext>
            </p:extLst>
          </p:nvPr>
        </p:nvGraphicFramePr>
        <p:xfrm>
          <a:off x="5326063" y="6003046"/>
          <a:ext cx="15589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3" imgW="825480" imgH="393480" progId="Equation.DSMT4">
                  <p:embed/>
                </p:oleObj>
              </mc:Choice>
              <mc:Fallback>
                <p:oleObj name="Equation" r:id="rId13" imgW="825480" imgH="393480" progId="Equation.DSMT4">
                  <p:embed/>
                  <p:pic>
                    <p:nvPicPr>
                      <p:cNvPr id="22592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6003046"/>
                        <a:ext cx="15589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386785"/>
              </p:ext>
            </p:extLst>
          </p:nvPr>
        </p:nvGraphicFramePr>
        <p:xfrm>
          <a:off x="7370523" y="5991906"/>
          <a:ext cx="13017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5" imgW="698400" imgH="393480" progId="Equation.DSMT4">
                  <p:embed/>
                </p:oleObj>
              </mc:Choice>
              <mc:Fallback>
                <p:oleObj name="Equation" r:id="rId15" imgW="698400" imgH="393480" progId="Equation.DSMT4">
                  <p:embed/>
                  <p:pic>
                    <p:nvPicPr>
                      <p:cNvPr id="22593" name="Object 6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523" y="5991906"/>
                        <a:ext cx="13017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Text Box 27"/>
          <p:cNvSpPr txBox="1">
            <a:spLocks noChangeArrowheads="1"/>
          </p:cNvSpPr>
          <p:nvPr/>
        </p:nvSpPr>
        <p:spPr bwMode="auto">
          <a:xfrm>
            <a:off x="5224044" y="4559965"/>
            <a:ext cx="3332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若单元体旋转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45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度？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53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2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1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应力状态分析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8020" y="980558"/>
            <a:ext cx="514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拉剪应力状态下的强度理论</a:t>
            </a:r>
          </a:p>
        </p:txBody>
      </p:sp>
      <p:grpSp>
        <p:nvGrpSpPr>
          <p:cNvPr id="438272" name="组合 438271"/>
          <p:cNvGrpSpPr/>
          <p:nvPr/>
        </p:nvGrpSpPr>
        <p:grpSpPr>
          <a:xfrm>
            <a:off x="1102717" y="1938473"/>
            <a:ext cx="2008187" cy="1187440"/>
            <a:chOff x="5190296" y="5077828"/>
            <a:chExt cx="2008187" cy="1187440"/>
          </a:xfrm>
        </p:grpSpPr>
        <p:grpSp>
          <p:nvGrpSpPr>
            <p:cNvPr id="153" name="组合 152"/>
            <p:cNvGrpSpPr/>
            <p:nvPr/>
          </p:nvGrpSpPr>
          <p:grpSpPr>
            <a:xfrm>
              <a:off x="5190296" y="5077828"/>
              <a:ext cx="2008187" cy="1187440"/>
              <a:chOff x="5186583" y="1099337"/>
              <a:chExt cx="2008187" cy="1187440"/>
            </a:xfrm>
          </p:grpSpPr>
          <p:sp>
            <p:nvSpPr>
              <p:cNvPr id="163" name="AutoShape 20"/>
              <p:cNvSpPr>
                <a:spLocks noChangeArrowheads="1"/>
              </p:cNvSpPr>
              <p:nvPr/>
            </p:nvSpPr>
            <p:spPr bwMode="auto">
              <a:xfrm>
                <a:off x="5604095" y="1099337"/>
                <a:ext cx="1081088" cy="979488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55" name="Group 284"/>
              <p:cNvGrpSpPr>
                <a:grpSpLocks/>
              </p:cNvGrpSpPr>
              <p:nvPr/>
            </p:nvGrpSpPr>
            <p:grpSpPr bwMode="auto">
              <a:xfrm>
                <a:off x="5186583" y="1196174"/>
                <a:ext cx="2008187" cy="515938"/>
                <a:chOff x="549" y="2609"/>
                <a:chExt cx="1265" cy="325"/>
              </a:xfrm>
            </p:grpSpPr>
            <p:sp>
              <p:nvSpPr>
                <p:cNvPr id="160" name="Line 21"/>
                <p:cNvSpPr>
                  <a:spLocks noChangeShapeType="1"/>
                </p:cNvSpPr>
                <p:nvPr/>
              </p:nvSpPr>
              <p:spPr bwMode="auto">
                <a:xfrm>
                  <a:off x="1417" y="2864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49" y="2885"/>
                  <a:ext cx="25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570" y="2609"/>
                  <a:ext cx="244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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156" name="Group 285"/>
              <p:cNvGrpSpPr>
                <a:grpSpLocks/>
              </p:cNvGrpSpPr>
              <p:nvPr/>
            </p:nvGrpSpPr>
            <p:grpSpPr bwMode="auto">
              <a:xfrm>
                <a:off x="5864449" y="1215217"/>
                <a:ext cx="1046164" cy="1071560"/>
                <a:chOff x="976" y="2621"/>
                <a:chExt cx="659" cy="675"/>
              </a:xfrm>
            </p:grpSpPr>
            <p:sp>
              <p:nvSpPr>
                <p:cNvPr id="15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59" y="2971"/>
                  <a:ext cx="276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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59" name="Line 22"/>
                <p:cNvSpPr>
                  <a:spLocks noChangeShapeType="1"/>
                </p:cNvSpPr>
                <p:nvPr/>
              </p:nvSpPr>
              <p:spPr bwMode="auto">
                <a:xfrm rot="10800000">
                  <a:off x="976" y="2621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 rot="5400000">
              <a:off x="6312120" y="5600759"/>
              <a:ext cx="5048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aphicFrame>
        <p:nvGraphicFramePr>
          <p:cNvPr id="202" name="对象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318100"/>
              </p:ext>
            </p:extLst>
          </p:nvPr>
        </p:nvGraphicFramePr>
        <p:xfrm>
          <a:off x="4792197" y="1493611"/>
          <a:ext cx="3063033" cy="193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295280" imgH="1117440" progId="Equation.DSMT4">
                  <p:embed/>
                </p:oleObj>
              </mc:Choice>
              <mc:Fallback>
                <p:oleObj name="Equation" r:id="rId3" imgW="1295280" imgH="1117440" progId="Equation.DSMT4">
                  <p:embed/>
                  <p:pic>
                    <p:nvPicPr>
                      <p:cNvPr id="202" name="对象 2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197" y="1493611"/>
                        <a:ext cx="3063033" cy="193558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250229" y="4510411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第四强度理论</a:t>
            </a:r>
          </a:p>
        </p:txBody>
      </p:sp>
      <p:sp>
        <p:nvSpPr>
          <p:cNvPr id="70" name="Text Box 11"/>
          <p:cNvSpPr txBox="1">
            <a:spLocks noChangeArrowheads="1"/>
          </p:cNvSpPr>
          <p:nvPr/>
        </p:nvSpPr>
        <p:spPr bwMode="auto">
          <a:xfrm>
            <a:off x="250229" y="3148047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第三强度理论</a:t>
            </a:r>
          </a:p>
        </p:txBody>
      </p:sp>
      <p:graphicFrame>
        <p:nvGraphicFramePr>
          <p:cNvPr id="71" name="对象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019500"/>
              </p:ext>
            </p:extLst>
          </p:nvPr>
        </p:nvGraphicFramePr>
        <p:xfrm>
          <a:off x="738188" y="3706813"/>
          <a:ext cx="37401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612800" imgH="279360" progId="Equation.DSMT4">
                  <p:embed/>
                </p:oleObj>
              </mc:Choice>
              <mc:Fallback>
                <p:oleObj name="Equation" r:id="rId5" imgW="1612800" imgH="27936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706813"/>
                        <a:ext cx="37401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833011"/>
              </p:ext>
            </p:extLst>
          </p:nvPr>
        </p:nvGraphicFramePr>
        <p:xfrm>
          <a:off x="693738" y="4935538"/>
          <a:ext cx="653891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2819160" imgH="711000" progId="Equation.DSMT4">
                  <p:embed/>
                </p:oleObj>
              </mc:Choice>
              <mc:Fallback>
                <p:oleObj name="Equation" r:id="rId7" imgW="2819160" imgH="711000" progId="Equation.DSMT4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935538"/>
                        <a:ext cx="6538912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904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1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应力状态分析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8019" y="980558"/>
            <a:ext cx="5710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拉剪应力状态下的应变：广义胡克定律</a:t>
            </a:r>
          </a:p>
        </p:txBody>
      </p:sp>
      <p:grpSp>
        <p:nvGrpSpPr>
          <p:cNvPr id="438272" name="组合 438271"/>
          <p:cNvGrpSpPr/>
          <p:nvPr/>
        </p:nvGrpSpPr>
        <p:grpSpPr>
          <a:xfrm>
            <a:off x="1102717" y="1938473"/>
            <a:ext cx="1969657" cy="1187440"/>
            <a:chOff x="5190296" y="5077828"/>
            <a:chExt cx="2008187" cy="1187440"/>
          </a:xfrm>
        </p:grpSpPr>
        <p:grpSp>
          <p:nvGrpSpPr>
            <p:cNvPr id="153" name="组合 152"/>
            <p:cNvGrpSpPr/>
            <p:nvPr/>
          </p:nvGrpSpPr>
          <p:grpSpPr>
            <a:xfrm>
              <a:off x="5190296" y="5077828"/>
              <a:ext cx="2008187" cy="1187440"/>
              <a:chOff x="5186583" y="1099337"/>
              <a:chExt cx="2008187" cy="1187440"/>
            </a:xfrm>
          </p:grpSpPr>
          <p:sp>
            <p:nvSpPr>
              <p:cNvPr id="163" name="AutoShape 20"/>
              <p:cNvSpPr>
                <a:spLocks noChangeArrowheads="1"/>
              </p:cNvSpPr>
              <p:nvPr/>
            </p:nvSpPr>
            <p:spPr bwMode="auto">
              <a:xfrm>
                <a:off x="5604095" y="1099337"/>
                <a:ext cx="1081088" cy="979488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55" name="Group 284"/>
              <p:cNvGrpSpPr>
                <a:grpSpLocks/>
              </p:cNvGrpSpPr>
              <p:nvPr/>
            </p:nvGrpSpPr>
            <p:grpSpPr bwMode="auto">
              <a:xfrm>
                <a:off x="5186583" y="1196174"/>
                <a:ext cx="2008187" cy="515938"/>
                <a:chOff x="549" y="2609"/>
                <a:chExt cx="1265" cy="325"/>
              </a:xfrm>
            </p:grpSpPr>
            <p:sp>
              <p:nvSpPr>
                <p:cNvPr id="160" name="Line 21"/>
                <p:cNvSpPr>
                  <a:spLocks noChangeShapeType="1"/>
                </p:cNvSpPr>
                <p:nvPr/>
              </p:nvSpPr>
              <p:spPr bwMode="auto">
                <a:xfrm>
                  <a:off x="1417" y="2864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49" y="2885"/>
                  <a:ext cx="25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570" y="2609"/>
                  <a:ext cx="244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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156" name="Group 285"/>
              <p:cNvGrpSpPr>
                <a:grpSpLocks/>
              </p:cNvGrpSpPr>
              <p:nvPr/>
            </p:nvGrpSpPr>
            <p:grpSpPr bwMode="auto">
              <a:xfrm>
                <a:off x="5864449" y="1215217"/>
                <a:ext cx="1046164" cy="1071560"/>
                <a:chOff x="976" y="2621"/>
                <a:chExt cx="659" cy="675"/>
              </a:xfrm>
            </p:grpSpPr>
            <p:sp>
              <p:nvSpPr>
                <p:cNvPr id="15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59" y="2971"/>
                  <a:ext cx="276" cy="3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l-GR" altLang="zh-CN" sz="20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</a:t>
                  </a:r>
                  <a:endParaRPr lang="el-GR" altLang="zh-CN" sz="2000" b="1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59" name="Line 22"/>
                <p:cNvSpPr>
                  <a:spLocks noChangeShapeType="1"/>
                </p:cNvSpPr>
                <p:nvPr/>
              </p:nvSpPr>
              <p:spPr bwMode="auto">
                <a:xfrm rot="10800000">
                  <a:off x="976" y="2621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 rot="5400000">
              <a:off x="6312120" y="5600759"/>
              <a:ext cx="5048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65937" y="2483620"/>
            <a:ext cx="985282" cy="400050"/>
            <a:chOff x="1630642" y="2485224"/>
            <a:chExt cx="985282" cy="400050"/>
          </a:xfrm>
        </p:grpSpPr>
        <p:sp>
          <p:nvSpPr>
            <p:cNvPr id="84" name="Rectangle 243"/>
            <p:cNvSpPr>
              <a:spLocks noChangeAspect="1" noChangeArrowheads="1"/>
            </p:cNvSpPr>
            <p:nvPr/>
          </p:nvSpPr>
          <p:spPr bwMode="auto">
            <a:xfrm rot="2700000">
              <a:off x="1867180" y="2284172"/>
              <a:ext cx="79374" cy="55245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823761" y="2485224"/>
              <a:ext cx="79216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</a:t>
              </a:r>
              <a:r>
                <a:rPr kumimoji="1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45</a:t>
              </a:r>
              <a:r>
                <a:rPr kumimoji="1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°</a:t>
              </a:r>
            </a:p>
          </p:txBody>
        </p:sp>
      </p:grpSp>
      <p:graphicFrame>
        <p:nvGraphicFramePr>
          <p:cNvPr id="117" name="对象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297920"/>
              </p:ext>
            </p:extLst>
          </p:nvPr>
        </p:nvGraphicFramePr>
        <p:xfrm>
          <a:off x="764777" y="3582485"/>
          <a:ext cx="3151615" cy="80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8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77" y="3582485"/>
                        <a:ext cx="3151615" cy="801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" name="Group 111"/>
          <p:cNvGrpSpPr>
            <a:grpSpLocks/>
          </p:cNvGrpSpPr>
          <p:nvPr/>
        </p:nvGrpSpPr>
        <p:grpSpPr bwMode="auto">
          <a:xfrm>
            <a:off x="4869340" y="1649350"/>
            <a:ext cx="1958736" cy="1476563"/>
            <a:chOff x="1490" y="958"/>
            <a:chExt cx="1451" cy="1093"/>
          </a:xfrm>
        </p:grpSpPr>
        <p:sp>
          <p:nvSpPr>
            <p:cNvPr id="119" name="Line 31"/>
            <p:cNvSpPr>
              <a:spLocks noChangeShapeType="1"/>
            </p:cNvSpPr>
            <p:nvPr/>
          </p:nvSpPr>
          <p:spPr bwMode="auto">
            <a:xfrm rot="18900000" flipH="1">
              <a:off x="1490" y="1792"/>
              <a:ext cx="2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0" name="AutoShape 29"/>
            <p:cNvSpPr>
              <a:spLocks noChangeArrowheads="1"/>
            </p:cNvSpPr>
            <p:nvPr/>
          </p:nvSpPr>
          <p:spPr bwMode="auto">
            <a:xfrm rot="2700000">
              <a:off x="1664" y="1154"/>
              <a:ext cx="696" cy="69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en-US" sz="2000"/>
            </a:p>
          </p:txBody>
        </p:sp>
        <p:sp>
          <p:nvSpPr>
            <p:cNvPr id="121" name="Line 33"/>
            <p:cNvSpPr>
              <a:spLocks noChangeShapeType="1"/>
            </p:cNvSpPr>
            <p:nvPr/>
          </p:nvSpPr>
          <p:spPr bwMode="auto">
            <a:xfrm rot="18900000" flipV="1">
              <a:off x="2201" y="1164"/>
              <a:ext cx="0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2" name="Line 35"/>
            <p:cNvSpPr>
              <a:spLocks noChangeShapeType="1"/>
            </p:cNvSpPr>
            <p:nvPr/>
          </p:nvSpPr>
          <p:spPr bwMode="auto">
            <a:xfrm rot="13500000" flipV="1">
              <a:off x="2216" y="1525"/>
              <a:ext cx="0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3" name="Line 36"/>
            <p:cNvSpPr>
              <a:spLocks noChangeShapeType="1"/>
            </p:cNvSpPr>
            <p:nvPr/>
          </p:nvSpPr>
          <p:spPr bwMode="auto">
            <a:xfrm rot="2700000">
              <a:off x="2152" y="1812"/>
              <a:ext cx="34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4" name="Line 31"/>
            <p:cNvSpPr>
              <a:spLocks noChangeShapeType="1"/>
            </p:cNvSpPr>
            <p:nvPr/>
          </p:nvSpPr>
          <p:spPr bwMode="auto">
            <a:xfrm rot="8100000" flipH="1">
              <a:off x="2148" y="1196"/>
              <a:ext cx="30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5" name="Text Box 76"/>
            <p:cNvSpPr txBox="1">
              <a:spLocks noChangeArrowheads="1"/>
            </p:cNvSpPr>
            <p:nvPr/>
          </p:nvSpPr>
          <p:spPr bwMode="auto">
            <a:xfrm>
              <a:off x="2309" y="958"/>
              <a:ext cx="57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6" name="Text Box 77"/>
            <p:cNvSpPr txBox="1">
              <a:spLocks noChangeArrowheads="1"/>
            </p:cNvSpPr>
            <p:nvPr/>
          </p:nvSpPr>
          <p:spPr bwMode="auto">
            <a:xfrm>
              <a:off x="2359" y="1216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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7" name="Text Box 78"/>
            <p:cNvSpPr txBox="1">
              <a:spLocks noChangeArrowheads="1"/>
            </p:cNvSpPr>
            <p:nvPr/>
          </p:nvSpPr>
          <p:spPr bwMode="auto">
            <a:xfrm>
              <a:off x="2351" y="1651"/>
              <a:ext cx="5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-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880" y="1799"/>
              <a:ext cx="5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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-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45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itchFamily="18" charset="0"/>
                  <a:cs typeface="Arial" charset="0"/>
                  <a:sym typeface="Symbol" pitchFamily="18" charset="2"/>
                </a:rPr>
                <a:t>°</a:t>
              </a:r>
              <a:endParaRPr lang="el-GR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29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409096"/>
              </p:ext>
            </p:extLst>
          </p:nvPr>
        </p:nvGraphicFramePr>
        <p:xfrm>
          <a:off x="7256736" y="1669942"/>
          <a:ext cx="14716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5" imgW="787320" imgH="393480" progId="Equation.DSMT4">
                  <p:embed/>
                </p:oleObj>
              </mc:Choice>
              <mc:Fallback>
                <p:oleObj name="Equation" r:id="rId5" imgW="787320" imgH="393480" progId="Equation.DSMT4">
                  <p:embed/>
                  <p:pic>
                    <p:nvPicPr>
                      <p:cNvPr id="218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736" y="1669942"/>
                        <a:ext cx="14716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400503"/>
              </p:ext>
            </p:extLst>
          </p:nvPr>
        </p:nvGraphicFramePr>
        <p:xfrm>
          <a:off x="7260667" y="2376913"/>
          <a:ext cx="15589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7" imgW="825480" imgH="393480" progId="Equation.DSMT4">
                  <p:embed/>
                </p:oleObj>
              </mc:Choice>
              <mc:Fallback>
                <p:oleObj name="Equation" r:id="rId7" imgW="825480" imgH="393480" progId="Equation.DSMT4">
                  <p:embed/>
                  <p:pic>
                    <p:nvPicPr>
                      <p:cNvPr id="220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667" y="2376913"/>
                        <a:ext cx="15589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4739"/>
              </p:ext>
            </p:extLst>
          </p:nvPr>
        </p:nvGraphicFramePr>
        <p:xfrm>
          <a:off x="1346135" y="4414866"/>
          <a:ext cx="34305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9" imgW="1549080" imgH="787320" progId="Equation.DSMT4">
                  <p:embed/>
                </p:oleObj>
              </mc:Choice>
              <mc:Fallback>
                <p:oleObj name="Equation" r:id="rId9" imgW="1549080" imgH="787320" progId="Equation.DSMT4">
                  <p:embed/>
                  <p:pic>
                    <p:nvPicPr>
                      <p:cNvPr id="117" name="对象 1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35" y="4414866"/>
                        <a:ext cx="34305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821750" y="4160283"/>
            <a:ext cx="1281451" cy="1187440"/>
            <a:chOff x="5941361" y="3945529"/>
            <a:chExt cx="1281451" cy="118744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5941361" y="3945529"/>
              <a:ext cx="1281451" cy="1187440"/>
              <a:chOff x="5607808" y="5077828"/>
              <a:chExt cx="1306518" cy="1187440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5607808" y="5077828"/>
                <a:ext cx="1306518" cy="1187440"/>
                <a:chOff x="5604095" y="1099337"/>
                <a:chExt cx="1306518" cy="1187440"/>
              </a:xfrm>
            </p:grpSpPr>
            <p:sp>
              <p:nvSpPr>
                <p:cNvPr id="146" name="AutoShape 20"/>
                <p:cNvSpPr>
                  <a:spLocks noChangeArrowheads="1"/>
                </p:cNvSpPr>
                <p:nvPr/>
              </p:nvSpPr>
              <p:spPr bwMode="auto">
                <a:xfrm>
                  <a:off x="5604095" y="1099337"/>
                  <a:ext cx="1081088" cy="9794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148" name="Group 285"/>
                <p:cNvGrpSpPr>
                  <a:grpSpLocks/>
                </p:cNvGrpSpPr>
                <p:nvPr/>
              </p:nvGrpSpPr>
              <p:grpSpPr bwMode="auto">
                <a:xfrm>
                  <a:off x="5864449" y="1215217"/>
                  <a:ext cx="1046164" cy="1071560"/>
                  <a:chOff x="976" y="2621"/>
                  <a:chExt cx="659" cy="675"/>
                </a:xfrm>
              </p:grpSpPr>
              <p:sp>
                <p:nvSpPr>
                  <p:cNvPr id="14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9" y="2971"/>
                    <a:ext cx="276" cy="32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l-GR" altLang="zh-CN" sz="20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</a:t>
                    </a:r>
                    <a:endParaRPr lang="el-GR" altLang="zh-CN" sz="2000" b="1" i="1" baseline="-250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150" name="Line 22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976" y="2621"/>
                    <a:ext cx="31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000"/>
                  </a:p>
                </p:txBody>
              </p:sp>
            </p:grpSp>
          </p:grpSp>
          <p:sp>
            <p:nvSpPr>
              <p:cNvPr id="145" name="Line 22"/>
              <p:cNvSpPr>
                <a:spLocks noChangeShapeType="1"/>
              </p:cNvSpPr>
              <p:nvPr/>
            </p:nvSpPr>
            <p:spPr bwMode="auto">
              <a:xfrm rot="5400000">
                <a:off x="6312120" y="5600759"/>
                <a:ext cx="50482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6095078" y="4490676"/>
              <a:ext cx="985282" cy="400050"/>
              <a:chOff x="1630642" y="2485224"/>
              <a:chExt cx="985282" cy="400050"/>
            </a:xfrm>
          </p:grpSpPr>
          <p:sp>
            <p:nvSpPr>
              <p:cNvPr id="164" name="Rectangle 243"/>
              <p:cNvSpPr>
                <a:spLocks noChangeAspect="1" noChangeArrowheads="1"/>
              </p:cNvSpPr>
              <p:nvPr/>
            </p:nvSpPr>
            <p:spPr bwMode="auto">
              <a:xfrm rot="2700000">
                <a:off x="1867180" y="2284172"/>
                <a:ext cx="79374" cy="552450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65" name="Text Box 50"/>
              <p:cNvSpPr txBox="1">
                <a:spLocks noChangeArrowheads="1"/>
              </p:cNvSpPr>
              <p:nvPr/>
            </p:nvSpPr>
            <p:spPr bwMode="auto">
              <a:xfrm>
                <a:off x="1823761" y="2485224"/>
                <a:ext cx="792163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kumimoji="1" lang="en-US" altLang="zh-CN" sz="20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45</a:t>
                </a:r>
                <a:r>
                  <a:rPr kumimoji="1" lang="en-US" altLang="zh-CN" sz="20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Times New Roman" pitchFamily="18" charset="0"/>
                    <a:sym typeface="Symbol" pitchFamily="18" charset="2"/>
                  </a:rPr>
                  <a:t>°</a:t>
                </a:r>
              </a:p>
            </p:txBody>
          </p:sp>
        </p:grpSp>
      </p:grpSp>
      <p:graphicFrame>
        <p:nvGraphicFramePr>
          <p:cNvPr id="166" name="对象 1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256849"/>
              </p:ext>
            </p:extLst>
          </p:nvPr>
        </p:nvGraphicFramePr>
        <p:xfrm>
          <a:off x="6460115" y="5361201"/>
          <a:ext cx="2082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11" imgW="939600" imgH="393480" progId="Equation.DSMT4">
                  <p:embed/>
                </p:oleObj>
              </mc:Choice>
              <mc:Fallback>
                <p:oleObj name="Equation" r:id="rId11" imgW="939600" imgH="393480" progId="Equation.DSMT4">
                  <p:embed/>
                  <p:pic>
                    <p:nvPicPr>
                      <p:cNvPr id="117" name="对象 1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0115" y="5361201"/>
                        <a:ext cx="20828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 Box 5"/>
          <p:cNvSpPr txBox="1">
            <a:spLocks noChangeArrowheads="1"/>
          </p:cNvSpPr>
          <p:nvPr/>
        </p:nvSpPr>
        <p:spPr bwMode="auto">
          <a:xfrm>
            <a:off x="5775728" y="3570357"/>
            <a:ext cx="3152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若是纯剪切应力状态</a:t>
            </a:r>
          </a:p>
        </p:txBody>
      </p:sp>
    </p:spTree>
    <p:extLst>
      <p:ext uri="{BB962C8B-B14F-4D97-AF65-F5344CB8AC3E}">
        <p14:creationId xmlns:p14="http://schemas.microsoft.com/office/powerpoint/2010/main" val="3727387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430212" y="1841030"/>
            <a:ext cx="8283575" cy="148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kumimoji="1" lang="zh-CN" altLang="en-US" sz="2400" b="1" dirty="0">
                <a:ea typeface="楷体_GB2312" pitchFamily="49" charset="-122"/>
              </a:rPr>
              <a:t>        本问卷旨在了解同学们在前</a:t>
            </a:r>
            <a:r>
              <a:rPr kumimoji="1" lang="en-US" altLang="zh-CN" sz="2400" b="1" dirty="0">
                <a:ea typeface="楷体_GB2312" pitchFamily="49" charset="-122"/>
              </a:rPr>
              <a:t>10</a:t>
            </a:r>
            <a:r>
              <a:rPr kumimoji="1" lang="zh-CN" altLang="en-US" sz="2400" b="1" dirty="0">
                <a:ea typeface="楷体_GB2312" pitchFamily="49" charset="-122"/>
              </a:rPr>
              <a:t>周线上学习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《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材料力学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》</a:t>
            </a:r>
            <a:r>
              <a:rPr kumimoji="1" lang="zh-CN" altLang="en-US" sz="2400" b="1" dirty="0">
                <a:ea typeface="楷体_GB2312" pitchFamily="49" charset="-122"/>
              </a:rPr>
              <a:t>课程的情况，并收集同学们遇到的各种问题和困难，以便老师调整教学进度，加强薄弱环节，提升教学效果等。</a:t>
            </a:r>
          </a:p>
        </p:txBody>
      </p:sp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57" name="Text Box 6">
            <a:extLst>
              <a:ext uri="{FF2B5EF4-FFF2-40B4-BE49-F238E27FC236}">
                <a16:creationId xmlns:a16="http://schemas.microsoft.com/office/drawing/2014/main" id="{05BE5888-C3FA-4C67-8FAE-6DD67B32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3515079"/>
            <a:ext cx="8283575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kumimoji="1" lang="zh-CN" altLang="en-US" sz="2400" b="1" dirty="0">
                <a:ea typeface="楷体_GB2312" pitchFamily="49" charset="-122"/>
              </a:rPr>
              <a:t>        问卷持续</a:t>
            </a:r>
            <a:r>
              <a:rPr kumimoji="1" lang="en-US" altLang="zh-CN" sz="2400" b="1" dirty="0">
                <a:ea typeface="楷体_GB2312" pitchFamily="49" charset="-122"/>
              </a:rPr>
              <a:t>3</a:t>
            </a:r>
            <a:r>
              <a:rPr kumimoji="1" lang="zh-CN" altLang="en-US" sz="2400" b="1" dirty="0">
                <a:ea typeface="楷体_GB2312" pitchFamily="49" charset="-122"/>
              </a:rPr>
              <a:t>天的时间，共有</a:t>
            </a:r>
            <a:r>
              <a:rPr kumimoji="1"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146</a:t>
            </a:r>
            <a:r>
              <a:rPr kumimoji="1"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人</a:t>
            </a:r>
            <a:r>
              <a:rPr kumimoji="1" lang="zh-CN" altLang="en-US" sz="2400" b="1" dirty="0">
                <a:ea typeface="楷体_GB2312" pitchFamily="49" charset="-122"/>
              </a:rPr>
              <a:t>参与，主要涉及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力学、力学（理）、飞设、土木和越杰（力）</a:t>
            </a:r>
            <a:r>
              <a:rPr kumimoji="1" lang="zh-CN" altLang="en-US" sz="2400" b="1" dirty="0">
                <a:solidFill>
                  <a:srgbClr val="000A58"/>
                </a:solidFill>
                <a:ea typeface="楷体_GB2312" pitchFamily="49" charset="-122"/>
              </a:rPr>
              <a:t>等</a:t>
            </a:r>
            <a:r>
              <a:rPr kumimoji="1" lang="zh-CN" altLang="en-US" sz="2400" b="1" dirty="0">
                <a:ea typeface="楷体_GB2312" pitchFamily="49" charset="-122"/>
              </a:rPr>
              <a:t>班级。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2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超静定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图乘法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对称性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36525" y="996386"/>
            <a:ext cx="5875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作图示等截面刚架弯矩图（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EI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为常数）。</a:t>
            </a:r>
            <a:endParaRPr kumimoji="1"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146050" y="1331768"/>
            <a:ext cx="3918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常规，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解除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端约束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13100" y="2549826"/>
            <a:ext cx="2291080" cy="1631950"/>
            <a:chOff x="6213100" y="2567077"/>
            <a:chExt cx="2291080" cy="1631950"/>
          </a:xfrm>
        </p:grpSpPr>
        <p:sp>
          <p:nvSpPr>
            <p:cNvPr id="92" name="Line 26"/>
            <p:cNvSpPr>
              <a:spLocks noChangeShapeType="1"/>
            </p:cNvSpPr>
            <p:nvPr/>
          </p:nvSpPr>
          <p:spPr bwMode="auto">
            <a:xfrm>
              <a:off x="7467860" y="3033167"/>
              <a:ext cx="0" cy="1047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grpSp>
          <p:nvGrpSpPr>
            <p:cNvPr id="93" name="Group 27"/>
            <p:cNvGrpSpPr>
              <a:grpSpLocks noChangeAspect="1"/>
            </p:cNvGrpSpPr>
            <p:nvPr/>
          </p:nvGrpSpPr>
          <p:grpSpPr bwMode="auto">
            <a:xfrm>
              <a:off x="6431540" y="3033167"/>
              <a:ext cx="2072640" cy="1036320"/>
              <a:chOff x="3696" y="1440"/>
              <a:chExt cx="1056" cy="528"/>
            </a:xfrm>
          </p:grpSpPr>
          <p:sp>
            <p:nvSpPr>
              <p:cNvPr id="151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3696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52" name="Line 29"/>
              <p:cNvSpPr>
                <a:spLocks noChangeAspect="1" noChangeShapeType="1"/>
              </p:cNvSpPr>
              <p:nvPr/>
            </p:nvSpPr>
            <p:spPr bwMode="auto">
              <a:xfrm>
                <a:off x="3696" y="1440"/>
                <a:ext cx="1056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54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4752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94" name="Line 31"/>
            <p:cNvSpPr>
              <a:spLocks noChangeShapeType="1"/>
            </p:cNvSpPr>
            <p:nvPr/>
          </p:nvSpPr>
          <p:spPr bwMode="auto">
            <a:xfrm>
              <a:off x="7472940" y="2678201"/>
              <a:ext cx="0" cy="3549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95" name="Line 32"/>
            <p:cNvSpPr>
              <a:spLocks noChangeShapeType="1"/>
            </p:cNvSpPr>
            <p:nvPr/>
          </p:nvSpPr>
          <p:spPr bwMode="auto">
            <a:xfrm rot="5400000">
              <a:off x="7437380" y="3063647"/>
              <a:ext cx="0" cy="201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96" name="Text Box 33"/>
            <p:cNvSpPr txBox="1">
              <a:spLocks noChangeArrowheads="1"/>
            </p:cNvSpPr>
            <p:nvPr/>
          </p:nvSpPr>
          <p:spPr bwMode="auto">
            <a:xfrm>
              <a:off x="7442460" y="2567077"/>
              <a:ext cx="355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grpSp>
          <p:nvGrpSpPr>
            <p:cNvPr id="110" name="Group 48"/>
            <p:cNvGrpSpPr>
              <a:grpSpLocks/>
            </p:cNvGrpSpPr>
            <p:nvPr/>
          </p:nvGrpSpPr>
          <p:grpSpPr bwMode="auto">
            <a:xfrm>
              <a:off x="6213100" y="4060597"/>
              <a:ext cx="433070" cy="138430"/>
              <a:chOff x="5193" y="1572"/>
              <a:chExt cx="341" cy="109"/>
            </a:xfrm>
          </p:grpSpPr>
          <p:grpSp>
            <p:nvGrpSpPr>
              <p:cNvPr id="111" name="Group 49"/>
              <p:cNvGrpSpPr>
                <a:grpSpLocks/>
              </p:cNvGrpSpPr>
              <p:nvPr/>
            </p:nvGrpSpPr>
            <p:grpSpPr bwMode="auto">
              <a:xfrm flipH="1">
                <a:off x="5213" y="1572"/>
                <a:ext cx="241" cy="109"/>
                <a:chOff x="8340" y="2205"/>
                <a:chExt cx="300" cy="128"/>
              </a:xfrm>
            </p:grpSpPr>
            <p:sp>
              <p:nvSpPr>
                <p:cNvPr id="113" name="Line 50"/>
                <p:cNvSpPr>
                  <a:spLocks noChangeShapeType="1"/>
                </p:cNvSpPr>
                <p:nvPr/>
              </p:nvSpPr>
              <p:spPr bwMode="auto">
                <a:xfrm rot="2700000">
                  <a:off x="846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114" name="Line 51"/>
                <p:cNvSpPr>
                  <a:spLocks noChangeShapeType="1"/>
                </p:cNvSpPr>
                <p:nvPr/>
              </p:nvSpPr>
              <p:spPr bwMode="auto">
                <a:xfrm rot="2700000">
                  <a:off x="8577" y="2268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115" name="Line 52"/>
                <p:cNvSpPr>
                  <a:spLocks noChangeShapeType="1"/>
                </p:cNvSpPr>
                <p:nvPr/>
              </p:nvSpPr>
              <p:spPr bwMode="auto">
                <a:xfrm rot="2700000">
                  <a:off x="840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116" name="Line 53"/>
                <p:cNvSpPr>
                  <a:spLocks noChangeShapeType="1"/>
                </p:cNvSpPr>
                <p:nvPr/>
              </p:nvSpPr>
              <p:spPr bwMode="auto">
                <a:xfrm rot="2700000">
                  <a:off x="852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132" name="Line 54"/>
                <p:cNvSpPr>
                  <a:spLocks noChangeShapeType="1"/>
                </p:cNvSpPr>
                <p:nvPr/>
              </p:nvSpPr>
              <p:spPr bwMode="auto">
                <a:xfrm rot="2700000">
                  <a:off x="840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133" name="Line 55"/>
                <p:cNvSpPr>
                  <a:spLocks noChangeShapeType="1"/>
                </p:cNvSpPr>
                <p:nvPr/>
              </p:nvSpPr>
              <p:spPr bwMode="auto">
                <a:xfrm rot="2700000">
                  <a:off x="834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134" name="Line 56"/>
                <p:cNvSpPr>
                  <a:spLocks noChangeShapeType="1"/>
                </p:cNvSpPr>
                <p:nvPr/>
              </p:nvSpPr>
              <p:spPr bwMode="auto">
                <a:xfrm rot="2700000">
                  <a:off x="8277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112" name="Line 57"/>
              <p:cNvSpPr>
                <a:spLocks noChangeShapeType="1"/>
              </p:cNvSpPr>
              <p:nvPr/>
            </p:nvSpPr>
            <p:spPr bwMode="auto">
              <a:xfrm>
                <a:off x="5193" y="1580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169" name="Group 109"/>
          <p:cNvGrpSpPr>
            <a:grpSpLocks/>
          </p:cNvGrpSpPr>
          <p:nvPr/>
        </p:nvGrpSpPr>
        <p:grpSpPr bwMode="auto">
          <a:xfrm>
            <a:off x="8500203" y="4050331"/>
            <a:ext cx="654051" cy="587375"/>
            <a:chOff x="5178" y="1645"/>
            <a:chExt cx="412" cy="370"/>
          </a:xfrm>
        </p:grpSpPr>
        <p:sp>
          <p:nvSpPr>
            <p:cNvPr id="170" name="Rectangle 103"/>
            <p:cNvSpPr>
              <a:spLocks noChangeArrowheads="1"/>
            </p:cNvSpPr>
            <p:nvPr/>
          </p:nvSpPr>
          <p:spPr bwMode="auto">
            <a:xfrm>
              <a:off x="5178" y="1763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1" name="Line 104"/>
            <p:cNvSpPr>
              <a:spLocks noChangeShapeType="1"/>
            </p:cNvSpPr>
            <p:nvPr/>
          </p:nvSpPr>
          <p:spPr bwMode="auto">
            <a:xfrm rot="10800000" flipV="1">
              <a:off x="5188" y="1645"/>
              <a:ext cx="0" cy="2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</p:grpSp>
      <p:grpSp>
        <p:nvGrpSpPr>
          <p:cNvPr id="172" name="Group 109"/>
          <p:cNvGrpSpPr>
            <a:grpSpLocks/>
          </p:cNvGrpSpPr>
          <p:nvPr/>
        </p:nvGrpSpPr>
        <p:grpSpPr bwMode="auto">
          <a:xfrm>
            <a:off x="8334775" y="3710122"/>
            <a:ext cx="803276" cy="400050"/>
            <a:chOff x="6493" y="615"/>
            <a:chExt cx="506" cy="252"/>
          </a:xfrm>
        </p:grpSpPr>
        <p:sp>
          <p:nvSpPr>
            <p:cNvPr id="173" name="Rectangle 103"/>
            <p:cNvSpPr>
              <a:spLocks noChangeArrowheads="1"/>
            </p:cNvSpPr>
            <p:nvPr/>
          </p:nvSpPr>
          <p:spPr bwMode="auto">
            <a:xfrm>
              <a:off x="6649" y="615"/>
              <a:ext cx="3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</a:rPr>
                <a:t>2</a:t>
              </a:r>
              <a:endPara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 rot="16200000" flipV="1">
              <a:off x="6636" y="696"/>
              <a:ext cx="0" cy="2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</p:grpSp>
      <p:grpSp>
        <p:nvGrpSpPr>
          <p:cNvPr id="175" name="Group 110"/>
          <p:cNvGrpSpPr>
            <a:grpSpLocks/>
          </p:cNvGrpSpPr>
          <p:nvPr/>
        </p:nvGrpSpPr>
        <p:grpSpPr bwMode="auto">
          <a:xfrm>
            <a:off x="7835627" y="3974556"/>
            <a:ext cx="915988" cy="400050"/>
            <a:chOff x="5617" y="1156"/>
            <a:chExt cx="577" cy="252"/>
          </a:xfrm>
        </p:grpSpPr>
        <p:sp>
          <p:nvSpPr>
            <p:cNvPr id="176" name="Rectangle 106"/>
            <p:cNvSpPr>
              <a:spLocks noChangeArrowheads="1"/>
            </p:cNvSpPr>
            <p:nvPr/>
          </p:nvSpPr>
          <p:spPr bwMode="auto">
            <a:xfrm>
              <a:off x="5617" y="1156"/>
              <a:ext cx="3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</a:rPr>
                <a:t>3</a:t>
              </a:r>
              <a:endPara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7" name="Arc 107"/>
            <p:cNvSpPr>
              <a:spLocks/>
            </p:cNvSpPr>
            <p:nvPr/>
          </p:nvSpPr>
          <p:spPr bwMode="auto">
            <a:xfrm rot="5400000" flipV="1">
              <a:off x="6030" y="1180"/>
              <a:ext cx="62" cy="266"/>
            </a:xfrm>
            <a:custGeom>
              <a:avLst/>
              <a:gdLst>
                <a:gd name="G0" fmla="+- 0 0 0"/>
                <a:gd name="G1" fmla="+- 21007 0 0"/>
                <a:gd name="G2" fmla="+- 21600 0 0"/>
                <a:gd name="T0" fmla="*/ 5027 w 21600"/>
                <a:gd name="T1" fmla="*/ 0 h 42249"/>
                <a:gd name="T2" fmla="*/ 3914 w 21600"/>
                <a:gd name="T3" fmla="*/ 42249 h 42249"/>
                <a:gd name="T4" fmla="*/ 0 w 21600"/>
                <a:gd name="T5" fmla="*/ 21007 h 42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49" fill="none" extrusionOk="0">
                  <a:moveTo>
                    <a:pt x="5026" y="0"/>
                  </a:moveTo>
                  <a:cubicBezTo>
                    <a:pt x="14745" y="2325"/>
                    <a:pt x="21600" y="11014"/>
                    <a:pt x="21600" y="21007"/>
                  </a:cubicBezTo>
                  <a:cubicBezTo>
                    <a:pt x="21600" y="31426"/>
                    <a:pt x="14161" y="40361"/>
                    <a:pt x="3914" y="42249"/>
                  </a:cubicBezTo>
                </a:path>
                <a:path w="21600" h="42249" stroke="0" extrusionOk="0">
                  <a:moveTo>
                    <a:pt x="5026" y="0"/>
                  </a:moveTo>
                  <a:cubicBezTo>
                    <a:pt x="14745" y="2325"/>
                    <a:pt x="21600" y="11014"/>
                    <a:pt x="21600" y="21007"/>
                  </a:cubicBezTo>
                  <a:cubicBezTo>
                    <a:pt x="21600" y="31426"/>
                    <a:pt x="14161" y="40361"/>
                    <a:pt x="3914" y="42249"/>
                  </a:cubicBezTo>
                  <a:lnTo>
                    <a:pt x="0" y="21007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/>
            </a:p>
          </p:txBody>
        </p:sp>
      </p:grpSp>
      <p:sp>
        <p:nvSpPr>
          <p:cNvPr id="179" name="Text Box 189"/>
          <p:cNvSpPr txBox="1">
            <a:spLocks noChangeArrowheads="1"/>
          </p:cNvSpPr>
          <p:nvPr/>
        </p:nvSpPr>
        <p:spPr bwMode="auto">
          <a:xfrm>
            <a:off x="2957931" y="1331768"/>
            <a:ext cx="257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建立正则方程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213100" y="837331"/>
            <a:ext cx="2682240" cy="1720850"/>
            <a:chOff x="6213100" y="966725"/>
            <a:chExt cx="2682240" cy="1720850"/>
          </a:xfrm>
        </p:grpSpPr>
        <p:grpSp>
          <p:nvGrpSpPr>
            <p:cNvPr id="47" name="Group 58"/>
            <p:cNvGrpSpPr>
              <a:grpSpLocks noChangeAspect="1"/>
            </p:cNvGrpSpPr>
            <p:nvPr/>
          </p:nvGrpSpPr>
          <p:grpSpPr bwMode="auto">
            <a:xfrm>
              <a:off x="6213100" y="966725"/>
              <a:ext cx="2682240" cy="1720850"/>
              <a:chOff x="3518" y="327"/>
              <a:chExt cx="2112" cy="1355"/>
            </a:xfrm>
          </p:grpSpPr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>
                <a:off x="4506" y="764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grpSp>
            <p:nvGrpSpPr>
              <p:cNvPr id="49" name="Group 27"/>
              <p:cNvGrpSpPr>
                <a:grpSpLocks noChangeAspect="1"/>
              </p:cNvGrpSpPr>
              <p:nvPr/>
            </p:nvGrpSpPr>
            <p:grpSpPr bwMode="auto">
              <a:xfrm>
                <a:off x="3690" y="764"/>
                <a:ext cx="1632" cy="816"/>
                <a:chOff x="3696" y="1440"/>
                <a:chExt cx="1056" cy="528"/>
              </a:xfrm>
            </p:grpSpPr>
            <p:sp>
              <p:nvSpPr>
                <p:cNvPr id="86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87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89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>
                <a:off x="4510" y="484"/>
                <a:ext cx="0" cy="2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 rot="5400000">
                <a:off x="4482" y="788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2" name="Text Box 33"/>
              <p:cNvSpPr txBox="1">
                <a:spLocks noChangeArrowheads="1"/>
              </p:cNvSpPr>
              <p:nvPr/>
            </p:nvSpPr>
            <p:spPr bwMode="auto">
              <a:xfrm>
                <a:off x="4486" y="327"/>
                <a:ext cx="2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>
                <a:off x="5346" y="764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5436" y="764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5384" y="978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4794" y="369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rot="5400000">
                <a:off x="3599" y="625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 rot="5400000">
                <a:off x="5231" y="645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9" name="Line 40"/>
              <p:cNvSpPr>
                <a:spLocks noChangeShapeType="1"/>
              </p:cNvSpPr>
              <p:nvPr/>
            </p:nvSpPr>
            <p:spPr bwMode="auto">
              <a:xfrm rot="-5400000">
                <a:off x="4914" y="221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60" name="Line 41"/>
              <p:cNvSpPr>
                <a:spLocks noChangeShapeType="1"/>
              </p:cNvSpPr>
              <p:nvPr/>
            </p:nvSpPr>
            <p:spPr bwMode="auto">
              <a:xfrm rot="-5400000">
                <a:off x="4098" y="221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61" name="Text Box 42"/>
              <p:cNvSpPr txBox="1">
                <a:spLocks noChangeArrowheads="1"/>
              </p:cNvSpPr>
              <p:nvPr/>
            </p:nvSpPr>
            <p:spPr bwMode="auto">
              <a:xfrm>
                <a:off x="3978" y="369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3666" y="1317"/>
                <a:ext cx="2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669" y="717"/>
                <a:ext cx="26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263" y="726"/>
                <a:ext cx="1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65" name="Group 47"/>
              <p:cNvGrpSpPr>
                <a:grpSpLocks/>
              </p:cNvGrpSpPr>
              <p:nvPr/>
            </p:nvGrpSpPr>
            <p:grpSpPr bwMode="auto">
              <a:xfrm>
                <a:off x="5148" y="1572"/>
                <a:ext cx="341" cy="109"/>
                <a:chOff x="5193" y="1572"/>
                <a:chExt cx="341" cy="109"/>
              </a:xfrm>
            </p:grpSpPr>
            <p:grpSp>
              <p:nvGrpSpPr>
                <p:cNvPr id="76" name="Group 18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78" name="Line 19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9" name="Line 2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0" name="Line 2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1" name="Line 2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2" name="Line 2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3" name="Line 2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5" name="Line 2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77" name="Line 46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66" name="Group 48"/>
              <p:cNvGrpSpPr>
                <a:grpSpLocks/>
              </p:cNvGrpSpPr>
              <p:nvPr/>
            </p:nvGrpSpPr>
            <p:grpSpPr bwMode="auto">
              <a:xfrm>
                <a:off x="3518" y="1573"/>
                <a:ext cx="341" cy="109"/>
                <a:chOff x="5193" y="1572"/>
                <a:chExt cx="341" cy="109"/>
              </a:xfrm>
            </p:grpSpPr>
            <p:grpSp>
              <p:nvGrpSpPr>
                <p:cNvPr id="67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69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0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1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2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3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4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5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68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sp>
          <p:nvSpPr>
            <p:cNvPr id="180" name="Rectangle 44"/>
            <p:cNvSpPr>
              <a:spLocks noChangeArrowheads="1"/>
            </p:cNvSpPr>
            <p:nvPr/>
          </p:nvSpPr>
          <p:spPr bwMode="auto">
            <a:xfrm>
              <a:off x="8183027" y="1461358"/>
              <a:ext cx="330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1" name="Rectangle 44"/>
            <p:cNvSpPr>
              <a:spLocks noChangeArrowheads="1"/>
            </p:cNvSpPr>
            <p:nvPr/>
          </p:nvSpPr>
          <p:spPr bwMode="auto">
            <a:xfrm>
              <a:off x="8159492" y="2199984"/>
              <a:ext cx="330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312304" y="1651963"/>
            <a:ext cx="2291080" cy="1631950"/>
            <a:chOff x="6213100" y="2567077"/>
            <a:chExt cx="2291080" cy="1631950"/>
          </a:xfrm>
        </p:grpSpPr>
        <p:grpSp>
          <p:nvGrpSpPr>
            <p:cNvPr id="231" name="Group 27"/>
            <p:cNvGrpSpPr>
              <a:grpSpLocks noChangeAspect="1"/>
            </p:cNvGrpSpPr>
            <p:nvPr/>
          </p:nvGrpSpPr>
          <p:grpSpPr bwMode="auto">
            <a:xfrm>
              <a:off x="6431540" y="3033167"/>
              <a:ext cx="2072640" cy="1036320"/>
              <a:chOff x="3696" y="1440"/>
              <a:chExt cx="1056" cy="528"/>
            </a:xfrm>
          </p:grpSpPr>
          <p:sp>
            <p:nvSpPr>
              <p:cNvPr id="245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3696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246" name="Line 29"/>
              <p:cNvSpPr>
                <a:spLocks noChangeAspect="1" noChangeShapeType="1"/>
              </p:cNvSpPr>
              <p:nvPr/>
            </p:nvSpPr>
            <p:spPr bwMode="auto">
              <a:xfrm>
                <a:off x="3696" y="1440"/>
                <a:ext cx="1056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247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4752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232" name="Line 31"/>
            <p:cNvSpPr>
              <a:spLocks noChangeShapeType="1"/>
            </p:cNvSpPr>
            <p:nvPr/>
          </p:nvSpPr>
          <p:spPr bwMode="auto">
            <a:xfrm>
              <a:off x="7472940" y="2678201"/>
              <a:ext cx="0" cy="3549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234" name="Text Box 33"/>
            <p:cNvSpPr txBox="1">
              <a:spLocks noChangeArrowheads="1"/>
            </p:cNvSpPr>
            <p:nvPr/>
          </p:nvSpPr>
          <p:spPr bwMode="auto">
            <a:xfrm>
              <a:off x="7442460" y="2567077"/>
              <a:ext cx="355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grpSp>
          <p:nvGrpSpPr>
            <p:cNvPr id="235" name="Group 48"/>
            <p:cNvGrpSpPr>
              <a:grpSpLocks/>
            </p:cNvGrpSpPr>
            <p:nvPr/>
          </p:nvGrpSpPr>
          <p:grpSpPr bwMode="auto">
            <a:xfrm>
              <a:off x="6213100" y="4060597"/>
              <a:ext cx="433070" cy="138430"/>
              <a:chOff x="5193" y="1572"/>
              <a:chExt cx="341" cy="109"/>
            </a:xfrm>
          </p:grpSpPr>
          <p:grpSp>
            <p:nvGrpSpPr>
              <p:cNvPr id="236" name="Group 49"/>
              <p:cNvGrpSpPr>
                <a:grpSpLocks/>
              </p:cNvGrpSpPr>
              <p:nvPr/>
            </p:nvGrpSpPr>
            <p:grpSpPr bwMode="auto">
              <a:xfrm flipH="1">
                <a:off x="5213" y="1572"/>
                <a:ext cx="241" cy="109"/>
                <a:chOff x="8340" y="2205"/>
                <a:chExt cx="300" cy="128"/>
              </a:xfrm>
            </p:grpSpPr>
            <p:sp>
              <p:nvSpPr>
                <p:cNvPr id="238" name="Line 50"/>
                <p:cNvSpPr>
                  <a:spLocks noChangeShapeType="1"/>
                </p:cNvSpPr>
                <p:nvPr/>
              </p:nvSpPr>
              <p:spPr bwMode="auto">
                <a:xfrm rot="2700000">
                  <a:off x="846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39" name="Line 51"/>
                <p:cNvSpPr>
                  <a:spLocks noChangeShapeType="1"/>
                </p:cNvSpPr>
                <p:nvPr/>
              </p:nvSpPr>
              <p:spPr bwMode="auto">
                <a:xfrm rot="2700000">
                  <a:off x="8577" y="2268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0" name="Line 52"/>
                <p:cNvSpPr>
                  <a:spLocks noChangeShapeType="1"/>
                </p:cNvSpPr>
                <p:nvPr/>
              </p:nvSpPr>
              <p:spPr bwMode="auto">
                <a:xfrm rot="2700000">
                  <a:off x="840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1" name="Line 53"/>
                <p:cNvSpPr>
                  <a:spLocks noChangeShapeType="1"/>
                </p:cNvSpPr>
                <p:nvPr/>
              </p:nvSpPr>
              <p:spPr bwMode="auto">
                <a:xfrm rot="2700000">
                  <a:off x="852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2" name="Line 54"/>
                <p:cNvSpPr>
                  <a:spLocks noChangeShapeType="1"/>
                </p:cNvSpPr>
                <p:nvPr/>
              </p:nvSpPr>
              <p:spPr bwMode="auto">
                <a:xfrm rot="2700000">
                  <a:off x="840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3" name="Line 55"/>
                <p:cNvSpPr>
                  <a:spLocks noChangeShapeType="1"/>
                </p:cNvSpPr>
                <p:nvPr/>
              </p:nvSpPr>
              <p:spPr bwMode="auto">
                <a:xfrm rot="2700000">
                  <a:off x="834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4" name="Line 56"/>
                <p:cNvSpPr>
                  <a:spLocks noChangeShapeType="1"/>
                </p:cNvSpPr>
                <p:nvPr/>
              </p:nvSpPr>
              <p:spPr bwMode="auto">
                <a:xfrm rot="2700000">
                  <a:off x="8277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237" name="Line 57"/>
              <p:cNvSpPr>
                <a:spLocks noChangeShapeType="1"/>
              </p:cNvSpPr>
              <p:nvPr/>
            </p:nvSpPr>
            <p:spPr bwMode="auto">
              <a:xfrm>
                <a:off x="5193" y="1580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72964" y="2095553"/>
            <a:ext cx="2663363" cy="1361440"/>
            <a:chOff x="2707148" y="2207693"/>
            <a:chExt cx="2663363" cy="1361440"/>
          </a:xfrm>
        </p:grpSpPr>
        <p:grpSp>
          <p:nvGrpSpPr>
            <p:cNvPr id="248" name="组合 247"/>
            <p:cNvGrpSpPr/>
            <p:nvPr/>
          </p:nvGrpSpPr>
          <p:grpSpPr>
            <a:xfrm>
              <a:off x="2707148" y="2207693"/>
              <a:ext cx="2291080" cy="1165860"/>
              <a:chOff x="6213100" y="3033167"/>
              <a:chExt cx="2291080" cy="1165860"/>
            </a:xfrm>
          </p:grpSpPr>
          <p:grpSp>
            <p:nvGrpSpPr>
              <p:cNvPr id="250" name="Group 27"/>
              <p:cNvGrpSpPr>
                <a:grpSpLocks noChangeAspect="1"/>
              </p:cNvGrpSpPr>
              <p:nvPr/>
            </p:nvGrpSpPr>
            <p:grpSpPr bwMode="auto">
              <a:xfrm>
                <a:off x="6431540" y="3033167"/>
                <a:ext cx="2072640" cy="1036320"/>
                <a:chOff x="3696" y="1440"/>
                <a:chExt cx="1056" cy="528"/>
              </a:xfrm>
            </p:grpSpPr>
            <p:sp>
              <p:nvSpPr>
                <p:cNvPr id="264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65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66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254" name="Group 48"/>
              <p:cNvGrpSpPr>
                <a:grpSpLocks/>
              </p:cNvGrpSpPr>
              <p:nvPr/>
            </p:nvGrpSpPr>
            <p:grpSpPr bwMode="auto">
              <a:xfrm>
                <a:off x="6213100" y="4060597"/>
                <a:ext cx="433070" cy="138430"/>
                <a:chOff x="5193" y="1572"/>
                <a:chExt cx="341" cy="109"/>
              </a:xfrm>
            </p:grpSpPr>
            <p:grpSp>
              <p:nvGrpSpPr>
                <p:cNvPr id="255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257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58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59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60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61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62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63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256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267" name="Group 109"/>
            <p:cNvGrpSpPr>
              <a:grpSpLocks/>
            </p:cNvGrpSpPr>
            <p:nvPr/>
          </p:nvGrpSpPr>
          <p:grpSpPr bwMode="auto">
            <a:xfrm>
              <a:off x="4994272" y="3169083"/>
              <a:ext cx="376239" cy="400050"/>
              <a:chOff x="5178" y="1599"/>
              <a:chExt cx="237" cy="252"/>
            </a:xfrm>
          </p:grpSpPr>
          <p:sp>
            <p:nvSpPr>
              <p:cNvPr id="268" name="Rectangle 103"/>
              <p:cNvSpPr>
                <a:spLocks noChangeArrowheads="1"/>
              </p:cNvSpPr>
              <p:nvPr/>
            </p:nvSpPr>
            <p:spPr bwMode="auto">
              <a:xfrm>
                <a:off x="5184" y="1599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9" name="Line 104"/>
              <p:cNvSpPr>
                <a:spLocks noChangeShapeType="1"/>
              </p:cNvSpPr>
              <p:nvPr/>
            </p:nvSpPr>
            <p:spPr bwMode="auto">
              <a:xfrm rot="10800000" flipV="1">
                <a:off x="5178" y="1635"/>
                <a:ext cx="0" cy="17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11081" y="3669711"/>
            <a:ext cx="2723334" cy="1165860"/>
            <a:chOff x="104053" y="3626581"/>
            <a:chExt cx="2723334" cy="1165860"/>
          </a:xfrm>
        </p:grpSpPr>
        <p:grpSp>
          <p:nvGrpSpPr>
            <p:cNvPr id="270" name="组合 269"/>
            <p:cNvGrpSpPr/>
            <p:nvPr/>
          </p:nvGrpSpPr>
          <p:grpSpPr>
            <a:xfrm>
              <a:off x="104053" y="3626581"/>
              <a:ext cx="2291080" cy="1165860"/>
              <a:chOff x="6213100" y="3033167"/>
              <a:chExt cx="2291080" cy="1165860"/>
            </a:xfrm>
          </p:grpSpPr>
          <p:grpSp>
            <p:nvGrpSpPr>
              <p:cNvPr id="272" name="Group 27"/>
              <p:cNvGrpSpPr>
                <a:grpSpLocks noChangeAspect="1"/>
              </p:cNvGrpSpPr>
              <p:nvPr/>
            </p:nvGrpSpPr>
            <p:grpSpPr bwMode="auto">
              <a:xfrm>
                <a:off x="6431540" y="3033167"/>
                <a:ext cx="2072640" cy="1036320"/>
                <a:chOff x="3696" y="1440"/>
                <a:chExt cx="1056" cy="528"/>
              </a:xfrm>
            </p:grpSpPr>
            <p:sp>
              <p:nvSpPr>
                <p:cNvPr id="286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87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88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276" name="Group 48"/>
              <p:cNvGrpSpPr>
                <a:grpSpLocks/>
              </p:cNvGrpSpPr>
              <p:nvPr/>
            </p:nvGrpSpPr>
            <p:grpSpPr bwMode="auto">
              <a:xfrm>
                <a:off x="6213100" y="4060597"/>
                <a:ext cx="433070" cy="138430"/>
                <a:chOff x="5193" y="1572"/>
                <a:chExt cx="341" cy="109"/>
              </a:xfrm>
            </p:grpSpPr>
            <p:grpSp>
              <p:nvGrpSpPr>
                <p:cNvPr id="277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279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0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1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2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3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4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5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278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289" name="Group 109"/>
            <p:cNvGrpSpPr>
              <a:grpSpLocks/>
            </p:cNvGrpSpPr>
            <p:nvPr/>
          </p:nvGrpSpPr>
          <p:grpSpPr bwMode="auto">
            <a:xfrm>
              <a:off x="2225724" y="4320787"/>
              <a:ext cx="601663" cy="400050"/>
              <a:chOff x="6493" y="615"/>
              <a:chExt cx="379" cy="252"/>
            </a:xfrm>
          </p:grpSpPr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6649" y="615"/>
                <a:ext cx="2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1" name="Line 104"/>
              <p:cNvSpPr>
                <a:spLocks noChangeShapeType="1"/>
              </p:cNvSpPr>
              <p:nvPr/>
            </p:nvSpPr>
            <p:spPr bwMode="auto">
              <a:xfrm rot="16200000" flipV="1">
                <a:off x="6636" y="696"/>
                <a:ext cx="0" cy="28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175235" y="3686202"/>
            <a:ext cx="2500409" cy="1165860"/>
            <a:chOff x="2709419" y="3530932"/>
            <a:chExt cx="2500409" cy="1165860"/>
          </a:xfrm>
        </p:grpSpPr>
        <p:grpSp>
          <p:nvGrpSpPr>
            <p:cNvPr id="292" name="组合 291"/>
            <p:cNvGrpSpPr/>
            <p:nvPr/>
          </p:nvGrpSpPr>
          <p:grpSpPr>
            <a:xfrm>
              <a:off x="2709419" y="3530932"/>
              <a:ext cx="2291080" cy="1165860"/>
              <a:chOff x="6213100" y="3033167"/>
              <a:chExt cx="2291080" cy="1165860"/>
            </a:xfrm>
          </p:grpSpPr>
          <p:grpSp>
            <p:nvGrpSpPr>
              <p:cNvPr id="294" name="Group 27"/>
              <p:cNvGrpSpPr>
                <a:grpSpLocks noChangeAspect="1"/>
              </p:cNvGrpSpPr>
              <p:nvPr/>
            </p:nvGrpSpPr>
            <p:grpSpPr bwMode="auto">
              <a:xfrm>
                <a:off x="6431540" y="3033167"/>
                <a:ext cx="2072640" cy="1036320"/>
                <a:chOff x="3696" y="1440"/>
                <a:chExt cx="1056" cy="528"/>
              </a:xfrm>
            </p:grpSpPr>
            <p:sp>
              <p:nvSpPr>
                <p:cNvPr id="308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09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10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298" name="Group 48"/>
              <p:cNvGrpSpPr>
                <a:grpSpLocks/>
              </p:cNvGrpSpPr>
              <p:nvPr/>
            </p:nvGrpSpPr>
            <p:grpSpPr bwMode="auto">
              <a:xfrm>
                <a:off x="6213100" y="4060597"/>
                <a:ext cx="433070" cy="138430"/>
                <a:chOff x="5193" y="1572"/>
                <a:chExt cx="341" cy="109"/>
              </a:xfrm>
            </p:grpSpPr>
            <p:grpSp>
              <p:nvGrpSpPr>
                <p:cNvPr id="299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301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2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3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4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5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6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7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300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311" name="Group 110"/>
            <p:cNvGrpSpPr>
              <a:grpSpLocks/>
            </p:cNvGrpSpPr>
            <p:nvPr/>
          </p:nvGrpSpPr>
          <p:grpSpPr bwMode="auto">
            <a:xfrm>
              <a:off x="4692303" y="4251449"/>
              <a:ext cx="517525" cy="436563"/>
              <a:chOff x="5844" y="1006"/>
              <a:chExt cx="326" cy="275"/>
            </a:xfrm>
          </p:grpSpPr>
          <p:sp>
            <p:nvSpPr>
              <p:cNvPr id="312" name="Rectangle 106"/>
              <p:cNvSpPr>
                <a:spLocks noChangeArrowheads="1"/>
              </p:cNvSpPr>
              <p:nvPr/>
            </p:nvSpPr>
            <p:spPr bwMode="auto">
              <a:xfrm>
                <a:off x="5844" y="1006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3" name="Arc 107"/>
              <p:cNvSpPr>
                <a:spLocks/>
              </p:cNvSpPr>
              <p:nvPr/>
            </p:nvSpPr>
            <p:spPr bwMode="auto">
              <a:xfrm rot="5400000" flipV="1">
                <a:off x="6006" y="1117"/>
                <a:ext cx="62" cy="266"/>
              </a:xfrm>
              <a:custGeom>
                <a:avLst/>
                <a:gdLst>
                  <a:gd name="G0" fmla="+- 0 0 0"/>
                  <a:gd name="G1" fmla="+- 21007 0 0"/>
                  <a:gd name="G2" fmla="+- 21600 0 0"/>
                  <a:gd name="T0" fmla="*/ 5027 w 21600"/>
                  <a:gd name="T1" fmla="*/ 0 h 42249"/>
                  <a:gd name="T2" fmla="*/ 3914 w 21600"/>
                  <a:gd name="T3" fmla="*/ 42249 h 42249"/>
                  <a:gd name="T4" fmla="*/ 0 w 21600"/>
                  <a:gd name="T5" fmla="*/ 21007 h 42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49" fill="none" extrusionOk="0">
                    <a:moveTo>
                      <a:pt x="5026" y="0"/>
                    </a:moveTo>
                    <a:cubicBezTo>
                      <a:pt x="14745" y="2325"/>
                      <a:pt x="21600" y="11014"/>
                      <a:pt x="21600" y="21007"/>
                    </a:cubicBezTo>
                    <a:cubicBezTo>
                      <a:pt x="21600" y="31426"/>
                      <a:pt x="14161" y="40361"/>
                      <a:pt x="3914" y="42249"/>
                    </a:cubicBezTo>
                  </a:path>
                  <a:path w="21600" h="42249" stroke="0" extrusionOk="0">
                    <a:moveTo>
                      <a:pt x="5026" y="0"/>
                    </a:moveTo>
                    <a:cubicBezTo>
                      <a:pt x="14745" y="2325"/>
                      <a:pt x="21600" y="11014"/>
                      <a:pt x="21600" y="21007"/>
                    </a:cubicBezTo>
                    <a:cubicBezTo>
                      <a:pt x="21600" y="31426"/>
                      <a:pt x="14161" y="40361"/>
                      <a:pt x="3914" y="42249"/>
                    </a:cubicBezTo>
                    <a:lnTo>
                      <a:pt x="0" y="21007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3853" y="2026220"/>
            <a:ext cx="1884122" cy="1128153"/>
            <a:chOff x="-113175" y="2026220"/>
            <a:chExt cx="1884122" cy="1128153"/>
          </a:xfrm>
        </p:grpSpPr>
        <p:sp>
          <p:nvSpPr>
            <p:cNvPr id="314" name="Line 117"/>
            <p:cNvSpPr>
              <a:spLocks noChangeShapeType="1"/>
            </p:cNvSpPr>
            <p:nvPr/>
          </p:nvSpPr>
          <p:spPr bwMode="auto">
            <a:xfrm flipH="1">
              <a:off x="306471" y="2149017"/>
              <a:ext cx="1044080" cy="2121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16" name="Text Box 121"/>
            <p:cNvSpPr txBox="1">
              <a:spLocks noChangeArrowheads="1"/>
            </p:cNvSpPr>
            <p:nvPr/>
          </p:nvSpPr>
          <p:spPr bwMode="auto">
            <a:xfrm>
              <a:off x="-113175" y="2026220"/>
              <a:ext cx="4844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" name="Line 117"/>
            <p:cNvSpPr>
              <a:spLocks noChangeShapeType="1"/>
            </p:cNvSpPr>
            <p:nvPr/>
          </p:nvSpPr>
          <p:spPr bwMode="auto">
            <a:xfrm flipH="1">
              <a:off x="523534" y="2149017"/>
              <a:ext cx="0" cy="10053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18" name="Text Box 154">
              <a:extLst>
                <a:ext uri="{FF2B5EF4-FFF2-40B4-BE49-F238E27FC236}">
                  <a16:creationId xmlns:a16="http://schemas.microsoft.com/office/drawing/2014/main" id="{78837152-E33A-4161-AF80-3B0DDF84C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530" y="2456771"/>
              <a:ext cx="7124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71742" y="1709056"/>
            <a:ext cx="2492297" cy="1423403"/>
            <a:chOff x="2764714" y="1709056"/>
            <a:chExt cx="2492297" cy="1423403"/>
          </a:xfrm>
        </p:grpSpPr>
        <p:sp>
          <p:nvSpPr>
            <p:cNvPr id="319" name="Text Box 154">
              <a:extLst>
                <a:ext uri="{FF2B5EF4-FFF2-40B4-BE49-F238E27FC236}">
                  <a16:creationId xmlns:a16="http://schemas.microsoft.com/office/drawing/2014/main" id="{0744AB14-3FAA-4A2A-AA51-D565199A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038" y="2467948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30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  <p:sp>
          <p:nvSpPr>
            <p:cNvPr id="320" name="Line 117"/>
            <p:cNvSpPr>
              <a:spLocks noChangeShapeType="1"/>
            </p:cNvSpPr>
            <p:nvPr/>
          </p:nvSpPr>
          <p:spPr bwMode="auto">
            <a:xfrm flipH="1" flipV="1">
              <a:off x="3177336" y="1855217"/>
              <a:ext cx="2079675" cy="2165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24" name="Line 117"/>
            <p:cNvSpPr>
              <a:spLocks noChangeShapeType="1"/>
            </p:cNvSpPr>
            <p:nvPr/>
          </p:nvSpPr>
          <p:spPr bwMode="auto">
            <a:xfrm flipH="1">
              <a:off x="3177337" y="1853310"/>
              <a:ext cx="0" cy="2456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27" name="Line 117"/>
            <p:cNvSpPr>
              <a:spLocks noChangeShapeType="1"/>
            </p:cNvSpPr>
            <p:nvPr/>
          </p:nvSpPr>
          <p:spPr bwMode="auto">
            <a:xfrm flipH="1">
              <a:off x="2940246" y="2109149"/>
              <a:ext cx="0" cy="10208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34" name="Line 117"/>
            <p:cNvSpPr>
              <a:spLocks noChangeShapeType="1"/>
            </p:cNvSpPr>
            <p:nvPr/>
          </p:nvSpPr>
          <p:spPr bwMode="auto">
            <a:xfrm rot="5400000" flipH="1">
              <a:off x="3059248" y="1972792"/>
              <a:ext cx="0" cy="2456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35" name="Line 117"/>
            <p:cNvSpPr>
              <a:spLocks noChangeShapeType="1"/>
            </p:cNvSpPr>
            <p:nvPr/>
          </p:nvSpPr>
          <p:spPr bwMode="auto">
            <a:xfrm rot="5400000" flipH="1">
              <a:off x="3054500" y="3009644"/>
              <a:ext cx="0" cy="2456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36" name="Text Box 121"/>
            <p:cNvSpPr txBox="1">
              <a:spLocks noChangeArrowheads="1"/>
            </p:cNvSpPr>
            <p:nvPr/>
          </p:nvSpPr>
          <p:spPr bwMode="auto">
            <a:xfrm>
              <a:off x="2764714" y="1709056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1993" y="3300143"/>
            <a:ext cx="2605415" cy="1409212"/>
            <a:chOff x="44965" y="3144873"/>
            <a:chExt cx="2605415" cy="1409212"/>
          </a:xfrm>
        </p:grpSpPr>
        <p:sp>
          <p:nvSpPr>
            <p:cNvPr id="337" name="Line 117"/>
            <p:cNvSpPr>
              <a:spLocks noChangeShapeType="1"/>
            </p:cNvSpPr>
            <p:nvPr/>
          </p:nvSpPr>
          <p:spPr bwMode="auto">
            <a:xfrm flipV="1">
              <a:off x="2406073" y="3509383"/>
              <a:ext cx="173389" cy="1044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38" name="Line 117"/>
            <p:cNvSpPr>
              <a:spLocks noChangeShapeType="1"/>
            </p:cNvSpPr>
            <p:nvPr/>
          </p:nvSpPr>
          <p:spPr bwMode="auto">
            <a:xfrm rot="5400000" flipH="1">
              <a:off x="2491107" y="3414065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39" name="Line 117"/>
            <p:cNvSpPr>
              <a:spLocks noChangeShapeType="1"/>
            </p:cNvSpPr>
            <p:nvPr/>
          </p:nvSpPr>
          <p:spPr bwMode="auto">
            <a:xfrm rot="10800000" flipH="1">
              <a:off x="2401267" y="3328303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41" name="Line 117"/>
            <p:cNvSpPr>
              <a:spLocks noChangeShapeType="1"/>
            </p:cNvSpPr>
            <p:nvPr/>
          </p:nvSpPr>
          <p:spPr bwMode="auto">
            <a:xfrm rot="5400000" flipH="1">
              <a:off x="1351389" y="2293016"/>
              <a:ext cx="0" cy="20898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42" name="Line 117"/>
            <p:cNvSpPr>
              <a:spLocks noChangeShapeType="1"/>
            </p:cNvSpPr>
            <p:nvPr/>
          </p:nvSpPr>
          <p:spPr bwMode="auto">
            <a:xfrm rot="10800000" flipH="1">
              <a:off x="319665" y="3326787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43" name="Line 117"/>
            <p:cNvSpPr>
              <a:spLocks noChangeShapeType="1"/>
            </p:cNvSpPr>
            <p:nvPr/>
          </p:nvSpPr>
          <p:spPr bwMode="auto">
            <a:xfrm rot="16200000" flipH="1">
              <a:off x="228423" y="3411971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44" name="Text Box 121"/>
            <p:cNvSpPr txBox="1">
              <a:spLocks noChangeArrowheads="1"/>
            </p:cNvSpPr>
            <p:nvPr/>
          </p:nvSpPr>
          <p:spPr bwMode="auto">
            <a:xfrm>
              <a:off x="2364615" y="3144873"/>
              <a:ext cx="285765" cy="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5" name="Line 117"/>
            <p:cNvSpPr>
              <a:spLocks noChangeShapeType="1"/>
            </p:cNvSpPr>
            <p:nvPr/>
          </p:nvSpPr>
          <p:spPr bwMode="auto">
            <a:xfrm rot="10800000" flipH="1" flipV="1">
              <a:off x="137387" y="3496103"/>
              <a:ext cx="173389" cy="1044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46" name="Text Box 121"/>
            <p:cNvSpPr txBox="1">
              <a:spLocks noChangeArrowheads="1"/>
            </p:cNvSpPr>
            <p:nvPr/>
          </p:nvSpPr>
          <p:spPr bwMode="auto">
            <a:xfrm>
              <a:off x="44965" y="3151224"/>
              <a:ext cx="285765" cy="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7" name="Text Box 154">
              <a:extLst>
                <a:ext uri="{FF2B5EF4-FFF2-40B4-BE49-F238E27FC236}">
                  <a16:creationId xmlns:a16="http://schemas.microsoft.com/office/drawing/2014/main" id="{0744AB14-3FAA-4A2A-AA51-D565199A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667" y="3834001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30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25723" y="3323795"/>
            <a:ext cx="2582174" cy="1410175"/>
            <a:chOff x="2918695" y="3220281"/>
            <a:chExt cx="2582174" cy="1410175"/>
          </a:xfrm>
        </p:grpSpPr>
        <p:sp>
          <p:nvSpPr>
            <p:cNvPr id="350" name="Line 117"/>
            <p:cNvSpPr>
              <a:spLocks noChangeShapeType="1"/>
            </p:cNvSpPr>
            <p:nvPr/>
          </p:nvSpPr>
          <p:spPr bwMode="auto">
            <a:xfrm rot="5400000" flipH="1">
              <a:off x="5347642" y="3484686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51" name="Line 117"/>
            <p:cNvSpPr>
              <a:spLocks noChangeShapeType="1"/>
            </p:cNvSpPr>
            <p:nvPr/>
          </p:nvSpPr>
          <p:spPr bwMode="auto">
            <a:xfrm rot="10800000" flipH="1">
              <a:off x="5261612" y="3389399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52" name="Line 117"/>
            <p:cNvSpPr>
              <a:spLocks noChangeShapeType="1"/>
            </p:cNvSpPr>
            <p:nvPr/>
          </p:nvSpPr>
          <p:spPr bwMode="auto">
            <a:xfrm rot="5400000" flipH="1">
              <a:off x="4211734" y="2354112"/>
              <a:ext cx="0" cy="20898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53" name="Line 117"/>
            <p:cNvSpPr>
              <a:spLocks noChangeShapeType="1"/>
            </p:cNvSpPr>
            <p:nvPr/>
          </p:nvSpPr>
          <p:spPr bwMode="auto">
            <a:xfrm rot="10800000" flipH="1">
              <a:off x="3178105" y="3395503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54" name="Line 117"/>
            <p:cNvSpPr>
              <a:spLocks noChangeShapeType="1"/>
            </p:cNvSpPr>
            <p:nvPr/>
          </p:nvSpPr>
          <p:spPr bwMode="auto">
            <a:xfrm rot="16200000" flipH="1">
              <a:off x="3096017" y="3478838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55" name="Text Box 121"/>
            <p:cNvSpPr txBox="1">
              <a:spLocks noChangeArrowheads="1"/>
            </p:cNvSpPr>
            <p:nvPr/>
          </p:nvSpPr>
          <p:spPr bwMode="auto">
            <a:xfrm>
              <a:off x="5215104" y="3231631"/>
              <a:ext cx="285765" cy="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7" name="Text Box 121"/>
            <p:cNvSpPr txBox="1">
              <a:spLocks noChangeArrowheads="1"/>
            </p:cNvSpPr>
            <p:nvPr/>
          </p:nvSpPr>
          <p:spPr bwMode="auto">
            <a:xfrm>
              <a:off x="2918695" y="3220281"/>
              <a:ext cx="3544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" name="Text Box 154">
              <a:extLst>
                <a:ext uri="{FF2B5EF4-FFF2-40B4-BE49-F238E27FC236}">
                  <a16:creationId xmlns:a16="http://schemas.microsoft.com/office/drawing/2014/main" id="{0744AB14-3FAA-4A2A-AA51-D565199A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012" y="3881762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30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  <p:sp>
          <p:nvSpPr>
            <p:cNvPr id="359" name="Line 117"/>
            <p:cNvSpPr>
              <a:spLocks noChangeShapeType="1"/>
            </p:cNvSpPr>
            <p:nvPr/>
          </p:nvSpPr>
          <p:spPr bwMode="auto">
            <a:xfrm rot="10800000" flipH="1">
              <a:off x="5431735" y="3565416"/>
              <a:ext cx="0" cy="10650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60" name="Line 117"/>
            <p:cNvSpPr>
              <a:spLocks noChangeShapeType="1"/>
            </p:cNvSpPr>
            <p:nvPr/>
          </p:nvSpPr>
          <p:spPr bwMode="auto">
            <a:xfrm rot="5400000" flipH="1">
              <a:off x="5339569" y="4531311"/>
              <a:ext cx="0" cy="1843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62" name="Line 117"/>
            <p:cNvSpPr>
              <a:spLocks noChangeShapeType="1"/>
            </p:cNvSpPr>
            <p:nvPr/>
          </p:nvSpPr>
          <p:spPr bwMode="auto">
            <a:xfrm rot="10800000" flipH="1">
              <a:off x="3001011" y="3573443"/>
              <a:ext cx="0" cy="10405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</p:grpSp>
      <p:graphicFrame>
        <p:nvGraphicFramePr>
          <p:cNvPr id="364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65011"/>
              </p:ext>
            </p:extLst>
          </p:nvPr>
        </p:nvGraphicFramePr>
        <p:xfrm>
          <a:off x="32687" y="4881563"/>
          <a:ext cx="26892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3" imgW="2743200" imgH="419040" progId="Equation.DSMT4">
                  <p:embed/>
                </p:oleObj>
              </mc:Choice>
              <mc:Fallback>
                <p:oleObj name="Equation" r:id="rId3" imgW="2743200" imgH="419040" progId="Equation.DSMT4">
                  <p:embed/>
                  <p:pic>
                    <p:nvPicPr>
                      <p:cNvPr id="138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7" y="4881563"/>
                        <a:ext cx="26892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354337"/>
              </p:ext>
            </p:extLst>
          </p:nvPr>
        </p:nvGraphicFramePr>
        <p:xfrm>
          <a:off x="32687" y="5515374"/>
          <a:ext cx="26172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5" imgW="2666880" imgH="419040" progId="Equation.DSMT4">
                  <p:embed/>
                </p:oleObj>
              </mc:Choice>
              <mc:Fallback>
                <p:oleObj name="Equation" r:id="rId5" imgW="2666880" imgH="419040" progId="Equation.DSMT4">
                  <p:embed/>
                  <p:pic>
                    <p:nvPicPr>
                      <p:cNvPr id="364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7" y="5515374"/>
                        <a:ext cx="26172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938984"/>
              </p:ext>
            </p:extLst>
          </p:nvPr>
        </p:nvGraphicFramePr>
        <p:xfrm>
          <a:off x="32687" y="6122988"/>
          <a:ext cx="2303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7" imgW="2349360" imgH="393480" progId="Equation.DSMT4">
                  <p:embed/>
                </p:oleObj>
              </mc:Choice>
              <mc:Fallback>
                <p:oleObj name="Equation" r:id="rId7" imgW="2349360" imgH="393480" progId="Equation.DSMT4">
                  <p:embed/>
                  <p:pic>
                    <p:nvPicPr>
                      <p:cNvPr id="365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7" y="6122988"/>
                        <a:ext cx="23034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87465"/>
              </p:ext>
            </p:extLst>
          </p:nvPr>
        </p:nvGraphicFramePr>
        <p:xfrm>
          <a:off x="2904160" y="4880794"/>
          <a:ext cx="2789174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9" imgW="2844720" imgH="419040" progId="Equation.DSMT4">
                  <p:embed/>
                </p:oleObj>
              </mc:Choice>
              <mc:Fallback>
                <p:oleObj name="Equation" r:id="rId9" imgW="2844720" imgH="419040" progId="Equation.DSMT4">
                  <p:embed/>
                  <p:pic>
                    <p:nvPicPr>
                      <p:cNvPr id="364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160" y="4880794"/>
                        <a:ext cx="2789174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245485"/>
              </p:ext>
            </p:extLst>
          </p:nvPr>
        </p:nvGraphicFramePr>
        <p:xfrm>
          <a:off x="2904160" y="5516142"/>
          <a:ext cx="27162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11" imgW="2768400" imgH="419040" progId="Equation.DSMT4">
                  <p:embed/>
                </p:oleObj>
              </mc:Choice>
              <mc:Fallback>
                <p:oleObj name="Equation" r:id="rId11" imgW="2768400" imgH="419040" progId="Equation.DSMT4">
                  <p:embed/>
                  <p:pic>
                    <p:nvPicPr>
                      <p:cNvPr id="367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160" y="5516142"/>
                        <a:ext cx="27162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590056"/>
              </p:ext>
            </p:extLst>
          </p:nvPr>
        </p:nvGraphicFramePr>
        <p:xfrm>
          <a:off x="2904160" y="6107113"/>
          <a:ext cx="27638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3" imgW="2819160" imgH="419040" progId="Equation.DSMT4">
                  <p:embed/>
                </p:oleObj>
              </mc:Choice>
              <mc:Fallback>
                <p:oleObj name="Equation" r:id="rId13" imgW="2819160" imgH="419040" progId="Equation.DSMT4">
                  <p:embed/>
                  <p:pic>
                    <p:nvPicPr>
                      <p:cNvPr id="368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160" y="6107113"/>
                        <a:ext cx="27638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59446"/>
              </p:ext>
            </p:extLst>
          </p:nvPr>
        </p:nvGraphicFramePr>
        <p:xfrm>
          <a:off x="5959780" y="4880794"/>
          <a:ext cx="31200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15" imgW="3047760" imgH="419040" progId="Equation.DSMT4">
                  <p:embed/>
                </p:oleObj>
              </mc:Choice>
              <mc:Fallback>
                <p:oleObj name="Equation" r:id="rId15" imgW="3047760" imgH="419040" progId="Equation.DSMT4">
                  <p:embed/>
                  <p:pic>
                    <p:nvPicPr>
                      <p:cNvPr id="367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780" y="4880794"/>
                        <a:ext cx="31200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660933"/>
              </p:ext>
            </p:extLst>
          </p:nvPr>
        </p:nvGraphicFramePr>
        <p:xfrm>
          <a:off x="5959780" y="5516142"/>
          <a:ext cx="284648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17" imgW="2781000" imgH="419040" progId="Equation.DSMT4">
                  <p:embed/>
                </p:oleObj>
              </mc:Choice>
              <mc:Fallback>
                <p:oleObj name="Equation" r:id="rId17" imgW="2781000" imgH="419040" progId="Equation.DSMT4">
                  <p:embed/>
                  <p:pic>
                    <p:nvPicPr>
                      <p:cNvPr id="370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780" y="5516142"/>
                        <a:ext cx="284648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759576"/>
              </p:ext>
            </p:extLst>
          </p:nvPr>
        </p:nvGraphicFramePr>
        <p:xfrm>
          <a:off x="5959780" y="6107113"/>
          <a:ext cx="28178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9" imgW="2755800" imgH="419040" progId="Equation.DSMT4">
                  <p:embed/>
                </p:oleObj>
              </mc:Choice>
              <mc:Fallback>
                <p:oleObj name="Equation" r:id="rId19" imgW="2755800" imgH="419040" progId="Equation.DSMT4">
                  <p:embed/>
                  <p:pic>
                    <p:nvPicPr>
                      <p:cNvPr id="371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780" y="6107113"/>
                        <a:ext cx="28178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" name="Text Box 59"/>
          <p:cNvSpPr txBox="1">
            <a:spLocks noChangeArrowheads="1"/>
          </p:cNvSpPr>
          <p:nvPr/>
        </p:nvSpPr>
        <p:spPr bwMode="auto">
          <a:xfrm>
            <a:off x="6867566" y="3346384"/>
            <a:ext cx="1232426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相当系统</a:t>
            </a:r>
          </a:p>
        </p:txBody>
      </p:sp>
    </p:spTree>
    <p:extLst>
      <p:ext uri="{BB962C8B-B14F-4D97-AF65-F5344CB8AC3E}">
        <p14:creationId xmlns:p14="http://schemas.microsoft.com/office/powerpoint/2010/main" val="4130819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 autoUpdateAnimBg="0"/>
      <p:bldP spid="179" grpId="0" build="p" autoUpdateAnimBg="0"/>
      <p:bldP spid="37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Object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05390"/>
              </p:ext>
            </p:extLst>
          </p:nvPr>
        </p:nvGraphicFramePr>
        <p:xfrm>
          <a:off x="237151" y="5019800"/>
          <a:ext cx="3297218" cy="105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2095200" imgH="685800" progId="Equation.DSMT4">
                  <p:embed/>
                </p:oleObj>
              </mc:Choice>
              <mc:Fallback>
                <p:oleObj name="Equation" r:id="rId3" imgW="2095200" imgH="685800" progId="Equation.DSMT4">
                  <p:embed/>
                  <p:pic>
                    <p:nvPicPr>
                      <p:cNvPr id="178" name="Object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51" y="5019800"/>
                        <a:ext cx="3297218" cy="105419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" name="Text Box 189"/>
          <p:cNvSpPr txBox="1">
            <a:spLocks noChangeArrowheads="1"/>
          </p:cNvSpPr>
          <p:nvPr/>
        </p:nvSpPr>
        <p:spPr bwMode="auto">
          <a:xfrm>
            <a:off x="146050" y="4524563"/>
            <a:ext cx="2578100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代入正则方程，解得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6823" y="1292358"/>
            <a:ext cx="5742474" cy="3200099"/>
            <a:chOff x="463631" y="1292358"/>
            <a:chExt cx="5742474" cy="3200099"/>
          </a:xfrm>
        </p:grpSpPr>
        <p:grpSp>
          <p:nvGrpSpPr>
            <p:cNvPr id="229" name="组合 228"/>
            <p:cNvGrpSpPr/>
            <p:nvPr/>
          </p:nvGrpSpPr>
          <p:grpSpPr>
            <a:xfrm>
              <a:off x="682082" y="1292358"/>
              <a:ext cx="2291080" cy="1631950"/>
              <a:chOff x="6213100" y="2567077"/>
              <a:chExt cx="2291080" cy="1631950"/>
            </a:xfrm>
          </p:grpSpPr>
          <p:grpSp>
            <p:nvGrpSpPr>
              <p:cNvPr id="231" name="Group 27"/>
              <p:cNvGrpSpPr>
                <a:grpSpLocks noChangeAspect="1"/>
              </p:cNvGrpSpPr>
              <p:nvPr/>
            </p:nvGrpSpPr>
            <p:grpSpPr bwMode="auto">
              <a:xfrm>
                <a:off x="6431540" y="3033167"/>
                <a:ext cx="2072640" cy="1036320"/>
                <a:chOff x="3696" y="1440"/>
                <a:chExt cx="1056" cy="528"/>
              </a:xfrm>
            </p:grpSpPr>
            <p:sp>
              <p:nvSpPr>
                <p:cNvPr id="245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6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47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232" name="Line 31"/>
              <p:cNvSpPr>
                <a:spLocks noChangeShapeType="1"/>
              </p:cNvSpPr>
              <p:nvPr/>
            </p:nvSpPr>
            <p:spPr bwMode="auto">
              <a:xfrm>
                <a:off x="7472940" y="2678201"/>
                <a:ext cx="0" cy="35496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234" name="Text Box 33"/>
              <p:cNvSpPr txBox="1">
                <a:spLocks noChangeArrowheads="1"/>
              </p:cNvSpPr>
              <p:nvPr/>
            </p:nvSpPr>
            <p:spPr bwMode="auto">
              <a:xfrm>
                <a:off x="7442460" y="2567077"/>
                <a:ext cx="3556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grpSp>
            <p:nvGrpSpPr>
              <p:cNvPr id="235" name="Group 48"/>
              <p:cNvGrpSpPr>
                <a:grpSpLocks/>
              </p:cNvGrpSpPr>
              <p:nvPr/>
            </p:nvGrpSpPr>
            <p:grpSpPr bwMode="auto">
              <a:xfrm>
                <a:off x="6213100" y="4060597"/>
                <a:ext cx="433070" cy="138430"/>
                <a:chOff x="5193" y="1572"/>
                <a:chExt cx="341" cy="109"/>
              </a:xfrm>
            </p:grpSpPr>
            <p:grpSp>
              <p:nvGrpSpPr>
                <p:cNvPr id="236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238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39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40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41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42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43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44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237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3542742" y="1735948"/>
              <a:ext cx="2663363" cy="1361440"/>
              <a:chOff x="2707148" y="2207693"/>
              <a:chExt cx="2663363" cy="1361440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2707148" y="2207693"/>
                <a:ext cx="2291080" cy="1165860"/>
                <a:chOff x="6213100" y="3033167"/>
                <a:chExt cx="2291080" cy="1165860"/>
              </a:xfrm>
            </p:grpSpPr>
            <p:grpSp>
              <p:nvGrpSpPr>
                <p:cNvPr id="250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6431540" y="3033167"/>
                  <a:ext cx="2072640" cy="1036320"/>
                  <a:chOff x="3696" y="1440"/>
                  <a:chExt cx="1056" cy="528"/>
                </a:xfrm>
              </p:grpSpPr>
              <p:sp>
                <p:nvSpPr>
                  <p:cNvPr id="264" name="Line 2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696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65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96" y="1440"/>
                    <a:ext cx="1056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66" name="Line 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52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grpSp>
              <p:nvGrpSpPr>
                <p:cNvPr id="254" name="Group 48"/>
                <p:cNvGrpSpPr>
                  <a:grpSpLocks/>
                </p:cNvGrpSpPr>
                <p:nvPr/>
              </p:nvGrpSpPr>
              <p:grpSpPr bwMode="auto">
                <a:xfrm>
                  <a:off x="6213100" y="4060597"/>
                  <a:ext cx="433070" cy="138430"/>
                  <a:chOff x="5193" y="1572"/>
                  <a:chExt cx="341" cy="109"/>
                </a:xfrm>
              </p:grpSpPr>
              <p:grpSp>
                <p:nvGrpSpPr>
                  <p:cNvPr id="255" name="Group 49"/>
                  <p:cNvGrpSpPr>
                    <a:grpSpLocks/>
                  </p:cNvGrpSpPr>
                  <p:nvPr/>
                </p:nvGrpSpPr>
                <p:grpSpPr bwMode="auto">
                  <a:xfrm flipH="1">
                    <a:off x="5213" y="1572"/>
                    <a:ext cx="241" cy="109"/>
                    <a:chOff x="8340" y="2205"/>
                    <a:chExt cx="300" cy="128"/>
                  </a:xfrm>
                </p:grpSpPr>
                <p:sp>
                  <p:nvSpPr>
                    <p:cNvPr id="257" name="Line 50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6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58" name="Line 51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77" y="2268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59" name="Line 52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60" name="Line 53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2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61" name="Line 54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62" name="Line 55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34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63" name="Line 56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277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</p:grpSp>
              <p:sp>
                <p:nvSpPr>
                  <p:cNvPr id="25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193" y="1580"/>
                    <a:ext cx="34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</p:grpSp>
          <p:grpSp>
            <p:nvGrpSpPr>
              <p:cNvPr id="267" name="Group 109"/>
              <p:cNvGrpSpPr>
                <a:grpSpLocks/>
              </p:cNvGrpSpPr>
              <p:nvPr/>
            </p:nvGrpSpPr>
            <p:grpSpPr bwMode="auto">
              <a:xfrm>
                <a:off x="4994272" y="3169083"/>
                <a:ext cx="376239" cy="400050"/>
                <a:chOff x="5178" y="1599"/>
                <a:chExt cx="237" cy="252"/>
              </a:xfrm>
            </p:grpSpPr>
            <p:sp>
              <p:nvSpPr>
                <p:cNvPr id="268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84" y="1599"/>
                  <a:ext cx="23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kumimoji="1"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9" name="Line 104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178" y="1635"/>
                  <a:ext cx="0" cy="17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680859" y="3310106"/>
              <a:ext cx="2723334" cy="1165860"/>
              <a:chOff x="104053" y="3626581"/>
              <a:chExt cx="2723334" cy="1165860"/>
            </a:xfrm>
          </p:grpSpPr>
          <p:grpSp>
            <p:nvGrpSpPr>
              <p:cNvPr id="270" name="组合 269"/>
              <p:cNvGrpSpPr/>
              <p:nvPr/>
            </p:nvGrpSpPr>
            <p:grpSpPr>
              <a:xfrm>
                <a:off x="104053" y="3626581"/>
                <a:ext cx="2291080" cy="1165860"/>
                <a:chOff x="6213100" y="3033167"/>
                <a:chExt cx="2291080" cy="1165860"/>
              </a:xfrm>
            </p:grpSpPr>
            <p:grpSp>
              <p:nvGrpSpPr>
                <p:cNvPr id="272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6431540" y="3033167"/>
                  <a:ext cx="2072640" cy="1036320"/>
                  <a:chOff x="3696" y="1440"/>
                  <a:chExt cx="1056" cy="528"/>
                </a:xfrm>
              </p:grpSpPr>
              <p:sp>
                <p:nvSpPr>
                  <p:cNvPr id="286" name="Line 2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696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7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96" y="1440"/>
                    <a:ext cx="1056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288" name="Line 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52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grpSp>
              <p:nvGrpSpPr>
                <p:cNvPr id="276" name="Group 48"/>
                <p:cNvGrpSpPr>
                  <a:grpSpLocks/>
                </p:cNvGrpSpPr>
                <p:nvPr/>
              </p:nvGrpSpPr>
              <p:grpSpPr bwMode="auto">
                <a:xfrm>
                  <a:off x="6213100" y="4060597"/>
                  <a:ext cx="433070" cy="138430"/>
                  <a:chOff x="5193" y="1572"/>
                  <a:chExt cx="341" cy="109"/>
                </a:xfrm>
              </p:grpSpPr>
              <p:grpSp>
                <p:nvGrpSpPr>
                  <p:cNvPr id="277" name="Group 49"/>
                  <p:cNvGrpSpPr>
                    <a:grpSpLocks/>
                  </p:cNvGrpSpPr>
                  <p:nvPr/>
                </p:nvGrpSpPr>
                <p:grpSpPr bwMode="auto">
                  <a:xfrm flipH="1">
                    <a:off x="5213" y="1572"/>
                    <a:ext cx="241" cy="109"/>
                    <a:chOff x="8340" y="2205"/>
                    <a:chExt cx="300" cy="128"/>
                  </a:xfrm>
                </p:grpSpPr>
                <p:sp>
                  <p:nvSpPr>
                    <p:cNvPr id="279" name="Line 50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6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80" name="Line 51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77" y="2268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81" name="Line 52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82" name="Line 53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2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83" name="Line 54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84" name="Line 55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34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85" name="Line 56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277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</p:grpSp>
              <p:sp>
                <p:nvSpPr>
                  <p:cNvPr id="27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193" y="1580"/>
                    <a:ext cx="34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</p:grpSp>
          <p:grpSp>
            <p:nvGrpSpPr>
              <p:cNvPr id="289" name="Group 109"/>
              <p:cNvGrpSpPr>
                <a:grpSpLocks/>
              </p:cNvGrpSpPr>
              <p:nvPr/>
            </p:nvGrpSpPr>
            <p:grpSpPr bwMode="auto">
              <a:xfrm>
                <a:off x="2225724" y="4320787"/>
                <a:ext cx="601663" cy="400050"/>
                <a:chOff x="6493" y="615"/>
                <a:chExt cx="379" cy="252"/>
              </a:xfrm>
            </p:grpSpPr>
            <p:sp>
              <p:nvSpPr>
                <p:cNvPr id="290" name="Rectangle 103"/>
                <p:cNvSpPr>
                  <a:spLocks noChangeArrowheads="1"/>
                </p:cNvSpPr>
                <p:nvPr/>
              </p:nvSpPr>
              <p:spPr bwMode="auto">
                <a:xfrm>
                  <a:off x="6649" y="615"/>
                  <a:ext cx="22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kumimoji="1"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1" name="Line 10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636" y="696"/>
                  <a:ext cx="0" cy="28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3545013" y="3326597"/>
              <a:ext cx="2500409" cy="1165860"/>
              <a:chOff x="2709419" y="3530932"/>
              <a:chExt cx="2500409" cy="1165860"/>
            </a:xfrm>
          </p:grpSpPr>
          <p:grpSp>
            <p:nvGrpSpPr>
              <p:cNvPr id="292" name="组合 291"/>
              <p:cNvGrpSpPr/>
              <p:nvPr/>
            </p:nvGrpSpPr>
            <p:grpSpPr>
              <a:xfrm>
                <a:off x="2709419" y="3530932"/>
                <a:ext cx="2291080" cy="1165860"/>
                <a:chOff x="6213100" y="3033167"/>
                <a:chExt cx="2291080" cy="1165860"/>
              </a:xfrm>
            </p:grpSpPr>
            <p:grpSp>
              <p:nvGrpSpPr>
                <p:cNvPr id="294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6431540" y="3033167"/>
                  <a:ext cx="2072640" cy="1036320"/>
                  <a:chOff x="3696" y="1440"/>
                  <a:chExt cx="1056" cy="528"/>
                </a:xfrm>
              </p:grpSpPr>
              <p:sp>
                <p:nvSpPr>
                  <p:cNvPr id="308" name="Line 2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696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09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96" y="1440"/>
                    <a:ext cx="1056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10" name="Line 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52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grpSp>
              <p:nvGrpSpPr>
                <p:cNvPr id="298" name="Group 48"/>
                <p:cNvGrpSpPr>
                  <a:grpSpLocks/>
                </p:cNvGrpSpPr>
                <p:nvPr/>
              </p:nvGrpSpPr>
              <p:grpSpPr bwMode="auto">
                <a:xfrm>
                  <a:off x="6213100" y="4060597"/>
                  <a:ext cx="433070" cy="138430"/>
                  <a:chOff x="5193" y="1572"/>
                  <a:chExt cx="341" cy="109"/>
                </a:xfrm>
              </p:grpSpPr>
              <p:grpSp>
                <p:nvGrpSpPr>
                  <p:cNvPr id="299" name="Group 49"/>
                  <p:cNvGrpSpPr>
                    <a:grpSpLocks/>
                  </p:cNvGrpSpPr>
                  <p:nvPr/>
                </p:nvGrpSpPr>
                <p:grpSpPr bwMode="auto">
                  <a:xfrm flipH="1">
                    <a:off x="5213" y="1572"/>
                    <a:ext cx="241" cy="109"/>
                    <a:chOff x="8340" y="2205"/>
                    <a:chExt cx="300" cy="128"/>
                  </a:xfrm>
                </p:grpSpPr>
                <p:sp>
                  <p:nvSpPr>
                    <p:cNvPr id="301" name="Line 50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6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02" name="Line 51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77" y="2268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03" name="Line 52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04" name="Line 53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2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05" name="Line 54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06" name="Line 55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34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07" name="Line 56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277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</p:grpSp>
              <p:sp>
                <p:nvSpPr>
                  <p:cNvPr id="30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193" y="1580"/>
                    <a:ext cx="34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</p:grpSp>
          <p:grpSp>
            <p:nvGrpSpPr>
              <p:cNvPr id="311" name="Group 110"/>
              <p:cNvGrpSpPr>
                <a:grpSpLocks/>
              </p:cNvGrpSpPr>
              <p:nvPr/>
            </p:nvGrpSpPr>
            <p:grpSpPr bwMode="auto">
              <a:xfrm>
                <a:off x="4692303" y="4251449"/>
                <a:ext cx="517525" cy="436563"/>
                <a:chOff x="5844" y="1006"/>
                <a:chExt cx="326" cy="275"/>
              </a:xfrm>
            </p:grpSpPr>
            <p:sp>
              <p:nvSpPr>
                <p:cNvPr id="312" name="Rectangle 106"/>
                <p:cNvSpPr>
                  <a:spLocks noChangeArrowheads="1"/>
                </p:cNvSpPr>
                <p:nvPr/>
              </p:nvSpPr>
              <p:spPr bwMode="auto">
                <a:xfrm>
                  <a:off x="5844" y="1006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" name="Arc 107"/>
                <p:cNvSpPr>
                  <a:spLocks/>
                </p:cNvSpPr>
                <p:nvPr/>
              </p:nvSpPr>
              <p:spPr bwMode="auto">
                <a:xfrm rot="5400000" flipV="1">
                  <a:off x="6006" y="1117"/>
                  <a:ext cx="62" cy="266"/>
                </a:xfrm>
                <a:custGeom>
                  <a:avLst/>
                  <a:gdLst>
                    <a:gd name="G0" fmla="+- 0 0 0"/>
                    <a:gd name="G1" fmla="+- 21007 0 0"/>
                    <a:gd name="G2" fmla="+- 21600 0 0"/>
                    <a:gd name="T0" fmla="*/ 5027 w 21600"/>
                    <a:gd name="T1" fmla="*/ 0 h 42249"/>
                    <a:gd name="T2" fmla="*/ 3914 w 21600"/>
                    <a:gd name="T3" fmla="*/ 42249 h 42249"/>
                    <a:gd name="T4" fmla="*/ 0 w 21600"/>
                    <a:gd name="T5" fmla="*/ 21007 h 42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249" fill="none" extrusionOk="0">
                      <a:moveTo>
                        <a:pt x="5026" y="0"/>
                      </a:moveTo>
                      <a:cubicBezTo>
                        <a:pt x="14745" y="2325"/>
                        <a:pt x="21600" y="11014"/>
                        <a:pt x="21600" y="21007"/>
                      </a:cubicBezTo>
                      <a:cubicBezTo>
                        <a:pt x="21600" y="31426"/>
                        <a:pt x="14161" y="40361"/>
                        <a:pt x="3914" y="42249"/>
                      </a:cubicBezTo>
                    </a:path>
                    <a:path w="21600" h="42249" stroke="0" extrusionOk="0">
                      <a:moveTo>
                        <a:pt x="5026" y="0"/>
                      </a:moveTo>
                      <a:cubicBezTo>
                        <a:pt x="14745" y="2325"/>
                        <a:pt x="21600" y="11014"/>
                        <a:pt x="21600" y="21007"/>
                      </a:cubicBezTo>
                      <a:cubicBezTo>
                        <a:pt x="21600" y="31426"/>
                        <a:pt x="14161" y="40361"/>
                        <a:pt x="3914" y="42249"/>
                      </a:cubicBezTo>
                      <a:lnTo>
                        <a:pt x="0" y="21007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63631" y="1666615"/>
              <a:ext cx="1884122" cy="1128153"/>
              <a:chOff x="-113175" y="2026220"/>
              <a:chExt cx="1884122" cy="1128153"/>
            </a:xfrm>
          </p:grpSpPr>
          <p:sp>
            <p:nvSpPr>
              <p:cNvPr id="314" name="Line 117"/>
              <p:cNvSpPr>
                <a:spLocks noChangeShapeType="1"/>
              </p:cNvSpPr>
              <p:nvPr/>
            </p:nvSpPr>
            <p:spPr bwMode="auto">
              <a:xfrm flipH="1">
                <a:off x="306471" y="2149017"/>
                <a:ext cx="1044080" cy="21216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16" name="Text Box 121"/>
              <p:cNvSpPr txBox="1">
                <a:spLocks noChangeArrowheads="1"/>
              </p:cNvSpPr>
              <p:nvPr/>
            </p:nvSpPr>
            <p:spPr bwMode="auto">
              <a:xfrm>
                <a:off x="-113175" y="2026220"/>
                <a:ext cx="48442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Fa</a:t>
                </a:r>
                <a:endPara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" name="Line 117"/>
              <p:cNvSpPr>
                <a:spLocks noChangeShapeType="1"/>
              </p:cNvSpPr>
              <p:nvPr/>
            </p:nvSpPr>
            <p:spPr bwMode="auto">
              <a:xfrm flipH="1">
                <a:off x="523534" y="2149017"/>
                <a:ext cx="0" cy="100535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18" name="Text Box 154">
                <a:extLst>
                  <a:ext uri="{FF2B5EF4-FFF2-40B4-BE49-F238E27FC236}">
                    <a16:creationId xmlns:a16="http://schemas.microsoft.com/office/drawing/2014/main" id="{78837152-E33A-4161-AF80-3B0DDF84C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8530" y="2456771"/>
                <a:ext cx="7124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1" lang="en-US" altLang="zh-CN" sz="2000" b="1" i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sz="2000" b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图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341520" y="1349451"/>
              <a:ext cx="2492297" cy="1423403"/>
              <a:chOff x="2764714" y="1709056"/>
              <a:chExt cx="2492297" cy="1423403"/>
            </a:xfrm>
          </p:grpSpPr>
          <p:sp>
            <p:nvSpPr>
              <p:cNvPr id="319" name="Text Box 154">
                <a:extLst>
                  <a:ext uri="{FF2B5EF4-FFF2-40B4-BE49-F238E27FC236}">
                    <a16:creationId xmlns:a16="http://schemas.microsoft.com/office/drawing/2014/main" id="{0744AB14-3FAA-4A2A-AA51-D565199AE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038" y="2467948"/>
                <a:ext cx="914303" cy="430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1" lang="en-US" altLang="zh-CN" sz="2000" b="1" i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en-US" altLang="zh-CN" sz="2000" b="1" baseline="30000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000" b="1" baseline="-25000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000" b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图</a:t>
                </a:r>
              </a:p>
            </p:txBody>
          </p:sp>
          <p:sp>
            <p:nvSpPr>
              <p:cNvPr id="320" name="Line 117"/>
              <p:cNvSpPr>
                <a:spLocks noChangeShapeType="1"/>
              </p:cNvSpPr>
              <p:nvPr/>
            </p:nvSpPr>
            <p:spPr bwMode="auto">
              <a:xfrm flipH="1" flipV="1">
                <a:off x="3177336" y="1855217"/>
                <a:ext cx="2079675" cy="21652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24" name="Line 117"/>
              <p:cNvSpPr>
                <a:spLocks noChangeShapeType="1"/>
              </p:cNvSpPr>
              <p:nvPr/>
            </p:nvSpPr>
            <p:spPr bwMode="auto">
              <a:xfrm flipH="1">
                <a:off x="3177337" y="1853310"/>
                <a:ext cx="0" cy="2456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27" name="Line 117"/>
              <p:cNvSpPr>
                <a:spLocks noChangeShapeType="1"/>
              </p:cNvSpPr>
              <p:nvPr/>
            </p:nvSpPr>
            <p:spPr bwMode="auto">
              <a:xfrm flipH="1">
                <a:off x="2940246" y="2109149"/>
                <a:ext cx="0" cy="10208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34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3059248" y="1972792"/>
                <a:ext cx="0" cy="2456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35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3054500" y="3009644"/>
                <a:ext cx="0" cy="2456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36" name="Text Box 121"/>
              <p:cNvSpPr txBox="1">
                <a:spLocks noChangeArrowheads="1"/>
              </p:cNvSpPr>
              <p:nvPr/>
            </p:nvSpPr>
            <p:spPr bwMode="auto">
              <a:xfrm>
                <a:off x="2764714" y="1709056"/>
                <a:ext cx="4411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21771" y="2940538"/>
              <a:ext cx="2605415" cy="1409212"/>
              <a:chOff x="44965" y="3144873"/>
              <a:chExt cx="2605415" cy="1409212"/>
            </a:xfrm>
          </p:grpSpPr>
          <p:sp>
            <p:nvSpPr>
              <p:cNvPr id="337" name="Line 117"/>
              <p:cNvSpPr>
                <a:spLocks noChangeShapeType="1"/>
              </p:cNvSpPr>
              <p:nvPr/>
            </p:nvSpPr>
            <p:spPr bwMode="auto">
              <a:xfrm flipV="1">
                <a:off x="2406073" y="3509383"/>
                <a:ext cx="173389" cy="104470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38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2491107" y="3414065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39" name="Line 117"/>
              <p:cNvSpPr>
                <a:spLocks noChangeShapeType="1"/>
              </p:cNvSpPr>
              <p:nvPr/>
            </p:nvSpPr>
            <p:spPr bwMode="auto">
              <a:xfrm rot="10800000" flipH="1">
                <a:off x="2401267" y="3328303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41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1351389" y="2293016"/>
                <a:ext cx="0" cy="20898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42" name="Line 117"/>
              <p:cNvSpPr>
                <a:spLocks noChangeShapeType="1"/>
              </p:cNvSpPr>
              <p:nvPr/>
            </p:nvSpPr>
            <p:spPr bwMode="auto">
              <a:xfrm rot="10800000" flipH="1">
                <a:off x="319665" y="3326787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43" name="Line 117"/>
              <p:cNvSpPr>
                <a:spLocks noChangeShapeType="1"/>
              </p:cNvSpPr>
              <p:nvPr/>
            </p:nvSpPr>
            <p:spPr bwMode="auto">
              <a:xfrm rot="16200000" flipH="1">
                <a:off x="228423" y="3411971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44" name="Text Box 121"/>
              <p:cNvSpPr txBox="1">
                <a:spLocks noChangeArrowheads="1"/>
              </p:cNvSpPr>
              <p:nvPr/>
            </p:nvSpPr>
            <p:spPr bwMode="auto">
              <a:xfrm>
                <a:off x="2364615" y="3144873"/>
                <a:ext cx="285765" cy="40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5" name="Line 117"/>
              <p:cNvSpPr>
                <a:spLocks noChangeShapeType="1"/>
              </p:cNvSpPr>
              <p:nvPr/>
            </p:nvSpPr>
            <p:spPr bwMode="auto">
              <a:xfrm rot="10800000" flipH="1" flipV="1">
                <a:off x="137387" y="3496103"/>
                <a:ext cx="173389" cy="104470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46" name="Text Box 121"/>
              <p:cNvSpPr txBox="1">
                <a:spLocks noChangeArrowheads="1"/>
              </p:cNvSpPr>
              <p:nvPr/>
            </p:nvSpPr>
            <p:spPr bwMode="auto">
              <a:xfrm>
                <a:off x="44965" y="3151224"/>
                <a:ext cx="285765" cy="40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7" name="Text Box 154">
                <a:extLst>
                  <a:ext uri="{FF2B5EF4-FFF2-40B4-BE49-F238E27FC236}">
                    <a16:creationId xmlns:a16="http://schemas.microsoft.com/office/drawing/2014/main" id="{0744AB14-3FAA-4A2A-AA51-D565199AE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3667" y="3834001"/>
                <a:ext cx="914303" cy="430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1" lang="en-US" altLang="zh-CN" sz="2000" b="1" i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en-US" altLang="zh-CN" sz="2000" b="1" baseline="30000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000" b="1" baseline="-25000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000" b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图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495501" y="2964190"/>
              <a:ext cx="2582174" cy="1410175"/>
              <a:chOff x="2918695" y="3220281"/>
              <a:chExt cx="2582174" cy="1410175"/>
            </a:xfrm>
          </p:grpSpPr>
          <p:sp>
            <p:nvSpPr>
              <p:cNvPr id="350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5347642" y="3484686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51" name="Line 117"/>
              <p:cNvSpPr>
                <a:spLocks noChangeShapeType="1"/>
              </p:cNvSpPr>
              <p:nvPr/>
            </p:nvSpPr>
            <p:spPr bwMode="auto">
              <a:xfrm rot="10800000" flipH="1">
                <a:off x="5261612" y="3389399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52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4211734" y="2354112"/>
                <a:ext cx="0" cy="20898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53" name="Line 117"/>
              <p:cNvSpPr>
                <a:spLocks noChangeShapeType="1"/>
              </p:cNvSpPr>
              <p:nvPr/>
            </p:nvSpPr>
            <p:spPr bwMode="auto">
              <a:xfrm rot="10800000" flipH="1">
                <a:off x="3178105" y="3395503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54" name="Line 117"/>
              <p:cNvSpPr>
                <a:spLocks noChangeShapeType="1"/>
              </p:cNvSpPr>
              <p:nvPr/>
            </p:nvSpPr>
            <p:spPr bwMode="auto">
              <a:xfrm rot="16200000" flipH="1">
                <a:off x="3096017" y="3478838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55" name="Text Box 121"/>
              <p:cNvSpPr txBox="1">
                <a:spLocks noChangeArrowheads="1"/>
              </p:cNvSpPr>
              <p:nvPr/>
            </p:nvSpPr>
            <p:spPr bwMode="auto">
              <a:xfrm>
                <a:off x="5215104" y="3231631"/>
                <a:ext cx="285765" cy="40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7" name="Text Box 121"/>
              <p:cNvSpPr txBox="1">
                <a:spLocks noChangeArrowheads="1"/>
              </p:cNvSpPr>
              <p:nvPr/>
            </p:nvSpPr>
            <p:spPr bwMode="auto">
              <a:xfrm>
                <a:off x="2918695" y="3220281"/>
                <a:ext cx="3544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8" name="Text Box 154">
                <a:extLst>
                  <a:ext uri="{FF2B5EF4-FFF2-40B4-BE49-F238E27FC236}">
                    <a16:creationId xmlns:a16="http://schemas.microsoft.com/office/drawing/2014/main" id="{0744AB14-3FAA-4A2A-AA51-D565199AE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4012" y="3881762"/>
                <a:ext cx="9143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1" lang="en-US" altLang="zh-CN" sz="2000" b="1" i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en-US" altLang="zh-CN" sz="2000" b="1" baseline="30000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000" b="1" baseline="-25000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000" b="1" dirty="0">
                    <a:solidFill>
                      <a:srgbClr val="00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图</a:t>
                </a:r>
              </a:p>
            </p:txBody>
          </p:sp>
          <p:sp>
            <p:nvSpPr>
              <p:cNvPr id="359" name="Line 117"/>
              <p:cNvSpPr>
                <a:spLocks noChangeShapeType="1"/>
              </p:cNvSpPr>
              <p:nvPr/>
            </p:nvSpPr>
            <p:spPr bwMode="auto">
              <a:xfrm rot="10800000" flipH="1">
                <a:off x="5431735" y="3565416"/>
                <a:ext cx="0" cy="106504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60" name="Line 117"/>
              <p:cNvSpPr>
                <a:spLocks noChangeShapeType="1"/>
              </p:cNvSpPr>
              <p:nvPr/>
            </p:nvSpPr>
            <p:spPr bwMode="auto">
              <a:xfrm rot="5400000" flipH="1">
                <a:off x="5339569" y="4531311"/>
                <a:ext cx="0" cy="1843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62" name="Line 117"/>
              <p:cNvSpPr>
                <a:spLocks noChangeShapeType="1"/>
              </p:cNvSpPr>
              <p:nvPr/>
            </p:nvSpPr>
            <p:spPr bwMode="auto">
              <a:xfrm rot="10800000" flipH="1">
                <a:off x="3001011" y="3573443"/>
                <a:ext cx="0" cy="104052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</p:grpSp>
      <p:graphicFrame>
        <p:nvGraphicFramePr>
          <p:cNvPr id="197" name="Object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419116"/>
              </p:ext>
            </p:extLst>
          </p:nvPr>
        </p:nvGraphicFramePr>
        <p:xfrm>
          <a:off x="4077024" y="5019800"/>
          <a:ext cx="14747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939600" imgH="685800" progId="Equation.DSMT4">
                  <p:embed/>
                </p:oleObj>
              </mc:Choice>
              <mc:Fallback>
                <p:oleObj name="Equation" r:id="rId5" imgW="939600" imgH="685800" progId="Equation.DSMT4">
                  <p:embed/>
                  <p:pic>
                    <p:nvPicPr>
                      <p:cNvPr id="178" name="Object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024" y="5019800"/>
                        <a:ext cx="1474788" cy="1054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3633193" y="5473627"/>
            <a:ext cx="303108" cy="14653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" name="Text Box 189"/>
          <p:cNvSpPr txBox="1">
            <a:spLocks noChangeArrowheads="1"/>
          </p:cNvSpPr>
          <p:nvPr/>
        </p:nvSpPr>
        <p:spPr bwMode="auto">
          <a:xfrm>
            <a:off x="146050" y="6197532"/>
            <a:ext cx="2578100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作弯矩图</a:t>
            </a:r>
          </a:p>
        </p:txBody>
      </p:sp>
      <p:graphicFrame>
        <p:nvGraphicFramePr>
          <p:cNvPr id="201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752791"/>
              </p:ext>
            </p:extLst>
          </p:nvPr>
        </p:nvGraphicFramePr>
        <p:xfrm>
          <a:off x="1419779" y="6239703"/>
          <a:ext cx="4132033" cy="39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7" imgW="2311200" imgH="241200" progId="Equation.DSMT4">
                  <p:embed/>
                </p:oleObj>
              </mc:Choice>
              <mc:Fallback>
                <p:oleObj name="Equation" r:id="rId7" imgW="2311200" imgH="241200" progId="Equation.DSMT4">
                  <p:embed/>
                  <p:pic>
                    <p:nvPicPr>
                      <p:cNvPr id="367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779" y="6239703"/>
                        <a:ext cx="4132033" cy="39521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" name="组合 201"/>
          <p:cNvGrpSpPr>
            <a:grpSpLocks noChangeAspect="1"/>
          </p:cNvGrpSpPr>
          <p:nvPr/>
        </p:nvGrpSpPr>
        <p:grpSpPr>
          <a:xfrm>
            <a:off x="5704461" y="4447164"/>
            <a:ext cx="3478213" cy="2287585"/>
            <a:chOff x="5635625" y="4499754"/>
            <a:chExt cx="3478213" cy="2287585"/>
          </a:xfrm>
        </p:grpSpPr>
        <p:grpSp>
          <p:nvGrpSpPr>
            <p:cNvPr id="203" name="Group 188"/>
            <p:cNvGrpSpPr>
              <a:grpSpLocks/>
            </p:cNvGrpSpPr>
            <p:nvPr/>
          </p:nvGrpSpPr>
          <p:grpSpPr bwMode="auto">
            <a:xfrm>
              <a:off x="7402516" y="4499754"/>
              <a:ext cx="1011238" cy="622300"/>
              <a:chOff x="4649" y="2613"/>
              <a:chExt cx="637" cy="392"/>
            </a:xfrm>
          </p:grpSpPr>
          <p:sp>
            <p:nvSpPr>
              <p:cNvPr id="225" name="Line 167"/>
              <p:cNvSpPr>
                <a:spLocks noChangeShapeType="1"/>
              </p:cNvSpPr>
              <p:nvPr/>
            </p:nvSpPr>
            <p:spPr bwMode="auto">
              <a:xfrm flipV="1">
                <a:off x="4649" y="2710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26" name="Text Box 168"/>
              <p:cNvSpPr txBox="1">
                <a:spLocks noChangeArrowheads="1"/>
              </p:cNvSpPr>
              <p:nvPr/>
            </p:nvSpPr>
            <p:spPr bwMode="auto">
              <a:xfrm>
                <a:off x="4742" y="2613"/>
                <a:ext cx="5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>
                    <a:latin typeface="Times New Roman" panose="02020603050405020304" pitchFamily="18" charset="0"/>
                  </a:rPr>
                  <a:t>3</a:t>
                </a:r>
                <a:r>
                  <a:rPr kumimoji="1" lang="en-US" altLang="zh-CN" b="1" i="1" dirty="0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 dirty="0">
                    <a:latin typeface="Times New Roman" panose="02020603050405020304" pitchFamily="18" charset="0"/>
                  </a:rPr>
                  <a:t>/10</a:t>
                </a:r>
              </a:p>
            </p:txBody>
          </p:sp>
        </p:grpSp>
        <p:sp>
          <p:nvSpPr>
            <p:cNvPr id="204" name="Line 169"/>
            <p:cNvSpPr>
              <a:spLocks noChangeShapeType="1"/>
            </p:cNvSpPr>
            <p:nvPr/>
          </p:nvSpPr>
          <p:spPr bwMode="auto">
            <a:xfrm flipH="1">
              <a:off x="6107113" y="4644214"/>
              <a:ext cx="1295400" cy="8382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205" name="Text Box 173"/>
            <p:cNvSpPr txBox="1">
              <a:spLocks noChangeArrowheads="1"/>
            </p:cNvSpPr>
            <p:nvPr/>
          </p:nvSpPr>
          <p:spPr bwMode="auto">
            <a:xfrm>
              <a:off x="5794108" y="4831539"/>
              <a:ext cx="6335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 dirty="0">
                  <a:latin typeface="Times New Roman" panose="02020603050405020304" pitchFamily="18" charset="0"/>
                </a:rPr>
                <a:t>Fa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/5</a:t>
              </a:r>
            </a:p>
          </p:txBody>
        </p:sp>
        <p:sp>
          <p:nvSpPr>
            <p:cNvPr id="206" name="Line 174"/>
            <p:cNvSpPr>
              <a:spLocks noChangeShapeType="1"/>
            </p:cNvSpPr>
            <p:nvPr/>
          </p:nvSpPr>
          <p:spPr bwMode="auto">
            <a:xfrm flipH="1">
              <a:off x="5954713" y="5149039"/>
              <a:ext cx="471487" cy="12954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grpSp>
          <p:nvGrpSpPr>
            <p:cNvPr id="207" name="Group 187"/>
            <p:cNvGrpSpPr>
              <a:grpSpLocks/>
            </p:cNvGrpSpPr>
            <p:nvPr/>
          </p:nvGrpSpPr>
          <p:grpSpPr bwMode="auto">
            <a:xfrm>
              <a:off x="5635625" y="6406339"/>
              <a:ext cx="749300" cy="369887"/>
              <a:chOff x="3536" y="3814"/>
              <a:chExt cx="472" cy="233"/>
            </a:xfrm>
          </p:grpSpPr>
          <p:sp>
            <p:nvSpPr>
              <p:cNvPr id="223" name="Line 176"/>
              <p:cNvSpPr>
                <a:spLocks noChangeShapeType="1"/>
              </p:cNvSpPr>
              <p:nvPr/>
            </p:nvSpPr>
            <p:spPr bwMode="auto">
              <a:xfrm rot="-5400000">
                <a:off x="3785" y="3790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24" name="Text Box 177"/>
              <p:cNvSpPr txBox="1">
                <a:spLocks noChangeArrowheads="1"/>
              </p:cNvSpPr>
              <p:nvPr/>
            </p:nvSpPr>
            <p:spPr bwMode="auto">
              <a:xfrm>
                <a:off x="3536" y="3814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i="1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/10</a:t>
                </a:r>
              </a:p>
            </p:txBody>
          </p:sp>
        </p:grpSp>
        <p:grpSp>
          <p:nvGrpSpPr>
            <p:cNvPr id="208" name="Group 186"/>
            <p:cNvGrpSpPr>
              <a:grpSpLocks/>
            </p:cNvGrpSpPr>
            <p:nvPr/>
          </p:nvGrpSpPr>
          <p:grpSpPr bwMode="auto">
            <a:xfrm>
              <a:off x="7402513" y="4644214"/>
              <a:ext cx="1711325" cy="2143125"/>
              <a:chOff x="4649" y="2704"/>
              <a:chExt cx="1078" cy="1350"/>
            </a:xfrm>
          </p:grpSpPr>
          <p:sp>
            <p:nvSpPr>
              <p:cNvPr id="218" name="Line 179"/>
              <p:cNvSpPr>
                <a:spLocks noChangeShapeType="1"/>
              </p:cNvSpPr>
              <p:nvPr/>
            </p:nvSpPr>
            <p:spPr bwMode="auto">
              <a:xfrm>
                <a:off x="4649" y="2704"/>
                <a:ext cx="816" cy="528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19" name="Text Box 182"/>
              <p:cNvSpPr txBox="1">
                <a:spLocks noChangeArrowheads="1"/>
              </p:cNvSpPr>
              <p:nvPr/>
            </p:nvSpPr>
            <p:spPr bwMode="auto">
              <a:xfrm>
                <a:off x="5178" y="2814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i="1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/5</a:t>
                </a:r>
              </a:p>
            </p:txBody>
          </p:sp>
          <p:sp>
            <p:nvSpPr>
              <p:cNvPr id="220" name="Line 183"/>
              <p:cNvSpPr>
                <a:spLocks noChangeShapeType="1"/>
              </p:cNvSpPr>
              <p:nvPr/>
            </p:nvSpPr>
            <p:spPr bwMode="auto">
              <a:xfrm rot="-5400000">
                <a:off x="5513" y="3790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21" name="Line 184"/>
              <p:cNvSpPr>
                <a:spLocks noChangeShapeType="1"/>
              </p:cNvSpPr>
              <p:nvPr/>
            </p:nvSpPr>
            <p:spPr bwMode="auto">
              <a:xfrm>
                <a:off x="5282" y="3022"/>
                <a:ext cx="279" cy="8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22" name="Text Box 185"/>
              <p:cNvSpPr txBox="1">
                <a:spLocks noChangeArrowheads="1"/>
              </p:cNvSpPr>
              <p:nvPr/>
            </p:nvSpPr>
            <p:spPr bwMode="auto">
              <a:xfrm>
                <a:off x="5255" y="3821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i="1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/10</a:t>
                </a:r>
              </a:p>
            </p:txBody>
          </p:sp>
        </p:grpSp>
        <p:grpSp>
          <p:nvGrpSpPr>
            <p:cNvPr id="211" name="Group 162"/>
            <p:cNvGrpSpPr>
              <a:grpSpLocks noChangeAspect="1"/>
            </p:cNvGrpSpPr>
            <p:nvPr/>
          </p:nvGrpSpPr>
          <p:grpSpPr bwMode="auto">
            <a:xfrm>
              <a:off x="6107113" y="5149037"/>
              <a:ext cx="2590800" cy="1295400"/>
              <a:chOff x="3696" y="1440"/>
              <a:chExt cx="1056" cy="528"/>
            </a:xfrm>
          </p:grpSpPr>
          <p:sp>
            <p:nvSpPr>
              <p:cNvPr id="215" name="Line 163"/>
              <p:cNvSpPr>
                <a:spLocks noChangeAspect="1" noChangeShapeType="1"/>
              </p:cNvSpPr>
              <p:nvPr/>
            </p:nvSpPr>
            <p:spPr bwMode="auto">
              <a:xfrm flipV="1">
                <a:off x="3696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216" name="Line 164"/>
              <p:cNvSpPr>
                <a:spLocks noChangeAspect="1" noChangeShapeType="1"/>
              </p:cNvSpPr>
              <p:nvPr/>
            </p:nvSpPr>
            <p:spPr bwMode="auto">
              <a:xfrm>
                <a:off x="3696" y="1440"/>
                <a:ext cx="10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217" name="Line 165"/>
              <p:cNvSpPr>
                <a:spLocks noChangeAspect="1" noChangeShapeType="1"/>
              </p:cNvSpPr>
              <p:nvPr/>
            </p:nvSpPr>
            <p:spPr bwMode="auto">
              <a:xfrm flipV="1">
                <a:off x="4752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210" name="Text Box 189"/>
            <p:cNvSpPr txBox="1">
              <a:spLocks noChangeArrowheads="1"/>
            </p:cNvSpPr>
            <p:nvPr/>
          </p:nvSpPr>
          <p:spPr bwMode="auto">
            <a:xfrm>
              <a:off x="7002463" y="5705774"/>
              <a:ext cx="9233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FF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-25000" dirty="0">
                  <a:solidFill>
                    <a:srgbClr val="FF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all</a:t>
              </a:r>
              <a:r>
                <a:rPr kumimoji="1" lang="zh-CN" altLang="en-US" sz="2000" b="1" dirty="0">
                  <a:solidFill>
                    <a:srgbClr val="FF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  <a:endParaRPr kumimoji="1" lang="en-US" altLang="zh-CN" sz="2000" b="1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6213100" y="837331"/>
            <a:ext cx="2682240" cy="1720850"/>
            <a:chOff x="6213100" y="966725"/>
            <a:chExt cx="2682240" cy="1720850"/>
          </a:xfrm>
        </p:grpSpPr>
        <p:grpSp>
          <p:nvGrpSpPr>
            <p:cNvPr id="356" name="Group 58"/>
            <p:cNvGrpSpPr>
              <a:grpSpLocks noChangeAspect="1"/>
            </p:cNvGrpSpPr>
            <p:nvPr/>
          </p:nvGrpSpPr>
          <p:grpSpPr bwMode="auto">
            <a:xfrm>
              <a:off x="6213100" y="966725"/>
              <a:ext cx="2682240" cy="1720850"/>
              <a:chOff x="3518" y="327"/>
              <a:chExt cx="2112" cy="1355"/>
            </a:xfrm>
          </p:grpSpPr>
          <p:sp>
            <p:nvSpPr>
              <p:cNvPr id="373" name="Line 26"/>
              <p:cNvSpPr>
                <a:spLocks noChangeShapeType="1"/>
              </p:cNvSpPr>
              <p:nvPr/>
            </p:nvSpPr>
            <p:spPr bwMode="auto">
              <a:xfrm>
                <a:off x="4506" y="764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grpSp>
            <p:nvGrpSpPr>
              <p:cNvPr id="374" name="Group 27"/>
              <p:cNvGrpSpPr>
                <a:grpSpLocks noChangeAspect="1"/>
              </p:cNvGrpSpPr>
              <p:nvPr/>
            </p:nvGrpSpPr>
            <p:grpSpPr bwMode="auto">
              <a:xfrm>
                <a:off x="3690" y="764"/>
                <a:ext cx="1632" cy="816"/>
                <a:chOff x="3696" y="1440"/>
                <a:chExt cx="1056" cy="528"/>
              </a:xfrm>
            </p:grpSpPr>
            <p:sp>
              <p:nvSpPr>
                <p:cNvPr id="410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41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412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375" name="Line 31"/>
              <p:cNvSpPr>
                <a:spLocks noChangeShapeType="1"/>
              </p:cNvSpPr>
              <p:nvPr/>
            </p:nvSpPr>
            <p:spPr bwMode="auto">
              <a:xfrm>
                <a:off x="4510" y="484"/>
                <a:ext cx="0" cy="2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76" name="Line 32"/>
              <p:cNvSpPr>
                <a:spLocks noChangeShapeType="1"/>
              </p:cNvSpPr>
              <p:nvPr/>
            </p:nvSpPr>
            <p:spPr bwMode="auto">
              <a:xfrm rot="5400000">
                <a:off x="4482" y="788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77" name="Text Box 33"/>
              <p:cNvSpPr txBox="1">
                <a:spLocks noChangeArrowheads="1"/>
              </p:cNvSpPr>
              <p:nvPr/>
            </p:nvSpPr>
            <p:spPr bwMode="auto">
              <a:xfrm>
                <a:off x="4486" y="327"/>
                <a:ext cx="2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78" name="Line 34"/>
              <p:cNvSpPr>
                <a:spLocks noChangeShapeType="1"/>
              </p:cNvSpPr>
              <p:nvPr/>
            </p:nvSpPr>
            <p:spPr bwMode="auto">
              <a:xfrm>
                <a:off x="5346" y="764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79" name="Line 35"/>
              <p:cNvSpPr>
                <a:spLocks noChangeShapeType="1"/>
              </p:cNvSpPr>
              <p:nvPr/>
            </p:nvSpPr>
            <p:spPr bwMode="auto">
              <a:xfrm>
                <a:off x="5436" y="764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0" name="Text Box 36"/>
              <p:cNvSpPr txBox="1">
                <a:spLocks noChangeArrowheads="1"/>
              </p:cNvSpPr>
              <p:nvPr/>
            </p:nvSpPr>
            <p:spPr bwMode="auto">
              <a:xfrm>
                <a:off x="5384" y="978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1" name="Text Box 37"/>
              <p:cNvSpPr txBox="1">
                <a:spLocks noChangeArrowheads="1"/>
              </p:cNvSpPr>
              <p:nvPr/>
            </p:nvSpPr>
            <p:spPr bwMode="auto">
              <a:xfrm>
                <a:off x="4794" y="369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2" name="Line 38"/>
              <p:cNvSpPr>
                <a:spLocks noChangeShapeType="1"/>
              </p:cNvSpPr>
              <p:nvPr/>
            </p:nvSpPr>
            <p:spPr bwMode="auto">
              <a:xfrm rot="5400000">
                <a:off x="3599" y="625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3" name="Line 39"/>
              <p:cNvSpPr>
                <a:spLocks noChangeShapeType="1"/>
              </p:cNvSpPr>
              <p:nvPr/>
            </p:nvSpPr>
            <p:spPr bwMode="auto">
              <a:xfrm rot="5400000">
                <a:off x="5231" y="645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4" name="Line 40"/>
              <p:cNvSpPr>
                <a:spLocks noChangeShapeType="1"/>
              </p:cNvSpPr>
              <p:nvPr/>
            </p:nvSpPr>
            <p:spPr bwMode="auto">
              <a:xfrm rot="-5400000">
                <a:off x="4914" y="221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5" name="Line 41"/>
              <p:cNvSpPr>
                <a:spLocks noChangeShapeType="1"/>
              </p:cNvSpPr>
              <p:nvPr/>
            </p:nvSpPr>
            <p:spPr bwMode="auto">
              <a:xfrm rot="-5400000">
                <a:off x="4098" y="221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6" name="Text Box 42"/>
              <p:cNvSpPr txBox="1">
                <a:spLocks noChangeArrowheads="1"/>
              </p:cNvSpPr>
              <p:nvPr/>
            </p:nvSpPr>
            <p:spPr bwMode="auto">
              <a:xfrm>
                <a:off x="3978" y="369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7" name="Rectangle 43"/>
              <p:cNvSpPr>
                <a:spLocks noChangeArrowheads="1"/>
              </p:cNvSpPr>
              <p:nvPr/>
            </p:nvSpPr>
            <p:spPr bwMode="auto">
              <a:xfrm>
                <a:off x="3666" y="1317"/>
                <a:ext cx="2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8" name="Rectangle 44"/>
              <p:cNvSpPr>
                <a:spLocks noChangeArrowheads="1"/>
              </p:cNvSpPr>
              <p:nvPr/>
            </p:nvSpPr>
            <p:spPr bwMode="auto">
              <a:xfrm>
                <a:off x="3669" y="717"/>
                <a:ext cx="26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" name="Rectangle 45"/>
              <p:cNvSpPr>
                <a:spLocks noChangeArrowheads="1"/>
              </p:cNvSpPr>
              <p:nvPr/>
            </p:nvSpPr>
            <p:spPr bwMode="auto">
              <a:xfrm>
                <a:off x="4263" y="726"/>
                <a:ext cx="1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390" name="Group 47"/>
              <p:cNvGrpSpPr>
                <a:grpSpLocks/>
              </p:cNvGrpSpPr>
              <p:nvPr/>
            </p:nvGrpSpPr>
            <p:grpSpPr bwMode="auto">
              <a:xfrm>
                <a:off x="5148" y="1572"/>
                <a:ext cx="341" cy="109"/>
                <a:chOff x="5193" y="1572"/>
                <a:chExt cx="341" cy="109"/>
              </a:xfrm>
            </p:grpSpPr>
            <p:grpSp>
              <p:nvGrpSpPr>
                <p:cNvPr id="401" name="Group 18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403" name="Line 19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4" name="Line 2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5" name="Line 2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6" name="Line 2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7" name="Line 2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8" name="Line 2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9" name="Line 2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402" name="Line 46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391" name="Group 48"/>
              <p:cNvGrpSpPr>
                <a:grpSpLocks/>
              </p:cNvGrpSpPr>
              <p:nvPr/>
            </p:nvGrpSpPr>
            <p:grpSpPr bwMode="auto">
              <a:xfrm>
                <a:off x="3518" y="1573"/>
                <a:ext cx="341" cy="109"/>
                <a:chOff x="5193" y="1572"/>
                <a:chExt cx="341" cy="109"/>
              </a:xfrm>
            </p:grpSpPr>
            <p:grpSp>
              <p:nvGrpSpPr>
                <p:cNvPr id="392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394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95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96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97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98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99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400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393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sp>
          <p:nvSpPr>
            <p:cNvPr id="361" name="Rectangle 44"/>
            <p:cNvSpPr>
              <a:spLocks noChangeArrowheads="1"/>
            </p:cNvSpPr>
            <p:nvPr/>
          </p:nvSpPr>
          <p:spPr bwMode="auto">
            <a:xfrm>
              <a:off x="8183027" y="1461358"/>
              <a:ext cx="330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3" name="Rectangle 44"/>
            <p:cNvSpPr>
              <a:spLocks noChangeArrowheads="1"/>
            </p:cNvSpPr>
            <p:nvPr/>
          </p:nvSpPr>
          <p:spPr bwMode="auto">
            <a:xfrm>
              <a:off x="8159492" y="2199984"/>
              <a:ext cx="330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3100" y="2549826"/>
            <a:ext cx="2941154" cy="2087880"/>
            <a:chOff x="6213100" y="2549826"/>
            <a:chExt cx="2941154" cy="208788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13100" y="2549826"/>
              <a:ext cx="2941154" cy="2087880"/>
              <a:chOff x="6213100" y="2549826"/>
              <a:chExt cx="2941154" cy="2087880"/>
            </a:xfrm>
          </p:grpSpPr>
          <p:grpSp>
            <p:nvGrpSpPr>
              <p:cNvPr id="230" name="组合 229"/>
              <p:cNvGrpSpPr/>
              <p:nvPr/>
            </p:nvGrpSpPr>
            <p:grpSpPr>
              <a:xfrm>
                <a:off x="6213100" y="2549826"/>
                <a:ext cx="2291080" cy="1631950"/>
                <a:chOff x="6213100" y="2567077"/>
                <a:chExt cx="2291080" cy="1631950"/>
              </a:xfrm>
            </p:grpSpPr>
            <p:sp>
              <p:nvSpPr>
                <p:cNvPr id="233" name="Line 26"/>
                <p:cNvSpPr>
                  <a:spLocks noChangeShapeType="1"/>
                </p:cNvSpPr>
                <p:nvPr/>
              </p:nvSpPr>
              <p:spPr bwMode="auto">
                <a:xfrm>
                  <a:off x="7467860" y="3033167"/>
                  <a:ext cx="0" cy="1047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grpSp>
              <p:nvGrpSpPr>
                <p:cNvPr id="249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6431540" y="3033167"/>
                  <a:ext cx="2072640" cy="1036320"/>
                  <a:chOff x="3696" y="1440"/>
                  <a:chExt cx="1056" cy="528"/>
                </a:xfrm>
              </p:grpSpPr>
              <p:sp>
                <p:nvSpPr>
                  <p:cNvPr id="322" name="Line 2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696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23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96" y="1440"/>
                    <a:ext cx="1056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325" name="Line 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52" y="1440"/>
                    <a:ext cx="0" cy="528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251" name="Line 31"/>
                <p:cNvSpPr>
                  <a:spLocks noChangeShapeType="1"/>
                </p:cNvSpPr>
                <p:nvPr/>
              </p:nvSpPr>
              <p:spPr bwMode="auto">
                <a:xfrm>
                  <a:off x="7472940" y="2678201"/>
                  <a:ext cx="0" cy="35496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52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7437380" y="3063647"/>
                  <a:ext cx="0" cy="20116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25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442460" y="2567077"/>
                  <a:ext cx="355600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000" b="1" i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grpSp>
              <p:nvGrpSpPr>
                <p:cNvPr id="271" name="Group 48"/>
                <p:cNvGrpSpPr>
                  <a:grpSpLocks/>
                </p:cNvGrpSpPr>
                <p:nvPr/>
              </p:nvGrpSpPr>
              <p:grpSpPr bwMode="auto">
                <a:xfrm>
                  <a:off x="6213100" y="4060597"/>
                  <a:ext cx="433070" cy="138430"/>
                  <a:chOff x="5193" y="1572"/>
                  <a:chExt cx="341" cy="109"/>
                </a:xfrm>
              </p:grpSpPr>
              <p:grpSp>
                <p:nvGrpSpPr>
                  <p:cNvPr id="273" name="Group 49"/>
                  <p:cNvGrpSpPr>
                    <a:grpSpLocks/>
                  </p:cNvGrpSpPr>
                  <p:nvPr/>
                </p:nvGrpSpPr>
                <p:grpSpPr bwMode="auto">
                  <a:xfrm flipH="1">
                    <a:off x="5213" y="1572"/>
                    <a:ext cx="241" cy="109"/>
                    <a:chOff x="8340" y="2205"/>
                    <a:chExt cx="300" cy="128"/>
                  </a:xfrm>
                </p:grpSpPr>
                <p:sp>
                  <p:nvSpPr>
                    <p:cNvPr id="275" name="Line 50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6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93" name="Line 51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77" y="2268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95" name="Line 52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96" name="Line 53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52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297" name="Line 54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40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15" name="Line 55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340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  <p:sp>
                  <p:nvSpPr>
                    <p:cNvPr id="321" name="Line 56"/>
                    <p:cNvSpPr>
                      <a:spLocks noChangeShapeType="1"/>
                    </p:cNvSpPr>
                    <p:nvPr/>
                  </p:nvSpPr>
                  <p:spPr bwMode="auto">
                    <a:xfrm rot="2700000">
                      <a:off x="8277" y="2271"/>
                      <a:ext cx="1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 sz="2000"/>
                    </a:p>
                  </p:txBody>
                </p:sp>
              </p:grpSp>
              <p:sp>
                <p:nvSpPr>
                  <p:cNvPr id="27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193" y="1580"/>
                    <a:ext cx="34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</p:grpSp>
          <p:grpSp>
            <p:nvGrpSpPr>
              <p:cNvPr id="326" name="Group 109"/>
              <p:cNvGrpSpPr>
                <a:grpSpLocks/>
              </p:cNvGrpSpPr>
              <p:nvPr/>
            </p:nvGrpSpPr>
            <p:grpSpPr bwMode="auto">
              <a:xfrm>
                <a:off x="8500203" y="4050331"/>
                <a:ext cx="654051" cy="587375"/>
                <a:chOff x="5178" y="1645"/>
                <a:chExt cx="412" cy="370"/>
              </a:xfrm>
            </p:grpSpPr>
            <p:sp>
              <p:nvSpPr>
                <p:cNvPr id="328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78" y="1763"/>
                  <a:ext cx="41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F</a:t>
                  </a:r>
                  <a:r>
                    <a:rPr kumimoji="1" lang="en-US" altLang="zh-CN" sz="2000" b="1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2000" b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29" name="Line 104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188" y="1645"/>
                  <a:ext cx="0" cy="28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330" name="Group 109"/>
              <p:cNvGrpSpPr>
                <a:grpSpLocks/>
              </p:cNvGrpSpPr>
              <p:nvPr/>
            </p:nvGrpSpPr>
            <p:grpSpPr bwMode="auto">
              <a:xfrm>
                <a:off x="8334775" y="3710122"/>
                <a:ext cx="803276" cy="400050"/>
                <a:chOff x="6493" y="615"/>
                <a:chExt cx="506" cy="252"/>
              </a:xfrm>
            </p:grpSpPr>
            <p:sp>
              <p:nvSpPr>
                <p:cNvPr id="3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6649" y="615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F</a:t>
                  </a:r>
                  <a:r>
                    <a:rPr kumimoji="1" lang="en-US" altLang="zh-CN" sz="2000" b="1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2000" b="1" baseline="-25000" dirty="0">
                      <a:solidFill>
                        <a:srgbClr val="FF0000"/>
                      </a:solidFill>
                    </a:rPr>
                    <a:t>2</a:t>
                  </a:r>
                  <a:endParaRPr kumimoji="1"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2" name="Line 10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636" y="696"/>
                  <a:ext cx="0" cy="28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333" name="Group 110"/>
              <p:cNvGrpSpPr>
                <a:grpSpLocks/>
              </p:cNvGrpSpPr>
              <p:nvPr/>
            </p:nvGrpSpPr>
            <p:grpSpPr bwMode="auto">
              <a:xfrm>
                <a:off x="7835627" y="3974556"/>
                <a:ext cx="915988" cy="400050"/>
                <a:chOff x="5617" y="1156"/>
                <a:chExt cx="577" cy="252"/>
              </a:xfrm>
            </p:grpSpPr>
            <p:sp>
              <p:nvSpPr>
                <p:cNvPr id="340" name="Rectangle 106"/>
                <p:cNvSpPr>
                  <a:spLocks noChangeArrowheads="1"/>
                </p:cNvSpPr>
                <p:nvPr/>
              </p:nvSpPr>
              <p:spPr bwMode="auto">
                <a:xfrm>
                  <a:off x="5617" y="1156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F</a:t>
                  </a:r>
                  <a:r>
                    <a:rPr kumimoji="1" lang="en-US" altLang="zh-CN" sz="2000" b="1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2000" b="1" baseline="-25000" dirty="0">
                      <a:solidFill>
                        <a:srgbClr val="FF0000"/>
                      </a:solidFill>
                    </a:rPr>
                    <a:t>3</a:t>
                  </a:r>
                  <a:endParaRPr kumimoji="1"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" name="Arc 107"/>
                <p:cNvSpPr>
                  <a:spLocks/>
                </p:cNvSpPr>
                <p:nvPr/>
              </p:nvSpPr>
              <p:spPr bwMode="auto">
                <a:xfrm rot="5400000" flipV="1">
                  <a:off x="6030" y="1180"/>
                  <a:ext cx="62" cy="266"/>
                </a:xfrm>
                <a:custGeom>
                  <a:avLst/>
                  <a:gdLst>
                    <a:gd name="G0" fmla="+- 0 0 0"/>
                    <a:gd name="G1" fmla="+- 21007 0 0"/>
                    <a:gd name="G2" fmla="+- 21600 0 0"/>
                    <a:gd name="T0" fmla="*/ 5027 w 21600"/>
                    <a:gd name="T1" fmla="*/ 0 h 42249"/>
                    <a:gd name="T2" fmla="*/ 3914 w 21600"/>
                    <a:gd name="T3" fmla="*/ 42249 h 42249"/>
                    <a:gd name="T4" fmla="*/ 0 w 21600"/>
                    <a:gd name="T5" fmla="*/ 21007 h 42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249" fill="none" extrusionOk="0">
                      <a:moveTo>
                        <a:pt x="5026" y="0"/>
                      </a:moveTo>
                      <a:cubicBezTo>
                        <a:pt x="14745" y="2325"/>
                        <a:pt x="21600" y="11014"/>
                        <a:pt x="21600" y="21007"/>
                      </a:cubicBezTo>
                      <a:cubicBezTo>
                        <a:pt x="21600" y="31426"/>
                        <a:pt x="14161" y="40361"/>
                        <a:pt x="3914" y="42249"/>
                      </a:cubicBezTo>
                    </a:path>
                    <a:path w="21600" h="42249" stroke="0" extrusionOk="0">
                      <a:moveTo>
                        <a:pt x="5026" y="0"/>
                      </a:moveTo>
                      <a:cubicBezTo>
                        <a:pt x="14745" y="2325"/>
                        <a:pt x="21600" y="11014"/>
                        <a:pt x="21600" y="21007"/>
                      </a:cubicBezTo>
                      <a:cubicBezTo>
                        <a:pt x="21600" y="31426"/>
                        <a:pt x="14161" y="40361"/>
                        <a:pt x="3914" y="42249"/>
                      </a:cubicBezTo>
                      <a:lnTo>
                        <a:pt x="0" y="21007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sp>
          <p:nvSpPr>
            <p:cNvPr id="413" name="Text Box 59"/>
            <p:cNvSpPr txBox="1">
              <a:spLocks noChangeArrowheads="1"/>
            </p:cNvSpPr>
            <p:nvPr/>
          </p:nvSpPr>
          <p:spPr bwMode="auto">
            <a:xfrm>
              <a:off x="6867566" y="3346384"/>
              <a:ext cx="1232426" cy="41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相当系统</a:t>
              </a:r>
            </a:p>
          </p:txBody>
        </p:sp>
      </p:grpSp>
      <p:sp>
        <p:nvSpPr>
          <p:cNvPr id="414" name="Text Box 59"/>
          <p:cNvSpPr txBox="1">
            <a:spLocks noChangeArrowheads="1"/>
          </p:cNvSpPr>
          <p:nvPr/>
        </p:nvSpPr>
        <p:spPr bwMode="auto">
          <a:xfrm>
            <a:off x="159978" y="960450"/>
            <a:ext cx="3918161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解续：</a:t>
            </a:r>
            <a:endParaRPr kumimoji="1"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5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2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超静定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图乘法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对称性</a:t>
            </a:r>
          </a:p>
        </p:txBody>
      </p:sp>
    </p:spTree>
    <p:extLst>
      <p:ext uri="{BB962C8B-B14F-4D97-AF65-F5344CB8AC3E}">
        <p14:creationId xmlns:p14="http://schemas.microsoft.com/office/powerpoint/2010/main" val="529454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 autoUpdateAnimBg="0"/>
      <p:bldP spid="2" grpId="0" animBg="1"/>
      <p:bldP spid="1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36525" y="996386"/>
            <a:ext cx="5875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作图示等截面刚架弯矩图（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EI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为常数）。</a:t>
            </a:r>
            <a:endParaRPr kumimoji="1"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146050" y="1331768"/>
            <a:ext cx="48521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解法二：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利用对称性，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解除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端约束</a:t>
            </a:r>
          </a:p>
        </p:txBody>
      </p:sp>
      <p:sp>
        <p:nvSpPr>
          <p:cNvPr id="179" name="Text Box 189"/>
          <p:cNvSpPr txBox="1">
            <a:spLocks noChangeArrowheads="1"/>
          </p:cNvSpPr>
          <p:nvPr/>
        </p:nvSpPr>
        <p:spPr bwMode="auto">
          <a:xfrm>
            <a:off x="154836" y="3726560"/>
            <a:ext cx="257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建立正则方程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213100" y="837331"/>
            <a:ext cx="2682240" cy="1720850"/>
            <a:chOff x="6213100" y="966725"/>
            <a:chExt cx="2682240" cy="1720850"/>
          </a:xfrm>
        </p:grpSpPr>
        <p:grpSp>
          <p:nvGrpSpPr>
            <p:cNvPr id="47" name="Group 58"/>
            <p:cNvGrpSpPr>
              <a:grpSpLocks noChangeAspect="1"/>
            </p:cNvGrpSpPr>
            <p:nvPr/>
          </p:nvGrpSpPr>
          <p:grpSpPr bwMode="auto">
            <a:xfrm>
              <a:off x="6213100" y="966725"/>
              <a:ext cx="2682240" cy="1720850"/>
              <a:chOff x="3518" y="327"/>
              <a:chExt cx="2112" cy="1355"/>
            </a:xfrm>
          </p:grpSpPr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>
                <a:off x="4506" y="764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grpSp>
            <p:nvGrpSpPr>
              <p:cNvPr id="49" name="Group 27"/>
              <p:cNvGrpSpPr>
                <a:grpSpLocks noChangeAspect="1"/>
              </p:cNvGrpSpPr>
              <p:nvPr/>
            </p:nvGrpSpPr>
            <p:grpSpPr bwMode="auto">
              <a:xfrm>
                <a:off x="3690" y="764"/>
                <a:ext cx="1632" cy="816"/>
                <a:chOff x="3696" y="1440"/>
                <a:chExt cx="1056" cy="528"/>
              </a:xfrm>
            </p:grpSpPr>
            <p:sp>
              <p:nvSpPr>
                <p:cNvPr id="86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96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87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1440"/>
                  <a:ext cx="1056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89" name="Line 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52" y="1440"/>
                  <a:ext cx="0" cy="52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>
                <a:off x="4510" y="484"/>
                <a:ext cx="0" cy="2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 rot="5400000">
                <a:off x="4482" y="788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2" name="Text Box 33"/>
              <p:cNvSpPr txBox="1">
                <a:spLocks noChangeArrowheads="1"/>
              </p:cNvSpPr>
              <p:nvPr/>
            </p:nvSpPr>
            <p:spPr bwMode="auto">
              <a:xfrm>
                <a:off x="4486" y="327"/>
                <a:ext cx="2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>
                <a:off x="5346" y="764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5436" y="764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5384" y="978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4794" y="369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rot="5400000">
                <a:off x="3599" y="625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 rot="5400000">
                <a:off x="5231" y="645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59" name="Line 40"/>
              <p:cNvSpPr>
                <a:spLocks noChangeShapeType="1"/>
              </p:cNvSpPr>
              <p:nvPr/>
            </p:nvSpPr>
            <p:spPr bwMode="auto">
              <a:xfrm rot="-5400000">
                <a:off x="4914" y="221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60" name="Line 41"/>
              <p:cNvSpPr>
                <a:spLocks noChangeShapeType="1"/>
              </p:cNvSpPr>
              <p:nvPr/>
            </p:nvSpPr>
            <p:spPr bwMode="auto">
              <a:xfrm rot="-5400000">
                <a:off x="4098" y="221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61" name="Text Box 42"/>
              <p:cNvSpPr txBox="1">
                <a:spLocks noChangeArrowheads="1"/>
              </p:cNvSpPr>
              <p:nvPr/>
            </p:nvSpPr>
            <p:spPr bwMode="auto">
              <a:xfrm>
                <a:off x="3978" y="369"/>
                <a:ext cx="246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3666" y="1317"/>
                <a:ext cx="2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669" y="717"/>
                <a:ext cx="26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263" y="726"/>
                <a:ext cx="1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65" name="Group 47"/>
              <p:cNvGrpSpPr>
                <a:grpSpLocks/>
              </p:cNvGrpSpPr>
              <p:nvPr/>
            </p:nvGrpSpPr>
            <p:grpSpPr bwMode="auto">
              <a:xfrm>
                <a:off x="5148" y="1572"/>
                <a:ext cx="341" cy="109"/>
                <a:chOff x="5193" y="1572"/>
                <a:chExt cx="341" cy="109"/>
              </a:xfrm>
            </p:grpSpPr>
            <p:grpSp>
              <p:nvGrpSpPr>
                <p:cNvPr id="76" name="Group 18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78" name="Line 19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9" name="Line 2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0" name="Line 2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1" name="Line 2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2" name="Line 2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3" name="Line 2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85" name="Line 2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77" name="Line 46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  <p:grpSp>
            <p:nvGrpSpPr>
              <p:cNvPr id="66" name="Group 48"/>
              <p:cNvGrpSpPr>
                <a:grpSpLocks/>
              </p:cNvGrpSpPr>
              <p:nvPr/>
            </p:nvGrpSpPr>
            <p:grpSpPr bwMode="auto">
              <a:xfrm>
                <a:off x="3518" y="1573"/>
                <a:ext cx="341" cy="109"/>
                <a:chOff x="5193" y="1572"/>
                <a:chExt cx="341" cy="109"/>
              </a:xfrm>
            </p:grpSpPr>
            <p:grpSp>
              <p:nvGrpSpPr>
                <p:cNvPr id="67" name="Group 49"/>
                <p:cNvGrpSpPr>
                  <a:grpSpLocks/>
                </p:cNvGrpSpPr>
                <p:nvPr/>
              </p:nvGrpSpPr>
              <p:grpSpPr bwMode="auto">
                <a:xfrm flipH="1">
                  <a:off x="5213" y="1572"/>
                  <a:ext cx="241" cy="109"/>
                  <a:chOff x="8340" y="2205"/>
                  <a:chExt cx="300" cy="128"/>
                </a:xfrm>
              </p:grpSpPr>
              <p:sp>
                <p:nvSpPr>
                  <p:cNvPr id="69" name="Line 50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6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0" name="Line 51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77" y="2268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1" name="Line 52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2" name="Line 53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52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3" name="Line 54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40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4" name="Line 55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340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  <p:sp>
                <p:nvSpPr>
                  <p:cNvPr id="75" name="Line 56"/>
                  <p:cNvSpPr>
                    <a:spLocks noChangeShapeType="1"/>
                  </p:cNvSpPr>
                  <p:nvPr/>
                </p:nvSpPr>
                <p:spPr bwMode="auto">
                  <a:xfrm rot="2700000">
                    <a:off x="8277" y="2271"/>
                    <a:ext cx="12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z="2000"/>
                  </a:p>
                </p:txBody>
              </p:sp>
            </p:grpSp>
            <p:sp>
              <p:nvSpPr>
                <p:cNvPr id="68" name="Line 57"/>
                <p:cNvSpPr>
                  <a:spLocks noChangeShapeType="1"/>
                </p:cNvSpPr>
                <p:nvPr/>
              </p:nvSpPr>
              <p:spPr bwMode="auto">
                <a:xfrm>
                  <a:off x="5193" y="1580"/>
                  <a:ext cx="3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sz="2000"/>
                </a:p>
              </p:txBody>
            </p:sp>
          </p:grpSp>
        </p:grpSp>
        <p:sp>
          <p:nvSpPr>
            <p:cNvPr id="180" name="Rectangle 44"/>
            <p:cNvSpPr>
              <a:spLocks noChangeArrowheads="1"/>
            </p:cNvSpPr>
            <p:nvPr/>
          </p:nvSpPr>
          <p:spPr bwMode="auto">
            <a:xfrm>
              <a:off x="8183027" y="1461358"/>
              <a:ext cx="330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1" name="Rectangle 44"/>
            <p:cNvSpPr>
              <a:spLocks noChangeArrowheads="1"/>
            </p:cNvSpPr>
            <p:nvPr/>
          </p:nvSpPr>
          <p:spPr bwMode="auto">
            <a:xfrm>
              <a:off x="8159492" y="2199984"/>
              <a:ext cx="330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15" name="Group 109"/>
          <p:cNvGrpSpPr>
            <a:grpSpLocks/>
          </p:cNvGrpSpPr>
          <p:nvPr/>
        </p:nvGrpSpPr>
        <p:grpSpPr bwMode="auto">
          <a:xfrm>
            <a:off x="7467860" y="2678684"/>
            <a:ext cx="688975" cy="403225"/>
            <a:chOff x="4642" y="2045"/>
            <a:chExt cx="434" cy="254"/>
          </a:xfrm>
        </p:grpSpPr>
        <p:sp>
          <p:nvSpPr>
            <p:cNvPr id="216" name="Rectangle 103"/>
            <p:cNvSpPr>
              <a:spLocks noChangeArrowheads="1"/>
            </p:cNvSpPr>
            <p:nvPr/>
          </p:nvSpPr>
          <p:spPr bwMode="auto">
            <a:xfrm>
              <a:off x="4726" y="2045"/>
              <a:ext cx="3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7" name="Line 104"/>
            <p:cNvSpPr>
              <a:spLocks noChangeShapeType="1"/>
            </p:cNvSpPr>
            <p:nvPr/>
          </p:nvSpPr>
          <p:spPr bwMode="auto">
            <a:xfrm rot="5400000" flipV="1">
              <a:off x="4785" y="2156"/>
              <a:ext cx="0" cy="2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</p:grpSp>
      <p:grpSp>
        <p:nvGrpSpPr>
          <p:cNvPr id="218" name="Group 110"/>
          <p:cNvGrpSpPr>
            <a:grpSpLocks/>
          </p:cNvGrpSpPr>
          <p:nvPr/>
        </p:nvGrpSpPr>
        <p:grpSpPr bwMode="auto">
          <a:xfrm>
            <a:off x="7387215" y="2843047"/>
            <a:ext cx="555625" cy="757238"/>
            <a:chOff x="4550" y="2146"/>
            <a:chExt cx="350" cy="477"/>
          </a:xfrm>
        </p:grpSpPr>
        <p:sp>
          <p:nvSpPr>
            <p:cNvPr id="219" name="Rectangle 106"/>
            <p:cNvSpPr>
              <a:spLocks noChangeArrowheads="1"/>
            </p:cNvSpPr>
            <p:nvPr/>
          </p:nvSpPr>
          <p:spPr bwMode="auto">
            <a:xfrm>
              <a:off x="4550" y="2371"/>
              <a:ext cx="3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0" name="Arc 107"/>
            <p:cNvSpPr>
              <a:spLocks/>
            </p:cNvSpPr>
            <p:nvPr/>
          </p:nvSpPr>
          <p:spPr bwMode="auto">
            <a:xfrm flipV="1">
              <a:off x="4670" y="2146"/>
              <a:ext cx="62" cy="266"/>
            </a:xfrm>
            <a:custGeom>
              <a:avLst/>
              <a:gdLst>
                <a:gd name="G0" fmla="+- 0 0 0"/>
                <a:gd name="G1" fmla="+- 21007 0 0"/>
                <a:gd name="G2" fmla="+- 21600 0 0"/>
                <a:gd name="T0" fmla="*/ 5027 w 21600"/>
                <a:gd name="T1" fmla="*/ 0 h 42249"/>
                <a:gd name="T2" fmla="*/ 3914 w 21600"/>
                <a:gd name="T3" fmla="*/ 42249 h 42249"/>
                <a:gd name="T4" fmla="*/ 0 w 21600"/>
                <a:gd name="T5" fmla="*/ 21007 h 42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49" fill="none" extrusionOk="0">
                  <a:moveTo>
                    <a:pt x="5026" y="0"/>
                  </a:moveTo>
                  <a:cubicBezTo>
                    <a:pt x="14745" y="2325"/>
                    <a:pt x="21600" y="11014"/>
                    <a:pt x="21600" y="21007"/>
                  </a:cubicBezTo>
                  <a:cubicBezTo>
                    <a:pt x="21600" y="31426"/>
                    <a:pt x="14161" y="40361"/>
                    <a:pt x="3914" y="42249"/>
                  </a:cubicBezTo>
                </a:path>
                <a:path w="21600" h="42249" stroke="0" extrusionOk="0">
                  <a:moveTo>
                    <a:pt x="5026" y="0"/>
                  </a:moveTo>
                  <a:cubicBezTo>
                    <a:pt x="14745" y="2325"/>
                    <a:pt x="21600" y="11014"/>
                    <a:pt x="21600" y="21007"/>
                  </a:cubicBezTo>
                  <a:cubicBezTo>
                    <a:pt x="21600" y="31426"/>
                    <a:pt x="14161" y="40361"/>
                    <a:pt x="3914" y="42249"/>
                  </a:cubicBezTo>
                  <a:lnTo>
                    <a:pt x="0" y="21007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13100" y="2597992"/>
            <a:ext cx="1415849" cy="1658404"/>
            <a:chOff x="6213100" y="2425466"/>
            <a:chExt cx="1415849" cy="1658404"/>
          </a:xfrm>
        </p:grpSpPr>
        <p:sp>
          <p:nvSpPr>
            <p:cNvPr id="225" name="Line 26"/>
            <p:cNvSpPr>
              <a:spLocks noChangeShapeType="1"/>
            </p:cNvSpPr>
            <p:nvPr/>
          </p:nvSpPr>
          <p:spPr bwMode="auto">
            <a:xfrm>
              <a:off x="7467860" y="2918010"/>
              <a:ext cx="0" cy="1036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75" name="Line 28"/>
            <p:cNvSpPr>
              <a:spLocks noChangeAspect="1" noChangeShapeType="1"/>
            </p:cNvSpPr>
            <p:nvPr/>
          </p:nvSpPr>
          <p:spPr bwMode="auto">
            <a:xfrm flipV="1">
              <a:off x="6431540" y="2918010"/>
              <a:ext cx="0" cy="103632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76" name="Line 29"/>
            <p:cNvSpPr>
              <a:spLocks noChangeAspect="1" noChangeShapeType="1"/>
            </p:cNvSpPr>
            <p:nvPr/>
          </p:nvSpPr>
          <p:spPr bwMode="auto">
            <a:xfrm>
              <a:off x="6431540" y="2918010"/>
              <a:ext cx="10414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227" name="Line 31"/>
            <p:cNvSpPr>
              <a:spLocks noChangeShapeType="1"/>
            </p:cNvSpPr>
            <p:nvPr/>
          </p:nvSpPr>
          <p:spPr bwMode="auto">
            <a:xfrm>
              <a:off x="7472940" y="2562410"/>
              <a:ext cx="0" cy="355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228" name="Line 32"/>
            <p:cNvSpPr>
              <a:spLocks noChangeShapeType="1"/>
            </p:cNvSpPr>
            <p:nvPr/>
          </p:nvSpPr>
          <p:spPr bwMode="auto">
            <a:xfrm rot="5400000">
              <a:off x="6966528" y="3419342"/>
              <a:ext cx="0" cy="1069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230" name="Text Box 33"/>
            <p:cNvSpPr txBox="1">
              <a:spLocks noChangeArrowheads="1"/>
            </p:cNvSpPr>
            <p:nvPr/>
          </p:nvSpPr>
          <p:spPr bwMode="auto">
            <a:xfrm>
              <a:off x="6926405" y="2425466"/>
              <a:ext cx="702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F/2</a:t>
              </a:r>
            </a:p>
          </p:txBody>
        </p:sp>
        <p:grpSp>
          <p:nvGrpSpPr>
            <p:cNvPr id="315" name="Group 48"/>
            <p:cNvGrpSpPr>
              <a:grpSpLocks/>
            </p:cNvGrpSpPr>
            <p:nvPr/>
          </p:nvGrpSpPr>
          <p:grpSpPr bwMode="auto">
            <a:xfrm>
              <a:off x="6213100" y="3945440"/>
              <a:ext cx="433070" cy="138430"/>
              <a:chOff x="5193" y="1572"/>
              <a:chExt cx="341" cy="109"/>
            </a:xfrm>
          </p:grpSpPr>
          <p:grpSp>
            <p:nvGrpSpPr>
              <p:cNvPr id="321" name="Group 49"/>
              <p:cNvGrpSpPr>
                <a:grpSpLocks/>
              </p:cNvGrpSpPr>
              <p:nvPr/>
            </p:nvGrpSpPr>
            <p:grpSpPr bwMode="auto">
              <a:xfrm flipH="1">
                <a:off x="5213" y="1572"/>
                <a:ext cx="241" cy="109"/>
                <a:chOff x="8340" y="2205"/>
                <a:chExt cx="300" cy="128"/>
              </a:xfrm>
            </p:grpSpPr>
            <p:sp>
              <p:nvSpPr>
                <p:cNvPr id="323" name="Line 50"/>
                <p:cNvSpPr>
                  <a:spLocks noChangeShapeType="1"/>
                </p:cNvSpPr>
                <p:nvPr/>
              </p:nvSpPr>
              <p:spPr bwMode="auto">
                <a:xfrm rot="2700000">
                  <a:off x="846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25" name="Line 51"/>
                <p:cNvSpPr>
                  <a:spLocks noChangeShapeType="1"/>
                </p:cNvSpPr>
                <p:nvPr/>
              </p:nvSpPr>
              <p:spPr bwMode="auto">
                <a:xfrm rot="2700000">
                  <a:off x="8577" y="2268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26" name="Line 52"/>
                <p:cNvSpPr>
                  <a:spLocks noChangeShapeType="1"/>
                </p:cNvSpPr>
                <p:nvPr/>
              </p:nvSpPr>
              <p:spPr bwMode="auto">
                <a:xfrm rot="2700000">
                  <a:off x="840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28" name="Line 53"/>
                <p:cNvSpPr>
                  <a:spLocks noChangeShapeType="1"/>
                </p:cNvSpPr>
                <p:nvPr/>
              </p:nvSpPr>
              <p:spPr bwMode="auto">
                <a:xfrm rot="2700000">
                  <a:off x="852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29" name="Line 54"/>
                <p:cNvSpPr>
                  <a:spLocks noChangeShapeType="1"/>
                </p:cNvSpPr>
                <p:nvPr/>
              </p:nvSpPr>
              <p:spPr bwMode="auto">
                <a:xfrm rot="2700000">
                  <a:off x="840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30" name="Line 55"/>
                <p:cNvSpPr>
                  <a:spLocks noChangeShapeType="1"/>
                </p:cNvSpPr>
                <p:nvPr/>
              </p:nvSpPr>
              <p:spPr bwMode="auto">
                <a:xfrm rot="2700000">
                  <a:off x="8340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  <p:sp>
              <p:nvSpPr>
                <p:cNvPr id="331" name="Line 56"/>
                <p:cNvSpPr>
                  <a:spLocks noChangeShapeType="1"/>
                </p:cNvSpPr>
                <p:nvPr/>
              </p:nvSpPr>
              <p:spPr bwMode="auto">
                <a:xfrm rot="2700000">
                  <a:off x="8277" y="2271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z="2000"/>
                </a:p>
              </p:txBody>
            </p:sp>
          </p:grpSp>
          <p:sp>
            <p:nvSpPr>
              <p:cNvPr id="322" name="Line 57"/>
              <p:cNvSpPr>
                <a:spLocks noChangeShapeType="1"/>
              </p:cNvSpPr>
              <p:nvPr/>
            </p:nvSpPr>
            <p:spPr bwMode="auto">
              <a:xfrm>
                <a:off x="5193" y="1580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378" name="Group 148"/>
          <p:cNvGrpSpPr>
            <a:grpSpLocks/>
          </p:cNvGrpSpPr>
          <p:nvPr/>
        </p:nvGrpSpPr>
        <p:grpSpPr bwMode="auto">
          <a:xfrm>
            <a:off x="581188" y="1762173"/>
            <a:ext cx="1690688" cy="1671637"/>
            <a:chOff x="636" y="2062"/>
            <a:chExt cx="1065" cy="1053"/>
          </a:xfrm>
        </p:grpSpPr>
        <p:grpSp>
          <p:nvGrpSpPr>
            <p:cNvPr id="379" name="Group 114"/>
            <p:cNvGrpSpPr>
              <a:grpSpLocks/>
            </p:cNvGrpSpPr>
            <p:nvPr/>
          </p:nvGrpSpPr>
          <p:grpSpPr bwMode="auto">
            <a:xfrm>
              <a:off x="636" y="2299"/>
              <a:ext cx="816" cy="816"/>
              <a:chOff x="1824" y="2208"/>
              <a:chExt cx="816" cy="816"/>
            </a:xfrm>
          </p:grpSpPr>
          <p:sp>
            <p:nvSpPr>
              <p:cNvPr id="382" name="Line 115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81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3" name="Line 116"/>
              <p:cNvSpPr>
                <a:spLocks noChangeShapeType="1"/>
              </p:cNvSpPr>
              <p:nvPr/>
            </p:nvSpPr>
            <p:spPr bwMode="auto">
              <a:xfrm rot="-5400000">
                <a:off x="2232" y="1800"/>
                <a:ext cx="0" cy="81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380" name="Line 119"/>
            <p:cNvSpPr>
              <a:spLocks noChangeShapeType="1"/>
            </p:cNvSpPr>
            <p:nvPr/>
          </p:nvSpPr>
          <p:spPr bwMode="auto">
            <a:xfrm rot="5400000" flipH="1">
              <a:off x="1576" y="2174"/>
              <a:ext cx="0" cy="25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81" name="Rectangle 120"/>
            <p:cNvSpPr>
              <a:spLocks noChangeArrowheads="1"/>
            </p:cNvSpPr>
            <p:nvPr/>
          </p:nvSpPr>
          <p:spPr bwMode="auto">
            <a:xfrm>
              <a:off x="1457" y="2062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</a:p>
          </p:txBody>
        </p:sp>
      </p:grpSp>
      <p:grpSp>
        <p:nvGrpSpPr>
          <p:cNvPr id="384" name="Group 150"/>
          <p:cNvGrpSpPr>
            <a:grpSpLocks/>
          </p:cNvGrpSpPr>
          <p:nvPr/>
        </p:nvGrpSpPr>
        <p:grpSpPr bwMode="auto">
          <a:xfrm>
            <a:off x="2713201" y="1778048"/>
            <a:ext cx="1447800" cy="1676400"/>
            <a:chOff x="1836" y="2059"/>
            <a:chExt cx="912" cy="1056"/>
          </a:xfrm>
        </p:grpSpPr>
        <p:sp>
          <p:nvSpPr>
            <p:cNvPr id="385" name="Arc 123"/>
            <p:cNvSpPr>
              <a:spLocks/>
            </p:cNvSpPr>
            <p:nvPr/>
          </p:nvSpPr>
          <p:spPr bwMode="auto">
            <a:xfrm>
              <a:off x="2604" y="2059"/>
              <a:ext cx="144" cy="3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264"/>
                <a:gd name="T2" fmla="*/ 8938 w 21600"/>
                <a:gd name="T3" fmla="*/ 41264 h 41264"/>
                <a:gd name="T4" fmla="*/ 0 w 21600"/>
                <a:gd name="T5" fmla="*/ 21600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26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070"/>
                    <a:pt x="16649" y="37758"/>
                    <a:pt x="8937" y="41263"/>
                  </a:cubicBezTo>
                </a:path>
                <a:path w="21600" h="4126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070"/>
                    <a:pt x="16649" y="37758"/>
                    <a:pt x="8937" y="4126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000"/>
            </a:p>
          </p:txBody>
        </p:sp>
        <p:sp>
          <p:nvSpPr>
            <p:cNvPr id="386" name="Rectangle 124"/>
            <p:cNvSpPr>
              <a:spLocks noChangeArrowheads="1"/>
            </p:cNvSpPr>
            <p:nvPr/>
          </p:nvSpPr>
          <p:spPr bwMode="auto">
            <a:xfrm>
              <a:off x="2504" y="227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</a:p>
          </p:txBody>
        </p:sp>
        <p:grpSp>
          <p:nvGrpSpPr>
            <p:cNvPr id="387" name="Group 127"/>
            <p:cNvGrpSpPr>
              <a:grpSpLocks/>
            </p:cNvGrpSpPr>
            <p:nvPr/>
          </p:nvGrpSpPr>
          <p:grpSpPr bwMode="auto">
            <a:xfrm>
              <a:off x="1836" y="2299"/>
              <a:ext cx="816" cy="816"/>
              <a:chOff x="1824" y="2208"/>
              <a:chExt cx="816" cy="816"/>
            </a:xfrm>
          </p:grpSpPr>
          <p:sp>
            <p:nvSpPr>
              <p:cNvPr id="388" name="Line 128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81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89" name="Line 129"/>
              <p:cNvSpPr>
                <a:spLocks noChangeShapeType="1"/>
              </p:cNvSpPr>
              <p:nvPr/>
            </p:nvSpPr>
            <p:spPr bwMode="auto">
              <a:xfrm rot="-5400000">
                <a:off x="2232" y="1800"/>
                <a:ext cx="0" cy="81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</p:grpSp>
      <p:grpSp>
        <p:nvGrpSpPr>
          <p:cNvPr id="390" name="Group 152"/>
          <p:cNvGrpSpPr>
            <a:grpSpLocks/>
          </p:cNvGrpSpPr>
          <p:nvPr/>
        </p:nvGrpSpPr>
        <p:grpSpPr bwMode="auto">
          <a:xfrm>
            <a:off x="4495965" y="1663748"/>
            <a:ext cx="1309688" cy="1792287"/>
            <a:chOff x="3132" y="1986"/>
            <a:chExt cx="825" cy="1129"/>
          </a:xfrm>
        </p:grpSpPr>
        <p:grpSp>
          <p:nvGrpSpPr>
            <p:cNvPr id="391" name="Group 136"/>
            <p:cNvGrpSpPr>
              <a:grpSpLocks/>
            </p:cNvGrpSpPr>
            <p:nvPr/>
          </p:nvGrpSpPr>
          <p:grpSpPr bwMode="auto">
            <a:xfrm>
              <a:off x="3132" y="2299"/>
              <a:ext cx="816" cy="816"/>
              <a:chOff x="1824" y="2208"/>
              <a:chExt cx="816" cy="816"/>
            </a:xfrm>
          </p:grpSpPr>
          <p:sp>
            <p:nvSpPr>
              <p:cNvPr id="394" name="Line 137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81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395" name="Line 138"/>
              <p:cNvSpPr>
                <a:spLocks noChangeShapeType="1"/>
              </p:cNvSpPr>
              <p:nvPr/>
            </p:nvSpPr>
            <p:spPr bwMode="auto">
              <a:xfrm rot="-5400000">
                <a:off x="2232" y="1800"/>
                <a:ext cx="0" cy="81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392" name="Line 139"/>
            <p:cNvSpPr>
              <a:spLocks noChangeShapeType="1"/>
            </p:cNvSpPr>
            <p:nvPr/>
          </p:nvSpPr>
          <p:spPr bwMode="auto">
            <a:xfrm>
              <a:off x="3948" y="2056"/>
              <a:ext cx="0" cy="24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393" name="Text Box 140"/>
            <p:cNvSpPr txBox="1">
              <a:spLocks noChangeArrowheads="1"/>
            </p:cNvSpPr>
            <p:nvPr/>
          </p:nvSpPr>
          <p:spPr bwMode="auto">
            <a:xfrm>
              <a:off x="3610" y="198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/2</a:t>
              </a:r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E189912D-63DB-4E70-B118-C4C57B977194}"/>
              </a:ext>
            </a:extLst>
          </p:cNvPr>
          <p:cNvGrpSpPr/>
          <p:nvPr/>
        </p:nvGrpSpPr>
        <p:grpSpPr>
          <a:xfrm>
            <a:off x="60488" y="2127298"/>
            <a:ext cx="1706466" cy="1371600"/>
            <a:chOff x="-37656" y="2173830"/>
            <a:chExt cx="1706466" cy="1371600"/>
          </a:xfrm>
        </p:grpSpPr>
        <p:grpSp>
          <p:nvGrpSpPr>
            <p:cNvPr id="397" name="Group 153"/>
            <p:cNvGrpSpPr>
              <a:grpSpLocks/>
            </p:cNvGrpSpPr>
            <p:nvPr/>
          </p:nvGrpSpPr>
          <p:grpSpPr bwMode="auto">
            <a:xfrm>
              <a:off x="-37656" y="2173830"/>
              <a:ext cx="515938" cy="1371600"/>
              <a:chOff x="119" y="2163"/>
              <a:chExt cx="325" cy="864"/>
            </a:xfrm>
          </p:grpSpPr>
          <p:sp>
            <p:nvSpPr>
              <p:cNvPr id="399" name="Line 117"/>
              <p:cNvSpPr>
                <a:spLocks noChangeShapeType="1"/>
              </p:cNvSpPr>
              <p:nvPr/>
            </p:nvSpPr>
            <p:spPr bwMode="auto">
              <a:xfrm flipH="1">
                <a:off x="263" y="2163"/>
                <a:ext cx="181" cy="81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00" name="Line 118"/>
              <p:cNvSpPr>
                <a:spLocks noChangeShapeType="1"/>
              </p:cNvSpPr>
              <p:nvPr/>
            </p:nvSpPr>
            <p:spPr bwMode="auto">
              <a:xfrm flipV="1">
                <a:off x="260" y="2972"/>
                <a:ext cx="181" cy="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01" name="Text Box 121"/>
              <p:cNvSpPr txBox="1">
                <a:spLocks noChangeArrowheads="1"/>
              </p:cNvSpPr>
              <p:nvPr/>
            </p:nvSpPr>
            <p:spPr bwMode="auto">
              <a:xfrm>
                <a:off x="119" y="27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8" name="Text Box 154">
              <a:extLst>
                <a:ext uri="{FF2B5EF4-FFF2-40B4-BE49-F238E27FC236}">
                  <a16:creationId xmlns:a16="http://schemas.microsoft.com/office/drawing/2014/main" id="{8967399B-B54C-4B9D-B085-502592FE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07" y="2708526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30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65BA85F6-99D5-4F7B-91EB-97226F84EEB9}"/>
              </a:ext>
            </a:extLst>
          </p:cNvPr>
          <p:cNvGrpSpPr/>
          <p:nvPr/>
        </p:nvGrpSpPr>
        <p:grpSpPr>
          <a:xfrm>
            <a:off x="2408401" y="1751060"/>
            <a:ext cx="1600200" cy="1703388"/>
            <a:chOff x="2310257" y="1797592"/>
            <a:chExt cx="1600200" cy="1703388"/>
          </a:xfrm>
        </p:grpSpPr>
        <p:grpSp>
          <p:nvGrpSpPr>
            <p:cNvPr id="403" name="Group 149"/>
            <p:cNvGrpSpPr>
              <a:grpSpLocks/>
            </p:cNvGrpSpPr>
            <p:nvPr/>
          </p:nvGrpSpPr>
          <p:grpSpPr bwMode="auto">
            <a:xfrm>
              <a:off x="2310257" y="1797592"/>
              <a:ext cx="1600200" cy="1703388"/>
              <a:chOff x="1644" y="2042"/>
              <a:chExt cx="1008" cy="1073"/>
            </a:xfrm>
          </p:grpSpPr>
          <p:sp>
            <p:nvSpPr>
              <p:cNvPr id="405" name="Rectangle 125"/>
              <p:cNvSpPr>
                <a:spLocks noChangeArrowheads="1"/>
              </p:cNvSpPr>
              <p:nvPr/>
            </p:nvSpPr>
            <p:spPr bwMode="auto">
              <a:xfrm>
                <a:off x="1644" y="204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06" name="Line 126"/>
              <p:cNvSpPr>
                <a:spLocks noChangeShapeType="1"/>
              </p:cNvSpPr>
              <p:nvPr/>
            </p:nvSpPr>
            <p:spPr bwMode="auto">
              <a:xfrm>
                <a:off x="1692" y="2299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07" name="Line 130"/>
              <p:cNvSpPr>
                <a:spLocks noChangeShapeType="1"/>
              </p:cNvSpPr>
              <p:nvPr/>
            </p:nvSpPr>
            <p:spPr bwMode="auto">
              <a:xfrm>
                <a:off x="1692" y="2299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08" name="Line 131"/>
              <p:cNvSpPr>
                <a:spLocks noChangeShapeType="1"/>
              </p:cNvSpPr>
              <p:nvPr/>
            </p:nvSpPr>
            <p:spPr bwMode="auto">
              <a:xfrm>
                <a:off x="1692" y="3115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09" name="Line 132"/>
              <p:cNvSpPr>
                <a:spLocks noChangeShapeType="1"/>
              </p:cNvSpPr>
              <p:nvPr/>
            </p:nvSpPr>
            <p:spPr bwMode="auto">
              <a:xfrm rot="-5400000">
                <a:off x="1764" y="222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10" name="Line 133"/>
              <p:cNvSpPr>
                <a:spLocks noChangeShapeType="1"/>
              </p:cNvSpPr>
              <p:nvPr/>
            </p:nvSpPr>
            <p:spPr bwMode="auto">
              <a:xfrm rot="-5400000">
                <a:off x="2580" y="222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11" name="Line 134"/>
              <p:cNvSpPr>
                <a:spLocks noChangeShapeType="1"/>
              </p:cNvSpPr>
              <p:nvPr/>
            </p:nvSpPr>
            <p:spPr bwMode="auto">
              <a:xfrm rot="-5400000">
                <a:off x="2244" y="1747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404" name="Text Box 154">
              <a:extLst>
                <a:ext uri="{FF2B5EF4-FFF2-40B4-BE49-F238E27FC236}">
                  <a16:creationId xmlns:a16="http://schemas.microsoft.com/office/drawing/2014/main" id="{1382EC66-8C61-4963-B700-2AAB0738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550" y="2708526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30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86D13681-E23B-4279-BFFF-360DF5AD2FA1}"/>
              </a:ext>
            </a:extLst>
          </p:cNvPr>
          <p:cNvGrpSpPr/>
          <p:nvPr/>
        </p:nvGrpSpPr>
        <p:grpSpPr>
          <a:xfrm>
            <a:off x="4267363" y="1774873"/>
            <a:ext cx="1524000" cy="1681162"/>
            <a:chOff x="4169219" y="1821405"/>
            <a:chExt cx="1524000" cy="1681162"/>
          </a:xfrm>
        </p:grpSpPr>
        <p:grpSp>
          <p:nvGrpSpPr>
            <p:cNvPr id="413" name="Group 151"/>
            <p:cNvGrpSpPr>
              <a:grpSpLocks/>
            </p:cNvGrpSpPr>
            <p:nvPr/>
          </p:nvGrpSpPr>
          <p:grpSpPr bwMode="auto">
            <a:xfrm>
              <a:off x="4169219" y="1821405"/>
              <a:ext cx="1524000" cy="1681162"/>
              <a:chOff x="2988" y="2056"/>
              <a:chExt cx="960" cy="1059"/>
            </a:xfrm>
          </p:grpSpPr>
          <p:sp>
            <p:nvSpPr>
              <p:cNvPr id="415" name="Line 141"/>
              <p:cNvSpPr>
                <a:spLocks noChangeShapeType="1"/>
              </p:cNvSpPr>
              <p:nvPr/>
            </p:nvSpPr>
            <p:spPr bwMode="auto">
              <a:xfrm rot="5400000">
                <a:off x="3460" y="1991"/>
                <a:ext cx="179" cy="7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16" name="Text Box 142"/>
              <p:cNvSpPr txBox="1">
                <a:spLocks noChangeArrowheads="1"/>
              </p:cNvSpPr>
              <p:nvPr/>
            </p:nvSpPr>
            <p:spPr bwMode="auto">
              <a:xfrm>
                <a:off x="2988" y="2056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/2</a:t>
                </a:r>
              </a:p>
            </p:txBody>
          </p:sp>
          <p:sp>
            <p:nvSpPr>
              <p:cNvPr id="417" name="Line 143"/>
              <p:cNvSpPr>
                <a:spLocks noChangeShapeType="1"/>
              </p:cNvSpPr>
              <p:nvPr/>
            </p:nvSpPr>
            <p:spPr bwMode="auto">
              <a:xfrm>
                <a:off x="3276" y="2299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18" name="Line 144"/>
              <p:cNvSpPr>
                <a:spLocks noChangeShapeType="1"/>
              </p:cNvSpPr>
              <p:nvPr/>
            </p:nvSpPr>
            <p:spPr bwMode="auto">
              <a:xfrm>
                <a:off x="3132" y="3115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414" name="Text Box 154">
              <a:extLst>
                <a:ext uri="{FF2B5EF4-FFF2-40B4-BE49-F238E27FC236}">
                  <a16:creationId xmlns:a16="http://schemas.microsoft.com/office/drawing/2014/main" id="{39C12D81-03AB-4455-8C97-09D400FC1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946" y="2708526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graphicFrame>
        <p:nvGraphicFramePr>
          <p:cNvPr id="419" name="Object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775648"/>
              </p:ext>
            </p:extLst>
          </p:nvPr>
        </p:nvGraphicFramePr>
        <p:xfrm>
          <a:off x="1907057" y="3577328"/>
          <a:ext cx="2532855" cy="7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1562040" imgH="457200" progId="Equation.DSMT4">
                  <p:embed/>
                </p:oleObj>
              </mc:Choice>
              <mc:Fallback>
                <p:oleObj name="Equation" r:id="rId3" imgW="1562040" imgH="457200" progId="Equation.DSMT4">
                  <p:embed/>
                  <p:pic>
                    <p:nvPicPr>
                      <p:cNvPr id="209" name="Object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057" y="3577328"/>
                        <a:ext cx="2532855" cy="7337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Objec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992376"/>
              </p:ext>
            </p:extLst>
          </p:nvPr>
        </p:nvGraphicFramePr>
        <p:xfrm>
          <a:off x="163277" y="4357308"/>
          <a:ext cx="1906863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1726920" imgH="419040" progId="Equation.DSMT4">
                  <p:embed/>
                </p:oleObj>
              </mc:Choice>
              <mc:Fallback>
                <p:oleObj name="Equation" r:id="rId5" imgW="1726920" imgH="419040" progId="Equation.DSMT4">
                  <p:embed/>
                  <p:pic>
                    <p:nvPicPr>
                      <p:cNvPr id="245" name="Object 15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77" y="4357308"/>
                        <a:ext cx="1906863" cy="52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Object 1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024477"/>
              </p:ext>
            </p:extLst>
          </p:nvPr>
        </p:nvGraphicFramePr>
        <p:xfrm>
          <a:off x="4395293" y="4951296"/>
          <a:ext cx="1242916" cy="98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787320" imgH="812520" progId="Equation.DSMT4">
                  <p:embed/>
                </p:oleObj>
              </mc:Choice>
              <mc:Fallback>
                <p:oleObj name="Equation" r:id="rId7" imgW="787320" imgH="812520" progId="Equation.DSMT4">
                  <p:embed/>
                  <p:pic>
                    <p:nvPicPr>
                      <p:cNvPr id="250" name="Object 16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293" y="4951296"/>
                        <a:ext cx="1242916" cy="98732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" name="Rectangle 307"/>
          <p:cNvSpPr>
            <a:spLocks noChangeArrowheads="1"/>
          </p:cNvSpPr>
          <p:nvPr/>
        </p:nvSpPr>
        <p:spPr bwMode="auto">
          <a:xfrm>
            <a:off x="2660289" y="5209763"/>
            <a:ext cx="18029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代入正则方程</a:t>
            </a:r>
          </a:p>
        </p:txBody>
      </p:sp>
      <p:graphicFrame>
        <p:nvGraphicFramePr>
          <p:cNvPr id="427" name="Objec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05807"/>
              </p:ext>
            </p:extLst>
          </p:nvPr>
        </p:nvGraphicFramePr>
        <p:xfrm>
          <a:off x="2630828" y="4366306"/>
          <a:ext cx="186513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1688760" imgH="393480" progId="Equation.DSMT4">
                  <p:embed/>
                </p:oleObj>
              </mc:Choice>
              <mc:Fallback>
                <p:oleObj name="Equation" r:id="rId9" imgW="1688760" imgH="393480" progId="Equation.DSMT4">
                  <p:embed/>
                  <p:pic>
                    <p:nvPicPr>
                      <p:cNvPr id="420" name="Object 15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828" y="4366306"/>
                        <a:ext cx="186513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Objec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878573"/>
              </p:ext>
            </p:extLst>
          </p:nvPr>
        </p:nvGraphicFramePr>
        <p:xfrm>
          <a:off x="163278" y="4983216"/>
          <a:ext cx="2145784" cy="52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1" imgW="1942920" imgH="419040" progId="Equation.DSMT4">
                  <p:embed/>
                </p:oleObj>
              </mc:Choice>
              <mc:Fallback>
                <p:oleObj name="Equation" r:id="rId11" imgW="1942920" imgH="419040" progId="Equation.DSMT4">
                  <p:embed/>
                  <p:pic>
                    <p:nvPicPr>
                      <p:cNvPr id="427" name="Object 15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78" y="4983216"/>
                        <a:ext cx="2145784" cy="527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Objec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38973"/>
              </p:ext>
            </p:extLst>
          </p:nvPr>
        </p:nvGraphicFramePr>
        <p:xfrm>
          <a:off x="163277" y="5609100"/>
          <a:ext cx="2249269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3" imgW="2031840" imgH="419040" progId="Equation.DSMT4">
                  <p:embed/>
                </p:oleObj>
              </mc:Choice>
              <mc:Fallback>
                <p:oleObj name="Equation" r:id="rId13" imgW="2031840" imgH="419040" progId="Equation.DSMT4">
                  <p:embed/>
                  <p:pic>
                    <p:nvPicPr>
                      <p:cNvPr id="428" name="Object 15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77" y="5609100"/>
                        <a:ext cx="2249269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Objec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588733"/>
              </p:ext>
            </p:extLst>
          </p:nvPr>
        </p:nvGraphicFramePr>
        <p:xfrm>
          <a:off x="163277" y="6231831"/>
          <a:ext cx="30915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5" imgW="2793960" imgH="419040" progId="Equation.DSMT4">
                  <p:embed/>
                </p:oleObj>
              </mc:Choice>
              <mc:Fallback>
                <p:oleObj name="Equation" r:id="rId15" imgW="2793960" imgH="419040" progId="Equation.DSMT4">
                  <p:embed/>
                  <p:pic>
                    <p:nvPicPr>
                      <p:cNvPr id="429" name="Object 15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77" y="6231831"/>
                        <a:ext cx="30915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" name="Object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895533"/>
              </p:ext>
            </p:extLst>
          </p:nvPr>
        </p:nvGraphicFramePr>
        <p:xfrm>
          <a:off x="3277090" y="6009526"/>
          <a:ext cx="255499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7" imgW="1739880" imgH="241200" progId="Equation.DSMT4">
                  <p:embed/>
                </p:oleObj>
              </mc:Choice>
              <mc:Fallback>
                <p:oleObj name="Equation" r:id="rId17" imgW="1739880" imgH="241200" progId="Equation.DSMT4">
                  <p:embed/>
                  <p:pic>
                    <p:nvPicPr>
                      <p:cNvPr id="201" name="Object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090" y="6009526"/>
                        <a:ext cx="2554997" cy="39528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2" name="组合 431"/>
          <p:cNvGrpSpPr>
            <a:grpSpLocks noChangeAspect="1"/>
          </p:cNvGrpSpPr>
          <p:nvPr/>
        </p:nvGrpSpPr>
        <p:grpSpPr>
          <a:xfrm>
            <a:off x="5810824" y="4447164"/>
            <a:ext cx="3371850" cy="2287585"/>
            <a:chOff x="5741988" y="4499754"/>
            <a:chExt cx="3371850" cy="2287585"/>
          </a:xfrm>
        </p:grpSpPr>
        <p:grpSp>
          <p:nvGrpSpPr>
            <p:cNvPr id="433" name="Group 188"/>
            <p:cNvGrpSpPr>
              <a:grpSpLocks/>
            </p:cNvGrpSpPr>
            <p:nvPr/>
          </p:nvGrpSpPr>
          <p:grpSpPr bwMode="auto">
            <a:xfrm>
              <a:off x="7402516" y="4499754"/>
              <a:ext cx="1011238" cy="622300"/>
              <a:chOff x="4649" y="2613"/>
              <a:chExt cx="637" cy="392"/>
            </a:xfrm>
          </p:grpSpPr>
          <p:sp>
            <p:nvSpPr>
              <p:cNvPr id="455" name="Line 167"/>
              <p:cNvSpPr>
                <a:spLocks noChangeShapeType="1"/>
              </p:cNvSpPr>
              <p:nvPr/>
            </p:nvSpPr>
            <p:spPr bwMode="auto">
              <a:xfrm flipV="1">
                <a:off x="4649" y="2710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56" name="Text Box 168"/>
              <p:cNvSpPr txBox="1">
                <a:spLocks noChangeArrowheads="1"/>
              </p:cNvSpPr>
              <p:nvPr/>
            </p:nvSpPr>
            <p:spPr bwMode="auto">
              <a:xfrm>
                <a:off x="4742" y="2613"/>
                <a:ext cx="5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>
                    <a:latin typeface="Times New Roman" panose="02020603050405020304" pitchFamily="18" charset="0"/>
                  </a:rPr>
                  <a:t>3</a:t>
                </a:r>
                <a:r>
                  <a:rPr kumimoji="1" lang="en-US" altLang="zh-CN" b="1" i="1" dirty="0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 dirty="0">
                    <a:latin typeface="Times New Roman" panose="02020603050405020304" pitchFamily="18" charset="0"/>
                  </a:rPr>
                  <a:t>/10</a:t>
                </a:r>
              </a:p>
            </p:txBody>
          </p:sp>
        </p:grpSp>
        <p:sp>
          <p:nvSpPr>
            <p:cNvPr id="434" name="Line 169"/>
            <p:cNvSpPr>
              <a:spLocks noChangeShapeType="1"/>
            </p:cNvSpPr>
            <p:nvPr/>
          </p:nvSpPr>
          <p:spPr bwMode="auto">
            <a:xfrm flipH="1">
              <a:off x="6107113" y="4644214"/>
              <a:ext cx="1295400" cy="8382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sp>
          <p:nvSpPr>
            <p:cNvPr id="435" name="Text Box 173"/>
            <p:cNvSpPr txBox="1">
              <a:spLocks noChangeArrowheads="1"/>
            </p:cNvSpPr>
            <p:nvPr/>
          </p:nvSpPr>
          <p:spPr bwMode="auto">
            <a:xfrm>
              <a:off x="5794108" y="4831539"/>
              <a:ext cx="6335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 dirty="0">
                  <a:latin typeface="Times New Roman" panose="02020603050405020304" pitchFamily="18" charset="0"/>
                </a:rPr>
                <a:t>Fa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/5</a:t>
              </a:r>
            </a:p>
          </p:txBody>
        </p:sp>
        <p:sp>
          <p:nvSpPr>
            <p:cNvPr id="436" name="Line 174"/>
            <p:cNvSpPr>
              <a:spLocks noChangeShapeType="1"/>
            </p:cNvSpPr>
            <p:nvPr/>
          </p:nvSpPr>
          <p:spPr bwMode="auto">
            <a:xfrm flipH="1">
              <a:off x="5954713" y="5149039"/>
              <a:ext cx="471487" cy="12954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000"/>
            </a:p>
          </p:txBody>
        </p:sp>
        <p:grpSp>
          <p:nvGrpSpPr>
            <p:cNvPr id="437" name="Group 187"/>
            <p:cNvGrpSpPr>
              <a:grpSpLocks/>
            </p:cNvGrpSpPr>
            <p:nvPr/>
          </p:nvGrpSpPr>
          <p:grpSpPr bwMode="auto">
            <a:xfrm>
              <a:off x="5741988" y="6407926"/>
              <a:ext cx="749300" cy="369887"/>
              <a:chOff x="3603" y="3815"/>
              <a:chExt cx="472" cy="233"/>
            </a:xfrm>
          </p:grpSpPr>
          <p:sp>
            <p:nvSpPr>
              <p:cNvPr id="453" name="Line 176"/>
              <p:cNvSpPr>
                <a:spLocks noChangeShapeType="1"/>
              </p:cNvSpPr>
              <p:nvPr/>
            </p:nvSpPr>
            <p:spPr bwMode="auto">
              <a:xfrm rot="-5400000">
                <a:off x="3785" y="3790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54" name="Text Box 177"/>
              <p:cNvSpPr txBox="1">
                <a:spLocks noChangeArrowheads="1"/>
              </p:cNvSpPr>
              <p:nvPr/>
            </p:nvSpPr>
            <p:spPr bwMode="auto">
              <a:xfrm>
                <a:off x="3603" y="3815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i="1" dirty="0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 dirty="0">
                    <a:latin typeface="Times New Roman" panose="02020603050405020304" pitchFamily="18" charset="0"/>
                  </a:rPr>
                  <a:t>/10</a:t>
                </a:r>
              </a:p>
            </p:txBody>
          </p:sp>
        </p:grpSp>
        <p:grpSp>
          <p:nvGrpSpPr>
            <p:cNvPr id="438" name="Group 186"/>
            <p:cNvGrpSpPr>
              <a:grpSpLocks/>
            </p:cNvGrpSpPr>
            <p:nvPr/>
          </p:nvGrpSpPr>
          <p:grpSpPr bwMode="auto">
            <a:xfrm>
              <a:off x="7402513" y="4644214"/>
              <a:ext cx="1711325" cy="2143125"/>
              <a:chOff x="4649" y="2704"/>
              <a:chExt cx="1078" cy="1350"/>
            </a:xfrm>
          </p:grpSpPr>
          <p:sp>
            <p:nvSpPr>
              <p:cNvPr id="448" name="Line 179"/>
              <p:cNvSpPr>
                <a:spLocks noChangeShapeType="1"/>
              </p:cNvSpPr>
              <p:nvPr/>
            </p:nvSpPr>
            <p:spPr bwMode="auto">
              <a:xfrm>
                <a:off x="4649" y="2704"/>
                <a:ext cx="816" cy="528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49" name="Text Box 182"/>
              <p:cNvSpPr txBox="1">
                <a:spLocks noChangeArrowheads="1"/>
              </p:cNvSpPr>
              <p:nvPr/>
            </p:nvSpPr>
            <p:spPr bwMode="auto">
              <a:xfrm>
                <a:off x="5178" y="2814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i="1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/5</a:t>
                </a:r>
              </a:p>
            </p:txBody>
          </p:sp>
          <p:sp>
            <p:nvSpPr>
              <p:cNvPr id="450" name="Line 183"/>
              <p:cNvSpPr>
                <a:spLocks noChangeShapeType="1"/>
              </p:cNvSpPr>
              <p:nvPr/>
            </p:nvSpPr>
            <p:spPr bwMode="auto">
              <a:xfrm rot="-5400000">
                <a:off x="5513" y="3790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51" name="Line 184"/>
              <p:cNvSpPr>
                <a:spLocks noChangeShapeType="1"/>
              </p:cNvSpPr>
              <p:nvPr/>
            </p:nvSpPr>
            <p:spPr bwMode="auto">
              <a:xfrm>
                <a:off x="5282" y="3022"/>
                <a:ext cx="279" cy="8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52" name="Text Box 185"/>
              <p:cNvSpPr txBox="1">
                <a:spLocks noChangeArrowheads="1"/>
              </p:cNvSpPr>
              <p:nvPr/>
            </p:nvSpPr>
            <p:spPr bwMode="auto">
              <a:xfrm>
                <a:off x="5255" y="3821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i="1">
                    <a:latin typeface="Times New Roman" panose="02020603050405020304" pitchFamily="18" charset="0"/>
                  </a:rPr>
                  <a:t>Fa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/10</a:t>
                </a:r>
              </a:p>
            </p:txBody>
          </p:sp>
        </p:grpSp>
        <p:grpSp>
          <p:nvGrpSpPr>
            <p:cNvPr id="441" name="Group 162"/>
            <p:cNvGrpSpPr>
              <a:grpSpLocks noChangeAspect="1"/>
            </p:cNvGrpSpPr>
            <p:nvPr/>
          </p:nvGrpSpPr>
          <p:grpSpPr bwMode="auto">
            <a:xfrm>
              <a:off x="6107113" y="5149037"/>
              <a:ext cx="2590800" cy="1295400"/>
              <a:chOff x="3696" y="1440"/>
              <a:chExt cx="1056" cy="528"/>
            </a:xfrm>
          </p:grpSpPr>
          <p:sp>
            <p:nvSpPr>
              <p:cNvPr id="445" name="Line 163"/>
              <p:cNvSpPr>
                <a:spLocks noChangeAspect="1" noChangeShapeType="1"/>
              </p:cNvSpPr>
              <p:nvPr/>
            </p:nvSpPr>
            <p:spPr bwMode="auto">
              <a:xfrm flipV="1">
                <a:off x="3696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46" name="Line 164"/>
              <p:cNvSpPr>
                <a:spLocks noChangeAspect="1" noChangeShapeType="1"/>
              </p:cNvSpPr>
              <p:nvPr/>
            </p:nvSpPr>
            <p:spPr bwMode="auto">
              <a:xfrm>
                <a:off x="3696" y="1440"/>
                <a:ext cx="10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447" name="Line 165"/>
              <p:cNvSpPr>
                <a:spLocks noChangeAspect="1" noChangeShapeType="1"/>
              </p:cNvSpPr>
              <p:nvPr/>
            </p:nvSpPr>
            <p:spPr bwMode="auto">
              <a:xfrm flipV="1">
                <a:off x="4752" y="1440"/>
                <a:ext cx="0" cy="52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440" name="Text Box 189"/>
            <p:cNvSpPr txBox="1">
              <a:spLocks noChangeArrowheads="1"/>
            </p:cNvSpPr>
            <p:nvPr/>
          </p:nvSpPr>
          <p:spPr bwMode="auto">
            <a:xfrm>
              <a:off x="7002463" y="5705774"/>
              <a:ext cx="9233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FF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-25000" dirty="0">
                  <a:solidFill>
                    <a:srgbClr val="FF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all</a:t>
              </a:r>
              <a:r>
                <a:rPr kumimoji="1" lang="zh-CN" altLang="en-US" sz="2000" b="1" dirty="0">
                  <a:solidFill>
                    <a:srgbClr val="FF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  <a:endParaRPr kumimoji="1" lang="en-US" altLang="zh-CN" sz="2000" b="1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7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2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超静定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图乘法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对称性</a:t>
            </a:r>
          </a:p>
        </p:txBody>
      </p:sp>
      <p:sp>
        <p:nvSpPr>
          <p:cNvPr id="148" name="Text Box 59"/>
          <p:cNvSpPr txBox="1">
            <a:spLocks noChangeArrowheads="1"/>
          </p:cNvSpPr>
          <p:nvPr/>
        </p:nvSpPr>
        <p:spPr bwMode="auto">
          <a:xfrm>
            <a:off x="7575598" y="3595728"/>
            <a:ext cx="1232426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相当系统</a:t>
            </a:r>
          </a:p>
        </p:txBody>
      </p:sp>
    </p:spTree>
    <p:extLst>
      <p:ext uri="{BB962C8B-B14F-4D97-AF65-F5344CB8AC3E}">
        <p14:creationId xmlns:p14="http://schemas.microsoft.com/office/powerpoint/2010/main" val="264044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75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 autoUpdateAnimBg="0"/>
      <p:bldP spid="179" grpId="0" build="p" autoUpdateAnimBg="0"/>
      <p:bldP spid="426" grpId="0" build="p" autoUpdateAnimBg="0"/>
      <p:bldP spid="1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 50"/>
          <p:cNvSpPr txBox="1">
            <a:spLocks noChangeArrowheads="1"/>
          </p:cNvSpPr>
          <p:nvPr/>
        </p:nvSpPr>
        <p:spPr bwMode="auto">
          <a:xfrm>
            <a:off x="5185822" y="3123507"/>
            <a:ext cx="1622290" cy="75713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满足关于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点反对称关系</a:t>
            </a:r>
          </a:p>
        </p:txBody>
      </p:sp>
      <p:sp>
        <p:nvSpPr>
          <p:cNvPr id="194" name="Text Box 50"/>
          <p:cNvSpPr txBox="1">
            <a:spLocks noChangeArrowheads="1"/>
          </p:cNvSpPr>
          <p:nvPr/>
        </p:nvSpPr>
        <p:spPr bwMode="auto">
          <a:xfrm>
            <a:off x="2651867" y="3110175"/>
            <a:ext cx="1652254" cy="75713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满足作用力与反作用力关系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5488" y="886065"/>
            <a:ext cx="58524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图示</a:t>
            </a:r>
            <a:r>
              <a:rPr kumimoji="1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刚架抗弯刚度为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 pitchFamily="49" charset="-122"/>
              </a:rPr>
              <a:t>EI</a:t>
            </a:r>
            <a:r>
              <a:rPr kumimoji="1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，试确定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截面的内力。</a:t>
            </a:r>
            <a:endParaRPr kumimoji="1"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01151" y="930454"/>
            <a:ext cx="3034094" cy="1686596"/>
            <a:chOff x="2487897" y="1554803"/>
            <a:chExt cx="3034094" cy="1686596"/>
          </a:xfrm>
        </p:grpSpPr>
        <p:grpSp>
          <p:nvGrpSpPr>
            <p:cNvPr id="4" name="组合 3"/>
            <p:cNvGrpSpPr/>
            <p:nvPr/>
          </p:nvGrpSpPr>
          <p:grpSpPr>
            <a:xfrm>
              <a:off x="2701941" y="1554955"/>
              <a:ext cx="2598451" cy="1686444"/>
              <a:chOff x="2701941" y="1554955"/>
              <a:chExt cx="2598451" cy="1686444"/>
            </a:xfrm>
          </p:grpSpPr>
          <p:grpSp>
            <p:nvGrpSpPr>
              <p:cNvPr id="34" name="Group 5"/>
              <p:cNvGrpSpPr>
                <a:grpSpLocks noChangeAspect="1"/>
              </p:cNvGrpSpPr>
              <p:nvPr/>
            </p:nvGrpSpPr>
            <p:grpSpPr bwMode="auto">
              <a:xfrm rot="10800000" flipH="1" flipV="1">
                <a:off x="2701941" y="1554955"/>
                <a:ext cx="485775" cy="95250"/>
                <a:chOff x="4310" y="1980"/>
                <a:chExt cx="408" cy="96"/>
              </a:xfrm>
            </p:grpSpPr>
            <p:sp>
              <p:nvSpPr>
                <p:cNvPr id="45" name="Line 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10" y="2076"/>
                  <a:ext cx="37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643" y="1980"/>
                  <a:ext cx="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570" y="1980"/>
                  <a:ext cx="73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96" y="1980"/>
                  <a:ext cx="7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21" y="1980"/>
                  <a:ext cx="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47" y="1980"/>
                  <a:ext cx="7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5"/>
              <p:cNvGrpSpPr>
                <a:grpSpLocks noChangeAspect="1"/>
              </p:cNvGrpSpPr>
              <p:nvPr/>
            </p:nvGrpSpPr>
            <p:grpSpPr bwMode="auto">
              <a:xfrm rot="10800000">
                <a:off x="4814617" y="3146149"/>
                <a:ext cx="485775" cy="95250"/>
                <a:chOff x="4278" y="1968"/>
                <a:chExt cx="408" cy="96"/>
              </a:xfrm>
            </p:grpSpPr>
            <p:sp>
              <p:nvSpPr>
                <p:cNvPr id="39" name="Line 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278" y="2064"/>
                  <a:ext cx="37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611" y="1968"/>
                  <a:ext cx="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538" y="1968"/>
                  <a:ext cx="73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64" y="1968"/>
                  <a:ext cx="7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89" y="1968"/>
                  <a:ext cx="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15" y="1968"/>
                  <a:ext cx="7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Line 91"/>
              <p:cNvSpPr>
                <a:spLocks noChangeShapeType="1"/>
              </p:cNvSpPr>
              <p:nvPr/>
            </p:nvSpPr>
            <p:spPr bwMode="auto">
              <a:xfrm rot="5400000">
                <a:off x="4729519" y="2767211"/>
                <a:ext cx="720000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91"/>
              <p:cNvSpPr>
                <a:spLocks noChangeShapeType="1"/>
              </p:cNvSpPr>
              <p:nvPr/>
            </p:nvSpPr>
            <p:spPr bwMode="auto">
              <a:xfrm>
                <a:off x="2929519" y="2399590"/>
                <a:ext cx="2160000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91"/>
              <p:cNvSpPr>
                <a:spLocks noChangeShapeType="1"/>
              </p:cNvSpPr>
              <p:nvPr/>
            </p:nvSpPr>
            <p:spPr bwMode="auto">
              <a:xfrm rot="5400000">
                <a:off x="2570655" y="2038086"/>
                <a:ext cx="720000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921125" y="2024837"/>
              <a:ext cx="2183384" cy="360000"/>
              <a:chOff x="6278410" y="1650646"/>
              <a:chExt cx="2038898" cy="360000"/>
            </a:xfrm>
          </p:grpSpPr>
          <p:sp>
            <p:nvSpPr>
              <p:cNvPr id="23" name="Line 93"/>
              <p:cNvSpPr>
                <a:spLocks noChangeShapeType="1"/>
              </p:cNvSpPr>
              <p:nvPr/>
            </p:nvSpPr>
            <p:spPr bwMode="auto">
              <a:xfrm>
                <a:off x="6287940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94"/>
              <p:cNvSpPr>
                <a:spLocks noChangeShapeType="1"/>
              </p:cNvSpPr>
              <p:nvPr/>
            </p:nvSpPr>
            <p:spPr bwMode="auto">
              <a:xfrm>
                <a:off x="6737044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95"/>
              <p:cNvSpPr>
                <a:spLocks noChangeShapeType="1"/>
              </p:cNvSpPr>
              <p:nvPr/>
            </p:nvSpPr>
            <p:spPr bwMode="auto">
              <a:xfrm>
                <a:off x="6961596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6"/>
              <p:cNvSpPr>
                <a:spLocks noChangeShapeType="1"/>
              </p:cNvSpPr>
              <p:nvPr/>
            </p:nvSpPr>
            <p:spPr bwMode="auto">
              <a:xfrm>
                <a:off x="7186148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01"/>
              <p:cNvSpPr>
                <a:spLocks noChangeShapeType="1"/>
              </p:cNvSpPr>
              <p:nvPr/>
            </p:nvSpPr>
            <p:spPr bwMode="auto">
              <a:xfrm>
                <a:off x="6512492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>
                <a:off x="7410700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>
                <a:off x="7859804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8084356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8308908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01"/>
              <p:cNvSpPr>
                <a:spLocks noChangeShapeType="1"/>
              </p:cNvSpPr>
              <p:nvPr/>
            </p:nvSpPr>
            <p:spPr bwMode="auto">
              <a:xfrm>
                <a:off x="7635252" y="1650646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 rot="5400000">
                <a:off x="7297859" y="631197"/>
                <a:ext cx="0" cy="203889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3"/>
            <p:cNvSpPr txBox="1">
              <a:spLocks noChangeAspect="1" noChangeArrowheads="1"/>
            </p:cNvSpPr>
            <p:nvPr/>
          </p:nvSpPr>
          <p:spPr bwMode="auto">
            <a:xfrm>
              <a:off x="3997827" y="1641072"/>
              <a:ext cx="3129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7" name="Text Box 13"/>
            <p:cNvSpPr txBox="1">
              <a:spLocks noChangeAspect="1" noChangeArrowheads="1"/>
            </p:cNvSpPr>
            <p:nvPr/>
          </p:nvSpPr>
          <p:spPr bwMode="auto">
            <a:xfrm>
              <a:off x="2878748" y="1554803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" name="Text Box 13"/>
            <p:cNvSpPr txBox="1">
              <a:spLocks noChangeAspect="1" noChangeArrowheads="1"/>
            </p:cNvSpPr>
            <p:nvPr/>
          </p:nvSpPr>
          <p:spPr bwMode="auto">
            <a:xfrm>
              <a:off x="4797262" y="2810437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" name="Line 241"/>
            <p:cNvSpPr>
              <a:spLocks noChangeShapeType="1"/>
            </p:cNvSpPr>
            <p:nvPr/>
          </p:nvSpPr>
          <p:spPr bwMode="auto">
            <a:xfrm>
              <a:off x="2922802" y="2666992"/>
              <a:ext cx="1080000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auto">
            <a:xfrm rot="5400000">
              <a:off x="2725740" y="2331011"/>
              <a:ext cx="0" cy="15240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auto">
            <a:xfrm rot="5400000">
              <a:off x="2349308" y="2023847"/>
              <a:ext cx="766734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spect="1" noChangeArrowheads="1"/>
            </p:cNvSpPr>
            <p:nvPr/>
          </p:nvSpPr>
          <p:spPr bwMode="auto">
            <a:xfrm>
              <a:off x="2487897" y="178955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" name="Line 240"/>
            <p:cNvSpPr>
              <a:spLocks noChangeShapeType="1"/>
            </p:cNvSpPr>
            <p:nvPr/>
          </p:nvSpPr>
          <p:spPr bwMode="auto">
            <a:xfrm rot="5400000">
              <a:off x="5269150" y="2311137"/>
              <a:ext cx="0" cy="15240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1"/>
            <p:cNvSpPr>
              <a:spLocks noChangeShapeType="1"/>
            </p:cNvSpPr>
            <p:nvPr/>
          </p:nvSpPr>
          <p:spPr bwMode="auto">
            <a:xfrm rot="5400000">
              <a:off x="4885783" y="2759978"/>
              <a:ext cx="766734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3"/>
            <p:cNvSpPr txBox="1">
              <a:spLocks noChangeAspect="1" noChangeArrowheads="1"/>
            </p:cNvSpPr>
            <p:nvPr/>
          </p:nvSpPr>
          <p:spPr bwMode="auto">
            <a:xfrm>
              <a:off x="5209084" y="2555188"/>
              <a:ext cx="3129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" name="Line 240"/>
            <p:cNvSpPr>
              <a:spLocks noChangeShapeType="1"/>
            </p:cNvSpPr>
            <p:nvPr/>
          </p:nvSpPr>
          <p:spPr bwMode="auto">
            <a:xfrm rot="10800000">
              <a:off x="2925365" y="2590792"/>
              <a:ext cx="0" cy="15240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0"/>
            <p:cNvSpPr>
              <a:spLocks noChangeShapeType="1"/>
            </p:cNvSpPr>
            <p:nvPr/>
          </p:nvSpPr>
          <p:spPr bwMode="auto">
            <a:xfrm rot="10800000">
              <a:off x="4002802" y="2590792"/>
              <a:ext cx="0" cy="15240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1"/>
            <p:cNvSpPr>
              <a:spLocks noChangeShapeType="1"/>
            </p:cNvSpPr>
            <p:nvPr/>
          </p:nvSpPr>
          <p:spPr bwMode="auto">
            <a:xfrm>
              <a:off x="3998936" y="2666992"/>
              <a:ext cx="1080000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40"/>
            <p:cNvSpPr>
              <a:spLocks noChangeShapeType="1"/>
            </p:cNvSpPr>
            <p:nvPr/>
          </p:nvSpPr>
          <p:spPr bwMode="auto">
            <a:xfrm rot="10800000">
              <a:off x="4009448" y="1920703"/>
              <a:ext cx="0" cy="5876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3"/>
            <p:cNvSpPr txBox="1">
              <a:spLocks noChangeAspect="1" noChangeArrowheads="1"/>
            </p:cNvSpPr>
            <p:nvPr/>
          </p:nvSpPr>
          <p:spPr bwMode="auto">
            <a:xfrm>
              <a:off x="3700107" y="2314663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1" name="Text Box 13"/>
            <p:cNvSpPr txBox="1">
              <a:spLocks noChangeAspect="1" noChangeArrowheads="1"/>
            </p:cNvSpPr>
            <p:nvPr/>
          </p:nvSpPr>
          <p:spPr bwMode="auto">
            <a:xfrm>
              <a:off x="3301805" y="2346297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" name="Text Box 13"/>
            <p:cNvSpPr txBox="1">
              <a:spLocks noChangeAspect="1" noChangeArrowheads="1"/>
            </p:cNvSpPr>
            <p:nvPr/>
          </p:nvSpPr>
          <p:spPr bwMode="auto">
            <a:xfrm>
              <a:off x="4411990" y="234663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5488" y="1299909"/>
            <a:ext cx="6217727" cy="43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解法二：</a:t>
            </a:r>
            <a:r>
              <a:rPr kumimoji="1"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沿</a:t>
            </a:r>
            <a:r>
              <a:rPr kumimoji="1" lang="en-US" altLang="zh-CN" sz="2000" b="1" i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截面截开，利用结构关于</a:t>
            </a:r>
            <a:r>
              <a:rPr kumimoji="1" lang="en-US" altLang="zh-CN" sz="2000" b="1" i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点中心反对称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6167" y="1758561"/>
            <a:ext cx="1410340" cy="1215956"/>
            <a:chOff x="3583102" y="3156310"/>
            <a:chExt cx="1410340" cy="1215956"/>
          </a:xfrm>
        </p:grpSpPr>
        <p:grpSp>
          <p:nvGrpSpPr>
            <p:cNvPr id="54" name="组合 53"/>
            <p:cNvGrpSpPr/>
            <p:nvPr/>
          </p:nvGrpSpPr>
          <p:grpSpPr>
            <a:xfrm>
              <a:off x="3583102" y="3156462"/>
              <a:ext cx="1307578" cy="844635"/>
              <a:chOff x="2701941" y="1554955"/>
              <a:chExt cx="1307578" cy="844635"/>
            </a:xfrm>
          </p:grpSpPr>
          <p:grpSp>
            <p:nvGrpSpPr>
              <p:cNvPr id="65" name="Group 5"/>
              <p:cNvGrpSpPr>
                <a:grpSpLocks noChangeAspect="1"/>
              </p:cNvGrpSpPr>
              <p:nvPr/>
            </p:nvGrpSpPr>
            <p:grpSpPr bwMode="auto">
              <a:xfrm rot="10800000" flipH="1" flipV="1">
                <a:off x="2701941" y="1554955"/>
                <a:ext cx="485775" cy="95250"/>
                <a:chOff x="4310" y="1980"/>
                <a:chExt cx="408" cy="96"/>
              </a:xfrm>
            </p:grpSpPr>
            <p:sp>
              <p:nvSpPr>
                <p:cNvPr id="68" name="Line 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10" y="2076"/>
                  <a:ext cx="37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643" y="1980"/>
                  <a:ext cx="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570" y="1980"/>
                  <a:ext cx="73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96" y="1980"/>
                  <a:ext cx="7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21" y="1980"/>
                  <a:ext cx="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47" y="1980"/>
                  <a:ext cx="7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Line 91"/>
              <p:cNvSpPr>
                <a:spLocks noChangeShapeType="1"/>
              </p:cNvSpPr>
              <p:nvPr/>
            </p:nvSpPr>
            <p:spPr bwMode="auto">
              <a:xfrm rot="5400000">
                <a:off x="2570655" y="2038086"/>
                <a:ext cx="720000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91"/>
              <p:cNvSpPr>
                <a:spLocks noChangeShapeType="1"/>
              </p:cNvSpPr>
              <p:nvPr/>
            </p:nvSpPr>
            <p:spPr bwMode="auto">
              <a:xfrm>
                <a:off x="2929519" y="2399590"/>
                <a:ext cx="1080000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759909" y="3156310"/>
              <a:ext cx="1233533" cy="1215956"/>
              <a:chOff x="3759909" y="3156310"/>
              <a:chExt cx="1233533" cy="1215956"/>
            </a:xfrm>
          </p:grpSpPr>
          <p:sp>
            <p:nvSpPr>
              <p:cNvPr id="56" name="Line 93"/>
              <p:cNvSpPr>
                <a:spLocks noChangeShapeType="1"/>
              </p:cNvSpPr>
              <p:nvPr/>
            </p:nvSpPr>
            <p:spPr bwMode="auto">
              <a:xfrm>
                <a:off x="3812491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94"/>
              <p:cNvSpPr>
                <a:spLocks noChangeShapeType="1"/>
              </p:cNvSpPr>
              <p:nvPr/>
            </p:nvSpPr>
            <p:spPr bwMode="auto">
              <a:xfrm>
                <a:off x="4349407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95"/>
              <p:cNvSpPr>
                <a:spLocks noChangeShapeType="1"/>
              </p:cNvSpPr>
              <p:nvPr/>
            </p:nvSpPr>
            <p:spPr bwMode="auto">
              <a:xfrm>
                <a:off x="4617865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01"/>
              <p:cNvSpPr>
                <a:spLocks noChangeShapeType="1"/>
              </p:cNvSpPr>
              <p:nvPr/>
            </p:nvSpPr>
            <p:spPr bwMode="auto">
              <a:xfrm>
                <a:off x="4080949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96"/>
              <p:cNvSpPr>
                <a:spLocks noChangeShapeType="1"/>
              </p:cNvSpPr>
              <p:nvPr/>
            </p:nvSpPr>
            <p:spPr bwMode="auto">
              <a:xfrm rot="5400000">
                <a:off x="4344558" y="3096329"/>
                <a:ext cx="0" cy="108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4184382" y="3242269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2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759909" y="315631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3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4637254" y="3972156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64" name="Line 96"/>
              <p:cNvSpPr>
                <a:spLocks noChangeShapeType="1"/>
              </p:cNvSpPr>
              <p:nvPr/>
            </p:nvSpPr>
            <p:spPr bwMode="auto">
              <a:xfrm>
                <a:off x="4886323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1248500" y="2052175"/>
            <a:ext cx="1200081" cy="1145620"/>
            <a:chOff x="4715962" y="3450029"/>
            <a:chExt cx="1200081" cy="1145620"/>
          </a:xfrm>
        </p:grpSpPr>
        <p:sp>
          <p:nvSpPr>
            <p:cNvPr id="75" name="Line 274"/>
            <p:cNvSpPr>
              <a:spLocks noChangeShapeType="1"/>
            </p:cNvSpPr>
            <p:nvPr/>
          </p:nvSpPr>
          <p:spPr bwMode="auto">
            <a:xfrm flipV="1">
              <a:off x="4993442" y="3747180"/>
              <a:ext cx="0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spect="1" noChangeArrowheads="1"/>
            </p:cNvSpPr>
            <p:nvPr/>
          </p:nvSpPr>
          <p:spPr bwMode="auto">
            <a:xfrm>
              <a:off x="5361084" y="3772101"/>
              <a:ext cx="5549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7" name="Line 274"/>
            <p:cNvSpPr>
              <a:spLocks noChangeShapeType="1"/>
            </p:cNvSpPr>
            <p:nvPr/>
          </p:nvSpPr>
          <p:spPr bwMode="auto">
            <a:xfrm rot="5400000" flipV="1">
              <a:off x="5145843" y="3746975"/>
              <a:ext cx="0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弧形 77"/>
            <p:cNvSpPr/>
            <p:nvPr/>
          </p:nvSpPr>
          <p:spPr bwMode="auto">
            <a:xfrm flipV="1">
              <a:off x="4872917" y="3733704"/>
              <a:ext cx="321300" cy="505279"/>
            </a:xfrm>
            <a:prstGeom prst="arc">
              <a:avLst>
                <a:gd name="adj1" fmla="val 17389174"/>
                <a:gd name="adj2" fmla="val 430317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9" name="Text Box 13"/>
            <p:cNvSpPr txBox="1">
              <a:spLocks noChangeAspect="1" noChangeArrowheads="1"/>
            </p:cNvSpPr>
            <p:nvPr/>
          </p:nvSpPr>
          <p:spPr bwMode="auto">
            <a:xfrm>
              <a:off x="4715962" y="4195539"/>
              <a:ext cx="5549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" name="Text Box 13"/>
            <p:cNvSpPr txBox="1">
              <a:spLocks noChangeAspect="1" noChangeArrowheads="1"/>
            </p:cNvSpPr>
            <p:nvPr/>
          </p:nvSpPr>
          <p:spPr bwMode="auto">
            <a:xfrm>
              <a:off x="4916737" y="3450029"/>
              <a:ext cx="5549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254857" y="1814911"/>
            <a:ext cx="1530343" cy="1589834"/>
            <a:chOff x="7427037" y="4292301"/>
            <a:chExt cx="1530343" cy="1589834"/>
          </a:xfrm>
        </p:grpSpPr>
        <p:grpSp>
          <p:nvGrpSpPr>
            <p:cNvPr id="82" name="组合 81"/>
            <p:cNvGrpSpPr/>
            <p:nvPr/>
          </p:nvGrpSpPr>
          <p:grpSpPr>
            <a:xfrm>
              <a:off x="7541667" y="4292301"/>
              <a:ext cx="1081765" cy="744075"/>
              <a:chOff x="3804558" y="3242269"/>
              <a:chExt cx="1081765" cy="744075"/>
            </a:xfrm>
          </p:grpSpPr>
          <p:sp>
            <p:nvSpPr>
              <p:cNvPr id="94" name="Line 93"/>
              <p:cNvSpPr>
                <a:spLocks noChangeShapeType="1"/>
              </p:cNvSpPr>
              <p:nvPr/>
            </p:nvSpPr>
            <p:spPr bwMode="auto">
              <a:xfrm>
                <a:off x="3812491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94"/>
              <p:cNvSpPr>
                <a:spLocks noChangeShapeType="1"/>
              </p:cNvSpPr>
              <p:nvPr/>
            </p:nvSpPr>
            <p:spPr bwMode="auto">
              <a:xfrm>
                <a:off x="4349407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95"/>
              <p:cNvSpPr>
                <a:spLocks noChangeShapeType="1"/>
              </p:cNvSpPr>
              <p:nvPr/>
            </p:nvSpPr>
            <p:spPr bwMode="auto">
              <a:xfrm>
                <a:off x="4617865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01"/>
              <p:cNvSpPr>
                <a:spLocks noChangeShapeType="1"/>
              </p:cNvSpPr>
              <p:nvPr/>
            </p:nvSpPr>
            <p:spPr bwMode="auto">
              <a:xfrm>
                <a:off x="4080949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/>
            </p:nvSpPr>
            <p:spPr bwMode="auto">
              <a:xfrm rot="5400000">
                <a:off x="4344558" y="3096329"/>
                <a:ext cx="0" cy="108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4184382" y="3242269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00" name="Line 96"/>
              <p:cNvSpPr>
                <a:spLocks noChangeShapeType="1"/>
              </p:cNvSpPr>
              <p:nvPr/>
            </p:nvSpPr>
            <p:spPr bwMode="auto">
              <a:xfrm>
                <a:off x="4886323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Group 5"/>
            <p:cNvGrpSpPr>
              <a:grpSpLocks noChangeAspect="1"/>
            </p:cNvGrpSpPr>
            <p:nvPr/>
          </p:nvGrpSpPr>
          <p:grpSpPr bwMode="auto">
            <a:xfrm rot="10800000">
              <a:off x="8358672" y="5786885"/>
              <a:ext cx="485775" cy="95250"/>
              <a:chOff x="4278" y="1968"/>
              <a:chExt cx="408" cy="96"/>
            </a:xfrm>
          </p:grpSpPr>
          <p:sp>
            <p:nvSpPr>
              <p:cNvPr id="88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4278" y="2064"/>
                <a:ext cx="3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7"/>
              <p:cNvSpPr>
                <a:spLocks noChangeAspect="1" noChangeShapeType="1"/>
              </p:cNvSpPr>
              <p:nvPr/>
            </p:nvSpPr>
            <p:spPr bwMode="auto">
              <a:xfrm flipH="1">
                <a:off x="4611" y="1968"/>
                <a:ext cx="75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4538" y="1968"/>
                <a:ext cx="73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4464" y="1968"/>
                <a:ext cx="7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4389" y="1968"/>
                <a:ext cx="75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4315" y="1968"/>
                <a:ext cx="7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4" name="Line 91"/>
            <p:cNvSpPr>
              <a:spLocks noChangeShapeType="1"/>
            </p:cNvSpPr>
            <p:nvPr/>
          </p:nvSpPr>
          <p:spPr bwMode="auto">
            <a:xfrm rot="5400000">
              <a:off x="8273574" y="5407947"/>
              <a:ext cx="72000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91"/>
            <p:cNvSpPr>
              <a:spLocks noChangeShapeType="1"/>
            </p:cNvSpPr>
            <p:nvPr/>
          </p:nvSpPr>
          <p:spPr bwMode="auto">
            <a:xfrm>
              <a:off x="7551574" y="5040326"/>
              <a:ext cx="108000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spect="1" noChangeArrowheads="1"/>
            </p:cNvSpPr>
            <p:nvPr/>
          </p:nvSpPr>
          <p:spPr bwMode="auto">
            <a:xfrm>
              <a:off x="8601192" y="5451173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7" name="Text Box 13"/>
            <p:cNvSpPr txBox="1">
              <a:spLocks noChangeAspect="1" noChangeArrowheads="1"/>
            </p:cNvSpPr>
            <p:nvPr/>
          </p:nvSpPr>
          <p:spPr bwMode="auto">
            <a:xfrm>
              <a:off x="7427037" y="5003524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367904" y="1900080"/>
            <a:ext cx="1215705" cy="1214119"/>
            <a:chOff x="6551829" y="4386481"/>
            <a:chExt cx="1215705" cy="1214119"/>
          </a:xfrm>
        </p:grpSpPr>
        <p:sp>
          <p:nvSpPr>
            <p:cNvPr id="102" name="Line 274"/>
            <p:cNvSpPr>
              <a:spLocks noChangeShapeType="1"/>
            </p:cNvSpPr>
            <p:nvPr/>
          </p:nvSpPr>
          <p:spPr bwMode="auto">
            <a:xfrm>
              <a:off x="7470940" y="4783963"/>
              <a:ext cx="0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3"/>
            <p:cNvSpPr txBox="1">
              <a:spLocks noChangeAspect="1" noChangeArrowheads="1"/>
            </p:cNvSpPr>
            <p:nvPr/>
          </p:nvSpPr>
          <p:spPr bwMode="auto">
            <a:xfrm>
              <a:off x="6551829" y="4795493"/>
              <a:ext cx="5549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4" name="Line 274"/>
            <p:cNvSpPr>
              <a:spLocks noChangeShapeType="1"/>
            </p:cNvSpPr>
            <p:nvPr/>
          </p:nvSpPr>
          <p:spPr bwMode="auto">
            <a:xfrm rot="16200000" flipH="1" flipV="1">
              <a:off x="7282906" y="4795535"/>
              <a:ext cx="0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弧形 104"/>
            <p:cNvSpPr/>
            <p:nvPr/>
          </p:nvSpPr>
          <p:spPr bwMode="auto">
            <a:xfrm flipH="1" flipV="1">
              <a:off x="7264058" y="4750884"/>
              <a:ext cx="321300" cy="505279"/>
            </a:xfrm>
            <a:prstGeom prst="arc">
              <a:avLst>
                <a:gd name="adj1" fmla="val 17389174"/>
                <a:gd name="adj2" fmla="val 430317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6" name="Text Box 13"/>
            <p:cNvSpPr txBox="1">
              <a:spLocks noChangeAspect="1" noChangeArrowheads="1"/>
            </p:cNvSpPr>
            <p:nvPr/>
          </p:nvSpPr>
          <p:spPr bwMode="auto">
            <a:xfrm>
              <a:off x="7212574" y="5200490"/>
              <a:ext cx="5549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7" name="Text Box 13"/>
            <p:cNvSpPr txBox="1">
              <a:spLocks noChangeAspect="1" noChangeArrowheads="1"/>
            </p:cNvSpPr>
            <p:nvPr/>
          </p:nvSpPr>
          <p:spPr bwMode="auto">
            <a:xfrm>
              <a:off x="6965370" y="4386481"/>
              <a:ext cx="5549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224373" y="4750699"/>
            <a:ext cx="1652747" cy="1052176"/>
            <a:chOff x="5371069" y="5180881"/>
            <a:chExt cx="1652747" cy="1052176"/>
          </a:xfrm>
        </p:grpSpPr>
        <p:grpSp>
          <p:nvGrpSpPr>
            <p:cNvPr id="109" name="Group 5"/>
            <p:cNvGrpSpPr>
              <a:grpSpLocks noChangeAspect="1"/>
            </p:cNvGrpSpPr>
            <p:nvPr/>
          </p:nvGrpSpPr>
          <p:grpSpPr bwMode="auto">
            <a:xfrm rot="10800000" flipH="1" flipV="1">
              <a:off x="5371069" y="5180881"/>
              <a:ext cx="485775" cy="95250"/>
              <a:chOff x="4310" y="1980"/>
              <a:chExt cx="408" cy="96"/>
            </a:xfrm>
          </p:grpSpPr>
          <p:sp>
            <p:nvSpPr>
              <p:cNvPr id="114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4310" y="2076"/>
                <a:ext cx="3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7"/>
              <p:cNvSpPr>
                <a:spLocks noChangeAspect="1" noChangeShapeType="1"/>
              </p:cNvSpPr>
              <p:nvPr/>
            </p:nvSpPr>
            <p:spPr bwMode="auto">
              <a:xfrm flipH="1">
                <a:off x="4643" y="1980"/>
                <a:ext cx="75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4570" y="1980"/>
                <a:ext cx="73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4496" y="1980"/>
                <a:ext cx="7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4421" y="1980"/>
                <a:ext cx="75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4347" y="1980"/>
                <a:ext cx="7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" name="Line 91"/>
            <p:cNvSpPr>
              <a:spLocks noChangeShapeType="1"/>
            </p:cNvSpPr>
            <p:nvPr/>
          </p:nvSpPr>
          <p:spPr bwMode="auto">
            <a:xfrm rot="5400000">
              <a:off x="5239783" y="5664012"/>
              <a:ext cx="72000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91"/>
            <p:cNvSpPr>
              <a:spLocks noChangeShapeType="1"/>
            </p:cNvSpPr>
            <p:nvPr/>
          </p:nvSpPr>
          <p:spPr bwMode="auto">
            <a:xfrm>
              <a:off x="5598647" y="6025516"/>
              <a:ext cx="108000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13"/>
            <p:cNvSpPr txBox="1">
              <a:spLocks noChangeAspect="1" noChangeArrowheads="1"/>
            </p:cNvSpPr>
            <p:nvPr/>
          </p:nvSpPr>
          <p:spPr bwMode="auto">
            <a:xfrm>
              <a:off x="6710910" y="5730441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弧形 112"/>
            <p:cNvSpPr/>
            <p:nvPr/>
          </p:nvSpPr>
          <p:spPr bwMode="auto">
            <a:xfrm flipV="1">
              <a:off x="6420677" y="5727778"/>
              <a:ext cx="321300" cy="505279"/>
            </a:xfrm>
            <a:prstGeom prst="arc">
              <a:avLst>
                <a:gd name="adj1" fmla="val 17389174"/>
                <a:gd name="adj2" fmla="val 430317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aphicFrame>
        <p:nvGraphicFramePr>
          <p:cNvPr id="120" name="对象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26316"/>
              </p:ext>
            </p:extLst>
          </p:nvPr>
        </p:nvGraphicFramePr>
        <p:xfrm>
          <a:off x="266487" y="5263840"/>
          <a:ext cx="3379391" cy="31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2234880" imgH="228600" progId="Equation.DSMT4">
                  <p:embed/>
                </p:oleObj>
              </mc:Choice>
              <mc:Fallback>
                <p:oleObj name="Equation" r:id="rId3" imgW="2234880" imgH="228600" progId="Equation.DSMT4">
                  <p:embed/>
                  <p:pic>
                    <p:nvPicPr>
                      <p:cNvPr id="455817" name="对象 4558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87" y="5263840"/>
                        <a:ext cx="3379391" cy="31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104079"/>
              </p:ext>
            </p:extLst>
          </p:nvPr>
        </p:nvGraphicFramePr>
        <p:xfrm>
          <a:off x="278477" y="5527678"/>
          <a:ext cx="48577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3213000" imgH="419040" progId="Equation.DSMT4">
                  <p:embed/>
                </p:oleObj>
              </mc:Choice>
              <mc:Fallback>
                <p:oleObj name="Equation" r:id="rId5" imgW="3213000" imgH="419040" progId="Equation.DSMT4">
                  <p:embed/>
                  <p:pic>
                    <p:nvPicPr>
                      <p:cNvPr id="455822" name="对象 4558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77" y="5527678"/>
                        <a:ext cx="48577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383639"/>
              </p:ext>
            </p:extLst>
          </p:nvPr>
        </p:nvGraphicFramePr>
        <p:xfrm>
          <a:off x="2267263" y="6076566"/>
          <a:ext cx="1663435" cy="59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1091880" imgH="444240" progId="Equation.DSMT4">
                  <p:embed/>
                </p:oleObj>
              </mc:Choice>
              <mc:Fallback>
                <p:oleObj name="Equation" r:id="rId7" imgW="1091880" imgH="444240" progId="Equation.DSMT4">
                  <p:embed/>
                  <p:pic>
                    <p:nvPicPr>
                      <p:cNvPr id="455827" name="对象 4558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63" y="6076566"/>
                        <a:ext cx="1663435" cy="595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组合 123"/>
          <p:cNvGrpSpPr/>
          <p:nvPr/>
        </p:nvGrpSpPr>
        <p:grpSpPr>
          <a:xfrm>
            <a:off x="7237399" y="3410713"/>
            <a:ext cx="1888595" cy="1215956"/>
            <a:chOff x="-2739469" y="1858871"/>
            <a:chExt cx="1888595" cy="1215956"/>
          </a:xfrm>
        </p:grpSpPr>
        <p:grpSp>
          <p:nvGrpSpPr>
            <p:cNvPr id="125" name="组合 124"/>
            <p:cNvGrpSpPr/>
            <p:nvPr/>
          </p:nvGrpSpPr>
          <p:grpSpPr>
            <a:xfrm>
              <a:off x="-2739469" y="1858871"/>
              <a:ext cx="1410340" cy="1215956"/>
              <a:chOff x="3583102" y="3156310"/>
              <a:chExt cx="1410340" cy="1215956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3583102" y="3156462"/>
                <a:ext cx="1307578" cy="844635"/>
                <a:chOff x="2701941" y="1554955"/>
                <a:chExt cx="1307578" cy="844635"/>
              </a:xfrm>
            </p:grpSpPr>
            <p:grpSp>
              <p:nvGrpSpPr>
                <p:cNvPr id="140" name="Group 5"/>
                <p:cNvGrpSpPr>
                  <a:grpSpLocks noChangeAspect="1"/>
                </p:cNvGrpSpPr>
                <p:nvPr/>
              </p:nvGrpSpPr>
              <p:grpSpPr bwMode="auto">
                <a:xfrm rot="10800000" flipH="1" flipV="1">
                  <a:off x="2701941" y="1554955"/>
                  <a:ext cx="485775" cy="95250"/>
                  <a:chOff x="4310" y="1980"/>
                  <a:chExt cx="408" cy="96"/>
                </a:xfrm>
              </p:grpSpPr>
              <p:sp>
                <p:nvSpPr>
                  <p:cNvPr id="143" name="Line 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310" y="2076"/>
                    <a:ext cx="37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Line 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643" y="1980"/>
                    <a:ext cx="75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Line 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570" y="1980"/>
                    <a:ext cx="73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Line 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496" y="1980"/>
                    <a:ext cx="74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Line 1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421" y="1980"/>
                    <a:ext cx="75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Line 1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347" y="1980"/>
                    <a:ext cx="74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1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2570655" y="2038086"/>
                  <a:ext cx="720000" cy="0"/>
                </a:xfrm>
                <a:prstGeom prst="line">
                  <a:avLst/>
                </a:prstGeom>
                <a:noFill/>
                <a:ln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Line 91"/>
                <p:cNvSpPr>
                  <a:spLocks noChangeShapeType="1"/>
                </p:cNvSpPr>
                <p:nvPr/>
              </p:nvSpPr>
              <p:spPr bwMode="auto">
                <a:xfrm>
                  <a:off x="2929519" y="2399590"/>
                  <a:ext cx="1080000" cy="0"/>
                </a:xfrm>
                <a:prstGeom prst="line">
                  <a:avLst/>
                </a:prstGeom>
                <a:noFill/>
                <a:ln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3759909" y="3156310"/>
                <a:ext cx="1233533" cy="1215956"/>
                <a:chOff x="3759909" y="3156310"/>
                <a:chExt cx="1233533" cy="1215956"/>
              </a:xfrm>
            </p:grpSpPr>
            <p:sp>
              <p:nvSpPr>
                <p:cNvPr id="131" name="Line 93"/>
                <p:cNvSpPr>
                  <a:spLocks noChangeShapeType="1"/>
                </p:cNvSpPr>
                <p:nvPr/>
              </p:nvSpPr>
              <p:spPr bwMode="auto">
                <a:xfrm>
                  <a:off x="3812491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Line 94"/>
                <p:cNvSpPr>
                  <a:spLocks noChangeShapeType="1"/>
                </p:cNvSpPr>
                <p:nvPr/>
              </p:nvSpPr>
              <p:spPr bwMode="auto">
                <a:xfrm>
                  <a:off x="4349407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95"/>
                <p:cNvSpPr>
                  <a:spLocks noChangeShapeType="1"/>
                </p:cNvSpPr>
                <p:nvPr/>
              </p:nvSpPr>
              <p:spPr bwMode="auto">
                <a:xfrm>
                  <a:off x="4617865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101"/>
                <p:cNvSpPr>
                  <a:spLocks noChangeShapeType="1"/>
                </p:cNvSpPr>
                <p:nvPr/>
              </p:nvSpPr>
              <p:spPr bwMode="auto">
                <a:xfrm>
                  <a:off x="4080949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4344558" y="3096329"/>
                  <a:ext cx="0" cy="108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Text Box 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84382" y="3242269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</a:t>
                  </a:r>
                </a:p>
              </p:txBody>
            </p:sp>
            <p:sp>
              <p:nvSpPr>
                <p:cNvPr id="137" name="Text Box 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59909" y="3156310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38" name="Text Box 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37254" y="3972156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7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39" name="Line 96"/>
                <p:cNvSpPr>
                  <a:spLocks noChangeShapeType="1"/>
                </p:cNvSpPr>
                <p:nvPr/>
              </p:nvSpPr>
              <p:spPr bwMode="auto">
                <a:xfrm>
                  <a:off x="4886323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-1561626" y="2152590"/>
              <a:ext cx="710752" cy="788954"/>
              <a:chOff x="4760945" y="3450029"/>
              <a:chExt cx="710752" cy="788954"/>
            </a:xfrm>
          </p:grpSpPr>
          <p:sp>
            <p:nvSpPr>
              <p:cNvPr id="127" name="弧形 126"/>
              <p:cNvSpPr/>
              <p:nvPr/>
            </p:nvSpPr>
            <p:spPr bwMode="auto">
              <a:xfrm flipV="1">
                <a:off x="4760945" y="3733704"/>
                <a:ext cx="321300" cy="505279"/>
              </a:xfrm>
              <a:prstGeom prst="arc">
                <a:avLst>
                  <a:gd name="adj1" fmla="val 17389174"/>
                  <a:gd name="adj2" fmla="val 4303176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8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4916737" y="3450029"/>
                <a:ext cx="55496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0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</p:grp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174892" y="4702007"/>
            <a:ext cx="2578100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建立正则方程</a:t>
            </a:r>
          </a:p>
        </p:txBody>
      </p:sp>
      <p:graphicFrame>
        <p:nvGraphicFramePr>
          <p:cNvPr id="150" name="对象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461671"/>
              </p:ext>
            </p:extLst>
          </p:nvPr>
        </p:nvGraphicFramePr>
        <p:xfrm>
          <a:off x="2096219" y="4755205"/>
          <a:ext cx="1701827" cy="3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1028520" imgH="228600" progId="Equation.DSMT4">
                  <p:embed/>
                </p:oleObj>
              </mc:Choice>
              <mc:Fallback>
                <p:oleObj name="Equation" r:id="rId9" imgW="1028520" imgH="228600" progId="Equation.DSMT4">
                  <p:embed/>
                  <p:pic>
                    <p:nvPicPr>
                      <p:cNvPr id="38" name="对象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19" y="4755205"/>
                        <a:ext cx="1701827" cy="3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901682"/>
              </p:ext>
            </p:extLst>
          </p:nvPr>
        </p:nvGraphicFramePr>
        <p:xfrm>
          <a:off x="419188" y="3240308"/>
          <a:ext cx="725367" cy="40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39" name="对象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88" y="3240308"/>
                        <a:ext cx="725367" cy="40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170051"/>
              </p:ext>
            </p:extLst>
          </p:nvPr>
        </p:nvGraphicFramePr>
        <p:xfrm>
          <a:off x="439563" y="3776326"/>
          <a:ext cx="768673" cy="40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444240" imgH="228600" progId="Equation.DSMT4">
                  <p:embed/>
                </p:oleObj>
              </mc:Choice>
              <mc:Fallback>
                <p:oleObj name="Equation" r:id="rId13" imgW="444240" imgH="228600" progId="Equation.DSMT4">
                  <p:embed/>
                  <p:pic>
                    <p:nvPicPr>
                      <p:cNvPr id="42" name="对象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63" y="3776326"/>
                        <a:ext cx="768673" cy="40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 Box 50"/>
          <p:cNvSpPr txBox="1">
            <a:spLocks noChangeArrowheads="1"/>
          </p:cNvSpPr>
          <p:nvPr/>
        </p:nvSpPr>
        <p:spPr bwMode="auto">
          <a:xfrm>
            <a:off x="174892" y="4260257"/>
            <a:ext cx="257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变形协调方程</a:t>
            </a:r>
          </a:p>
        </p:txBody>
      </p:sp>
      <p:graphicFrame>
        <p:nvGraphicFramePr>
          <p:cNvPr id="154" name="对象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941589"/>
              </p:ext>
            </p:extLst>
          </p:nvPr>
        </p:nvGraphicFramePr>
        <p:xfrm>
          <a:off x="2065590" y="4335508"/>
          <a:ext cx="692269" cy="37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51" name="对象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590" y="4335508"/>
                        <a:ext cx="692269" cy="37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52"/>
          <p:cNvSpPr txBox="1">
            <a:spLocks noChangeArrowheads="1"/>
          </p:cNvSpPr>
          <p:nvPr/>
        </p:nvSpPr>
        <p:spPr bwMode="auto">
          <a:xfrm>
            <a:off x="174892" y="6101065"/>
            <a:ext cx="2578100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代入正则方程得</a:t>
            </a: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95B4B4D7-D85C-4EDC-9D53-250E682C3EBB}"/>
              </a:ext>
            </a:extLst>
          </p:cNvPr>
          <p:cNvGrpSpPr/>
          <p:nvPr/>
        </p:nvGrpSpPr>
        <p:grpSpPr>
          <a:xfrm>
            <a:off x="7365190" y="4755205"/>
            <a:ext cx="1307578" cy="844635"/>
            <a:chOff x="7591492" y="5163452"/>
            <a:chExt cx="1307578" cy="844635"/>
          </a:xfrm>
        </p:grpSpPr>
        <p:grpSp>
          <p:nvGrpSpPr>
            <p:cNvPr id="158" name="组合 157"/>
            <p:cNvGrpSpPr/>
            <p:nvPr/>
          </p:nvGrpSpPr>
          <p:grpSpPr>
            <a:xfrm>
              <a:off x="7591492" y="5163452"/>
              <a:ext cx="1307578" cy="844635"/>
              <a:chOff x="3583102" y="3156462"/>
              <a:chExt cx="1307578" cy="844635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3583102" y="3156462"/>
                <a:ext cx="1307578" cy="844635"/>
                <a:chOff x="2701941" y="1554955"/>
                <a:chExt cx="1307578" cy="844635"/>
              </a:xfrm>
            </p:grpSpPr>
            <p:grpSp>
              <p:nvGrpSpPr>
                <p:cNvPr id="168" name="Group 5"/>
                <p:cNvGrpSpPr>
                  <a:grpSpLocks noChangeAspect="1"/>
                </p:cNvGrpSpPr>
                <p:nvPr/>
              </p:nvGrpSpPr>
              <p:grpSpPr bwMode="auto">
                <a:xfrm rot="10800000" flipH="1" flipV="1">
                  <a:off x="2701941" y="1554955"/>
                  <a:ext cx="485775" cy="95250"/>
                  <a:chOff x="4310" y="1980"/>
                  <a:chExt cx="408" cy="96"/>
                </a:xfrm>
              </p:grpSpPr>
              <p:sp>
                <p:nvSpPr>
                  <p:cNvPr id="171" name="Line 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310" y="2076"/>
                    <a:ext cx="37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Line 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643" y="1980"/>
                    <a:ext cx="75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Line 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570" y="1980"/>
                    <a:ext cx="73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Line 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496" y="1980"/>
                    <a:ext cx="74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Line 1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421" y="1980"/>
                    <a:ext cx="75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Line 1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347" y="1980"/>
                    <a:ext cx="74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9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2570655" y="2038086"/>
                  <a:ext cx="720000" cy="0"/>
                </a:xfrm>
                <a:prstGeom prst="line">
                  <a:avLst/>
                </a:prstGeom>
                <a:noFill/>
                <a:ln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Line 91"/>
                <p:cNvSpPr>
                  <a:spLocks noChangeShapeType="1"/>
                </p:cNvSpPr>
                <p:nvPr/>
              </p:nvSpPr>
              <p:spPr bwMode="auto">
                <a:xfrm>
                  <a:off x="2929519" y="2399590"/>
                  <a:ext cx="1080000" cy="0"/>
                </a:xfrm>
                <a:prstGeom prst="line">
                  <a:avLst/>
                </a:prstGeom>
                <a:noFill/>
                <a:ln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3804558" y="3626344"/>
                <a:ext cx="1081765" cy="360000"/>
                <a:chOff x="3804558" y="3626344"/>
                <a:chExt cx="1081765" cy="360000"/>
              </a:xfrm>
            </p:grpSpPr>
            <p:sp>
              <p:nvSpPr>
                <p:cNvPr id="162" name="Line 93"/>
                <p:cNvSpPr>
                  <a:spLocks noChangeShapeType="1"/>
                </p:cNvSpPr>
                <p:nvPr/>
              </p:nvSpPr>
              <p:spPr bwMode="auto">
                <a:xfrm>
                  <a:off x="3812491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Line 94"/>
                <p:cNvSpPr>
                  <a:spLocks noChangeShapeType="1"/>
                </p:cNvSpPr>
                <p:nvPr/>
              </p:nvSpPr>
              <p:spPr bwMode="auto">
                <a:xfrm>
                  <a:off x="4349407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Line 95"/>
                <p:cNvSpPr>
                  <a:spLocks noChangeShapeType="1"/>
                </p:cNvSpPr>
                <p:nvPr/>
              </p:nvSpPr>
              <p:spPr bwMode="auto">
                <a:xfrm>
                  <a:off x="4617865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" name="Line 101"/>
                <p:cNvSpPr>
                  <a:spLocks noChangeShapeType="1"/>
                </p:cNvSpPr>
                <p:nvPr/>
              </p:nvSpPr>
              <p:spPr bwMode="auto">
                <a:xfrm>
                  <a:off x="4080949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4344558" y="3096329"/>
                  <a:ext cx="0" cy="108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96"/>
                <p:cNvSpPr>
                  <a:spLocks noChangeShapeType="1"/>
                </p:cNvSpPr>
                <p:nvPr/>
              </p:nvSpPr>
              <p:spPr bwMode="auto">
                <a:xfrm>
                  <a:off x="4886323" y="3626344"/>
                  <a:ext cx="0" cy="36000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9" name="Text Box 13">
              <a:extLst>
                <a:ext uri="{FF2B5EF4-FFF2-40B4-BE49-F238E27FC236}">
                  <a16:creationId xmlns:a16="http://schemas.microsoft.com/office/drawing/2014/main" id="{F67083BA-BEAE-490A-976A-1DEB10C608E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07218" y="5235252"/>
              <a:ext cx="3129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8C325BAE-5508-46C0-9122-E2FB32D45AF4}"/>
              </a:ext>
            </a:extLst>
          </p:cNvPr>
          <p:cNvGrpSpPr/>
          <p:nvPr/>
        </p:nvGrpSpPr>
        <p:grpSpPr>
          <a:xfrm>
            <a:off x="5189932" y="4845950"/>
            <a:ext cx="1334929" cy="1373840"/>
            <a:chOff x="5336628" y="5276132"/>
            <a:chExt cx="1334929" cy="1373840"/>
          </a:xfrm>
        </p:grpSpPr>
        <p:grpSp>
          <p:nvGrpSpPr>
            <p:cNvPr id="178" name="组合 177"/>
            <p:cNvGrpSpPr/>
            <p:nvPr/>
          </p:nvGrpSpPr>
          <p:grpSpPr>
            <a:xfrm>
              <a:off x="5336628" y="5276132"/>
              <a:ext cx="1334929" cy="1070554"/>
              <a:chOff x="5336628" y="5276132"/>
              <a:chExt cx="1334929" cy="1070554"/>
            </a:xfrm>
          </p:grpSpPr>
          <p:sp>
            <p:nvSpPr>
              <p:cNvPr id="180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402207" y="5639907"/>
                <a:ext cx="727549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81" name="Text Box 121"/>
              <p:cNvSpPr txBox="1">
                <a:spLocks noChangeArrowheads="1"/>
              </p:cNvSpPr>
              <p:nvPr/>
            </p:nvSpPr>
            <p:spPr bwMode="auto">
              <a:xfrm>
                <a:off x="5586732" y="5946576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2" name="Text Box 121"/>
              <p:cNvSpPr txBox="1">
                <a:spLocks noChangeArrowheads="1"/>
              </p:cNvSpPr>
              <p:nvPr/>
            </p:nvSpPr>
            <p:spPr bwMode="auto">
              <a:xfrm>
                <a:off x="5336628" y="5604529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3" name="Line 118"/>
              <p:cNvSpPr>
                <a:spLocks noChangeShapeType="1"/>
              </p:cNvSpPr>
              <p:nvPr/>
            </p:nvSpPr>
            <p:spPr bwMode="auto">
              <a:xfrm rot="10800000" flipV="1">
                <a:off x="5597630" y="5839541"/>
                <a:ext cx="107392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84" name="Line 118"/>
              <p:cNvSpPr>
                <a:spLocks noChangeShapeType="1"/>
              </p:cNvSpPr>
              <p:nvPr/>
            </p:nvSpPr>
            <p:spPr bwMode="auto">
              <a:xfrm rot="16200000" flipV="1">
                <a:off x="6578493" y="5932604"/>
                <a:ext cx="18612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</p:grpSp>
        <p:sp>
          <p:nvSpPr>
            <p:cNvPr id="179" name="Text Box 154">
              <a:extLst>
                <a:ext uri="{FF2B5EF4-FFF2-40B4-BE49-F238E27FC236}">
                  <a16:creationId xmlns:a16="http://schemas.microsoft.com/office/drawing/2014/main" id="{2710D5D6-F50C-49B8-88CB-7880717D1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089" y="6219790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000" b="1" baseline="30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113561E-AA7D-4F61-9A6D-EC07B1942C82}"/>
              </a:ext>
            </a:extLst>
          </p:cNvPr>
          <p:cNvGrpSpPr/>
          <p:nvPr/>
        </p:nvGrpSpPr>
        <p:grpSpPr>
          <a:xfrm>
            <a:off x="6936951" y="4850455"/>
            <a:ext cx="1765822" cy="1391270"/>
            <a:chOff x="7163253" y="5258702"/>
            <a:chExt cx="1765822" cy="1391270"/>
          </a:xfrm>
        </p:grpSpPr>
        <p:grpSp>
          <p:nvGrpSpPr>
            <p:cNvPr id="186" name="组合 185"/>
            <p:cNvGrpSpPr/>
            <p:nvPr/>
          </p:nvGrpSpPr>
          <p:grpSpPr>
            <a:xfrm>
              <a:off x="7163253" y="5258702"/>
              <a:ext cx="1751739" cy="1087984"/>
              <a:chOff x="7163253" y="5517490"/>
              <a:chExt cx="1751739" cy="1087984"/>
            </a:xfrm>
          </p:grpSpPr>
          <p:sp>
            <p:nvSpPr>
              <p:cNvPr id="188" name="任意多边形 187"/>
              <p:cNvSpPr/>
              <p:nvPr/>
            </p:nvSpPr>
            <p:spPr bwMode="auto">
              <a:xfrm flipV="1">
                <a:off x="7812352" y="6280100"/>
                <a:ext cx="1102640" cy="236670"/>
              </a:xfrm>
              <a:custGeom>
                <a:avLst/>
                <a:gdLst>
                  <a:gd name="connsiteX0" fmla="*/ 0 w 1725930"/>
                  <a:gd name="connsiteY0" fmla="*/ 0 h 836295"/>
                  <a:gd name="connsiteX1" fmla="*/ 411480 w 1725930"/>
                  <a:gd name="connsiteY1" fmla="*/ 457200 h 836295"/>
                  <a:gd name="connsiteX2" fmla="*/ 982980 w 1725930"/>
                  <a:gd name="connsiteY2" fmla="*/ 737235 h 836295"/>
                  <a:gd name="connsiteX3" fmla="*/ 1725930 w 1725930"/>
                  <a:gd name="connsiteY3" fmla="*/ 836295 h 8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5930" h="836295">
                    <a:moveTo>
                      <a:pt x="0" y="0"/>
                    </a:moveTo>
                    <a:cubicBezTo>
                      <a:pt x="123825" y="167164"/>
                      <a:pt x="247650" y="334328"/>
                      <a:pt x="411480" y="457200"/>
                    </a:cubicBezTo>
                    <a:cubicBezTo>
                      <a:pt x="575310" y="580072"/>
                      <a:pt x="763905" y="674052"/>
                      <a:pt x="982980" y="737235"/>
                    </a:cubicBezTo>
                    <a:cubicBezTo>
                      <a:pt x="1202055" y="800418"/>
                      <a:pt x="1463992" y="818356"/>
                      <a:pt x="1725930" y="836295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89" name="Line 118"/>
              <p:cNvSpPr>
                <a:spLocks noChangeShapeType="1"/>
              </p:cNvSpPr>
              <p:nvPr/>
            </p:nvSpPr>
            <p:spPr bwMode="auto">
              <a:xfrm rot="16200000" flipV="1">
                <a:off x="7705730" y="6396817"/>
                <a:ext cx="228951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90" name="Line 118"/>
              <p:cNvSpPr>
                <a:spLocks noChangeShapeType="1"/>
              </p:cNvSpPr>
              <p:nvPr/>
            </p:nvSpPr>
            <p:spPr bwMode="auto">
              <a:xfrm flipV="1">
                <a:off x="7590806" y="6280742"/>
                <a:ext cx="22346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91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7211732" y="5903655"/>
                <a:ext cx="77233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sz="2000"/>
              </a:p>
            </p:txBody>
          </p:sp>
          <p:sp>
            <p:nvSpPr>
              <p:cNvPr id="192" name="Text Box 121"/>
              <p:cNvSpPr txBox="1">
                <a:spLocks noChangeArrowheads="1"/>
              </p:cNvSpPr>
              <p:nvPr/>
            </p:nvSpPr>
            <p:spPr bwMode="auto">
              <a:xfrm>
                <a:off x="7163253" y="6205364"/>
                <a:ext cx="72487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qa</a:t>
                </a:r>
                <a:r>
                  <a:rPr kumimoji="1" lang="en-US" altLang="zh-CN" sz="20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/2</a:t>
                </a:r>
              </a:p>
            </p:txBody>
          </p:sp>
        </p:grpSp>
        <p:sp>
          <p:nvSpPr>
            <p:cNvPr id="187" name="Text Box 154">
              <a:extLst>
                <a:ext uri="{FF2B5EF4-FFF2-40B4-BE49-F238E27FC236}">
                  <a16:creationId xmlns:a16="http://schemas.microsoft.com/office/drawing/2014/main" id="{0D0EE0BA-9D02-4624-85EA-533EA3673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4772" y="6219790"/>
              <a:ext cx="914303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000" b="1" i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</p:grpSp>
      <p:sp>
        <p:nvSpPr>
          <p:cNvPr id="193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问题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2  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超静定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图乘法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+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对称性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5460954" y="1794549"/>
            <a:ext cx="1530343" cy="1589834"/>
            <a:chOff x="7427037" y="4292301"/>
            <a:chExt cx="1530343" cy="1589834"/>
          </a:xfrm>
        </p:grpSpPr>
        <p:grpSp>
          <p:nvGrpSpPr>
            <p:cNvPr id="196" name="组合 195"/>
            <p:cNvGrpSpPr/>
            <p:nvPr/>
          </p:nvGrpSpPr>
          <p:grpSpPr>
            <a:xfrm>
              <a:off x="7541667" y="4292301"/>
              <a:ext cx="1081765" cy="744075"/>
              <a:chOff x="3804558" y="3242269"/>
              <a:chExt cx="1081765" cy="744075"/>
            </a:xfrm>
          </p:grpSpPr>
          <p:sp>
            <p:nvSpPr>
              <p:cNvPr id="208" name="Line 93"/>
              <p:cNvSpPr>
                <a:spLocks noChangeShapeType="1"/>
              </p:cNvSpPr>
              <p:nvPr/>
            </p:nvSpPr>
            <p:spPr bwMode="auto">
              <a:xfrm>
                <a:off x="3812491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Line 94"/>
              <p:cNvSpPr>
                <a:spLocks noChangeShapeType="1"/>
              </p:cNvSpPr>
              <p:nvPr/>
            </p:nvSpPr>
            <p:spPr bwMode="auto">
              <a:xfrm>
                <a:off x="4349407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Line 95"/>
              <p:cNvSpPr>
                <a:spLocks noChangeShapeType="1"/>
              </p:cNvSpPr>
              <p:nvPr/>
            </p:nvSpPr>
            <p:spPr bwMode="auto">
              <a:xfrm>
                <a:off x="4617865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Line 101"/>
              <p:cNvSpPr>
                <a:spLocks noChangeShapeType="1"/>
              </p:cNvSpPr>
              <p:nvPr/>
            </p:nvSpPr>
            <p:spPr bwMode="auto">
              <a:xfrm>
                <a:off x="4080949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Line 96"/>
              <p:cNvSpPr>
                <a:spLocks noChangeShapeType="1"/>
              </p:cNvSpPr>
              <p:nvPr/>
            </p:nvSpPr>
            <p:spPr bwMode="auto">
              <a:xfrm rot="5400000">
                <a:off x="4344558" y="3096329"/>
                <a:ext cx="0" cy="108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4184382" y="3242269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7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214" name="Line 96"/>
              <p:cNvSpPr>
                <a:spLocks noChangeShapeType="1"/>
              </p:cNvSpPr>
              <p:nvPr/>
            </p:nvSpPr>
            <p:spPr bwMode="auto">
              <a:xfrm>
                <a:off x="4886323" y="3626344"/>
                <a:ext cx="0" cy="36000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" name="Group 5"/>
            <p:cNvGrpSpPr>
              <a:grpSpLocks noChangeAspect="1"/>
            </p:cNvGrpSpPr>
            <p:nvPr/>
          </p:nvGrpSpPr>
          <p:grpSpPr bwMode="auto">
            <a:xfrm rot="10800000">
              <a:off x="8358672" y="5786885"/>
              <a:ext cx="485775" cy="95250"/>
              <a:chOff x="4278" y="1968"/>
              <a:chExt cx="408" cy="96"/>
            </a:xfrm>
          </p:grpSpPr>
          <p:sp>
            <p:nvSpPr>
              <p:cNvPr id="202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4278" y="2064"/>
                <a:ext cx="3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Line 7"/>
              <p:cNvSpPr>
                <a:spLocks noChangeAspect="1" noChangeShapeType="1"/>
              </p:cNvSpPr>
              <p:nvPr/>
            </p:nvSpPr>
            <p:spPr bwMode="auto">
              <a:xfrm flipH="1">
                <a:off x="4611" y="1968"/>
                <a:ext cx="75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4538" y="1968"/>
                <a:ext cx="73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4464" y="1968"/>
                <a:ext cx="7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4389" y="1968"/>
                <a:ext cx="75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4315" y="1968"/>
                <a:ext cx="7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8" name="Line 91"/>
            <p:cNvSpPr>
              <a:spLocks noChangeShapeType="1"/>
            </p:cNvSpPr>
            <p:nvPr/>
          </p:nvSpPr>
          <p:spPr bwMode="auto">
            <a:xfrm rot="5400000">
              <a:off x="8273574" y="5407947"/>
              <a:ext cx="72000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91"/>
            <p:cNvSpPr>
              <a:spLocks noChangeShapeType="1"/>
            </p:cNvSpPr>
            <p:nvPr/>
          </p:nvSpPr>
          <p:spPr bwMode="auto">
            <a:xfrm>
              <a:off x="7551574" y="5040326"/>
              <a:ext cx="108000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Text Box 13"/>
            <p:cNvSpPr txBox="1">
              <a:spLocks noChangeAspect="1" noChangeArrowheads="1"/>
            </p:cNvSpPr>
            <p:nvPr/>
          </p:nvSpPr>
          <p:spPr bwMode="auto">
            <a:xfrm>
              <a:off x="8601192" y="5451173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1" name="Text Box 13"/>
            <p:cNvSpPr txBox="1">
              <a:spLocks noChangeAspect="1" noChangeArrowheads="1"/>
            </p:cNvSpPr>
            <p:nvPr/>
          </p:nvSpPr>
          <p:spPr bwMode="auto">
            <a:xfrm>
              <a:off x="7427037" y="5003524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4574322" y="1886841"/>
            <a:ext cx="1215705" cy="1214119"/>
            <a:chOff x="6551829" y="4386481"/>
            <a:chExt cx="1215705" cy="1214119"/>
          </a:xfrm>
        </p:grpSpPr>
        <p:sp>
          <p:nvSpPr>
            <p:cNvPr id="216" name="Line 274"/>
            <p:cNvSpPr>
              <a:spLocks noChangeShapeType="1"/>
            </p:cNvSpPr>
            <p:nvPr/>
          </p:nvSpPr>
          <p:spPr bwMode="auto">
            <a:xfrm flipV="1">
              <a:off x="7470940" y="4783963"/>
              <a:ext cx="0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Text Box 13"/>
            <p:cNvSpPr txBox="1">
              <a:spLocks noChangeAspect="1" noChangeArrowheads="1"/>
            </p:cNvSpPr>
            <p:nvPr/>
          </p:nvSpPr>
          <p:spPr bwMode="auto">
            <a:xfrm>
              <a:off x="6551829" y="4795493"/>
              <a:ext cx="5549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8" name="Line 274"/>
            <p:cNvSpPr>
              <a:spLocks noChangeShapeType="1"/>
            </p:cNvSpPr>
            <p:nvPr/>
          </p:nvSpPr>
          <p:spPr bwMode="auto">
            <a:xfrm rot="5400000" flipV="1">
              <a:off x="7282906" y="4795535"/>
              <a:ext cx="0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弧形 218"/>
            <p:cNvSpPr/>
            <p:nvPr/>
          </p:nvSpPr>
          <p:spPr bwMode="auto">
            <a:xfrm flipH="1" flipV="1">
              <a:off x="7264058" y="4750884"/>
              <a:ext cx="321300" cy="505279"/>
            </a:xfrm>
            <a:prstGeom prst="arc">
              <a:avLst>
                <a:gd name="adj1" fmla="val 17389174"/>
                <a:gd name="adj2" fmla="val 430317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0" name="Text Box 13"/>
            <p:cNvSpPr txBox="1">
              <a:spLocks noChangeAspect="1" noChangeArrowheads="1"/>
            </p:cNvSpPr>
            <p:nvPr/>
          </p:nvSpPr>
          <p:spPr bwMode="auto">
            <a:xfrm>
              <a:off x="7212574" y="5200490"/>
              <a:ext cx="5549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1" name="Text Box 13"/>
            <p:cNvSpPr txBox="1">
              <a:spLocks noChangeAspect="1" noChangeArrowheads="1"/>
            </p:cNvSpPr>
            <p:nvPr/>
          </p:nvSpPr>
          <p:spPr bwMode="auto">
            <a:xfrm>
              <a:off x="6965370" y="4386481"/>
              <a:ext cx="5549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7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23" name="Text Box 59"/>
          <p:cNvSpPr txBox="1">
            <a:spLocks noChangeArrowheads="1"/>
          </p:cNvSpPr>
          <p:nvPr/>
        </p:nvSpPr>
        <p:spPr bwMode="auto">
          <a:xfrm>
            <a:off x="7843400" y="3147224"/>
            <a:ext cx="1232426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相当系统</a:t>
            </a:r>
          </a:p>
        </p:txBody>
      </p:sp>
    </p:spTree>
    <p:extLst>
      <p:ext uri="{BB962C8B-B14F-4D97-AF65-F5344CB8AC3E}">
        <p14:creationId xmlns:p14="http://schemas.microsoft.com/office/powerpoint/2010/main" val="2454140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75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194" grpId="0" animBg="1"/>
      <p:bldP spid="51" grpId="0" build="p" autoUpdateAnimBg="0"/>
      <p:bldP spid="149" grpId="0" build="p" autoUpdateAnimBg="0"/>
      <p:bldP spid="153" grpId="0" build="p" autoUpdateAnimBg="0"/>
      <p:bldP spid="155" grpId="0" build="p" autoUpdateAnimBg="0"/>
      <p:bldP spid="2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405976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zh-CN" sz="2800" b="1" dirty="0">
                <a:ea typeface="楷体_GB2312" pitchFamily="49" charset="-122"/>
              </a:rPr>
              <a:t>您主要是通过哪种方式收看网课的</a:t>
            </a:r>
            <a:r>
              <a:rPr kumimoji="1" lang="en-US" altLang="zh-CN" sz="2800" b="1" dirty="0">
                <a:ea typeface="楷体_GB2312" pitchFamily="49" charset="-122"/>
              </a:rPr>
              <a:t>? 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BF9112-2E2C-4FDA-9754-1284C193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5980"/>
              </p:ext>
            </p:extLst>
          </p:nvPr>
        </p:nvGraphicFramePr>
        <p:xfrm>
          <a:off x="629660" y="2586975"/>
          <a:ext cx="7886700" cy="2310384"/>
        </p:xfrm>
        <a:graphic>
          <a:graphicData uri="http://schemas.openxmlformats.org/drawingml/2006/table">
            <a:tbl>
              <a:tblPr firstRow="1" firstCol="1" bandRow="1"/>
              <a:tblGrid>
                <a:gridCol w="3415867">
                  <a:extLst>
                    <a:ext uri="{9D8B030D-6E8A-4147-A177-3AD203B41FA5}">
                      <a16:colId xmlns:a16="http://schemas.microsoft.com/office/drawing/2014/main" val="319691465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262210324"/>
                    </a:ext>
                  </a:extLst>
                </a:gridCol>
                <a:gridCol w="2115560">
                  <a:extLst>
                    <a:ext uri="{9D8B030D-6E8A-4147-A177-3AD203B41FA5}">
                      <a16:colId xmlns:a16="http://schemas.microsoft.com/office/drawing/2014/main" val="306010019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9467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电脑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117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80.14%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0247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平板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7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4.79%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1472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手机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22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15.07%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515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其他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0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0%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974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8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679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405976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在收看网课过程中，您是否遇到过由于信号不好等原因导致无法收看的情况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9CD29D-0EE8-44F7-A098-078D6B26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3526"/>
              </p:ext>
            </p:extLst>
          </p:nvPr>
        </p:nvGraphicFramePr>
        <p:xfrm>
          <a:off x="554759" y="2747485"/>
          <a:ext cx="7886700" cy="2727325"/>
        </p:xfrm>
        <a:graphic>
          <a:graphicData uri="http://schemas.openxmlformats.org/drawingml/2006/table">
            <a:tbl>
              <a:tblPr firstRow="1" firstCol="1" bandRow="1"/>
              <a:tblGrid>
                <a:gridCol w="4525241">
                  <a:extLst>
                    <a:ext uri="{9D8B030D-6E8A-4147-A177-3AD203B41FA5}">
                      <a16:colId xmlns:a16="http://schemas.microsoft.com/office/drawing/2014/main" val="2731002314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val="3328901289"/>
                    </a:ext>
                  </a:extLst>
                </a:gridCol>
                <a:gridCol w="1578841">
                  <a:extLst>
                    <a:ext uri="{9D8B030D-6E8A-4147-A177-3AD203B41FA5}">
                      <a16:colId xmlns:a16="http://schemas.microsoft.com/office/drawing/2014/main" val="131700171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310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从未有过，观看较顺畅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43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29.45%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41065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偶尔出现断线又重连，影响不大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63.01%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3458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出现过</a:t>
                      </a: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2-3</a:t>
                      </a: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次严重的断网而导致本次网课无法收看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10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6.85%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448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经常性断网，导致缺课较多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0.68%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8611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8319"/>
                  </a:ext>
                </a:extLst>
              </a:tr>
            </a:tbl>
          </a:graphicData>
        </a:graphic>
      </p:graphicFrame>
      <p:pic>
        <p:nvPicPr>
          <p:cNvPr id="532495" name="Picture 15">
            <a:extLst>
              <a:ext uri="{FF2B5EF4-FFF2-40B4-BE49-F238E27FC236}">
                <a16:creationId xmlns:a16="http://schemas.microsoft.com/office/drawing/2014/main" id="{2BFBAD82-7E93-4E17-8133-9FCB2669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94" name="Picture 14">
            <a:extLst>
              <a:ext uri="{FF2B5EF4-FFF2-40B4-BE49-F238E27FC236}">
                <a16:creationId xmlns:a16="http://schemas.microsoft.com/office/drawing/2014/main" id="{3E75E100-8F31-4630-8A07-9C82C887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2838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93" name="Picture 13">
            <a:extLst>
              <a:ext uri="{FF2B5EF4-FFF2-40B4-BE49-F238E27FC236}">
                <a16:creationId xmlns:a16="http://schemas.microsoft.com/office/drawing/2014/main" id="{A3B9AE56-47FE-4AB2-9006-18316EDF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7863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92" name="Picture 12">
            <a:extLst>
              <a:ext uri="{FF2B5EF4-FFF2-40B4-BE49-F238E27FC236}">
                <a16:creationId xmlns:a16="http://schemas.microsoft.com/office/drawing/2014/main" id="{E37AD53D-6EDC-456B-99BD-4907AD19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7863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91" name="Picture 11">
            <a:extLst>
              <a:ext uri="{FF2B5EF4-FFF2-40B4-BE49-F238E27FC236}">
                <a16:creationId xmlns:a16="http://schemas.microsoft.com/office/drawing/2014/main" id="{1FA94F8D-45BA-4022-ABF3-575D8DFE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90" name="Picture 10">
            <a:extLst>
              <a:ext uri="{FF2B5EF4-FFF2-40B4-BE49-F238E27FC236}">
                <a16:creationId xmlns:a16="http://schemas.microsoft.com/office/drawing/2014/main" id="{46B95DC9-F98B-4C0D-A80E-5A34A573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8538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9" name="Picture 9">
            <a:extLst>
              <a:ext uri="{FF2B5EF4-FFF2-40B4-BE49-F238E27FC236}">
                <a16:creationId xmlns:a16="http://schemas.microsoft.com/office/drawing/2014/main" id="{80643063-ADFD-48C7-A0E4-F22D7021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3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8" name="Picture 8">
            <a:extLst>
              <a:ext uri="{FF2B5EF4-FFF2-40B4-BE49-F238E27FC236}">
                <a16:creationId xmlns:a16="http://schemas.microsoft.com/office/drawing/2014/main" id="{D8C515F9-584D-4FAC-88E2-2FFB89D0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874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405976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与之前的线下课堂教学相比，您认为网课学习的学习效果如何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48DA10-3CA4-4E4B-BA0E-4C54A712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80479"/>
              </p:ext>
            </p:extLst>
          </p:nvPr>
        </p:nvGraphicFramePr>
        <p:xfrm>
          <a:off x="628650" y="3048794"/>
          <a:ext cx="7886700" cy="2310384"/>
        </p:xfrm>
        <a:graphic>
          <a:graphicData uri="http://schemas.openxmlformats.org/drawingml/2006/table">
            <a:tbl>
              <a:tblPr firstRow="1" firstCol="1" bandRow="1"/>
              <a:tblGrid>
                <a:gridCol w="3730914">
                  <a:extLst>
                    <a:ext uri="{9D8B030D-6E8A-4147-A177-3AD203B41FA5}">
                      <a16:colId xmlns:a16="http://schemas.microsoft.com/office/drawing/2014/main" val="19321766"/>
                    </a:ext>
                  </a:extLst>
                </a:gridCol>
                <a:gridCol w="1985818">
                  <a:extLst>
                    <a:ext uri="{9D8B030D-6E8A-4147-A177-3AD203B41FA5}">
                      <a16:colId xmlns:a16="http://schemas.microsoft.com/office/drawing/2014/main" val="1633129745"/>
                    </a:ext>
                  </a:extLst>
                </a:gridCol>
                <a:gridCol w="2169968">
                  <a:extLst>
                    <a:ext uri="{9D8B030D-6E8A-4147-A177-3AD203B41FA5}">
                      <a16:colId xmlns:a16="http://schemas.microsoft.com/office/drawing/2014/main" val="23918649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1465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较差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17.81%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2332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一般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74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50.68%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2259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较好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39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26.71%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871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非常好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7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4.79%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9863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9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67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60" y="1313934"/>
            <a:ext cx="7405976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您是否按时完成了老师布置的作业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6B8CBE-F593-4DF5-873E-97ADA0FCE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22704"/>
              </p:ext>
            </p:extLst>
          </p:nvPr>
        </p:nvGraphicFramePr>
        <p:xfrm>
          <a:off x="628650" y="2468017"/>
          <a:ext cx="7886700" cy="2762155"/>
        </p:xfrm>
        <a:graphic>
          <a:graphicData uri="http://schemas.openxmlformats.org/drawingml/2006/table">
            <a:tbl>
              <a:tblPr firstRow="1" firstCol="1" bandRow="1"/>
              <a:tblGrid>
                <a:gridCol w="4340514">
                  <a:extLst>
                    <a:ext uri="{9D8B030D-6E8A-4147-A177-3AD203B41FA5}">
                      <a16:colId xmlns:a16="http://schemas.microsoft.com/office/drawing/2014/main" val="1997281864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val="1472969531"/>
                    </a:ext>
                  </a:extLst>
                </a:gridCol>
                <a:gridCol w="1551132">
                  <a:extLst>
                    <a:ext uri="{9D8B030D-6E8A-4147-A177-3AD203B41FA5}">
                      <a16:colId xmlns:a16="http://schemas.microsoft.com/office/drawing/2014/main" val="2592852950"/>
                    </a:ext>
                  </a:extLst>
                </a:gridCol>
              </a:tblGrid>
              <a:tr h="419894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62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在课后一两天内完成作业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27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18.49%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9846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按周完成作业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69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47.26%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7865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要求提交作业前一次性完成所有作业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45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30.82%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297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还未做过作业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3.42%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979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37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149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59" y="1313934"/>
            <a:ext cx="8070995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您是否与老师或者其他同学进行学习上的交流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7C53844-EF5D-4CF6-A4F7-6E55EC244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51771"/>
              </p:ext>
            </p:extLst>
          </p:nvPr>
        </p:nvGraphicFramePr>
        <p:xfrm>
          <a:off x="629659" y="2468017"/>
          <a:ext cx="7886700" cy="2310384"/>
        </p:xfrm>
        <a:graphic>
          <a:graphicData uri="http://schemas.openxmlformats.org/drawingml/2006/table">
            <a:tbl>
              <a:tblPr firstRow="1" firstCol="1" bandRow="1"/>
              <a:tblGrid>
                <a:gridCol w="3905396">
                  <a:extLst>
                    <a:ext uri="{9D8B030D-6E8A-4147-A177-3AD203B41FA5}">
                      <a16:colId xmlns:a16="http://schemas.microsoft.com/office/drawing/2014/main" val="1200717058"/>
                    </a:ext>
                  </a:extLst>
                </a:gridCol>
                <a:gridCol w="1977590">
                  <a:extLst>
                    <a:ext uri="{9D8B030D-6E8A-4147-A177-3AD203B41FA5}">
                      <a16:colId xmlns:a16="http://schemas.microsoft.com/office/drawing/2014/main" val="3638488014"/>
                    </a:ext>
                  </a:extLst>
                </a:gridCol>
                <a:gridCol w="2003714">
                  <a:extLst>
                    <a:ext uri="{9D8B030D-6E8A-4147-A177-3AD203B41FA5}">
                      <a16:colId xmlns:a16="http://schemas.microsoft.com/office/drawing/2014/main" val="310051693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26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交流比较频繁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10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6.85%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12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偶尔讨论课堂内容或者作业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75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51.37%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0894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只询问过一到两次作业答案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12.33%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42032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基本没有交流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43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29.45%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9599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154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59" y="1313934"/>
            <a:ext cx="8301905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您如果没有认真听课甚至翘课，主要原因是什么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088F30-7C4E-4771-9A9A-302858E7E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98510"/>
              </p:ext>
            </p:extLst>
          </p:nvPr>
        </p:nvGraphicFramePr>
        <p:xfrm>
          <a:off x="748723" y="1992385"/>
          <a:ext cx="7886700" cy="3080512"/>
        </p:xfrm>
        <a:graphic>
          <a:graphicData uri="http://schemas.openxmlformats.org/drawingml/2006/table">
            <a:tbl>
              <a:tblPr firstRow="1" firstCol="1" bandRow="1"/>
              <a:tblGrid>
                <a:gridCol w="4451350">
                  <a:extLst>
                    <a:ext uri="{9D8B030D-6E8A-4147-A177-3AD203B41FA5}">
                      <a16:colId xmlns:a16="http://schemas.microsoft.com/office/drawing/2014/main" val="2545498134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441213807"/>
                    </a:ext>
                  </a:extLst>
                </a:gridCol>
                <a:gridCol w="1495714">
                  <a:extLst>
                    <a:ext uri="{9D8B030D-6E8A-4147-A177-3AD203B41FA5}">
                      <a16:colId xmlns:a16="http://schemas.microsoft.com/office/drawing/2014/main" val="202638764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7258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对课程内容不感兴趣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10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6.85%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3539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课程难度太大听不懂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33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22.6%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54152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老师水平不行，不如自学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2.05%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8628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平时就喜欢自学，上课效率太低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34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23.29%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1963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上课走神，跟不上老师了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104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71.23%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0506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其他（请列举）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30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20.55%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342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3442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13457643-5BD8-483E-B3F4-65152FF6C0B1}"/>
              </a:ext>
            </a:extLst>
          </p:cNvPr>
          <p:cNvSpPr/>
          <p:nvPr/>
        </p:nvSpPr>
        <p:spPr>
          <a:xfrm>
            <a:off x="629658" y="5339537"/>
            <a:ext cx="8301905" cy="100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kumimoji="1" lang="zh-CN" altLang="en-US" sz="2400" b="1" dirty="0">
                <a:ea typeface="楷体_GB2312" pitchFamily="49" charset="-122"/>
              </a:rPr>
              <a:t>其他主要包括：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家里事情干扰、起床晚了或上课犯困、网络突然变卡、节奏过快等</a:t>
            </a:r>
          </a:p>
        </p:txBody>
      </p:sp>
    </p:spTree>
    <p:extLst>
      <p:ext uri="{BB962C8B-B14F-4D97-AF65-F5344CB8AC3E}">
        <p14:creationId xmlns:p14="http://schemas.microsoft.com/office/powerpoint/2010/main" val="5997629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29660" y="110542"/>
            <a:ext cx="68718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《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材料力学</a:t>
            </a:r>
            <a:r>
              <a:rPr kumimoji="1" lang="en-US" altLang="zh-CN" sz="3600" b="1" dirty="0">
                <a:solidFill>
                  <a:srgbClr val="0000FF"/>
                </a:solidFill>
                <a:ea typeface="隶书" pitchFamily="49" charset="-122"/>
              </a:rPr>
              <a:t>》</a:t>
            </a:r>
            <a:r>
              <a:rPr kumimoji="1" lang="zh-CN" altLang="en-US" sz="3600" b="1" dirty="0">
                <a:solidFill>
                  <a:srgbClr val="0000FF"/>
                </a:solidFill>
                <a:ea typeface="隶书" pitchFamily="49" charset="-122"/>
              </a:rPr>
              <a:t>期中问卷调查分析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65FBB-090D-4A92-9B01-303AF53A35D1}"/>
              </a:ext>
            </a:extLst>
          </p:cNvPr>
          <p:cNvSpPr/>
          <p:nvPr/>
        </p:nvSpPr>
        <p:spPr>
          <a:xfrm>
            <a:off x="629659" y="1313934"/>
            <a:ext cx="8070995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ea typeface="楷体_GB2312" pitchFamily="49" charset="-122"/>
              </a:rPr>
              <a:t>您在收看网课之外，每周花在做作业、看慕课、做测试的时间大概是多少</a:t>
            </a:r>
            <a:r>
              <a:rPr kumimoji="1" lang="en-US" altLang="zh-CN" sz="2800" b="1" dirty="0">
                <a:ea typeface="楷体_GB2312" pitchFamily="49" charset="-122"/>
              </a:rPr>
              <a:t>?</a:t>
            </a:r>
            <a:r>
              <a:rPr kumimoji="1" lang="zh-CN" altLang="en-US" sz="2800" b="1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1B91DD-E07D-47B9-B7EB-F2D2B7BD9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82364"/>
              </p:ext>
            </p:extLst>
          </p:nvPr>
        </p:nvGraphicFramePr>
        <p:xfrm>
          <a:off x="628650" y="3048794"/>
          <a:ext cx="7886700" cy="2310384"/>
        </p:xfrm>
        <a:graphic>
          <a:graphicData uri="http://schemas.openxmlformats.org/drawingml/2006/table">
            <a:tbl>
              <a:tblPr firstRow="1" firstCol="1" bandRow="1"/>
              <a:tblGrid>
                <a:gridCol w="3564659">
                  <a:extLst>
                    <a:ext uri="{9D8B030D-6E8A-4147-A177-3AD203B41FA5}">
                      <a16:colId xmlns:a16="http://schemas.microsoft.com/office/drawing/2014/main" val="1418714529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3824088734"/>
                    </a:ext>
                  </a:extLst>
                </a:gridCol>
                <a:gridCol w="2068368">
                  <a:extLst>
                    <a:ext uri="{9D8B030D-6E8A-4147-A177-3AD203B41FA5}">
                      <a16:colId xmlns:a16="http://schemas.microsoft.com/office/drawing/2014/main" val="214051716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1259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小时以上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56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38.36%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461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2-4</a:t>
                      </a:r>
                      <a:r>
                        <a:rPr lang="zh-CN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62</a:t>
                      </a:r>
                      <a:endParaRPr lang="zh-CN" sz="2400" b="1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42.47%</a:t>
                      </a:r>
                      <a:endParaRPr lang="zh-CN" sz="2400" b="1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841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小时以内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17.81%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6909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基本没有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1.37%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5449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本题有效填写人次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146</a:t>
                      </a:r>
                      <a:endParaRPr 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</a:rPr>
                        <a:t> </a:t>
                      </a:r>
                      <a:endParaRPr 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1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9380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tma</Template>
  <TotalTime>3529</TotalTime>
  <Words>1399</Words>
  <Application>Microsoft Office PowerPoint</Application>
  <PresentationFormat>全屏显示(4:3)</PresentationFormat>
  <Paragraphs>450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华文楷体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上海Nordri专业商务幻灯演示设计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免费模板</dc:title>
  <dc:creator>上海诺睿网络信息科技有限公司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yin</cp:lastModifiedBy>
  <cp:revision>491</cp:revision>
  <dcterms:created xsi:type="dcterms:W3CDTF">2007-10-21T01:27:31Z</dcterms:created>
  <dcterms:modified xsi:type="dcterms:W3CDTF">2020-04-26T01:24:06Z</dcterms:modified>
  <cp:category>免费模板</cp:category>
</cp:coreProperties>
</file>