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2" r:id="rId6"/>
  </p:sldMasterIdLst>
  <p:notesMasterIdLst>
    <p:notesMasterId r:id="rId22"/>
  </p:notesMasterIdLst>
  <p:handoutMasterIdLst>
    <p:handoutMasterId r:id="rId23"/>
  </p:handoutMasterIdLst>
  <p:sldIdLst>
    <p:sldId id="256" r:id="rId7"/>
    <p:sldId id="276" r:id="rId8"/>
    <p:sldId id="277" r:id="rId9"/>
    <p:sldId id="280" r:id="rId10"/>
    <p:sldId id="283" r:id="rId11"/>
    <p:sldId id="293" r:id="rId12"/>
    <p:sldId id="288" r:id="rId13"/>
    <p:sldId id="289" r:id="rId14"/>
    <p:sldId id="282" r:id="rId15"/>
    <p:sldId id="290" r:id="rId16"/>
    <p:sldId id="294" r:id="rId17"/>
    <p:sldId id="292" r:id="rId18"/>
    <p:sldId id="291" r:id="rId19"/>
    <p:sldId id="295"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7F11"/>
    <a:srgbClr val="906C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p:scale>
          <a:sx n="80" d="100"/>
          <a:sy n="80" d="100"/>
        </p:scale>
        <p:origin x="662" y="1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1/3/2022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062059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493838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549937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149300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476510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084844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57338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A885-D9F9-47E0-B8A6-FA5785417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8876A23A-995C-43F6-967A-A130989E2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8C7D263D-22BB-41A3-B41F-DB8EF93A759F}"/>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DD54F043-7680-495A-A250-D402BA3CE8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378478-3AE4-4CD2-A0CF-60978C749A3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26270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F746-EDCA-4715-8F8A-950D3575226F}"/>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50A91C99-D4B5-4B13-BA44-09AEC8736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BEB8B827-2A00-4DA1-BA4E-6A90E6CA4CB2}"/>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361655C9-F218-465D-AA75-76AAEF6CA8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6F48D5-F409-4216-934C-DB2FB6CC073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512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E85F-DF7E-4AE0-9FFB-CF6695B8F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B9CC5532-2DEC-4D10-93BF-7A96ADB644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7B606-4251-40E6-80EE-0AAEFEC74D07}"/>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63A22410-831B-4A11-A52E-FF23D8CDB5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081E73-62FF-4A28-A295-808CF7C53529}"/>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97332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27BB-2F16-4640-A703-A1E6B9DC8576}"/>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D99039DE-276E-4D2A-A716-67DBDE3F1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507B5823-75C6-4E7D-9953-A9ED3F68F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E4085962-6313-49CD-87B1-3DDAE39876CD}"/>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8B61A3AB-CE75-4DFA-965D-17BBAF30A4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45F15D-0810-40B8-A526-DED1F71DFE62}"/>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96764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77FE-A1C7-461B-A1AE-5D4545B66A1F}"/>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EA27C33F-97E6-4375-B100-580A018F4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DC3D9-6905-4C11-8B5C-3F457BD91D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60E34868-21C0-4D9A-B83D-C4B4B38DAE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F79C8C-A016-4173-8617-4D70762412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5A1A8D5B-260E-4512-B0C2-E2EA2D3EA73F}"/>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8" name="Footer Placeholder 7">
            <a:extLst>
              <a:ext uri="{FF2B5EF4-FFF2-40B4-BE49-F238E27FC236}">
                <a16:creationId xmlns:a16="http://schemas.microsoft.com/office/drawing/2014/main" id="{E3E7DEF5-36D9-455F-B7B6-28F317B0A5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9E39F0-AE70-485F-8E63-8BF13FF8E90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95402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B13C-B79A-4B63-804F-BA60A20EC7B6}"/>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F9D0C5F0-24AC-42E1-B864-1A12D353860B}"/>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4" name="Footer Placeholder 3">
            <a:extLst>
              <a:ext uri="{FF2B5EF4-FFF2-40B4-BE49-F238E27FC236}">
                <a16:creationId xmlns:a16="http://schemas.microsoft.com/office/drawing/2014/main" id="{1C313AC0-9FF9-4DD2-BC58-0DFA19BB54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7932394-7C78-4D73-8FFC-012261FD15A2}"/>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74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A8682-8CCC-41AE-A9D7-4A9C4EACB21E}"/>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3" name="Footer Placeholder 2">
            <a:extLst>
              <a:ext uri="{FF2B5EF4-FFF2-40B4-BE49-F238E27FC236}">
                <a16:creationId xmlns:a16="http://schemas.microsoft.com/office/drawing/2014/main" id="{3E1F1785-743E-4CB2-AC45-2D01B1F366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8C2506B-6040-4769-9831-11B7E62C6313}"/>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10832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88D2-B09C-46AB-B29D-49C66B259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C762DE7F-887E-4F6F-A8F8-A86E3C541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93A69EB7-0D89-4FC6-A7A6-8E4798DC7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E975C-1BAC-43CC-B2B6-7EEB615A9274}"/>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A81CEB25-33C6-4372-B729-BABFD37BFE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3A1CEC-2650-4095-8F40-18DA0075E5A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1776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857B-FD1F-4396-A7CF-37A61590B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87ABA580-8A87-4630-BD11-370DD9F9A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62CAA7D1-9E6B-400B-8E85-2A6A12AB3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9FE63-86B1-489A-9EF0-348063EF2745}"/>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6336DD1C-1986-4058-99FD-8935247B80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50A3C8-1801-4B12-B817-15ED4DAC64C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97256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CF6B-FD16-4111-9905-E722F2BB3D65}"/>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0CBD21F9-B96B-4DCF-B280-B8701973D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2B4ACDE7-AA96-478A-AD0D-C6AA9AC00634}"/>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5A40E31D-0A59-4D7F-AA26-F60AF9C1AE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E06FEF-DE9F-45B9-A21A-E921378C1D37}"/>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46646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BFC70-DE1B-43F6-910B-D907508052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6B4FCE06-A104-4EC2-AF24-512213B50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3A02CCA9-1F2A-442B-97EE-EC76488615B9}"/>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13F9A6F7-10D3-4D4B-B373-21861273A5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1EC6AF-E436-4678-9176-FAEBCE9149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97191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A885-D9F9-47E0-B8A6-FA5785417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8876A23A-995C-43F6-967A-A130989E2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8C7D263D-22BB-41A3-B41F-DB8EF93A759F}"/>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DD54F043-7680-495A-A250-D402BA3CE8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378478-3AE4-4CD2-A0CF-60978C749A3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04213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F746-EDCA-4715-8F8A-950D3575226F}"/>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50A91C99-D4B5-4B13-BA44-09AEC8736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BEB8B827-2A00-4DA1-BA4E-6A90E6CA4CB2}"/>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361655C9-F218-465D-AA75-76AAEF6CA8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6F48D5-F409-4216-934C-DB2FB6CC073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9298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E85F-DF7E-4AE0-9FFB-CF6695B8F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B9CC5532-2DEC-4D10-93BF-7A96ADB644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7B606-4251-40E6-80EE-0AAEFEC74D07}"/>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63A22410-831B-4A11-A52E-FF23D8CDB5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081E73-62FF-4A28-A295-808CF7C53529}"/>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559959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27BB-2F16-4640-A703-A1E6B9DC8576}"/>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D99039DE-276E-4D2A-A716-67DBDE3F1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507B5823-75C6-4E7D-9953-A9ED3F68F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E4085962-6313-49CD-87B1-3DDAE39876CD}"/>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8B61A3AB-CE75-4DFA-965D-17BBAF30A4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45F15D-0810-40B8-A526-DED1F71DFE62}"/>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3901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77FE-A1C7-461B-A1AE-5D4545B66A1F}"/>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EA27C33F-97E6-4375-B100-580A018F4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DC3D9-6905-4C11-8B5C-3F457BD91D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60E34868-21C0-4D9A-B83D-C4B4B38DAE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F79C8C-A016-4173-8617-4D70762412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5A1A8D5B-260E-4512-B0C2-E2EA2D3EA73F}"/>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8" name="Footer Placeholder 7">
            <a:extLst>
              <a:ext uri="{FF2B5EF4-FFF2-40B4-BE49-F238E27FC236}">
                <a16:creationId xmlns:a16="http://schemas.microsoft.com/office/drawing/2014/main" id="{E3E7DEF5-36D9-455F-B7B6-28F317B0A5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9E39F0-AE70-485F-8E63-8BF13FF8E90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595243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B13C-B79A-4B63-804F-BA60A20EC7B6}"/>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F9D0C5F0-24AC-42E1-B864-1A12D353860B}"/>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4" name="Footer Placeholder 3">
            <a:extLst>
              <a:ext uri="{FF2B5EF4-FFF2-40B4-BE49-F238E27FC236}">
                <a16:creationId xmlns:a16="http://schemas.microsoft.com/office/drawing/2014/main" id="{1C313AC0-9FF9-4DD2-BC58-0DFA19BB54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7932394-7C78-4D73-8FFC-012261FD15A2}"/>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438888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A8682-8CCC-41AE-A9D7-4A9C4EACB21E}"/>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3" name="Footer Placeholder 2">
            <a:extLst>
              <a:ext uri="{FF2B5EF4-FFF2-40B4-BE49-F238E27FC236}">
                <a16:creationId xmlns:a16="http://schemas.microsoft.com/office/drawing/2014/main" id="{3E1F1785-743E-4CB2-AC45-2D01B1F366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8C2506B-6040-4769-9831-11B7E62C6313}"/>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2222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88D2-B09C-46AB-B29D-49C66B259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C762DE7F-887E-4F6F-A8F8-A86E3C541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93A69EB7-0D89-4FC6-A7A6-8E4798DC7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E975C-1BAC-43CC-B2B6-7EEB615A9274}"/>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A81CEB25-33C6-4372-B729-BABFD37BFE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3A1CEC-2650-4095-8F40-18DA0075E5A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1768538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857B-FD1F-4396-A7CF-37A61590B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87ABA580-8A87-4630-BD11-370DD9F9A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62CAA7D1-9E6B-400B-8E85-2A6A12AB3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9FE63-86B1-489A-9EF0-348063EF2745}"/>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6336DD1C-1986-4058-99FD-8935247B80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50A3C8-1801-4B12-B817-15ED4DAC64C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158329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CF6B-FD16-4111-9905-E722F2BB3D65}"/>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0CBD21F9-B96B-4DCF-B280-B8701973D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2B4ACDE7-AA96-478A-AD0D-C6AA9AC00634}"/>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5A40E31D-0A59-4D7F-AA26-F60AF9C1AE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E06FEF-DE9F-45B9-A21A-E921378C1D37}"/>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85630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BFC70-DE1B-43F6-910B-D907508052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6B4FCE06-A104-4EC2-AF24-512213B50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3A02CCA9-1F2A-442B-97EE-EC76488615B9}"/>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13F9A6F7-10D3-4D4B-B373-21861273A5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1EC6AF-E436-4678-9176-FAEBCE9149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17272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1/3/2022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87DEF-F6A6-4425-8985-B43EED640D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8ECB6F49-56E6-4DC5-A7B0-57C74681C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FA7A7A8F-59B0-4415-8F22-03AF9FC5F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542C358C-47FC-4E5A-A29D-CC956B709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0AA16A1-EE34-4363-BA96-3BF9C1117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605608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87DEF-F6A6-4425-8985-B43EED640D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8ECB6F49-56E6-4DC5-A7B0-57C74681C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FA7A7A8F-59B0-4415-8F22-03AF9FC5F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1/3/2022</a:t>
            </a:fld>
            <a:endParaRPr lang="en-US" dirty="0"/>
          </a:p>
        </p:txBody>
      </p:sp>
      <p:sp>
        <p:nvSpPr>
          <p:cNvPr id="5" name="Footer Placeholder 4">
            <a:extLst>
              <a:ext uri="{FF2B5EF4-FFF2-40B4-BE49-F238E27FC236}">
                <a16:creationId xmlns:a16="http://schemas.microsoft.com/office/drawing/2014/main" id="{542C358C-47FC-4E5A-A29D-CC956B709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0AA16A1-EE34-4363-BA96-3BF9C1117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391549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Data Analysis Report</a:t>
            </a:r>
            <a:br>
              <a:rPr lang="en-US" dirty="0">
                <a:solidFill>
                  <a:schemeClr val="bg1"/>
                </a:solidFill>
              </a:rPr>
            </a:br>
            <a:r>
              <a:rPr lang="en-US" sz="4000" dirty="0">
                <a:solidFill>
                  <a:schemeClr val="accent4"/>
                </a:solidFill>
              </a:rPr>
              <a:t>Bright </a:t>
            </a:r>
            <a:r>
              <a:rPr lang="en-US" sz="4000" dirty="0" err="1">
                <a:solidFill>
                  <a:schemeClr val="accent4"/>
                </a:solidFill>
              </a:rPr>
              <a:t>Alorwoyie</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27" name="Straight Connector 26">
            <a:extLst>
              <a:ext uri="{FF2B5EF4-FFF2-40B4-BE49-F238E27FC236}">
                <a16:creationId xmlns:a16="http://schemas.microsoft.com/office/drawing/2014/main" id="{DB82BC88-6F01-47E1-9003-5002A60C4E17}"/>
              </a:ext>
              <a:ext uri="{C183D7F6-B498-43B3-948B-1728B52AA6E4}">
                <adec:decorative xmlns:adec="http://schemas.microsoft.com/office/drawing/2017/decorative" val="1"/>
              </a:ext>
            </a:extLst>
          </p:cNvPr>
          <p:cNvCxnSpPr>
            <a:cxnSpLocks/>
          </p:cNvCxnSpPr>
          <p:nvPr/>
        </p:nvCxnSpPr>
        <p:spPr>
          <a:xfrm>
            <a:off x="8105775" y="55239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BC75D7C9-70A3-4236-A7A8-1571495FF37F}"/>
              </a:ext>
            </a:extLst>
          </p:cNvPr>
          <p:cNvSpPr txBox="1">
            <a:spLocks/>
          </p:cNvSpPr>
          <p:nvPr/>
        </p:nvSpPr>
        <p:spPr>
          <a:xfrm>
            <a:off x="228600" y="219996"/>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Segoe UI" panose="020B0502040204020203" pitchFamily="34" charset="0"/>
                <a:cs typeface="Segoe UI" panose="020B0502040204020203" pitchFamily="34" charset="0"/>
              </a:rPr>
              <a:t>Dataset 2 key insights</a:t>
            </a:r>
            <a:br>
              <a:rPr lang="en-US" sz="28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t>
            </a:r>
            <a:endParaRPr lang="en-US" sz="2800" dirty="0">
              <a:latin typeface="Segoe UI" panose="020B0502040204020203" pitchFamily="34" charset="0"/>
              <a:cs typeface="Segoe UI" panose="020B0502040204020203" pitchFamily="34" charset="0"/>
            </a:endParaRPr>
          </a:p>
        </p:txBody>
      </p:sp>
      <p:cxnSp>
        <p:nvCxnSpPr>
          <p:cNvPr id="29" name="Straight Connector 28">
            <a:extLst>
              <a:ext uri="{FF2B5EF4-FFF2-40B4-BE49-F238E27FC236}">
                <a16:creationId xmlns:a16="http://schemas.microsoft.com/office/drawing/2014/main" id="{C5C0C3CB-6D22-43FC-A9CB-5C7DE0A22627}"/>
              </a:ext>
              <a:ext uri="{C183D7F6-B498-43B3-948B-1728B52AA6E4}">
                <adec:decorative xmlns:adec="http://schemas.microsoft.com/office/drawing/2017/decorative" val="1"/>
              </a:ext>
            </a:extLst>
          </p:cNvPr>
          <p:cNvCxnSpPr>
            <a:cxnSpLocks/>
          </p:cNvCxnSpPr>
          <p:nvPr/>
        </p:nvCxnSpPr>
        <p:spPr>
          <a:xfrm>
            <a:off x="0" y="55239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F4218EF-B61C-44E5-AB85-F7800C1B9AE4}"/>
              </a:ext>
            </a:extLst>
          </p:cNvPr>
          <p:cNvSpPr/>
          <p:nvPr/>
        </p:nvSpPr>
        <p:spPr>
          <a:xfrm>
            <a:off x="6096000" y="990903"/>
            <a:ext cx="4979201" cy="510909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There is a positive correlation between quantity sold and revenue generated.</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Greater Accra generated the highest sales revenue of 201.01M</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Body and Hand Cream category is the greatest influencers of sales in in the Greater Accra Region.</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Nivea brand influenced sales revenue the most in the Greater Accra region contributing to 60.24% of the regions sales.</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A greater chunk of Greater Accra sales revenue was generated from Petro Stations with Conv.</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51.36% of the products in the Greater Accra region were sold at Petrol Stations with Conv.</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On a larger market scale, Camel’s stock sold about 2.91 times more than Nivea but it did not generate as much revenue as Nivea.</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This implies that the Nivea brand is priced much higher than the Camel brand</a:t>
            </a:r>
          </a:p>
          <a:p>
            <a:pPr>
              <a:spcBef>
                <a:spcPts val="1200"/>
              </a:spcBef>
              <a:buClr>
                <a:schemeClr val="tx2"/>
              </a:buClr>
            </a:pPr>
            <a:endParaRPr lang="en-US" sz="14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E2616956-1CCF-48EF-94CA-EEBCEC175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658091"/>
            <a:ext cx="5566254" cy="2979914"/>
          </a:xfrm>
          <a:prstGeom prst="rect">
            <a:avLst/>
          </a:prstGeom>
        </p:spPr>
      </p:pic>
      <p:pic>
        <p:nvPicPr>
          <p:cNvPr id="12" name="Picture 11">
            <a:extLst>
              <a:ext uri="{FF2B5EF4-FFF2-40B4-BE49-F238E27FC236}">
                <a16:creationId xmlns:a16="http://schemas.microsoft.com/office/drawing/2014/main" id="{F82A9B03-C40E-47F5-86A0-30805AF34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31193"/>
            <a:ext cx="5638800" cy="2994920"/>
          </a:xfrm>
          <a:prstGeom prst="rect">
            <a:avLst/>
          </a:prstGeom>
        </p:spPr>
      </p:pic>
    </p:spTree>
    <p:extLst>
      <p:ext uri="{BB962C8B-B14F-4D97-AF65-F5344CB8AC3E}">
        <p14:creationId xmlns:p14="http://schemas.microsoft.com/office/powerpoint/2010/main" val="191532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27" name="Straight Connector 26">
            <a:extLst>
              <a:ext uri="{FF2B5EF4-FFF2-40B4-BE49-F238E27FC236}">
                <a16:creationId xmlns:a16="http://schemas.microsoft.com/office/drawing/2014/main" id="{DB82BC88-6F01-47E1-9003-5002A60C4E17}"/>
              </a:ext>
              <a:ext uri="{C183D7F6-B498-43B3-948B-1728B52AA6E4}">
                <adec:decorative xmlns:adec="http://schemas.microsoft.com/office/drawing/2017/decorative" val="1"/>
              </a:ext>
            </a:extLst>
          </p:cNvPr>
          <p:cNvCxnSpPr>
            <a:cxnSpLocks/>
          </p:cNvCxnSpPr>
          <p:nvPr/>
        </p:nvCxnSpPr>
        <p:spPr>
          <a:xfrm>
            <a:off x="8105775" y="55239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BC75D7C9-70A3-4236-A7A8-1571495FF37F}"/>
              </a:ext>
            </a:extLst>
          </p:cNvPr>
          <p:cNvSpPr txBox="1">
            <a:spLocks/>
          </p:cNvSpPr>
          <p:nvPr/>
        </p:nvSpPr>
        <p:spPr>
          <a:xfrm>
            <a:off x="228600" y="219996"/>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Segoe UI" panose="020B0502040204020203" pitchFamily="34" charset="0"/>
                <a:cs typeface="Segoe UI" panose="020B0502040204020203" pitchFamily="34" charset="0"/>
              </a:rPr>
              <a:t>Dataset 2 key insights</a:t>
            </a:r>
            <a:br>
              <a:rPr lang="en-US" sz="28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t>
            </a:r>
            <a:endParaRPr lang="en-US" sz="2800" dirty="0">
              <a:latin typeface="Segoe UI" panose="020B0502040204020203" pitchFamily="34" charset="0"/>
              <a:cs typeface="Segoe UI" panose="020B0502040204020203" pitchFamily="34" charset="0"/>
            </a:endParaRPr>
          </a:p>
        </p:txBody>
      </p:sp>
      <p:cxnSp>
        <p:nvCxnSpPr>
          <p:cNvPr id="29" name="Straight Connector 28">
            <a:extLst>
              <a:ext uri="{FF2B5EF4-FFF2-40B4-BE49-F238E27FC236}">
                <a16:creationId xmlns:a16="http://schemas.microsoft.com/office/drawing/2014/main" id="{C5C0C3CB-6D22-43FC-A9CB-5C7DE0A22627}"/>
              </a:ext>
              <a:ext uri="{C183D7F6-B498-43B3-948B-1728B52AA6E4}">
                <adec:decorative xmlns:adec="http://schemas.microsoft.com/office/drawing/2017/decorative" val="1"/>
              </a:ext>
            </a:extLst>
          </p:cNvPr>
          <p:cNvCxnSpPr>
            <a:cxnSpLocks/>
          </p:cNvCxnSpPr>
          <p:nvPr/>
        </p:nvCxnSpPr>
        <p:spPr>
          <a:xfrm>
            <a:off x="0" y="55239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9A8570B-2690-451B-8B69-10F28043183C}"/>
              </a:ext>
            </a:extLst>
          </p:cNvPr>
          <p:cNvSpPr/>
          <p:nvPr/>
        </p:nvSpPr>
        <p:spPr>
          <a:xfrm>
            <a:off x="6563869" y="981071"/>
            <a:ext cx="5057859" cy="532453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The most thriving medium of sales in the Greater Accra region is Petrol Stations with Conv.</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About 41.31% of sales made in the Greater Accra region was done through Petrol Stations.</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Body and Hand Cream has been the most dominant brand that generated the most sales revenue.</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It generated 75.23% of the total sales revenue</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It also accounted for 79.75% of the total sales revenue generated in Greater Accra</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In Bono East (the second highest sales revenue generating region), Body and Hand Cream generated 99.88% of the total sales revenue. Home and House Care category was not sold in Bono East at all</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Nivea generated 89.78% of sales revenue in the Bono East region</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Grocery stores are the main channels of distribution in the Bono East Region.</a:t>
            </a:r>
          </a:p>
          <a:p>
            <a:pPr marL="171450" indent="-171450">
              <a:spcBef>
                <a:spcPts val="1200"/>
              </a:spcBef>
              <a:buClr>
                <a:schemeClr val="tx2"/>
              </a:buClr>
              <a:buFont typeface="Segoe UI Light" panose="020B0502040204020203" pitchFamily="34" charset="0"/>
              <a:buChar char="›"/>
            </a:pPr>
            <a:r>
              <a:rPr lang="en-US" sz="1400" dirty="0">
                <a:latin typeface="Segoe UI" panose="020B0502040204020203" pitchFamily="34" charset="0"/>
                <a:cs typeface="Segoe UI" panose="020B0502040204020203" pitchFamily="34" charset="0"/>
              </a:rPr>
              <a:t>Modern trade was rarely used as it contributed only 0.04% to sales revenue</a:t>
            </a:r>
          </a:p>
        </p:txBody>
      </p:sp>
      <p:pic>
        <p:nvPicPr>
          <p:cNvPr id="8" name="Picture 7">
            <a:extLst>
              <a:ext uri="{FF2B5EF4-FFF2-40B4-BE49-F238E27FC236}">
                <a16:creationId xmlns:a16="http://schemas.microsoft.com/office/drawing/2014/main" id="{5DCF0291-54C2-41ED-81AB-4FDC97B63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262" y="800831"/>
            <a:ext cx="4770533" cy="5685013"/>
          </a:xfrm>
          <a:prstGeom prst="rect">
            <a:avLst/>
          </a:prstGeom>
        </p:spPr>
      </p:pic>
    </p:spTree>
    <p:extLst>
      <p:ext uri="{BB962C8B-B14F-4D97-AF65-F5344CB8AC3E}">
        <p14:creationId xmlns:p14="http://schemas.microsoft.com/office/powerpoint/2010/main" val="85491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7B2ED-4A5C-4637-A2A0-394FCC1ED62F}"/>
              </a:ext>
            </a:extLst>
          </p:cNvPr>
          <p:cNvSpPr txBox="1"/>
          <p:nvPr/>
        </p:nvSpPr>
        <p:spPr>
          <a:xfrm>
            <a:off x="5879690" y="914400"/>
            <a:ext cx="5486400" cy="52231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0" i="0" dirty="0">
                <a:solidFill>
                  <a:srgbClr val="252423"/>
                </a:solidFill>
                <a:effectLst/>
                <a:latin typeface="Segoe UI" panose="020B0502040204020203" pitchFamily="34" charset="0"/>
              </a:rPr>
              <a:t>Total Count of Distribution Intelligence was higher for Profitable Stores (131) than Non-Profitable Stores (31).﻿﻿</a:t>
            </a:r>
          </a:p>
          <a:p>
            <a:pPr marL="285750" indent="-285750">
              <a:lnSpc>
                <a:spcPct val="150000"/>
              </a:lnSpc>
              <a:buFont typeface="Arial" panose="020B0604020202020204" pitchFamily="34" charset="0"/>
              <a:buChar char="•"/>
            </a:pPr>
            <a:endParaRPr lang="en-US" sz="1600" b="0" i="0" dirty="0">
              <a:solidFill>
                <a:srgbClr val="252423"/>
              </a:solidFill>
              <a:effectLst/>
              <a:latin typeface="Segoe UI" panose="020B0502040204020203" pitchFamily="34" charset="0"/>
            </a:endParaRPr>
          </a:p>
          <a:p>
            <a:pPr marL="285750" indent="-285750">
              <a:lnSpc>
                <a:spcPct val="150000"/>
              </a:lnSpc>
              <a:buFont typeface="Arial" panose="020B0604020202020204" pitchFamily="34" charset="0"/>
              <a:buChar char="•"/>
            </a:pPr>
            <a:r>
              <a:rPr lang="en-US" sz="1600" b="0" i="0" dirty="0">
                <a:solidFill>
                  <a:srgbClr val="252423"/>
                </a:solidFill>
                <a:effectLst/>
                <a:latin typeface="Segoe UI" panose="020B0502040204020203" pitchFamily="34" charset="0"/>
              </a:rPr>
              <a:t>﻿﻿CAMEL in Distribution Intelligence made up 31.48% of Count of Distribution Intelligence.﻿﻿ ﻿﻿ </a:t>
            </a:r>
          </a:p>
          <a:p>
            <a:pPr marL="285750" indent="-285750">
              <a:lnSpc>
                <a:spcPct val="150000"/>
              </a:lnSpc>
              <a:buFont typeface="Arial" panose="020B0604020202020204" pitchFamily="34" charset="0"/>
              <a:buChar char="•"/>
            </a:pPr>
            <a:endParaRPr lang="en-US" sz="1600" b="0" i="0" dirty="0">
              <a:solidFill>
                <a:srgbClr val="252423"/>
              </a:solidFill>
              <a:effectLst/>
              <a:latin typeface="Segoe UI" panose="020B0502040204020203" pitchFamily="34" charset="0"/>
            </a:endParaRPr>
          </a:p>
          <a:p>
            <a:pPr marL="285750" indent="-285750">
              <a:lnSpc>
                <a:spcPct val="150000"/>
              </a:lnSpc>
              <a:buFont typeface="Arial" panose="020B0604020202020204" pitchFamily="34" charset="0"/>
              <a:buChar char="•"/>
            </a:pPr>
            <a:r>
              <a:rPr lang="en-US" sz="1600" b="0" i="0" dirty="0">
                <a:solidFill>
                  <a:srgbClr val="252423"/>
                </a:solidFill>
                <a:effectLst/>
                <a:latin typeface="Segoe UI" panose="020B0502040204020203" pitchFamily="34" charset="0"/>
              </a:rPr>
              <a:t>﻿﻿Average Count of Distribution Intelligence was higher for Profitable Stores (11.91) than Non-Profitable Stores (3.88).﻿﻿</a:t>
            </a:r>
          </a:p>
          <a:p>
            <a:pPr marL="285750" indent="-285750">
              <a:lnSpc>
                <a:spcPct val="150000"/>
              </a:lnSpc>
              <a:buFont typeface="Arial" panose="020B0604020202020204" pitchFamily="34" charset="0"/>
              <a:buChar char="•"/>
            </a:pPr>
            <a:endParaRPr lang="en-US" sz="1600" b="0" i="0" dirty="0">
              <a:solidFill>
                <a:srgbClr val="252423"/>
              </a:solidFill>
              <a:effectLst/>
              <a:latin typeface="Segoe UI" panose="020B0502040204020203" pitchFamily="34" charset="0"/>
            </a:endParaRPr>
          </a:p>
          <a:p>
            <a:pPr marL="285750" indent="-285750">
              <a:lnSpc>
                <a:spcPct val="150000"/>
              </a:lnSpc>
              <a:buFont typeface="Arial" panose="020B0604020202020204" pitchFamily="34" charset="0"/>
              <a:buChar char="•"/>
            </a:pPr>
            <a:r>
              <a:rPr lang="en-US" sz="1600" b="0" i="0" dirty="0">
                <a:solidFill>
                  <a:srgbClr val="252423"/>
                </a:solidFill>
                <a:effectLst/>
                <a:latin typeface="Segoe UI" panose="020B0502040204020203" pitchFamily="34" charset="0"/>
              </a:rPr>
              <a:t>Count of Distribution Intelligence for Profitable Stores and Non-Profitable Stores diverged the most when the Brand was CAMEL, when Profitable Stores were 47 higher than Non-Profitable Stores.﻿﻿ ﻿﻿ ﻿</a:t>
            </a:r>
            <a:endParaRPr lang="en-US" sz="1600" dirty="0"/>
          </a:p>
        </p:txBody>
      </p:sp>
      <p:pic>
        <p:nvPicPr>
          <p:cNvPr id="4" name="Picture 3">
            <a:extLst>
              <a:ext uri="{FF2B5EF4-FFF2-40B4-BE49-F238E27FC236}">
                <a16:creationId xmlns:a16="http://schemas.microsoft.com/office/drawing/2014/main" id="{2940553F-F8EF-44B0-84E5-0A2859787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1199535"/>
            <a:ext cx="5486400" cy="4286865"/>
          </a:xfrm>
          <a:prstGeom prst="rect">
            <a:avLst/>
          </a:prstGeom>
        </p:spPr>
      </p:pic>
      <p:cxnSp>
        <p:nvCxnSpPr>
          <p:cNvPr id="7" name="Straight Connector 6">
            <a:extLst>
              <a:ext uri="{FF2B5EF4-FFF2-40B4-BE49-F238E27FC236}">
                <a16:creationId xmlns:a16="http://schemas.microsoft.com/office/drawing/2014/main" id="{158113E1-9FEA-4969-9042-FB59EA70DCDB}"/>
              </a:ext>
              <a:ext uri="{C183D7F6-B498-43B3-948B-1728B52AA6E4}">
                <adec:decorative xmlns:adec="http://schemas.microsoft.com/office/drawing/2017/decorative" val="1"/>
              </a:ext>
            </a:extLst>
          </p:cNvPr>
          <p:cNvCxnSpPr>
            <a:cxnSpLocks/>
          </p:cNvCxnSpPr>
          <p:nvPr/>
        </p:nvCxnSpPr>
        <p:spPr>
          <a:xfrm>
            <a:off x="8105775" y="55239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FB38DBF-97D4-4882-AFA5-86C9D73AA168}"/>
              </a:ext>
            </a:extLst>
          </p:cNvPr>
          <p:cNvSpPr txBox="1">
            <a:spLocks/>
          </p:cNvSpPr>
          <p:nvPr/>
        </p:nvSpPr>
        <p:spPr>
          <a:xfrm>
            <a:off x="228600" y="219996"/>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Segoe UI" panose="020B0502040204020203" pitchFamily="34" charset="0"/>
                <a:cs typeface="Segoe UI" panose="020B0502040204020203" pitchFamily="34" charset="0"/>
              </a:rPr>
              <a:t>Dataset 2 key insights</a:t>
            </a:r>
            <a:br>
              <a:rPr lang="en-US" sz="28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t>
            </a:r>
            <a:endParaRPr lang="en-US" sz="2800" dirty="0">
              <a:latin typeface="Segoe UI" panose="020B0502040204020203" pitchFamily="34" charset="0"/>
              <a:cs typeface="Segoe UI" panose="020B0502040204020203" pitchFamily="34" charset="0"/>
            </a:endParaRPr>
          </a:p>
        </p:txBody>
      </p:sp>
      <p:cxnSp>
        <p:nvCxnSpPr>
          <p:cNvPr id="9" name="Straight Connector 8">
            <a:extLst>
              <a:ext uri="{FF2B5EF4-FFF2-40B4-BE49-F238E27FC236}">
                <a16:creationId xmlns:a16="http://schemas.microsoft.com/office/drawing/2014/main" id="{FDA4C4F9-D07E-4B2E-86FD-4CB1DEB98281}"/>
              </a:ext>
              <a:ext uri="{C183D7F6-B498-43B3-948B-1728B52AA6E4}">
                <adec:decorative xmlns:adec="http://schemas.microsoft.com/office/drawing/2017/decorative" val="1"/>
              </a:ext>
            </a:extLst>
          </p:cNvPr>
          <p:cNvCxnSpPr>
            <a:cxnSpLocks/>
          </p:cNvCxnSpPr>
          <p:nvPr/>
        </p:nvCxnSpPr>
        <p:spPr>
          <a:xfrm>
            <a:off x="0" y="55239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50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Comparison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Dataset 1</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19583" y="2271959"/>
            <a:ext cx="4162870" cy="3508653"/>
          </a:xfrm>
          <a:prstGeom prst="rect">
            <a:avLst/>
          </a:prstGeom>
        </p:spPr>
        <p:txBody>
          <a:bodyPr wrap="square" lIns="0" tIns="0" rIns="0" bIns="0" anchor="t">
            <a:spAutoFit/>
          </a:bodyPr>
          <a:lstStyle/>
          <a:p>
            <a:pPr>
              <a:spcBef>
                <a:spcPts val="1200"/>
              </a:spcBef>
              <a:buClr>
                <a:schemeClr val="tx2"/>
              </a:buClr>
            </a:pPr>
            <a:r>
              <a:rPr lang="en-US" sz="1400" dirty="0">
                <a:solidFill>
                  <a:schemeClr val="tx1">
                    <a:lumMod val="75000"/>
                    <a:lumOff val="25000"/>
                  </a:schemeClr>
                </a:solidFill>
                <a:cs typeface="Segoe UI" panose="020B0502040204020203" pitchFamily="34" charset="0"/>
              </a:rPr>
              <a:t>Bono region generated the highest revenue, its most preferred medium of  sale Open Market.</a:t>
            </a:r>
          </a:p>
          <a:p>
            <a:pPr>
              <a:spcBef>
                <a:spcPts val="1200"/>
              </a:spcBef>
              <a:buClr>
                <a:schemeClr val="tx2"/>
              </a:buClr>
            </a:pPr>
            <a:endParaRPr lang="en-US" sz="1400" dirty="0">
              <a:solidFill>
                <a:schemeClr val="tx1">
                  <a:lumMod val="75000"/>
                  <a:lumOff val="25000"/>
                </a:schemeClr>
              </a:solidFill>
              <a:cs typeface="Segoe UI" panose="020B0502040204020203" pitchFamily="34" charset="0"/>
            </a:endParaRPr>
          </a:p>
          <a:p>
            <a:pPr>
              <a:spcBef>
                <a:spcPts val="1200"/>
              </a:spcBef>
              <a:buClr>
                <a:schemeClr val="tx2"/>
              </a:buClr>
            </a:pPr>
            <a:r>
              <a:rPr lang="en-US" sz="1400" dirty="0">
                <a:solidFill>
                  <a:schemeClr val="tx1">
                    <a:lumMod val="75000"/>
                    <a:lumOff val="25000"/>
                  </a:schemeClr>
                </a:solidFill>
                <a:cs typeface="Segoe UI" panose="020B0502040204020203" pitchFamily="34" charset="0"/>
              </a:rPr>
              <a:t>Home and Body Care Category of Products had the largest market share accounting for 52.83% of revenue</a:t>
            </a:r>
          </a:p>
          <a:p>
            <a:pPr>
              <a:spcBef>
                <a:spcPts val="1200"/>
              </a:spcBef>
              <a:buClr>
                <a:schemeClr val="tx2"/>
              </a:buClr>
            </a:pPr>
            <a:endParaRPr lang="en-US" sz="1400" dirty="0">
              <a:solidFill>
                <a:schemeClr val="tx1">
                  <a:lumMod val="75000"/>
                  <a:lumOff val="25000"/>
                </a:schemeClr>
              </a:solidFill>
              <a:cs typeface="Segoe UI" panose="020B0502040204020203" pitchFamily="34" charset="0"/>
            </a:endParaRPr>
          </a:p>
          <a:p>
            <a:pPr>
              <a:spcBef>
                <a:spcPts val="1200"/>
              </a:spcBef>
              <a:buClr>
                <a:schemeClr val="tx2"/>
              </a:buClr>
            </a:pPr>
            <a:r>
              <a:rPr lang="en-US" sz="1400" dirty="0">
                <a:solidFill>
                  <a:schemeClr val="tx1">
                    <a:lumMod val="75000"/>
                    <a:lumOff val="25000"/>
                  </a:schemeClr>
                </a:solidFill>
                <a:cs typeface="Segoe UI" panose="020B0502040204020203" pitchFamily="34" charset="0"/>
              </a:rPr>
              <a:t>Demand for Body and Hand cream category of products was the least contributing only 20.26% to revenue</a:t>
            </a:r>
          </a:p>
          <a:p>
            <a:pPr>
              <a:spcBef>
                <a:spcPts val="1200"/>
              </a:spcBef>
              <a:buClr>
                <a:schemeClr val="tx2"/>
              </a:buClr>
            </a:pPr>
            <a:endParaRPr lang="en-US" sz="1400" dirty="0">
              <a:solidFill>
                <a:schemeClr val="tx1">
                  <a:lumMod val="75000"/>
                  <a:lumOff val="25000"/>
                </a:schemeClr>
              </a:solidFill>
              <a:cs typeface="Segoe UI" panose="020B0502040204020203" pitchFamily="34" charset="0"/>
            </a:endParaRPr>
          </a:p>
          <a:p>
            <a:pPr>
              <a:spcBef>
                <a:spcPts val="1200"/>
              </a:spcBef>
              <a:buClr>
                <a:schemeClr val="tx2"/>
              </a:buClr>
            </a:pPr>
            <a:r>
              <a:rPr lang="en-US" sz="1400" dirty="0">
                <a:solidFill>
                  <a:schemeClr val="tx1">
                    <a:lumMod val="75000"/>
                    <a:lumOff val="25000"/>
                  </a:schemeClr>
                </a:solidFill>
                <a:cs typeface="Segoe UI" panose="020B0502040204020203" pitchFamily="34" charset="0"/>
              </a:rPr>
              <a:t>Modern Trade has been the most used channel of distribution</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271959"/>
            <a:ext cx="4162870" cy="350865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Greater Accra generated the highest sales revenue. Its most preferred channel of sales was Petrol Stations</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Body and Hand Cream category of products had the largest market share of 75.23%</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Demand for Body and Hand Cream products has seen a steep increase generating 75.23% of total revenue</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Similarly, Modern Trade is generally the most preferred means of distribution</a:t>
            </a:r>
          </a:p>
        </p:txBody>
      </p:sp>
      <p:sp>
        <p:nvSpPr>
          <p:cNvPr id="17" name="Rectangle: Rounded Corners 16">
            <a:extLst>
              <a:ext uri="{FF2B5EF4-FFF2-40B4-BE49-F238E27FC236}">
                <a16:creationId xmlns:a16="http://schemas.microsoft.com/office/drawing/2014/main" id="{8BEC72E8-4154-41F1-9374-A467878B1168}"/>
              </a:ext>
            </a:extLst>
          </p:cNvPr>
          <p:cNvSpPr/>
          <p:nvPr/>
        </p:nvSpPr>
        <p:spPr>
          <a:xfrm>
            <a:off x="6313717" y="1331425"/>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Dataset 2</a:t>
            </a:r>
          </a:p>
        </p:txBody>
      </p:sp>
    </p:spTree>
    <p:extLst>
      <p:ext uri="{BB962C8B-B14F-4D97-AF65-F5344CB8AC3E}">
        <p14:creationId xmlns:p14="http://schemas.microsoft.com/office/powerpoint/2010/main" val="54670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95360" y="522898"/>
            <a:ext cx="359664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Insights and Way Forward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744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468283" y="855296"/>
            <a:ext cx="11255433" cy="971363"/>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j-lt"/>
              </a:rPr>
              <a:t>Consumer preference is changing overtime, hence the need for continuous market research and analysis</a:t>
            </a:r>
          </a:p>
        </p:txBody>
      </p:sp>
      <p:sp>
        <p:nvSpPr>
          <p:cNvPr id="17" name="Rectangle: Rounded Corners 16">
            <a:extLst>
              <a:ext uri="{FF2B5EF4-FFF2-40B4-BE49-F238E27FC236}">
                <a16:creationId xmlns:a16="http://schemas.microsoft.com/office/drawing/2014/main" id="{8BEC72E8-4154-41F1-9374-A467878B1168}"/>
              </a:ext>
            </a:extLst>
          </p:cNvPr>
          <p:cNvSpPr/>
          <p:nvPr/>
        </p:nvSpPr>
        <p:spPr>
          <a:xfrm>
            <a:off x="468282" y="5310272"/>
            <a:ext cx="11255432" cy="102483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j-lt"/>
              </a:rPr>
              <a:t>Modern Trade has generally been the most preferred channel of sales, however, innovative ways should be employed to optimize sales in markets with different preferred channels.</a:t>
            </a:r>
          </a:p>
        </p:txBody>
      </p:sp>
      <p:sp>
        <p:nvSpPr>
          <p:cNvPr id="15" name="Rectangle: Rounded Corners 14">
            <a:extLst>
              <a:ext uri="{FF2B5EF4-FFF2-40B4-BE49-F238E27FC236}">
                <a16:creationId xmlns:a16="http://schemas.microsoft.com/office/drawing/2014/main" id="{81681646-9E88-496F-B377-2D3E50FD168B}"/>
              </a:ext>
            </a:extLst>
          </p:cNvPr>
          <p:cNvSpPr/>
          <p:nvPr/>
        </p:nvSpPr>
        <p:spPr>
          <a:xfrm>
            <a:off x="468282" y="2313216"/>
            <a:ext cx="11255433" cy="1021274"/>
          </a:xfrm>
          <a:prstGeom prst="roundRect">
            <a:avLst/>
          </a:prstGeom>
          <a:solidFill>
            <a:srgbClr val="917F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j-lt"/>
              </a:rPr>
              <a:t>Bono East clients have much preference for </a:t>
            </a:r>
            <a:r>
              <a:rPr lang="en-US" b="1" dirty="0">
                <a:latin typeface="+mj-lt"/>
              </a:rPr>
              <a:t>Body and Hand Cream </a:t>
            </a:r>
            <a:r>
              <a:rPr lang="en-US" dirty="0">
                <a:latin typeface="+mj-lt"/>
              </a:rPr>
              <a:t>products. Consequently, this has caused an upward shift in their sales revenue, placing the region second. </a:t>
            </a:r>
          </a:p>
        </p:txBody>
      </p:sp>
      <p:sp>
        <p:nvSpPr>
          <p:cNvPr id="16" name="Rectangle: Rounded Corners 15">
            <a:extLst>
              <a:ext uri="{FF2B5EF4-FFF2-40B4-BE49-F238E27FC236}">
                <a16:creationId xmlns:a16="http://schemas.microsoft.com/office/drawing/2014/main" id="{D55AAC42-2E63-4B9C-A835-D0C4CB9DC45B}"/>
              </a:ext>
            </a:extLst>
          </p:cNvPr>
          <p:cNvSpPr/>
          <p:nvPr/>
        </p:nvSpPr>
        <p:spPr>
          <a:xfrm>
            <a:off x="468282" y="3821047"/>
            <a:ext cx="11255432" cy="102483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j-lt"/>
              </a:rPr>
              <a:t>The drop in sales revenue for Bono from first position to tenth was influenced by change in consumer preference. Introduction of Body and Hand creams in Bono should be considered</a:t>
            </a:r>
          </a:p>
        </p:txBody>
      </p:sp>
    </p:spTree>
    <p:extLst>
      <p:ext uri="{BB962C8B-B14F-4D97-AF65-F5344CB8AC3E}">
        <p14:creationId xmlns:p14="http://schemas.microsoft.com/office/powerpoint/2010/main" val="205460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Outline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Dataset 2 Deep Dive</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Comparison of Datasets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67422" y="514526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Insights and Way Forward</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Dataset 1 Overview</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Dataset 1 Deep Dive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Dataset 2 Overview</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3" name="Group 42" descr="Icons of bar chart and line graph.">
            <a:extLst>
              <a:ext uri="{FF2B5EF4-FFF2-40B4-BE49-F238E27FC236}">
                <a16:creationId xmlns:a16="http://schemas.microsoft.com/office/drawing/2014/main" id="{A7004764-75AF-406E-9AE9-85DC2EF45820}"/>
              </a:ext>
            </a:extLst>
          </p:cNvPr>
          <p:cNvGrpSpPr/>
          <p:nvPr/>
        </p:nvGrpSpPr>
        <p:grpSpPr>
          <a:xfrm>
            <a:off x="4738712" y="5299933"/>
            <a:ext cx="347679" cy="347679"/>
            <a:chOff x="4319588" y="2492375"/>
            <a:chExt cx="287338" cy="287338"/>
          </a:xfrm>
          <a:solidFill>
            <a:schemeClr val="bg1"/>
          </a:solidFill>
        </p:grpSpPr>
        <p:sp>
          <p:nvSpPr>
            <p:cNvPr id="44" name="Freeform 372">
              <a:extLst>
                <a:ext uri="{FF2B5EF4-FFF2-40B4-BE49-F238E27FC236}">
                  <a16:creationId xmlns:a16="http://schemas.microsoft.com/office/drawing/2014/main" id="{3519C35E-5E2A-42F8-B2A2-58B21A3E3294}"/>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73">
              <a:extLst>
                <a:ext uri="{FF2B5EF4-FFF2-40B4-BE49-F238E27FC236}">
                  <a16:creationId xmlns:a16="http://schemas.microsoft.com/office/drawing/2014/main" id="{7771834D-5503-4EC8-8566-43F0F87B7A2C}"/>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6" name="Freeform 1676" descr="Icon of check box. ">
            <a:extLst>
              <a:ext uri="{FF2B5EF4-FFF2-40B4-BE49-F238E27FC236}">
                <a16:creationId xmlns:a16="http://schemas.microsoft.com/office/drawing/2014/main" id="{5F78B904-5EF2-46C1-981D-87F86FA00138}"/>
              </a:ext>
            </a:extLst>
          </p:cNvPr>
          <p:cNvSpPr>
            <a:spLocks noEditPoints="1"/>
          </p:cNvSpPr>
          <p:nvPr/>
        </p:nvSpPr>
        <p:spPr bwMode="auto">
          <a:xfrm>
            <a:off x="7129621" y="5352116"/>
            <a:ext cx="345758" cy="34671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4346" descr="Icon of box and whisker chart. ">
            <a:extLst>
              <a:ext uri="{FF2B5EF4-FFF2-40B4-BE49-F238E27FC236}">
                <a16:creationId xmlns:a16="http://schemas.microsoft.com/office/drawing/2014/main" id="{BEE4B033-8603-4B3A-A28C-BC1B30110248}"/>
              </a:ext>
            </a:extLst>
          </p:cNvPr>
          <p:cNvSpPr>
            <a:spLocks noEditPoints="1"/>
          </p:cNvSpPr>
          <p:nvPr/>
        </p:nvSpPr>
        <p:spPr bwMode="auto">
          <a:xfrm>
            <a:off x="7156518" y="1812457"/>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1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9"/>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28"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4"/>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63"/>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677108"/>
          </a:xfrm>
          <a:prstGeom prst="rect">
            <a:avLst/>
          </a:prstGeom>
        </p:spPr>
        <p:txBody>
          <a:bodyPr wrap="square" lIns="0" tIns="0" rIns="0" bIns="0">
            <a:spAutoFit/>
          </a:bodyPr>
          <a:lstStyle/>
          <a:p>
            <a:pPr algn="ctr"/>
            <a:r>
              <a:rPr lang="en-US" sz="4400" b="1" dirty="0">
                <a:solidFill>
                  <a:schemeClr val="bg1"/>
                </a:solidFill>
              </a:rPr>
              <a:t>3.69k</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677108"/>
          </a:xfrm>
          <a:prstGeom prst="rect">
            <a:avLst/>
          </a:prstGeom>
        </p:spPr>
        <p:txBody>
          <a:bodyPr wrap="square" lIns="0" tIns="0" rIns="0" bIns="0">
            <a:spAutoFit/>
          </a:bodyPr>
          <a:lstStyle/>
          <a:p>
            <a:pPr algn="ctr"/>
            <a:r>
              <a:rPr lang="en-US" sz="4400" b="1" dirty="0">
                <a:solidFill>
                  <a:schemeClr val="bg1"/>
                </a:solidFill>
              </a:rPr>
              <a:t>1.03k</a:t>
            </a:r>
          </a:p>
        </p:txBody>
      </p:sp>
      <p:sp>
        <p:nvSpPr>
          <p:cNvPr id="49" name="Rectangle 48">
            <a:extLst>
              <a:ext uri="{FF2B5EF4-FFF2-40B4-BE49-F238E27FC236}">
                <a16:creationId xmlns:a16="http://schemas.microsoft.com/office/drawing/2014/main" id="{54AB9282-0505-49EB-AABF-998083225E3A}"/>
              </a:ext>
            </a:extLst>
          </p:cNvPr>
          <p:cNvSpPr/>
          <p:nvPr/>
        </p:nvSpPr>
        <p:spPr>
          <a:xfrm>
            <a:off x="5306838" y="2899996"/>
            <a:ext cx="1686092" cy="677108"/>
          </a:xfrm>
          <a:prstGeom prst="rect">
            <a:avLst/>
          </a:prstGeom>
        </p:spPr>
        <p:txBody>
          <a:bodyPr wrap="square" lIns="0" tIns="0" rIns="0" bIns="0">
            <a:spAutoFit/>
          </a:bodyPr>
          <a:lstStyle/>
          <a:p>
            <a:pPr algn="ctr"/>
            <a:r>
              <a:rPr lang="en-US" sz="4400" b="1" dirty="0">
                <a:solidFill>
                  <a:schemeClr val="bg1"/>
                </a:solidFill>
              </a:rPr>
              <a:t>27.9 %</a:t>
            </a:r>
          </a:p>
        </p:txBody>
      </p:sp>
      <p:sp>
        <p:nvSpPr>
          <p:cNvPr id="50" name="Rectangle 49">
            <a:extLst>
              <a:ext uri="{FF2B5EF4-FFF2-40B4-BE49-F238E27FC236}">
                <a16:creationId xmlns:a16="http://schemas.microsoft.com/office/drawing/2014/main" id="{D668C4B5-BCEC-465A-ADA5-6A054B15F7A3}"/>
              </a:ext>
            </a:extLst>
          </p:cNvPr>
          <p:cNvSpPr/>
          <p:nvPr/>
        </p:nvSpPr>
        <p:spPr>
          <a:xfrm>
            <a:off x="9690511" y="2865843"/>
            <a:ext cx="1482489" cy="677108"/>
          </a:xfrm>
          <a:prstGeom prst="rect">
            <a:avLst/>
          </a:prstGeom>
        </p:spPr>
        <p:txBody>
          <a:bodyPr wrap="square" lIns="0" tIns="0" rIns="0" bIns="0">
            <a:spAutoFit/>
          </a:bodyPr>
          <a:lstStyle/>
          <a:p>
            <a:pPr algn="ctr"/>
            <a:r>
              <a:rPr lang="en-US" sz="4400" b="1" dirty="0">
                <a:solidFill>
                  <a:schemeClr val="bg1"/>
                </a:solidFill>
              </a:rPr>
              <a:t>42.61k</a:t>
            </a:r>
          </a:p>
        </p:txBody>
      </p:sp>
      <p:sp>
        <p:nvSpPr>
          <p:cNvPr id="51" name="Rectangle 50">
            <a:extLst>
              <a:ext uri="{FF2B5EF4-FFF2-40B4-BE49-F238E27FC236}">
                <a16:creationId xmlns:a16="http://schemas.microsoft.com/office/drawing/2014/main" id="{8AA18108-5B8B-4147-84A7-D30A16BEC4EA}"/>
              </a:ext>
            </a:extLst>
          </p:cNvPr>
          <p:cNvSpPr/>
          <p:nvPr/>
        </p:nvSpPr>
        <p:spPr>
          <a:xfrm>
            <a:off x="969712" y="4136343"/>
            <a:ext cx="147849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Total stock for the period</a:t>
            </a:r>
          </a:p>
          <a:p>
            <a:pPr algn="ctr">
              <a:lnSpc>
                <a:spcPts val="1900"/>
              </a:lnSpc>
            </a:pPr>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a:p>
            <a:pPr algn="ctr">
              <a:lnSpc>
                <a:spcPts val="1900"/>
              </a:lnSpc>
            </a:pP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64671" y="413634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Total units of goods sold</a:t>
            </a:r>
          </a:p>
        </p:txBody>
      </p:sp>
      <p:sp>
        <p:nvSpPr>
          <p:cNvPr id="54" name="Rectangle 53">
            <a:extLst>
              <a:ext uri="{FF2B5EF4-FFF2-40B4-BE49-F238E27FC236}">
                <a16:creationId xmlns:a16="http://schemas.microsoft.com/office/drawing/2014/main" id="{28FF18A5-7B4E-4493-B38D-E732E033F82F}"/>
              </a:ext>
            </a:extLst>
          </p:cNvPr>
          <p:cNvSpPr/>
          <p:nvPr/>
        </p:nvSpPr>
        <p:spPr>
          <a:xfrm>
            <a:off x="5233770" y="4142666"/>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Percentage of stock sold. </a:t>
            </a:r>
          </a:p>
        </p:txBody>
      </p:sp>
      <p:sp>
        <p:nvSpPr>
          <p:cNvPr id="55" name="Rectangle 54">
            <a:extLst>
              <a:ext uri="{FF2B5EF4-FFF2-40B4-BE49-F238E27FC236}">
                <a16:creationId xmlns:a16="http://schemas.microsoft.com/office/drawing/2014/main" id="{5BCD242F-9A97-473E-8E17-3F6C3C75CE68}"/>
              </a:ext>
            </a:extLst>
          </p:cNvPr>
          <p:cNvSpPr/>
          <p:nvPr/>
        </p:nvSpPr>
        <p:spPr>
          <a:xfrm>
            <a:off x="9642715" y="4140814"/>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Expected revenue for the period </a:t>
            </a:r>
          </a:p>
        </p:txBody>
      </p:sp>
      <p:sp>
        <p:nvSpPr>
          <p:cNvPr id="21" name="Rectangle 20">
            <a:extLst>
              <a:ext uri="{FF2B5EF4-FFF2-40B4-BE49-F238E27FC236}">
                <a16:creationId xmlns:a16="http://schemas.microsoft.com/office/drawing/2014/main" id="{E4820811-F7B2-40B8-85E3-D3B04FAAD816}"/>
              </a:ext>
            </a:extLst>
          </p:cNvPr>
          <p:cNvSpPr/>
          <p:nvPr/>
        </p:nvSpPr>
        <p:spPr>
          <a:xfrm>
            <a:off x="7490517" y="2899996"/>
            <a:ext cx="1371600" cy="677108"/>
          </a:xfrm>
          <a:prstGeom prst="rect">
            <a:avLst/>
          </a:prstGeom>
        </p:spPr>
        <p:txBody>
          <a:bodyPr wrap="square" lIns="0" tIns="0" rIns="0" bIns="0">
            <a:spAutoFit/>
          </a:bodyPr>
          <a:lstStyle/>
          <a:p>
            <a:pPr algn="ctr"/>
            <a:r>
              <a:rPr lang="en-US" sz="4400" b="1" dirty="0">
                <a:solidFill>
                  <a:schemeClr val="bg1"/>
                </a:solidFill>
              </a:rPr>
              <a:t>11.85k</a:t>
            </a:r>
          </a:p>
        </p:txBody>
      </p:sp>
      <p:sp>
        <p:nvSpPr>
          <p:cNvPr id="22" name="Rectangle 21">
            <a:extLst>
              <a:ext uri="{FF2B5EF4-FFF2-40B4-BE49-F238E27FC236}">
                <a16:creationId xmlns:a16="http://schemas.microsoft.com/office/drawing/2014/main" id="{E16201D6-72D6-48C1-8E15-F153FCEE32F7}"/>
              </a:ext>
            </a:extLst>
          </p:cNvPr>
          <p:cNvSpPr/>
          <p:nvPr/>
        </p:nvSpPr>
        <p:spPr>
          <a:xfrm>
            <a:off x="7300296" y="4146474"/>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Total sales revenue</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Dataset 1 Deep Dive</a:t>
            </a:r>
            <a:br>
              <a:rPr lang="en-US" sz="2800" dirty="0"/>
            </a:br>
            <a:endParaRPr lang="en-US" sz="28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396665" y="977659"/>
            <a:ext cx="3068318" cy="1928990"/>
          </a:xfrm>
          <a:prstGeom prst="rect">
            <a:avLst/>
          </a:prstGeom>
        </p:spPr>
        <p:txBody>
          <a:bodyPr wrap="square" lIns="0" tIns="0" rIns="0" bIns="0" anchor="t">
            <a:spAutoFit/>
          </a:bodyPr>
          <a:lstStyle/>
          <a:p>
            <a:pPr algn="just">
              <a:lnSpc>
                <a:spcPts val="1900"/>
              </a:lnSpc>
            </a:pPr>
            <a:r>
              <a:rPr lang="en-US" sz="1400" b="1" dirty="0">
                <a:cs typeface="Segoe UI" panose="020B0502040204020203" pitchFamily="34" charset="0"/>
              </a:rPr>
              <a:t>Top five regions according to revenue</a:t>
            </a:r>
          </a:p>
          <a:p>
            <a:pPr algn="just">
              <a:lnSpc>
                <a:spcPts val="1900"/>
              </a:lnSpc>
            </a:pPr>
            <a:r>
              <a:rPr lang="en-US" sz="1400" dirty="0">
                <a:cs typeface="Segoe UI" panose="020B0502040204020203" pitchFamily="34" charset="0"/>
              </a:rPr>
              <a:t>Bono</a:t>
            </a:r>
          </a:p>
          <a:p>
            <a:pPr algn="just">
              <a:lnSpc>
                <a:spcPts val="1900"/>
              </a:lnSpc>
            </a:pPr>
            <a:r>
              <a:rPr lang="en-US" sz="1400" dirty="0">
                <a:cs typeface="Segoe UI" panose="020B0502040204020203" pitchFamily="34" charset="0"/>
              </a:rPr>
              <a:t>Greater Accra</a:t>
            </a:r>
          </a:p>
          <a:p>
            <a:pPr algn="just">
              <a:lnSpc>
                <a:spcPts val="1900"/>
              </a:lnSpc>
            </a:pPr>
            <a:r>
              <a:rPr lang="en-US" sz="1400" dirty="0">
                <a:cs typeface="Segoe UI" panose="020B0502040204020203" pitchFamily="34" charset="0"/>
              </a:rPr>
              <a:t>Ashanti</a:t>
            </a:r>
          </a:p>
          <a:p>
            <a:pPr algn="just">
              <a:lnSpc>
                <a:spcPts val="1900"/>
              </a:lnSpc>
            </a:pPr>
            <a:r>
              <a:rPr lang="en-US" sz="1400" dirty="0">
                <a:cs typeface="Segoe UI" panose="020B0502040204020203" pitchFamily="34" charset="0"/>
              </a:rPr>
              <a:t>Western North</a:t>
            </a:r>
          </a:p>
          <a:p>
            <a:pPr algn="just">
              <a:lnSpc>
                <a:spcPts val="1900"/>
              </a:lnSpc>
            </a:pPr>
            <a:r>
              <a:rPr lang="en-US" sz="1400" dirty="0">
                <a:cs typeface="Segoe UI" panose="020B0502040204020203" pitchFamily="34" charset="0"/>
              </a:rPr>
              <a:t>Bono East</a:t>
            </a:r>
          </a:p>
          <a:p>
            <a:pPr algn="just">
              <a:lnSpc>
                <a:spcPts val="1900"/>
              </a:lnSpc>
            </a:pPr>
            <a:endParaRPr lang="en-US" sz="1400" dirty="0">
              <a:cs typeface="Segoe UI" panose="020B0502040204020203" pitchFamily="34" charset="0"/>
            </a:endParaRPr>
          </a:p>
          <a:p>
            <a:pPr algn="just">
              <a:lnSpc>
                <a:spcPts val="1900"/>
              </a:lnSpc>
            </a:pPr>
            <a:endParaRPr lang="en-US" sz="1400" dirty="0">
              <a:cs typeface="Segoe UI" panose="020B0502040204020203" pitchFamily="34" charset="0"/>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740782" y="1052423"/>
            <a:ext cx="2834786" cy="1198020"/>
          </a:xfrm>
          <a:prstGeom prst="rect">
            <a:avLst/>
          </a:prstGeom>
        </p:spPr>
        <p:txBody>
          <a:bodyPr wrap="square" lIns="0" tIns="0" rIns="0" bIns="0" anchor="t">
            <a:spAutoFit/>
          </a:bodyPr>
          <a:lstStyle/>
          <a:p>
            <a:pPr algn="just">
              <a:lnSpc>
                <a:spcPts val="1900"/>
              </a:lnSpc>
            </a:pPr>
            <a:r>
              <a:rPr lang="en-US" sz="1400" dirty="0">
                <a:cs typeface="Segoe UI" panose="020B0502040204020203" pitchFamily="34" charset="0"/>
              </a:rPr>
              <a:t>Bono generated the highest revenue of </a:t>
            </a:r>
            <a:r>
              <a:rPr lang="en-US" sz="1400" b="1" dirty="0">
                <a:cs typeface="Segoe UI" panose="020B0502040204020203" pitchFamily="34" charset="0"/>
              </a:rPr>
              <a:t>GHS 1,835 </a:t>
            </a:r>
            <a:r>
              <a:rPr lang="en-US" sz="1400" dirty="0">
                <a:cs typeface="Segoe UI" panose="020B0502040204020203" pitchFamily="34" charset="0"/>
              </a:rPr>
              <a:t>equivalent to </a:t>
            </a:r>
            <a:r>
              <a:rPr lang="en-US" sz="1400" b="1" dirty="0">
                <a:cs typeface="Segoe UI" panose="020B0502040204020203" pitchFamily="34" charset="0"/>
              </a:rPr>
              <a:t>15.49% </a:t>
            </a:r>
            <a:r>
              <a:rPr lang="en-US" sz="1400" dirty="0">
                <a:cs typeface="Segoe UI" panose="020B0502040204020203" pitchFamily="34" charset="0"/>
              </a:rPr>
              <a:t>of the total sales and was </a:t>
            </a:r>
            <a:r>
              <a:rPr lang="en-US" sz="1400" b="1" dirty="0">
                <a:cs typeface="Segoe UI" panose="020B0502040204020203" pitchFamily="34" charset="0"/>
              </a:rPr>
              <a:t>505.11% </a:t>
            </a:r>
            <a:r>
              <a:rPr lang="en-US" sz="1400" dirty="0">
                <a:cs typeface="Segoe UI" panose="020B0502040204020203" pitchFamily="34" charset="0"/>
              </a:rPr>
              <a:t>higher than Upper West, which had the lowest Total June sales at </a:t>
            </a:r>
            <a:r>
              <a:rPr lang="en-US" sz="1400" b="1" dirty="0">
                <a:cs typeface="Segoe UI" panose="020B0502040204020203" pitchFamily="34" charset="0"/>
              </a:rPr>
              <a:t>303.25</a:t>
            </a:r>
          </a:p>
        </p:txBody>
      </p:sp>
      <p:sp>
        <p:nvSpPr>
          <p:cNvPr id="34" name="Rectangle 33">
            <a:extLst>
              <a:ext uri="{FF2B5EF4-FFF2-40B4-BE49-F238E27FC236}">
                <a16:creationId xmlns:a16="http://schemas.microsoft.com/office/drawing/2014/main" id="{53F5EDC0-C02E-4790-A681-CA7AB9133338}"/>
              </a:ext>
            </a:extLst>
          </p:cNvPr>
          <p:cNvSpPr/>
          <p:nvPr/>
        </p:nvSpPr>
        <p:spPr>
          <a:xfrm>
            <a:off x="8994372" y="1052423"/>
            <a:ext cx="2834786" cy="1198020"/>
          </a:xfrm>
          <a:prstGeom prst="rect">
            <a:avLst/>
          </a:prstGeom>
        </p:spPr>
        <p:txBody>
          <a:bodyPr wrap="square" lIns="0" tIns="0" rIns="0" bIns="0" anchor="t">
            <a:spAutoFit/>
          </a:bodyPr>
          <a:lstStyle/>
          <a:p>
            <a:pPr algn="just">
              <a:lnSpc>
                <a:spcPts val="1900"/>
              </a:lnSpc>
            </a:pPr>
            <a:r>
              <a:rPr lang="en-US" sz="1400" dirty="0">
                <a:cs typeface="Segoe UI" panose="020B0502040204020203" pitchFamily="34" charset="0"/>
              </a:rPr>
              <a:t>Across all 16 Regions, Total sales revenue ranged from </a:t>
            </a:r>
            <a:r>
              <a:rPr lang="en-US" sz="1400" b="1" dirty="0">
                <a:cs typeface="Segoe UI" panose="020B0502040204020203" pitchFamily="34" charset="0"/>
              </a:rPr>
              <a:t>303.25</a:t>
            </a:r>
            <a:r>
              <a:rPr lang="en-US" sz="1400" dirty="0">
                <a:cs typeface="Segoe UI" panose="020B0502040204020203" pitchFamily="34" charset="0"/>
              </a:rPr>
              <a:t> to </a:t>
            </a:r>
            <a:r>
              <a:rPr lang="en-US" sz="1400" b="1" dirty="0">
                <a:cs typeface="Segoe UI" panose="020B0502040204020203" pitchFamily="34" charset="0"/>
              </a:rPr>
              <a:t>1835</a:t>
            </a:r>
            <a:r>
              <a:rPr lang="en-US" sz="1400" dirty="0">
                <a:cs typeface="Segoe UI" panose="020B0502040204020203" pitchFamily="34" charset="0"/>
              </a:rPr>
              <a:t>.﻿ Upper West recorded the least sales of </a:t>
            </a:r>
            <a:r>
              <a:rPr lang="en-US" sz="1400" b="1" dirty="0">
                <a:cs typeface="Segoe UI" panose="020B0502040204020203" pitchFamily="34" charset="0"/>
              </a:rPr>
              <a:t>GHS 303.25 </a:t>
            </a:r>
            <a:r>
              <a:rPr lang="en-US" sz="1400" dirty="0">
                <a:cs typeface="Segoe UI" panose="020B0502040204020203" pitchFamily="34" charset="0"/>
              </a:rPr>
              <a:t>equivalent to </a:t>
            </a:r>
            <a:r>
              <a:rPr lang="en-US" sz="1400" b="1" dirty="0">
                <a:cs typeface="Segoe UI" panose="020B0502040204020203" pitchFamily="34" charset="0"/>
              </a:rPr>
              <a:t>2.51% </a:t>
            </a:r>
            <a:r>
              <a:rPr lang="en-US" sz="1400" dirty="0">
                <a:cs typeface="Segoe UI" panose="020B0502040204020203" pitchFamily="34" charset="0"/>
              </a:rPr>
              <a:t>of the total sales</a:t>
            </a:r>
          </a:p>
        </p:txBody>
      </p:sp>
      <p:sp>
        <p:nvSpPr>
          <p:cNvPr id="35" name="Rectangle 34">
            <a:extLst>
              <a:ext uri="{FF2B5EF4-FFF2-40B4-BE49-F238E27FC236}">
                <a16:creationId xmlns:a16="http://schemas.microsoft.com/office/drawing/2014/main" id="{857F5370-BF8E-406B-BEAE-B1224615626A}"/>
              </a:ext>
            </a:extLst>
          </p:cNvPr>
          <p:cNvSpPr/>
          <p:nvPr/>
        </p:nvSpPr>
        <p:spPr>
          <a:xfrm>
            <a:off x="228600" y="5159502"/>
            <a:ext cx="2940093" cy="1441677"/>
          </a:xfrm>
          <a:prstGeom prst="rect">
            <a:avLst/>
          </a:prstGeom>
        </p:spPr>
        <p:txBody>
          <a:bodyPr wrap="square" lIns="0" tIns="0" rIns="0" bIns="0" anchor="t">
            <a:spAutoFit/>
          </a:bodyPr>
          <a:lstStyle/>
          <a:p>
            <a:pPr algn="just">
              <a:lnSpc>
                <a:spcPts val="1900"/>
              </a:lnSpc>
            </a:pPr>
            <a:r>
              <a:rPr lang="en-US" sz="1400" dirty="0">
                <a:cs typeface="Segoe UI" panose="020B0502040204020203" pitchFamily="34" charset="0"/>
              </a:rPr>
              <a:t>Camel earned </a:t>
            </a:r>
            <a:r>
              <a:rPr lang="en-US" sz="1400" b="1" dirty="0">
                <a:cs typeface="Segoe UI" panose="020B0502040204020203" pitchFamily="34" charset="0"/>
              </a:rPr>
              <a:t>30.59% </a:t>
            </a:r>
            <a:r>
              <a:rPr lang="en-US" sz="1400" dirty="0">
                <a:cs typeface="Segoe UI" panose="020B0502040204020203" pitchFamily="34" charset="0"/>
              </a:rPr>
              <a:t>of the brands' total income. It is </a:t>
            </a:r>
            <a:r>
              <a:rPr lang="en-US" sz="1400" b="1" dirty="0">
                <a:cs typeface="Segoe UI" panose="020B0502040204020203" pitchFamily="34" charset="0"/>
              </a:rPr>
              <a:t>611.8% </a:t>
            </a:r>
            <a:r>
              <a:rPr lang="en-US" sz="1400" dirty="0">
                <a:cs typeface="Segoe UI" panose="020B0502040204020203" pitchFamily="34" charset="0"/>
              </a:rPr>
              <a:t>more expensive than </a:t>
            </a:r>
            <a:r>
              <a:rPr lang="en-US" sz="1400" dirty="0" err="1">
                <a:cs typeface="Segoe UI" panose="020B0502040204020203" pitchFamily="34" charset="0"/>
              </a:rPr>
              <a:t>Rosatol</a:t>
            </a:r>
            <a:r>
              <a:rPr lang="en-US" sz="1400" dirty="0">
                <a:cs typeface="Segoe UI" panose="020B0502040204020203" pitchFamily="34" charset="0"/>
              </a:rPr>
              <a:t>, which earned the least money, and </a:t>
            </a:r>
            <a:r>
              <a:rPr lang="en-US" sz="1400" b="1" dirty="0">
                <a:cs typeface="Segoe UI" panose="020B0502040204020203" pitchFamily="34" charset="0"/>
              </a:rPr>
              <a:t>1.99 </a:t>
            </a:r>
            <a:r>
              <a:rPr lang="en-US" sz="1400" dirty="0">
                <a:cs typeface="Segoe UI" panose="020B0502040204020203" pitchFamily="34" charset="0"/>
              </a:rPr>
              <a:t>times</a:t>
            </a:r>
            <a:r>
              <a:rPr lang="en-US" sz="1400" b="1" dirty="0">
                <a:cs typeface="Segoe UI" panose="020B0502040204020203" pitchFamily="34" charset="0"/>
              </a:rPr>
              <a:t> </a:t>
            </a:r>
            <a:r>
              <a:rPr lang="en-US" sz="1400" dirty="0">
                <a:cs typeface="Segoe UI" panose="020B0502040204020203" pitchFamily="34" charset="0"/>
              </a:rPr>
              <a:t>more  higher than Dettol, which came in second place.</a:t>
            </a:r>
          </a:p>
        </p:txBody>
      </p:sp>
      <p:sp>
        <p:nvSpPr>
          <p:cNvPr id="36" name="Rectangle 35">
            <a:extLst>
              <a:ext uri="{FF2B5EF4-FFF2-40B4-BE49-F238E27FC236}">
                <a16:creationId xmlns:a16="http://schemas.microsoft.com/office/drawing/2014/main" id="{98F5A313-1C6C-4AEE-8556-576074B1BF06}"/>
              </a:ext>
            </a:extLst>
          </p:cNvPr>
          <p:cNvSpPr/>
          <p:nvPr/>
        </p:nvSpPr>
        <p:spPr>
          <a:xfrm>
            <a:off x="4529115" y="5159502"/>
            <a:ext cx="3068316" cy="1198020"/>
          </a:xfrm>
          <a:prstGeom prst="rect">
            <a:avLst/>
          </a:prstGeom>
        </p:spPr>
        <p:txBody>
          <a:bodyPr wrap="square" lIns="0" tIns="0" rIns="0" bIns="0" anchor="t">
            <a:spAutoFit/>
          </a:bodyPr>
          <a:lstStyle/>
          <a:p>
            <a:pPr algn="just">
              <a:lnSpc>
                <a:spcPts val="1900"/>
              </a:lnSpc>
            </a:pPr>
            <a:r>
              <a:rPr lang="en-US" sz="1400" dirty="0">
                <a:cs typeface="Segoe UI" panose="020B0502040204020203" pitchFamily="34" charset="0"/>
              </a:rPr>
              <a:t>Apart from Camel, </a:t>
            </a:r>
            <a:r>
              <a:rPr lang="en-US" sz="1400" dirty="0" err="1">
                <a:cs typeface="Segoe UI" panose="020B0502040204020203" pitchFamily="34" charset="0"/>
              </a:rPr>
              <a:t>Madar</a:t>
            </a:r>
            <a:r>
              <a:rPr lang="en-US" sz="1400" dirty="0">
                <a:cs typeface="Segoe UI" panose="020B0502040204020203" pitchFamily="34" charset="0"/>
              </a:rPr>
              <a:t> and Nivea all the other brands sold less than </a:t>
            </a:r>
            <a:r>
              <a:rPr lang="en-US" sz="1400" b="1" dirty="0">
                <a:cs typeface="Segoe UI" panose="020B0502040204020203" pitchFamily="34" charset="0"/>
              </a:rPr>
              <a:t>10% </a:t>
            </a:r>
            <a:r>
              <a:rPr lang="en-US" sz="1400" dirty="0">
                <a:cs typeface="Segoe UI" panose="020B0502040204020203" pitchFamily="34" charset="0"/>
              </a:rPr>
              <a:t>of their aggregate stock. Camel was sold in 15 regions, </a:t>
            </a:r>
            <a:r>
              <a:rPr lang="en-US" sz="1400" dirty="0" err="1">
                <a:cs typeface="Segoe UI" panose="020B0502040204020203" pitchFamily="34" charset="0"/>
              </a:rPr>
              <a:t>Madar</a:t>
            </a:r>
            <a:r>
              <a:rPr lang="en-US" sz="1400" dirty="0">
                <a:cs typeface="Segoe UI" panose="020B0502040204020203" pitchFamily="34" charset="0"/>
              </a:rPr>
              <a:t> in 11 regions. </a:t>
            </a:r>
          </a:p>
          <a:p>
            <a:pPr algn="ctr">
              <a:lnSpc>
                <a:spcPts val="1900"/>
              </a:lnSpc>
            </a:pPr>
            <a:r>
              <a:rPr lang="en-US" sz="1400" dirty="0">
                <a:cs typeface="Segoe UI" panose="020B0502040204020203" pitchFamily="34" charset="0"/>
              </a:rPr>
              <a:t>.</a:t>
            </a:r>
          </a:p>
        </p:txBody>
      </p:sp>
      <p:sp>
        <p:nvSpPr>
          <p:cNvPr id="50" name="TextBox 49">
            <a:extLst>
              <a:ext uri="{FF2B5EF4-FFF2-40B4-BE49-F238E27FC236}">
                <a16:creationId xmlns:a16="http://schemas.microsoft.com/office/drawing/2014/main" id="{44DB401F-A076-43FF-99BB-2314867D1B35}"/>
              </a:ext>
            </a:extLst>
          </p:cNvPr>
          <p:cNvSpPr txBox="1"/>
          <p:nvPr/>
        </p:nvSpPr>
        <p:spPr>
          <a:xfrm>
            <a:off x="228600" y="2785174"/>
            <a:ext cx="2940093" cy="2021323"/>
          </a:xfrm>
          <a:prstGeom prst="rect">
            <a:avLst/>
          </a:prstGeom>
          <a:noFill/>
        </p:spPr>
        <p:txBody>
          <a:bodyPr wrap="square">
            <a:spAutoFit/>
          </a:bodyPr>
          <a:lstStyle/>
          <a:p>
            <a:pPr marL="0" marR="0" lvl="0" indent="0" algn="just"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Light"/>
                <a:ea typeface="+mn-ea"/>
                <a:cs typeface="Segoe UI" panose="020B0502040204020203" pitchFamily="34" charset="0"/>
              </a:rPr>
              <a:t>The stocks have been put into three categories. </a:t>
            </a:r>
          </a:p>
          <a:p>
            <a:pPr marL="0" marR="0" lvl="0" indent="0" algn="just" defTabSz="914400" rtl="0" eaLnBrk="1" fontAlgn="auto" latinLnBrk="0" hangingPunct="1">
              <a:lnSpc>
                <a:spcPts val="1900"/>
              </a:lnSpc>
              <a:spcBef>
                <a:spcPts val="0"/>
              </a:spcBef>
              <a:spcAft>
                <a:spcPts val="0"/>
              </a:spcAft>
              <a:buClrTx/>
              <a:buSzTx/>
              <a:buFontTx/>
              <a:buNone/>
              <a:tabLst/>
              <a:defRPr/>
            </a:pPr>
            <a:r>
              <a:rPr lang="en-US" sz="1400" dirty="0">
                <a:latin typeface="Segoe UI Light"/>
                <a:cs typeface="Segoe UI" panose="020B0502040204020203" pitchFamily="34" charset="0"/>
              </a:rPr>
              <a:t>Out of the three categories, HOME and HOUSE CARE generated the highest revenue equivalent to 52.83% of the total sales revenue.</a:t>
            </a:r>
          </a:p>
          <a:p>
            <a:pPr marL="0" marR="0" lvl="0" indent="0" algn="just"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Light"/>
                <a:ea typeface="+mn-ea"/>
                <a:cs typeface="Segoe UI" panose="020B0502040204020203" pitchFamily="34" charset="0"/>
              </a:rPr>
              <a:t>BODY AND HAND CREAM generated the least revenue.</a:t>
            </a:r>
          </a:p>
        </p:txBody>
      </p:sp>
      <p:sp>
        <p:nvSpPr>
          <p:cNvPr id="79" name="TextBox 78">
            <a:extLst>
              <a:ext uri="{FF2B5EF4-FFF2-40B4-BE49-F238E27FC236}">
                <a16:creationId xmlns:a16="http://schemas.microsoft.com/office/drawing/2014/main" id="{2291220F-E9CF-46A8-966E-FFC1A14A0A21}"/>
              </a:ext>
            </a:extLst>
          </p:cNvPr>
          <p:cNvSpPr txBox="1"/>
          <p:nvPr/>
        </p:nvSpPr>
        <p:spPr>
          <a:xfrm>
            <a:off x="4529114" y="2906649"/>
            <a:ext cx="3068317" cy="1534010"/>
          </a:xfrm>
          <a:prstGeom prst="rect">
            <a:avLst/>
          </a:prstGeom>
          <a:noFill/>
        </p:spPr>
        <p:txBody>
          <a:bodyPr wrap="square">
            <a:spAutoFit/>
          </a:bodyPr>
          <a:lstStyle/>
          <a:p>
            <a:pPr marL="0" marR="0" lvl="0" indent="0" algn="just"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Light"/>
                <a:ea typeface="+mn-ea"/>
                <a:cs typeface="Segoe UI" panose="020B0502040204020203" pitchFamily="34" charset="0"/>
              </a:rPr>
              <a:t>Home and House Care products sold more in most (10) regions except for Ahafo, Ashanti, Bono East where Body and Hand Cream sold more. In Greater Accra, Upper West and Western, Antiseptic sold more</a:t>
            </a:r>
          </a:p>
        </p:txBody>
      </p:sp>
      <p:sp>
        <p:nvSpPr>
          <p:cNvPr id="81" name="TextBox 80">
            <a:extLst>
              <a:ext uri="{FF2B5EF4-FFF2-40B4-BE49-F238E27FC236}">
                <a16:creationId xmlns:a16="http://schemas.microsoft.com/office/drawing/2014/main" id="{D1CAFF2A-59D8-4036-8837-C24733CED063}"/>
              </a:ext>
            </a:extLst>
          </p:cNvPr>
          <p:cNvSpPr txBox="1"/>
          <p:nvPr/>
        </p:nvSpPr>
        <p:spPr>
          <a:xfrm>
            <a:off x="8994370" y="2906649"/>
            <a:ext cx="2834785" cy="1290353"/>
          </a:xfrm>
          <a:prstGeom prst="rect">
            <a:avLst/>
          </a:prstGeom>
          <a:noFill/>
        </p:spPr>
        <p:txBody>
          <a:bodyPr wrap="square">
            <a:spAutoFit/>
          </a:bodyPr>
          <a:lstStyle/>
          <a:p>
            <a:pPr marL="0" marR="0" lvl="0" indent="0" algn="just"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Light"/>
                <a:ea typeface="+mn-ea"/>
                <a:cs typeface="Segoe UI" panose="020B0502040204020203" pitchFamily="34" charset="0"/>
              </a:rPr>
              <a:t>﻿Home and House Care sold most in Western North than any other region.</a:t>
            </a:r>
          </a:p>
          <a:p>
            <a:pPr marL="0" marR="0" lvl="0" indent="0" algn="just" defTabSz="914400" rtl="0" eaLnBrk="1" fontAlgn="auto" latinLnBrk="0" hangingPunct="1">
              <a:lnSpc>
                <a:spcPts val="19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Segoe UI Light"/>
              <a:ea typeface="+mn-ea"/>
              <a:cs typeface="Segoe UI" panose="020B0502040204020203" pitchFamily="34" charset="0"/>
            </a:endParaRPr>
          </a:p>
          <a:p>
            <a:pPr marL="0" marR="0" lvl="0" indent="0" algn="r"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Light"/>
                <a:ea typeface="+mn-ea"/>
                <a:cs typeface="Segoe UI" panose="020B0502040204020203" pitchFamily="34" charset="0"/>
              </a:rPr>
              <a:t>.</a:t>
            </a:r>
          </a:p>
        </p:txBody>
      </p:sp>
      <p:sp>
        <p:nvSpPr>
          <p:cNvPr id="82" name="Rectangle 81">
            <a:extLst>
              <a:ext uri="{FF2B5EF4-FFF2-40B4-BE49-F238E27FC236}">
                <a16:creationId xmlns:a16="http://schemas.microsoft.com/office/drawing/2014/main" id="{5ED7FA68-894F-4E39-8A0F-D02B85370454}"/>
              </a:ext>
            </a:extLst>
          </p:cNvPr>
          <p:cNvSpPr/>
          <p:nvPr/>
        </p:nvSpPr>
        <p:spPr>
          <a:xfrm>
            <a:off x="9023310" y="4638739"/>
            <a:ext cx="2805846" cy="1685333"/>
          </a:xfrm>
          <a:prstGeom prst="rect">
            <a:avLst/>
          </a:prstGeom>
        </p:spPr>
        <p:txBody>
          <a:bodyPr wrap="square" lIns="0" tIns="0" rIns="0" bIns="0" anchor="t">
            <a:spAutoFit/>
          </a:bodyPr>
          <a:lstStyle/>
          <a:p>
            <a:pPr algn="just">
              <a:lnSpc>
                <a:spcPts val="1900"/>
              </a:lnSpc>
            </a:pPr>
            <a:r>
              <a:rPr lang="en-US" sz="1400" dirty="0">
                <a:cs typeface="Segoe UI" panose="020B0502040204020203" pitchFamily="34" charset="0"/>
              </a:rPr>
              <a:t>Generally, Modern Trade is most preferred channel of sale, it accounted </a:t>
            </a:r>
            <a:r>
              <a:rPr lang="en-US" sz="1400" b="1" dirty="0">
                <a:cs typeface="Segoe UI" panose="020B0502040204020203" pitchFamily="34" charset="0"/>
              </a:rPr>
              <a:t>37.73% </a:t>
            </a:r>
            <a:r>
              <a:rPr lang="en-US" sz="1400" dirty="0">
                <a:cs typeface="Segoe UI" panose="020B0502040204020203" pitchFamily="34" charset="0"/>
              </a:rPr>
              <a:t>of sales revenue generated over the period.</a:t>
            </a:r>
          </a:p>
          <a:p>
            <a:pPr algn="just">
              <a:lnSpc>
                <a:spcPts val="1900"/>
              </a:lnSpc>
            </a:pPr>
            <a:r>
              <a:rPr lang="en-US" sz="1400" dirty="0">
                <a:cs typeface="Segoe UI" panose="020B0502040204020203" pitchFamily="34" charset="0"/>
              </a:rPr>
              <a:t>Table top channel generated the least sales and accounted for </a:t>
            </a:r>
            <a:r>
              <a:rPr lang="en-US" sz="1400" b="1" dirty="0">
                <a:cs typeface="Segoe UI" panose="020B0502040204020203" pitchFamily="34" charset="0"/>
              </a:rPr>
              <a:t>0.76% </a:t>
            </a:r>
            <a:r>
              <a:rPr lang="en-US" sz="1400" dirty="0">
                <a:cs typeface="Segoe UI" panose="020B0502040204020203" pitchFamily="34" charset="0"/>
              </a:rPr>
              <a:t>of the total revenue.</a:t>
            </a:r>
          </a:p>
        </p:txBody>
      </p:sp>
    </p:spTree>
    <p:extLst>
      <p:ext uri="{BB962C8B-B14F-4D97-AF65-F5344CB8AC3E}">
        <p14:creationId xmlns:p14="http://schemas.microsoft.com/office/powerpoint/2010/main" val="388757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Dataset 1 key insights</a:t>
            </a:r>
            <a:br>
              <a:rPr lang="en-US" sz="2800" dirty="0"/>
            </a:br>
            <a:r>
              <a:rPr lang="en-US" sz="2000" dirty="0"/>
              <a:t> </a:t>
            </a:r>
            <a:endParaRPr lang="en-US" sz="28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6096000" y="973634"/>
            <a:ext cx="5215175" cy="5909310"/>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There is a positive correlation between quantity sold and revenue generated.</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Home and House Care category is the greatest influencers of sales in in the Bono Region.</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Dettol brand influenced sales revenue the most in the Bono region contributing to 64.47% of the regions sales. Even though, more of Dettol products were sold.</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A greater chunk of Bono region’s sales revenue was generated from the Open Market channel.</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44.96% of the products in the Bono region were sold through Open Market channels</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On a larger market scale, Camel brand generated the highest sales revenue of 30.59%. But most of its sales were generated in Western North.</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 Unlike Camel which is sold in all regions except Northern, Dettol is sold in only regions with Bono region as its main focus</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Greater Accra has been identified to sell the highest volume of stock however it’s market flourished with the </a:t>
            </a:r>
            <a:r>
              <a:rPr lang="en-US" sz="1400" dirty="0" err="1">
                <a:cs typeface="Segoe UI" panose="020B0502040204020203" pitchFamily="34" charset="0"/>
              </a:rPr>
              <a:t>Madar</a:t>
            </a:r>
            <a:r>
              <a:rPr lang="en-US" sz="1400" dirty="0">
                <a:cs typeface="Segoe UI" panose="020B0502040204020203" pitchFamily="34" charset="0"/>
              </a:rPr>
              <a:t> brand which was also averagely priced lower than the Dettol brand</a:t>
            </a:r>
          </a:p>
          <a:p>
            <a:pPr marL="171450" indent="-171450">
              <a:spcBef>
                <a:spcPts val="1200"/>
              </a:spcBef>
              <a:buClr>
                <a:schemeClr val="tx2"/>
              </a:buClr>
              <a:buFont typeface="Segoe UI Light" panose="020B0502040204020203" pitchFamily="34" charset="0"/>
              <a:buChar char="›"/>
            </a:pPr>
            <a:endParaRPr lang="en-US" sz="1400" dirty="0">
              <a:cs typeface="Segoe UI" panose="020B0502040204020203" pitchFamily="34" charset="0"/>
            </a:endParaRPr>
          </a:p>
          <a:p>
            <a:pPr>
              <a:spcBef>
                <a:spcPts val="1200"/>
              </a:spcBef>
              <a:buClr>
                <a:schemeClr val="tx2"/>
              </a:buClr>
            </a:pPr>
            <a:endParaRPr lang="en-US" sz="1400" dirty="0">
              <a:cs typeface="Segoe UI" panose="020B0502040204020203" pitchFamily="34" charset="0"/>
            </a:endParaRPr>
          </a:p>
        </p:txBody>
      </p:sp>
      <p:pic>
        <p:nvPicPr>
          <p:cNvPr id="3" name="Picture 2">
            <a:extLst>
              <a:ext uri="{FF2B5EF4-FFF2-40B4-BE49-F238E27FC236}">
                <a16:creationId xmlns:a16="http://schemas.microsoft.com/office/drawing/2014/main" id="{1FFB2469-F0A9-40F6-AD75-8B2DCD17D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13539"/>
            <a:ext cx="5483924" cy="3073408"/>
          </a:xfrm>
          <a:prstGeom prst="rect">
            <a:avLst/>
          </a:prstGeom>
        </p:spPr>
      </p:pic>
      <p:pic>
        <p:nvPicPr>
          <p:cNvPr id="9" name="Picture 8">
            <a:extLst>
              <a:ext uri="{FF2B5EF4-FFF2-40B4-BE49-F238E27FC236}">
                <a16:creationId xmlns:a16="http://schemas.microsoft.com/office/drawing/2014/main" id="{B0D61661-527B-4EB9-9C56-D9F4AB44C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758153"/>
            <a:ext cx="5515898" cy="2977467"/>
          </a:xfrm>
          <a:prstGeom prst="rect">
            <a:avLst/>
          </a:prstGeom>
        </p:spPr>
      </p:pic>
    </p:spTree>
    <p:extLst>
      <p:ext uri="{BB962C8B-B14F-4D97-AF65-F5344CB8AC3E}">
        <p14:creationId xmlns:p14="http://schemas.microsoft.com/office/powerpoint/2010/main" val="72736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Dataset 1 key insights</a:t>
            </a:r>
            <a:br>
              <a:rPr lang="en-US" sz="2800" dirty="0"/>
            </a:br>
            <a:r>
              <a:rPr lang="en-US" sz="2000" dirty="0"/>
              <a:t> </a:t>
            </a:r>
            <a:endParaRPr lang="en-US" sz="28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495043" y="855297"/>
            <a:ext cx="5048027" cy="415498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The most thriving medium of sales in the Greater Accra region is Modern Trade which accounted for 63.3% of total sales revenue</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However, sales revenue generated across the three categories in Accra do not vary so much.</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Antiseptic generated 35.26% of sales, Body and Hand cream, 34.37% and Home and Hand Cream, 30.37%.</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Ashanti region has relatively similar characteristics as Greater Accra</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63.37% of stock sold in the Ashanti region was made through Modern Trade channel.</a:t>
            </a:r>
          </a:p>
          <a:p>
            <a:pPr marL="171450" indent="-171450">
              <a:spcBef>
                <a:spcPts val="1200"/>
              </a:spcBef>
              <a:buClr>
                <a:schemeClr val="tx2"/>
              </a:buClr>
              <a:buFont typeface="Segoe UI Light" panose="020B0502040204020203" pitchFamily="34" charset="0"/>
              <a:buChar char="›"/>
            </a:pPr>
            <a:r>
              <a:rPr lang="en-US" sz="1400" dirty="0" err="1">
                <a:cs typeface="Segoe UI" panose="020B0502040204020203" pitchFamily="34" charset="0"/>
              </a:rPr>
              <a:t>Savlon</a:t>
            </a:r>
            <a:r>
              <a:rPr lang="en-US" sz="1400" dirty="0">
                <a:cs typeface="Segoe UI" panose="020B0502040204020203" pitchFamily="34" charset="0"/>
              </a:rPr>
              <a:t> brand generated the highest lead in the Ashanti region, contributing about 26.94% to sales revenue.</a:t>
            </a:r>
          </a:p>
          <a:p>
            <a:pPr marL="171450" indent="-171450">
              <a:spcBef>
                <a:spcPts val="1200"/>
              </a:spcBef>
              <a:buClr>
                <a:schemeClr val="tx2"/>
              </a:buClr>
              <a:buFont typeface="Segoe UI Light" panose="020B0502040204020203" pitchFamily="34" charset="0"/>
              <a:buChar char="›"/>
            </a:pPr>
            <a:r>
              <a:rPr lang="en-US" sz="1400" dirty="0">
                <a:cs typeface="Segoe UI" panose="020B0502040204020203" pitchFamily="34" charset="0"/>
              </a:rPr>
              <a:t>Each of the categories were performing averagely well in sales revenue, however, Home and House Care topped the categories in the Ashanti region</a:t>
            </a:r>
          </a:p>
        </p:txBody>
      </p:sp>
      <p:pic>
        <p:nvPicPr>
          <p:cNvPr id="3" name="Picture 2">
            <a:extLst>
              <a:ext uri="{FF2B5EF4-FFF2-40B4-BE49-F238E27FC236}">
                <a16:creationId xmlns:a16="http://schemas.microsoft.com/office/drawing/2014/main" id="{36682C91-004C-415A-B908-A4EA9118D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75" y="572058"/>
            <a:ext cx="5524954" cy="3085541"/>
          </a:xfrm>
          <a:prstGeom prst="rect">
            <a:avLst/>
          </a:prstGeom>
        </p:spPr>
      </p:pic>
      <p:pic>
        <p:nvPicPr>
          <p:cNvPr id="5" name="Picture 4">
            <a:extLst>
              <a:ext uri="{FF2B5EF4-FFF2-40B4-BE49-F238E27FC236}">
                <a16:creationId xmlns:a16="http://schemas.microsoft.com/office/drawing/2014/main" id="{DFFF1FFB-EB28-42E4-AD59-3B5D988B8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75" y="3809752"/>
            <a:ext cx="5524954" cy="2857748"/>
          </a:xfrm>
          <a:prstGeom prst="rect">
            <a:avLst/>
          </a:prstGeom>
        </p:spPr>
      </p:pic>
    </p:spTree>
    <p:extLst>
      <p:ext uri="{BB962C8B-B14F-4D97-AF65-F5344CB8AC3E}">
        <p14:creationId xmlns:p14="http://schemas.microsoft.com/office/powerpoint/2010/main" val="298685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2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60"/>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28"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4"/>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64"/>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883477" y="2886560"/>
            <a:ext cx="1650961" cy="677108"/>
          </a:xfrm>
          <a:prstGeom prst="rect">
            <a:avLst/>
          </a:prstGeom>
        </p:spPr>
        <p:txBody>
          <a:bodyPr wrap="square" lIns="0" tIns="0" rIns="0" bIns="0">
            <a:spAutoFit/>
          </a:bodyPr>
          <a:lstStyle/>
          <a:p>
            <a:pPr algn="ctr"/>
            <a:r>
              <a:rPr lang="en-US" sz="4400" b="1" dirty="0">
                <a:solidFill>
                  <a:schemeClr val="bg1"/>
                </a:solidFill>
                <a:latin typeface="Segoe UI Light" panose="020B0502040204020203" pitchFamily="34" charset="0"/>
                <a:cs typeface="Segoe UI Light" panose="020B0502040204020203" pitchFamily="34" charset="0"/>
              </a:rPr>
              <a:t>68.86K</a:t>
            </a:r>
          </a:p>
        </p:txBody>
      </p:sp>
      <p:sp>
        <p:nvSpPr>
          <p:cNvPr id="47" name="Rectangle 46">
            <a:extLst>
              <a:ext uri="{FF2B5EF4-FFF2-40B4-BE49-F238E27FC236}">
                <a16:creationId xmlns:a16="http://schemas.microsoft.com/office/drawing/2014/main" id="{1751D31D-3535-411D-8BAC-95CCC90AB185}"/>
              </a:ext>
            </a:extLst>
          </p:cNvPr>
          <p:cNvSpPr/>
          <p:nvPr/>
        </p:nvSpPr>
        <p:spPr>
          <a:xfrm>
            <a:off x="3038940" y="2865843"/>
            <a:ext cx="1724431" cy="677108"/>
          </a:xfrm>
          <a:prstGeom prst="rect">
            <a:avLst/>
          </a:prstGeom>
        </p:spPr>
        <p:txBody>
          <a:bodyPr wrap="square" lIns="0" tIns="0" rIns="0" bIns="0">
            <a:spAutoFit/>
          </a:bodyPr>
          <a:lstStyle/>
          <a:p>
            <a:pPr algn="ctr"/>
            <a:r>
              <a:rPr lang="en-US" sz="4400" b="1" dirty="0">
                <a:solidFill>
                  <a:schemeClr val="bg1"/>
                </a:solidFill>
                <a:latin typeface="Segoe UI Light" panose="020B0502040204020203" pitchFamily="34" charset="0"/>
                <a:cs typeface="Segoe UI Light" panose="020B0502040204020203" pitchFamily="34" charset="0"/>
              </a:rPr>
              <a:t>35.29K</a:t>
            </a:r>
          </a:p>
        </p:txBody>
      </p:sp>
      <p:sp>
        <p:nvSpPr>
          <p:cNvPr id="48" name="Rectangle 47">
            <a:extLst>
              <a:ext uri="{FF2B5EF4-FFF2-40B4-BE49-F238E27FC236}">
                <a16:creationId xmlns:a16="http://schemas.microsoft.com/office/drawing/2014/main" id="{FA4D735A-8F75-4E2A-8F1A-CC303B0718BA}"/>
              </a:ext>
            </a:extLst>
          </p:cNvPr>
          <p:cNvSpPr/>
          <p:nvPr/>
        </p:nvSpPr>
        <p:spPr>
          <a:xfrm>
            <a:off x="7471179" y="2886560"/>
            <a:ext cx="1841179" cy="677108"/>
          </a:xfrm>
          <a:prstGeom prst="rect">
            <a:avLst/>
          </a:prstGeom>
        </p:spPr>
        <p:txBody>
          <a:bodyPr wrap="square" lIns="0" tIns="0" rIns="0" bIns="0">
            <a:spAutoFit/>
          </a:bodyPr>
          <a:lstStyle/>
          <a:p>
            <a:pPr algn="ctr"/>
            <a:r>
              <a:rPr lang="en-US" sz="4400" b="1" dirty="0">
                <a:solidFill>
                  <a:schemeClr val="bg1"/>
                </a:solidFill>
                <a:latin typeface="Segoe UI Light" panose="020B0502040204020203" pitchFamily="34" charset="0"/>
                <a:cs typeface="Segoe UI Light" panose="020B0502040204020203" pitchFamily="34" charset="0"/>
              </a:rPr>
              <a:t>464.7M</a:t>
            </a:r>
          </a:p>
        </p:txBody>
      </p:sp>
      <p:sp>
        <p:nvSpPr>
          <p:cNvPr id="49" name="Rectangle 48">
            <a:extLst>
              <a:ext uri="{FF2B5EF4-FFF2-40B4-BE49-F238E27FC236}">
                <a16:creationId xmlns:a16="http://schemas.microsoft.com/office/drawing/2014/main" id="{54AB9282-0505-49EB-AABF-998083225E3A}"/>
              </a:ext>
            </a:extLst>
          </p:cNvPr>
          <p:cNvSpPr/>
          <p:nvPr/>
        </p:nvSpPr>
        <p:spPr>
          <a:xfrm>
            <a:off x="5192976" y="2886560"/>
            <a:ext cx="1806046" cy="677108"/>
          </a:xfrm>
          <a:prstGeom prst="rect">
            <a:avLst/>
          </a:prstGeom>
        </p:spPr>
        <p:txBody>
          <a:bodyPr wrap="square" lIns="0" tIns="0" rIns="0" bIns="0">
            <a:spAutoFit/>
          </a:bodyPr>
          <a:lstStyle/>
          <a:p>
            <a:pPr algn="ctr"/>
            <a:r>
              <a:rPr lang="en-US" sz="4400" b="1" dirty="0">
                <a:solidFill>
                  <a:schemeClr val="bg1"/>
                </a:solidFill>
                <a:latin typeface="Segoe UI Light" panose="020B0502040204020203" pitchFamily="34" charset="0"/>
                <a:cs typeface="Segoe UI Light" panose="020B0502040204020203" pitchFamily="34" charset="0"/>
              </a:rPr>
              <a:t>51.25 %</a:t>
            </a:r>
          </a:p>
        </p:txBody>
      </p:sp>
      <p:sp>
        <p:nvSpPr>
          <p:cNvPr id="50" name="Rectangle 49">
            <a:extLst>
              <a:ext uri="{FF2B5EF4-FFF2-40B4-BE49-F238E27FC236}">
                <a16:creationId xmlns:a16="http://schemas.microsoft.com/office/drawing/2014/main" id="{D668C4B5-BCEC-465A-ADA5-6A054B15F7A3}"/>
              </a:ext>
            </a:extLst>
          </p:cNvPr>
          <p:cNvSpPr/>
          <p:nvPr/>
        </p:nvSpPr>
        <p:spPr>
          <a:xfrm>
            <a:off x="9603522" y="2865843"/>
            <a:ext cx="1656467" cy="677108"/>
          </a:xfrm>
          <a:prstGeom prst="rect">
            <a:avLst/>
          </a:prstGeom>
        </p:spPr>
        <p:txBody>
          <a:bodyPr wrap="square" lIns="0" tIns="0" rIns="0" bIns="0">
            <a:spAutoFit/>
          </a:bodyPr>
          <a:lstStyle/>
          <a:p>
            <a:pPr algn="ctr"/>
            <a:r>
              <a:rPr lang="en-US" sz="4400" b="1" dirty="0">
                <a:solidFill>
                  <a:schemeClr val="bg1"/>
                </a:solidFill>
                <a:latin typeface="Segoe UI Light" panose="020B0502040204020203" pitchFamily="34" charset="0"/>
                <a:cs typeface="Segoe UI Light" panose="020B0502040204020203" pitchFamily="34" charset="0"/>
              </a:rPr>
              <a:t>760.1M</a:t>
            </a:r>
          </a:p>
        </p:txBody>
      </p:sp>
      <p:sp>
        <p:nvSpPr>
          <p:cNvPr id="51" name="Rectangle 50">
            <a:extLst>
              <a:ext uri="{FF2B5EF4-FFF2-40B4-BE49-F238E27FC236}">
                <a16:creationId xmlns:a16="http://schemas.microsoft.com/office/drawing/2014/main" id="{8AA18108-5B8B-4147-84A7-D30A16BEC4EA}"/>
              </a:ext>
            </a:extLst>
          </p:cNvPr>
          <p:cNvSpPr/>
          <p:nvPr/>
        </p:nvSpPr>
        <p:spPr>
          <a:xfrm>
            <a:off x="969712" y="4136343"/>
            <a:ext cx="1478492" cy="1685333"/>
          </a:xfrm>
          <a:prstGeom prst="rect">
            <a:avLst/>
          </a:prstGeom>
        </p:spPr>
        <p:txBody>
          <a:bodyPr wrap="square" lIns="0" tIns="0" rIns="0" bIns="0" anchor="t">
            <a:spAutoFit/>
          </a:bodyPr>
          <a:lstStyle/>
          <a:p>
            <a:pPr algn="ctr">
              <a:lnSpc>
                <a:spcPts val="1900"/>
              </a:lnSpc>
            </a:pPr>
            <a:r>
              <a:rPr lang="en-US" sz="1400" dirty="0">
                <a:solidFill>
                  <a:schemeClr val="bg1"/>
                </a:solidFill>
                <a:latin typeface="Segoe UI Light" panose="020B0502040204020203" pitchFamily="34" charset="0"/>
                <a:cs typeface="Segoe UI Light" panose="020B0502040204020203" pitchFamily="34" charset="0"/>
              </a:rPr>
              <a:t>Total stock for the period</a:t>
            </a:r>
          </a:p>
          <a:p>
            <a:pPr algn="ctr">
              <a:lnSpc>
                <a:spcPts val="1900"/>
              </a:lnSpc>
            </a:pPr>
            <a:endParaRPr lang="en-US" sz="1400" dirty="0">
              <a:solidFill>
                <a:schemeClr val="bg1"/>
              </a:solidFill>
              <a:latin typeface="Segoe UI Light" panose="020B0502040204020203" pitchFamily="34" charset="0"/>
              <a:cs typeface="Segoe UI Light" panose="020B0502040204020203" pitchFamily="34" charset="0"/>
            </a:endParaRPr>
          </a:p>
          <a:p>
            <a:pPr algn="ctr">
              <a:lnSpc>
                <a:spcPts val="1900"/>
              </a:lnSpc>
            </a:pPr>
            <a:endParaRPr lang="en-US" sz="1400" dirty="0">
              <a:solidFill>
                <a:schemeClr val="bg1"/>
              </a:solidFill>
              <a:latin typeface="Segoe UI Light" panose="020B0502040204020203" pitchFamily="34" charset="0"/>
              <a:cs typeface="Segoe UI Light" panose="020B0502040204020203" pitchFamily="34" charset="0"/>
            </a:endParaRPr>
          </a:p>
          <a:p>
            <a:pPr algn="ctr">
              <a:lnSpc>
                <a:spcPts val="1900"/>
              </a:lnSpc>
            </a:pPr>
            <a:endParaRPr lang="en-US" sz="1400" dirty="0">
              <a:solidFill>
                <a:schemeClr val="bg1"/>
              </a:solidFill>
              <a:latin typeface="Segoe UI Light" panose="020B0502040204020203" pitchFamily="34" charset="0"/>
              <a:cs typeface="Segoe UI Light" panose="020B0502040204020203" pitchFamily="34" charset="0"/>
            </a:endParaRPr>
          </a:p>
          <a:p>
            <a:pPr algn="ctr">
              <a:lnSpc>
                <a:spcPts val="1900"/>
              </a:lnSpc>
            </a:pPr>
            <a:endParaRPr lang="en-US" sz="1400" dirty="0">
              <a:solidFill>
                <a:schemeClr val="bg1"/>
              </a:solidFill>
              <a:latin typeface="Segoe UI Light" panose="020B0502040204020203" pitchFamily="34" charset="0"/>
              <a:cs typeface="Segoe UI Light" panose="020B0502040204020203" pitchFamily="34" charset="0"/>
            </a:endParaRPr>
          </a:p>
          <a:p>
            <a:pPr algn="ctr">
              <a:lnSpc>
                <a:spcPts val="1900"/>
              </a:lnSpc>
            </a:pPr>
            <a:endParaRPr lang="en-US" sz="1400" dirty="0">
              <a:solidFill>
                <a:schemeClr val="bg1"/>
              </a:solidFill>
              <a:latin typeface="Segoe UI Light" panose="020B0502040204020203" pitchFamily="34" charset="0"/>
              <a:cs typeface="Segoe UI Light"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64671" y="413634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latin typeface="Segoe UI Light" panose="020B0502040204020203" pitchFamily="34" charset="0"/>
                <a:cs typeface="Segoe UI Light" panose="020B0502040204020203" pitchFamily="34" charset="0"/>
              </a:rPr>
              <a:t>Total units of goods sold</a:t>
            </a:r>
          </a:p>
        </p:txBody>
      </p:sp>
      <p:sp>
        <p:nvSpPr>
          <p:cNvPr id="53" name="Rectangle 52">
            <a:extLst>
              <a:ext uri="{FF2B5EF4-FFF2-40B4-BE49-F238E27FC236}">
                <a16:creationId xmlns:a16="http://schemas.microsoft.com/office/drawing/2014/main" id="{E1535E1C-6EBC-45D8-BCE1-D5B947A61FB6}"/>
              </a:ext>
            </a:extLst>
          </p:cNvPr>
          <p:cNvSpPr/>
          <p:nvPr/>
        </p:nvSpPr>
        <p:spPr>
          <a:xfrm>
            <a:off x="7351644" y="4141827"/>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latin typeface="Segoe UI Light" panose="020B0502040204020203" pitchFamily="34" charset="0"/>
                <a:cs typeface="Segoe UI Light" panose="020B0502040204020203" pitchFamily="34" charset="0"/>
              </a:rPr>
              <a:t>Total sales revenue</a:t>
            </a:r>
          </a:p>
        </p:txBody>
      </p:sp>
      <p:sp>
        <p:nvSpPr>
          <p:cNvPr id="54" name="Rectangle 53">
            <a:extLst>
              <a:ext uri="{FF2B5EF4-FFF2-40B4-BE49-F238E27FC236}">
                <a16:creationId xmlns:a16="http://schemas.microsoft.com/office/drawing/2014/main" id="{28FF18A5-7B4E-4493-B38D-E732E033F82F}"/>
              </a:ext>
            </a:extLst>
          </p:cNvPr>
          <p:cNvSpPr/>
          <p:nvPr/>
        </p:nvSpPr>
        <p:spPr>
          <a:xfrm>
            <a:off x="5218900" y="414081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latin typeface="Segoe UI Light" panose="020B0502040204020203" pitchFamily="34" charset="0"/>
                <a:cs typeface="Segoe UI Light" panose="020B0502040204020203" pitchFamily="34" charset="0"/>
              </a:rPr>
              <a:t>Percentage of stock sold. </a:t>
            </a:r>
          </a:p>
        </p:txBody>
      </p:sp>
      <p:sp>
        <p:nvSpPr>
          <p:cNvPr id="55" name="Rectangle 54">
            <a:extLst>
              <a:ext uri="{FF2B5EF4-FFF2-40B4-BE49-F238E27FC236}">
                <a16:creationId xmlns:a16="http://schemas.microsoft.com/office/drawing/2014/main" id="{5BCD242F-9A97-473E-8E17-3F6C3C75CE68}"/>
              </a:ext>
            </a:extLst>
          </p:cNvPr>
          <p:cNvSpPr/>
          <p:nvPr/>
        </p:nvSpPr>
        <p:spPr>
          <a:xfrm>
            <a:off x="9642715" y="4140814"/>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latin typeface="Segoe UI Light" panose="020B0502040204020203" pitchFamily="34" charset="0"/>
                <a:cs typeface="Segoe UI Light" panose="020B0502040204020203" pitchFamily="34" charset="0"/>
              </a:rPr>
              <a:t>Expected revenue for the period </a:t>
            </a:r>
          </a:p>
        </p:txBody>
      </p:sp>
    </p:spTree>
    <p:extLst>
      <p:ext uri="{BB962C8B-B14F-4D97-AF65-F5344CB8AC3E}">
        <p14:creationId xmlns:p14="http://schemas.microsoft.com/office/powerpoint/2010/main" val="393260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2 Deep Dive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396665" y="977659"/>
            <a:ext cx="3068318" cy="1928990"/>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cs typeface="Segoe UI" panose="020B0502040204020203" pitchFamily="34" charset="0"/>
              </a:rPr>
              <a:t>Top five regions according to revenue</a:t>
            </a:r>
          </a:p>
          <a:p>
            <a:pPr algn="just">
              <a:lnSpc>
                <a:spcPts val="1900"/>
              </a:lnSpc>
            </a:pPr>
            <a:r>
              <a:rPr lang="en-US" sz="1400" b="1" dirty="0">
                <a:solidFill>
                  <a:schemeClr val="tx1">
                    <a:lumMod val="75000"/>
                    <a:lumOff val="25000"/>
                  </a:schemeClr>
                </a:solidFill>
                <a:cs typeface="Segoe UI" panose="020B0502040204020203" pitchFamily="34" charset="0"/>
              </a:rPr>
              <a:t>Greater Accra</a:t>
            </a:r>
          </a:p>
          <a:p>
            <a:pPr algn="just">
              <a:lnSpc>
                <a:spcPts val="1900"/>
              </a:lnSpc>
            </a:pPr>
            <a:r>
              <a:rPr lang="en-US" sz="1400" b="1" dirty="0">
                <a:solidFill>
                  <a:schemeClr val="tx1">
                    <a:lumMod val="75000"/>
                    <a:lumOff val="25000"/>
                  </a:schemeClr>
                </a:solidFill>
                <a:cs typeface="Segoe UI" panose="020B0502040204020203" pitchFamily="34" charset="0"/>
              </a:rPr>
              <a:t>Bono East</a:t>
            </a:r>
          </a:p>
          <a:p>
            <a:pPr algn="just">
              <a:lnSpc>
                <a:spcPts val="1900"/>
              </a:lnSpc>
            </a:pPr>
            <a:r>
              <a:rPr lang="en-US" sz="1400" b="1" dirty="0">
                <a:solidFill>
                  <a:schemeClr val="tx1">
                    <a:lumMod val="75000"/>
                    <a:lumOff val="25000"/>
                  </a:schemeClr>
                </a:solidFill>
                <a:cs typeface="Segoe UI" panose="020B0502040204020203" pitchFamily="34" charset="0"/>
              </a:rPr>
              <a:t>Ashanti</a:t>
            </a:r>
          </a:p>
          <a:p>
            <a:pPr algn="just">
              <a:lnSpc>
                <a:spcPts val="1900"/>
              </a:lnSpc>
            </a:pPr>
            <a:r>
              <a:rPr lang="en-US" sz="1400" b="1" dirty="0">
                <a:solidFill>
                  <a:schemeClr val="tx1">
                    <a:lumMod val="75000"/>
                    <a:lumOff val="25000"/>
                  </a:schemeClr>
                </a:solidFill>
                <a:cs typeface="Segoe UI" panose="020B0502040204020203" pitchFamily="34" charset="0"/>
              </a:rPr>
              <a:t>Ahafo</a:t>
            </a:r>
          </a:p>
          <a:p>
            <a:pPr algn="just">
              <a:lnSpc>
                <a:spcPts val="1900"/>
              </a:lnSpc>
            </a:pPr>
            <a:r>
              <a:rPr lang="en-US" sz="1400" b="1" dirty="0">
                <a:solidFill>
                  <a:schemeClr val="tx1">
                    <a:lumMod val="75000"/>
                    <a:lumOff val="25000"/>
                  </a:schemeClr>
                </a:solidFill>
                <a:cs typeface="Segoe UI" panose="020B0502040204020203" pitchFamily="34" charset="0"/>
              </a:rPr>
              <a:t>Savannah</a:t>
            </a:r>
          </a:p>
          <a:p>
            <a:pPr algn="just">
              <a:lnSpc>
                <a:spcPts val="1900"/>
              </a:lnSpc>
            </a:pPr>
            <a:endParaRPr lang="en-US" sz="1400" dirty="0">
              <a:solidFill>
                <a:schemeClr val="tx1">
                  <a:lumMod val="75000"/>
                  <a:lumOff val="25000"/>
                </a:schemeClr>
              </a:solidFill>
              <a:cs typeface="Segoe UI" panose="020B0502040204020203" pitchFamily="34" charset="0"/>
            </a:endParaRPr>
          </a:p>
          <a:p>
            <a:pPr algn="just">
              <a:lnSpc>
                <a:spcPts val="1900"/>
              </a:lnSpc>
            </a:pPr>
            <a:endParaRPr lang="en-US" sz="1400" dirty="0">
              <a:solidFill>
                <a:schemeClr val="tx1">
                  <a:lumMod val="75000"/>
                  <a:lumOff val="25000"/>
                </a:schemeClr>
              </a:solidFill>
              <a:cs typeface="Segoe UI" panose="020B0502040204020203" pitchFamily="34" charset="0"/>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740782" y="1052423"/>
            <a:ext cx="2428875" cy="2659959"/>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cs typeface="Segoe UI" panose="020B0502040204020203" pitchFamily="34" charset="0"/>
              </a:rPr>
              <a:t>Greater Accra had the highest Sales Revenue and was </a:t>
            </a:r>
            <a:r>
              <a:rPr lang="en-US" sz="1400" b="1" dirty="0">
                <a:solidFill>
                  <a:schemeClr val="tx1">
                    <a:lumMod val="75000"/>
                    <a:lumOff val="25000"/>
                  </a:schemeClr>
                </a:solidFill>
                <a:cs typeface="Segoe UI" panose="020B0502040204020203" pitchFamily="34" charset="0"/>
              </a:rPr>
              <a:t>19,595.49%</a:t>
            </a:r>
            <a:r>
              <a:rPr lang="en-US" sz="1400" dirty="0">
                <a:solidFill>
                  <a:schemeClr val="tx1">
                    <a:lumMod val="75000"/>
                    <a:lumOff val="25000"/>
                  </a:schemeClr>
                </a:solidFill>
                <a:cs typeface="Segoe UI" panose="020B0502040204020203" pitchFamily="34" charset="0"/>
              </a:rPr>
              <a:t> higher than Northern, which had the lowest Sales Revenue.</a:t>
            </a:r>
          </a:p>
          <a:p>
            <a:pPr algn="just">
              <a:lnSpc>
                <a:spcPts val="1900"/>
              </a:lnSpc>
            </a:pPr>
            <a:r>
              <a:rPr lang="en-US" sz="1400" dirty="0">
                <a:solidFill>
                  <a:schemeClr val="tx1">
                    <a:lumMod val="75000"/>
                    <a:lumOff val="25000"/>
                  </a:schemeClr>
                </a:solidFill>
                <a:cs typeface="Segoe UI" panose="020B0502040204020203" pitchFamily="34" charset="0"/>
              </a:rPr>
              <a:t>﻿Greater Accra accounted for </a:t>
            </a:r>
            <a:r>
              <a:rPr lang="en-US" sz="1400" b="1" dirty="0">
                <a:solidFill>
                  <a:schemeClr val="tx1">
                    <a:lumMod val="75000"/>
                    <a:lumOff val="25000"/>
                  </a:schemeClr>
                </a:solidFill>
                <a:cs typeface="Segoe UI" panose="020B0502040204020203" pitchFamily="34" charset="0"/>
              </a:rPr>
              <a:t>43.25% </a:t>
            </a:r>
            <a:r>
              <a:rPr lang="en-US" sz="1400" dirty="0">
                <a:solidFill>
                  <a:schemeClr val="tx1">
                    <a:lumMod val="75000"/>
                    <a:lumOff val="25000"/>
                  </a:schemeClr>
                </a:solidFill>
                <a:cs typeface="Segoe UI" panose="020B0502040204020203" pitchFamily="34" charset="0"/>
              </a:rPr>
              <a:t>of the total Sales Revenue.</a:t>
            </a:r>
          </a:p>
          <a:p>
            <a:pPr algn="just">
              <a:lnSpc>
                <a:spcPts val="1900"/>
              </a:lnSpc>
            </a:pPr>
            <a:r>
              <a:rPr lang="en-US" sz="1400" dirty="0">
                <a:solidFill>
                  <a:schemeClr val="tx1">
                    <a:lumMod val="75000"/>
                    <a:lumOff val="25000"/>
                  </a:schemeClr>
                </a:solidFill>
                <a:cs typeface="Segoe UI" panose="020B0502040204020203" pitchFamily="34" charset="0"/>
              </a:rPr>
              <a:t>﻿Across all 16 Region, Sales Revenue ranged from </a:t>
            </a:r>
            <a:r>
              <a:rPr lang="en-US" sz="1400" b="1" dirty="0">
                <a:solidFill>
                  <a:schemeClr val="tx1">
                    <a:lumMod val="75000"/>
                    <a:lumOff val="25000"/>
                  </a:schemeClr>
                </a:solidFill>
                <a:cs typeface="Segoe UI" panose="020B0502040204020203" pitchFamily="34" charset="0"/>
              </a:rPr>
              <a:t>1,020,613.47</a:t>
            </a:r>
            <a:r>
              <a:rPr lang="en-US" sz="1400" dirty="0">
                <a:solidFill>
                  <a:schemeClr val="tx1">
                    <a:lumMod val="75000"/>
                    <a:lumOff val="25000"/>
                  </a:schemeClr>
                </a:solidFill>
                <a:cs typeface="Segoe UI" panose="020B0502040204020203" pitchFamily="34" charset="0"/>
              </a:rPr>
              <a:t> to </a:t>
            </a:r>
            <a:r>
              <a:rPr lang="en-US" sz="1400" b="1" dirty="0">
                <a:solidFill>
                  <a:schemeClr val="tx1">
                    <a:lumMod val="75000"/>
                    <a:lumOff val="25000"/>
                  </a:schemeClr>
                </a:solidFill>
                <a:cs typeface="Segoe UI" panose="020B0502040204020203" pitchFamily="34" charset="0"/>
              </a:rPr>
              <a:t>201,014,777.76</a:t>
            </a:r>
            <a:r>
              <a:rPr lang="en-US" sz="1400" dirty="0">
                <a:solidFill>
                  <a:schemeClr val="tx1">
                    <a:lumMod val="75000"/>
                    <a:lumOff val="25000"/>
                  </a:schemeClr>
                </a:solidFill>
                <a:cs typeface="Segoe UI" panose="020B0502040204020203" pitchFamily="34" charset="0"/>
              </a:rPr>
              <a:t>.﻿</a:t>
            </a:r>
          </a:p>
        </p:txBody>
      </p:sp>
      <p:sp>
        <p:nvSpPr>
          <p:cNvPr id="34" name="Rectangle 33">
            <a:extLst>
              <a:ext uri="{FF2B5EF4-FFF2-40B4-BE49-F238E27FC236}">
                <a16:creationId xmlns:a16="http://schemas.microsoft.com/office/drawing/2014/main" id="{53F5EDC0-C02E-4790-A681-CA7AB9133338}"/>
              </a:ext>
            </a:extLst>
          </p:cNvPr>
          <p:cNvSpPr/>
          <p:nvPr/>
        </p:nvSpPr>
        <p:spPr>
          <a:xfrm>
            <a:off x="8557058" y="1052423"/>
            <a:ext cx="2428875" cy="144167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﻿In Greater Accra, BODY AND HAND CREAM generated </a:t>
            </a:r>
            <a:r>
              <a:rPr lang="en-US" sz="1400" b="1" dirty="0">
                <a:solidFill>
                  <a:schemeClr val="tx1">
                    <a:lumMod val="75000"/>
                    <a:lumOff val="25000"/>
                  </a:schemeClr>
                </a:solidFill>
                <a:cs typeface="Segoe UI" panose="020B0502040204020203" pitchFamily="34" charset="0"/>
              </a:rPr>
              <a:t>79.75%</a:t>
            </a:r>
            <a:r>
              <a:rPr lang="en-US" sz="1400" dirty="0">
                <a:solidFill>
                  <a:schemeClr val="tx1">
                    <a:lumMod val="75000"/>
                    <a:lumOff val="25000"/>
                  </a:schemeClr>
                </a:solidFill>
                <a:cs typeface="Segoe UI" panose="020B0502040204020203" pitchFamily="34" charset="0"/>
              </a:rPr>
              <a:t> the Sales Revenue and was </a:t>
            </a:r>
            <a:r>
              <a:rPr lang="en-US" sz="1400" b="1" dirty="0">
                <a:solidFill>
                  <a:schemeClr val="tx1">
                    <a:lumMod val="75000"/>
                    <a:lumOff val="25000"/>
                  </a:schemeClr>
                </a:solidFill>
                <a:cs typeface="Segoe UI" panose="020B0502040204020203" pitchFamily="34" charset="0"/>
              </a:rPr>
              <a:t>849.93% </a:t>
            </a:r>
            <a:r>
              <a:rPr lang="en-US" sz="1400" dirty="0">
                <a:solidFill>
                  <a:schemeClr val="tx1">
                    <a:lumMod val="75000"/>
                    <a:lumOff val="25000"/>
                  </a:schemeClr>
                </a:solidFill>
                <a:cs typeface="Segoe UI" panose="020B0502040204020203" pitchFamily="34" charset="0"/>
              </a:rPr>
              <a:t>higher than ANTISEPTIC, which had the lowest. </a:t>
            </a:r>
            <a:endParaRPr lang="en-US" sz="1400" b="1" dirty="0">
              <a:solidFill>
                <a:schemeClr val="tx1">
                  <a:lumMod val="75000"/>
                  <a:lumOff val="25000"/>
                </a:schemeClr>
              </a:solidFill>
              <a:cs typeface="Segoe UI" panose="020B0502040204020203" pitchFamily="34" charset="0"/>
            </a:endParaRPr>
          </a:p>
        </p:txBody>
      </p:sp>
      <p:sp>
        <p:nvSpPr>
          <p:cNvPr id="36" name="Rectangle 35">
            <a:extLst>
              <a:ext uri="{FF2B5EF4-FFF2-40B4-BE49-F238E27FC236}">
                <a16:creationId xmlns:a16="http://schemas.microsoft.com/office/drawing/2014/main" id="{98F5A313-1C6C-4AEE-8556-576074B1BF06}"/>
              </a:ext>
            </a:extLst>
          </p:cNvPr>
          <p:cNvSpPr/>
          <p:nvPr/>
        </p:nvSpPr>
        <p:spPr>
          <a:xfrm>
            <a:off x="8557058" y="4601169"/>
            <a:ext cx="2428875" cy="1441677"/>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cs typeface="Segoe UI" panose="020B0502040204020203" pitchFamily="34" charset="0"/>
              </a:rPr>
              <a:t>Generally, Camel brand</a:t>
            </a:r>
            <a:r>
              <a:rPr lang="en-US" sz="1400" b="1" dirty="0">
                <a:solidFill>
                  <a:schemeClr val="tx1">
                    <a:lumMod val="75000"/>
                    <a:lumOff val="25000"/>
                  </a:schemeClr>
                </a:solidFill>
                <a:cs typeface="Segoe UI" panose="020B0502040204020203" pitchFamily="34" charset="0"/>
              </a:rPr>
              <a:t> </a:t>
            </a:r>
            <a:r>
              <a:rPr lang="en-US" sz="1400" dirty="0">
                <a:solidFill>
                  <a:schemeClr val="tx1">
                    <a:lumMod val="75000"/>
                    <a:lumOff val="25000"/>
                  </a:schemeClr>
                </a:solidFill>
                <a:cs typeface="Segoe UI" panose="020B0502040204020203" pitchFamily="34" charset="0"/>
              </a:rPr>
              <a:t>sold most in relation to stock accounting for 29.44% of total stock sold. </a:t>
            </a:r>
          </a:p>
          <a:p>
            <a:pPr algn="just">
              <a:lnSpc>
                <a:spcPts val="1900"/>
              </a:lnSpc>
            </a:pPr>
            <a:r>
              <a:rPr lang="en-US" sz="1400" dirty="0">
                <a:solidFill>
                  <a:schemeClr val="tx1">
                    <a:lumMod val="75000"/>
                    <a:lumOff val="25000"/>
                  </a:schemeClr>
                </a:solidFill>
                <a:cs typeface="Segoe UI" panose="020B0502040204020203" pitchFamily="34" charset="0"/>
              </a:rPr>
              <a:t>However, it generated only 3.73% of total revenue</a:t>
            </a:r>
          </a:p>
        </p:txBody>
      </p:sp>
      <p:sp>
        <p:nvSpPr>
          <p:cNvPr id="50" name="TextBox 49">
            <a:extLst>
              <a:ext uri="{FF2B5EF4-FFF2-40B4-BE49-F238E27FC236}">
                <a16:creationId xmlns:a16="http://schemas.microsoft.com/office/drawing/2014/main" id="{44DB401F-A076-43FF-99BB-2314867D1B35}"/>
              </a:ext>
            </a:extLst>
          </p:cNvPr>
          <p:cNvSpPr txBox="1"/>
          <p:nvPr/>
        </p:nvSpPr>
        <p:spPr>
          <a:xfrm>
            <a:off x="228600" y="2975980"/>
            <a:ext cx="3236382" cy="1046697"/>
          </a:xfrm>
          <a:prstGeom prst="rect">
            <a:avLst/>
          </a:prstGeom>
          <a:noFill/>
        </p:spPr>
        <p:txBody>
          <a:bodyPr wrap="square">
            <a:spAutoFit/>
          </a:bodyPr>
          <a:lstStyle/>
          <a:p>
            <a:pPr marL="0" marR="0" lvl="0" indent="0" algn="just"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Generally, Stock from ANTISEPTIC category sold the most accounting for </a:t>
            </a:r>
            <a:r>
              <a:rPr kumimoji="0" lang="en-US" sz="14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53.96% </a:t>
            </a:r>
            <a:r>
              <a:rPr lang="en-US" sz="1400" dirty="0">
                <a:solidFill>
                  <a:srgbClr val="000000">
                    <a:lumMod val="75000"/>
                    <a:lumOff val="25000"/>
                  </a:srgbClr>
                </a:solidFill>
                <a:latin typeface="Segoe UI Light"/>
                <a:cs typeface="Segoe UI" panose="020B0502040204020203" pitchFamily="34" charset="0"/>
              </a:rPr>
              <a:t> of total stock sold during the period.</a:t>
            </a:r>
            <a:endPar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endParaRPr>
          </a:p>
        </p:txBody>
      </p:sp>
      <p:sp>
        <p:nvSpPr>
          <p:cNvPr id="79" name="TextBox 78">
            <a:extLst>
              <a:ext uri="{FF2B5EF4-FFF2-40B4-BE49-F238E27FC236}">
                <a16:creationId xmlns:a16="http://schemas.microsoft.com/office/drawing/2014/main" id="{2291220F-E9CF-46A8-966E-FFC1A14A0A21}"/>
              </a:ext>
            </a:extLst>
          </p:cNvPr>
          <p:cNvSpPr txBox="1"/>
          <p:nvPr/>
        </p:nvSpPr>
        <p:spPr>
          <a:xfrm>
            <a:off x="228599" y="4557436"/>
            <a:ext cx="3236383" cy="1534010"/>
          </a:xfrm>
          <a:prstGeom prst="rect">
            <a:avLst/>
          </a:prstGeom>
          <a:noFill/>
        </p:spPr>
        <p:txBody>
          <a:bodyPr wrap="square">
            <a:spAutoFit/>
          </a:bodyPr>
          <a:lstStyle/>
          <a:p>
            <a:pPr marL="0" marR="0" lvl="0" indent="0" algn="just"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Nivea is the</a:t>
            </a:r>
            <a:r>
              <a:rPr lang="en-US" sz="1400" dirty="0">
                <a:solidFill>
                  <a:srgbClr val="000000">
                    <a:lumMod val="75000"/>
                    <a:lumOff val="25000"/>
                  </a:srgbClr>
                </a:solidFill>
                <a:latin typeface="Segoe UI Light"/>
                <a:cs typeface="Segoe UI" panose="020B0502040204020203" pitchFamily="34" charset="0"/>
              </a:rPr>
              <a:t> most preferred brand and it </a:t>
            </a: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 accounted for </a:t>
            </a:r>
            <a:r>
              <a:rPr kumimoji="0" lang="en-US" sz="14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55.68%</a:t>
            </a: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 of total revenue generated by the brands.</a:t>
            </a:r>
          </a:p>
          <a:p>
            <a:pPr marL="0" marR="0" lvl="0" indent="0" algn="just"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It is </a:t>
            </a:r>
            <a:r>
              <a:rPr kumimoji="0" lang="en-US" sz="14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4.69</a:t>
            </a: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 times higher than Clinic Clear which is the second highest and</a:t>
            </a:r>
            <a:r>
              <a:rPr kumimoji="0" lang="en-US" sz="14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 5,568 </a:t>
            </a: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times higher than </a:t>
            </a:r>
            <a:r>
              <a:rPr kumimoji="0" lang="en-US" sz="1400" b="0" i="0" u="none" strike="noStrike" kern="1200" cap="none" spc="0" normalizeH="0" baseline="0" noProof="0" dirty="0" err="1">
                <a:ln>
                  <a:noFill/>
                </a:ln>
                <a:solidFill>
                  <a:srgbClr val="000000">
                    <a:lumMod val="75000"/>
                    <a:lumOff val="25000"/>
                  </a:srgbClr>
                </a:solidFill>
                <a:effectLst/>
                <a:uLnTx/>
                <a:uFillTx/>
                <a:latin typeface="Segoe UI Light"/>
                <a:ea typeface="+mn-ea"/>
                <a:cs typeface="Segoe UI" panose="020B0502040204020203" pitchFamily="34" charset="0"/>
              </a:rPr>
              <a:t>Rosatol</a:t>
            </a: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 the lowest.</a:t>
            </a:r>
          </a:p>
        </p:txBody>
      </p:sp>
      <p:sp>
        <p:nvSpPr>
          <p:cNvPr id="81" name="TextBox 80">
            <a:extLst>
              <a:ext uri="{FF2B5EF4-FFF2-40B4-BE49-F238E27FC236}">
                <a16:creationId xmlns:a16="http://schemas.microsoft.com/office/drawing/2014/main" id="{D1CAFF2A-59D8-4036-8837-C24733CED063}"/>
              </a:ext>
            </a:extLst>
          </p:cNvPr>
          <p:cNvSpPr txBox="1"/>
          <p:nvPr/>
        </p:nvSpPr>
        <p:spPr>
          <a:xfrm>
            <a:off x="8488519" y="2902458"/>
            <a:ext cx="2428875" cy="1290353"/>
          </a:xfrm>
          <a:prstGeom prst="rect">
            <a:avLst/>
          </a:prstGeom>
          <a:noFill/>
        </p:spPr>
        <p:txBody>
          <a:bodyPr wrap="square">
            <a:spAutoFit/>
          </a:bodyPr>
          <a:lstStyle/>
          <a:p>
            <a:pPr marL="0" marR="0" lvl="0" indent="0" algn="just"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﻿Generally, Petrol Stations with Conv was the most used channel by clients. It generated </a:t>
            </a:r>
            <a:r>
              <a:rPr kumimoji="0" lang="en-US" sz="1400" b="1"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41.31% </a:t>
            </a:r>
            <a:r>
              <a:rPr kumimoji="0" lang="en-US" sz="1400" b="0" i="0" u="none" strike="noStrike" kern="1200" cap="none" spc="0" normalizeH="0" baseline="0" noProof="0" dirty="0">
                <a:ln>
                  <a:noFill/>
                </a:ln>
                <a:solidFill>
                  <a:srgbClr val="000000">
                    <a:lumMod val="75000"/>
                    <a:lumOff val="25000"/>
                  </a:srgbClr>
                </a:solidFill>
                <a:effectLst/>
                <a:uLnTx/>
                <a:uFillTx/>
                <a:latin typeface="Segoe UI Light"/>
                <a:ea typeface="+mn-ea"/>
                <a:cs typeface="Segoe UI" panose="020B0502040204020203" pitchFamily="34" charset="0"/>
              </a:rPr>
              <a:t>of the total Sales Revenue for the period.﻿.</a:t>
            </a:r>
          </a:p>
        </p:txBody>
      </p:sp>
      <p:sp>
        <p:nvSpPr>
          <p:cNvPr id="16" name="Rectangle 15">
            <a:extLst>
              <a:ext uri="{FF2B5EF4-FFF2-40B4-BE49-F238E27FC236}">
                <a16:creationId xmlns:a16="http://schemas.microsoft.com/office/drawing/2014/main" id="{89D978E8-AD04-4C0C-9632-2BA1E3145C9B}"/>
              </a:ext>
            </a:extLst>
          </p:cNvPr>
          <p:cNvSpPr/>
          <p:nvPr/>
        </p:nvSpPr>
        <p:spPr>
          <a:xfrm>
            <a:off x="4740782" y="4557436"/>
            <a:ext cx="2428875" cy="710707"/>
          </a:xfrm>
          <a:prstGeom prst="rect">
            <a:avLst/>
          </a:prstGeom>
        </p:spPr>
        <p:txBody>
          <a:bodyPr wrap="square" lIns="0" tIns="0" rIns="0" bIns="0" anchor="t">
            <a:spAutoFit/>
          </a:bodyPr>
          <a:lstStyle/>
          <a:p>
            <a:pPr algn="just">
              <a:lnSpc>
                <a:spcPts val="1900"/>
              </a:lnSpc>
            </a:pPr>
            <a:r>
              <a:rPr lang="en-US" sz="1400" dirty="0">
                <a:solidFill>
                  <a:schemeClr val="tx1">
                    <a:lumMod val="75000"/>
                    <a:lumOff val="25000"/>
                  </a:schemeClr>
                </a:solidFill>
                <a:cs typeface="Segoe UI" panose="020B0502040204020203" pitchFamily="34" charset="0"/>
              </a:rPr>
              <a:t>﻿61.68% of Nivea products were sold at Petrol Stations and 28.92% through Modern Trade.</a:t>
            </a:r>
          </a:p>
        </p:txBody>
      </p:sp>
    </p:spTree>
    <p:extLst>
      <p:ext uri="{BB962C8B-B14F-4D97-AF65-F5344CB8AC3E}">
        <p14:creationId xmlns:p14="http://schemas.microsoft.com/office/powerpoint/2010/main" val="179100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2D2166-5009-4D5D-8640-28591EBF2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8803"/>
            <a:ext cx="6984029" cy="6159197"/>
          </a:xfrm>
          <a:prstGeom prst="rect">
            <a:avLst/>
          </a:prstGeom>
        </p:spPr>
      </p:pic>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81527" y="522898"/>
            <a:ext cx="371047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Store profitability by brands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6655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111365" y="1674733"/>
            <a:ext cx="4268298" cy="710707"/>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Out of the 162 ﻿stores, Total Count of Distribution Intelligence was higher for Profitable Stores (131) than Non-Profitable Stores (31).</a:t>
            </a:r>
          </a:p>
        </p:txBody>
      </p:sp>
      <p:sp>
        <p:nvSpPr>
          <p:cNvPr id="12" name="Rectangle 11">
            <a:extLst>
              <a:ext uri="{FF2B5EF4-FFF2-40B4-BE49-F238E27FC236}">
                <a16:creationId xmlns:a16="http://schemas.microsoft.com/office/drawing/2014/main" id="{690C1A7A-78BB-48B4-B5CE-2B9C34E5E67B}"/>
              </a:ext>
            </a:extLst>
          </p:cNvPr>
          <p:cNvSpPr/>
          <p:nvPr/>
        </p:nvSpPr>
        <p:spPr>
          <a:xfrm>
            <a:off x="7111365" y="3311350"/>
            <a:ext cx="4268298" cy="467051"/>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﻿CAMEL in Distribution Intelligence  made up 31.48% of Count of Distribution Intelligence.﻿</a:t>
            </a:r>
          </a:p>
        </p:txBody>
      </p:sp>
      <p:sp>
        <p:nvSpPr>
          <p:cNvPr id="13" name="Rectangle 12">
            <a:extLst>
              <a:ext uri="{FF2B5EF4-FFF2-40B4-BE49-F238E27FC236}">
                <a16:creationId xmlns:a16="http://schemas.microsoft.com/office/drawing/2014/main" id="{53CF038C-66AF-4E81-9068-703EC0088620}"/>
              </a:ext>
            </a:extLst>
          </p:cNvPr>
          <p:cNvSpPr/>
          <p:nvPr/>
        </p:nvSpPr>
        <p:spPr>
          <a:xfrm>
            <a:off x="7111365" y="4809324"/>
            <a:ext cx="4268298" cy="1198020"/>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sz="1400" dirty="0">
                <a:solidFill>
                  <a:schemeClr val="tx1">
                    <a:lumMod val="75000"/>
                    <a:lumOff val="25000"/>
                  </a:schemeClr>
                </a:solidFill>
                <a:cs typeface="Segoe UI" panose="020B0502040204020203" pitchFamily="34" charset="0"/>
              </a:rPr>
              <a:t>﻿Count of Distribution Intelligence for Profitable Stores and Non-Profitable Stores diverged the most when the Brand was CAMEL, when Profitable Stores were 47 higher than Non-Profitable Stores.﻿</a:t>
            </a:r>
          </a:p>
          <a:p>
            <a:pPr algn="ctr">
              <a:lnSpc>
                <a:spcPts val="1900"/>
              </a:lnSpc>
            </a:pPr>
            <a:r>
              <a:rPr lang="en-US" sz="1400" dirty="0">
                <a:solidFill>
                  <a:schemeClr val="tx1">
                    <a:lumMod val="75000"/>
                    <a:lumOff val="25000"/>
                  </a:schemeClr>
                </a:solidFill>
                <a:cs typeface="Segoe UI" panose="020B0502040204020203" pitchFamily="34" charset="0"/>
              </a:rPr>
              <a:t>﻿</a:t>
            </a:r>
          </a:p>
        </p:txBody>
      </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3063</TotalTime>
  <Words>1713</Words>
  <Application>Microsoft Office PowerPoint</Application>
  <PresentationFormat>Widescreen</PresentationFormat>
  <Paragraphs>173</Paragraphs>
  <Slides>15</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Calibri Light</vt:lpstr>
      <vt:lpstr>Century Gothic</vt:lpstr>
      <vt:lpstr>Segoe UI</vt:lpstr>
      <vt:lpstr>Segoe UI Light</vt:lpstr>
      <vt:lpstr>Office Theme</vt:lpstr>
      <vt:lpstr>1_Office Theme</vt:lpstr>
      <vt:lpstr>2_Office Theme</vt:lpstr>
      <vt:lpstr>Data Analysis Report Bright Alorwoyie</vt:lpstr>
      <vt:lpstr>Project analysis slide 2</vt:lpstr>
      <vt:lpstr>Project analysis slide 3</vt:lpstr>
      <vt:lpstr>Project analysis slide 6</vt:lpstr>
      <vt:lpstr>Project analysis slide 8</vt:lpstr>
      <vt:lpstr>Project analysis slide 8</vt:lpstr>
      <vt:lpstr>Project analysis slide 3</vt:lpstr>
      <vt:lpstr>Project analysis slide 6</vt:lpstr>
      <vt:lpstr>Project analysis slide 10</vt:lpstr>
      <vt:lpstr>Project analysis slide 8</vt:lpstr>
      <vt:lpstr>Project analysis slide 8</vt:lpstr>
      <vt:lpstr>PowerPoint Presentation</vt:lpstr>
      <vt:lpstr>Project analysis slide 8</vt:lpstr>
      <vt:lpstr>Project analysis slide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Report Bright Alorwoyie</dc:title>
  <dc:creator>Bright Dzotor</dc:creator>
  <cp:lastModifiedBy>Bright Orison</cp:lastModifiedBy>
  <cp:revision>13</cp:revision>
  <dcterms:created xsi:type="dcterms:W3CDTF">2022-01-03T08:25:44Z</dcterms:created>
  <dcterms:modified xsi:type="dcterms:W3CDTF">2022-01-05T11:31:37Z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