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  <p:sldId id="25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4715" y="547370"/>
            <a:ext cx="2155825" cy="866775"/>
          </a:xfrm>
        </p:spPr>
        <p:txBody>
          <a:bodyPr/>
          <a:p>
            <a:r>
              <a:rPr lang="x-none" altLang="zh-CN" sz="3600" b="1"/>
              <a:t>负载</a:t>
            </a:r>
            <a:r>
              <a:rPr lang="x-none" altLang="zh-CN" sz="3600" b="1">
                <a:latin typeface="+mn-lt"/>
                <a:ea typeface="+mn-ea"/>
                <a:cs typeface="+mn-cs"/>
              </a:rPr>
              <a:t>均衡</a:t>
            </a:r>
            <a:endParaRPr lang="x-none" altLang="zh-CN" sz="3600" b="1"/>
          </a:p>
        </p:txBody>
      </p:sp>
      <p:grpSp>
        <p:nvGrpSpPr>
          <p:cNvPr id="28" name="组合 27"/>
          <p:cNvGrpSpPr/>
          <p:nvPr/>
        </p:nvGrpSpPr>
        <p:grpSpPr>
          <a:xfrm>
            <a:off x="1731645" y="2501900"/>
            <a:ext cx="9181465" cy="3796030"/>
            <a:chOff x="2683" y="3940"/>
            <a:chExt cx="14459" cy="5978"/>
          </a:xfrm>
        </p:grpSpPr>
        <p:grpSp>
          <p:nvGrpSpPr>
            <p:cNvPr id="6" name="组合 5"/>
            <p:cNvGrpSpPr/>
            <p:nvPr/>
          </p:nvGrpSpPr>
          <p:grpSpPr>
            <a:xfrm rot="0">
              <a:off x="2683" y="3940"/>
              <a:ext cx="14459" cy="5978"/>
              <a:chOff x="9499" y="6284"/>
              <a:chExt cx="8361" cy="3169"/>
            </a:xfrm>
          </p:grpSpPr>
          <p:pic>
            <p:nvPicPr>
              <p:cNvPr id="13" name="Picture 22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74" y="6284"/>
                <a:ext cx="828" cy="9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22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63" y="6284"/>
                <a:ext cx="828" cy="9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 Box 40"/>
              <p:cNvSpPr txBox="1">
                <a:spLocks noChangeArrowheads="1"/>
              </p:cNvSpPr>
              <p:nvPr/>
            </p:nvSpPr>
            <p:spPr bwMode="auto">
              <a:xfrm>
                <a:off x="11197" y="6388"/>
                <a:ext cx="758" cy="26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sz="1400" dirty="0" smtClean="0">
                    <a:latin typeface="Microsoft YaHei" charset="0"/>
                    <a:ea typeface="Microsoft YaHei" charset="0"/>
                    <a:cs typeface="Times New Roman" pitchFamily="18" charset="0"/>
                  </a:rPr>
                  <a:t>MS1</a:t>
                </a:r>
                <a:endParaRPr kumimoji="0" lang="en-US" altLang="zh-CN" sz="1400" dirty="0">
                  <a:latin typeface="Microsoft YaHei" charset="0"/>
                  <a:ea typeface="Microsoft YaHei" charset="0"/>
                  <a:cs typeface="Times New Roman" pitchFamily="18" charset="0"/>
                </a:endParaRPr>
              </a:p>
            </p:txBody>
          </p:sp>
          <p:sp>
            <p:nvSpPr>
              <p:cNvPr id="16" name="Text Box 40"/>
              <p:cNvSpPr txBox="1">
                <a:spLocks noChangeArrowheads="1"/>
              </p:cNvSpPr>
              <p:nvPr/>
            </p:nvSpPr>
            <p:spPr bwMode="auto">
              <a:xfrm>
                <a:off x="14894" y="6388"/>
                <a:ext cx="758" cy="26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sz="1400" dirty="0" smtClean="0">
                    <a:latin typeface="Microsoft YaHei" charset="0"/>
                    <a:ea typeface="Microsoft YaHei" charset="0"/>
                    <a:cs typeface="Times New Roman" pitchFamily="18" charset="0"/>
                  </a:rPr>
                  <a:t>MS2</a:t>
                </a:r>
                <a:endParaRPr kumimoji="0" lang="en-US" altLang="zh-CN" sz="1400" dirty="0">
                  <a:latin typeface="Microsoft YaHei" charset="0"/>
                  <a:ea typeface="Microsoft YaHei" charset="0"/>
                  <a:cs typeface="Times New Roman" pitchFamily="18" charset="0"/>
                </a:endParaRPr>
              </a:p>
            </p:txBody>
          </p:sp>
          <p:pic>
            <p:nvPicPr>
              <p:cNvPr id="17" name="Picture 4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71" y="8595"/>
                <a:ext cx="776" cy="5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 Box 40"/>
              <p:cNvSpPr txBox="1">
                <a:spLocks noChangeArrowheads="1"/>
              </p:cNvSpPr>
              <p:nvPr/>
            </p:nvSpPr>
            <p:spPr bwMode="auto">
              <a:xfrm>
                <a:off x="9499" y="9186"/>
                <a:ext cx="758" cy="26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sz="1400" dirty="0" smtClean="0">
                    <a:latin typeface="Microsoft YaHei" charset="0"/>
                    <a:ea typeface="Microsoft YaHei" charset="0"/>
                    <a:cs typeface="Times New Roman" pitchFamily="18" charset="0"/>
                  </a:rPr>
                  <a:t>SW1</a:t>
                </a:r>
                <a:endParaRPr kumimoji="0" lang="en-US" altLang="zh-CN" sz="1400" dirty="0">
                  <a:latin typeface="Microsoft YaHei" charset="0"/>
                  <a:ea typeface="Microsoft YaHei" charset="0"/>
                  <a:cs typeface="Times New Roman" pitchFamily="18" charset="0"/>
                </a:endParaRPr>
              </a:p>
            </p:txBody>
          </p:sp>
          <p:pic>
            <p:nvPicPr>
              <p:cNvPr id="19" name="Picture 4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00" y="8595"/>
                <a:ext cx="776" cy="5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Text Box 40"/>
              <p:cNvSpPr txBox="1">
                <a:spLocks noChangeArrowheads="1"/>
              </p:cNvSpPr>
              <p:nvPr/>
            </p:nvSpPr>
            <p:spPr bwMode="auto">
              <a:xfrm>
                <a:off x="11576" y="9186"/>
                <a:ext cx="758" cy="26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sz="1400" dirty="0" smtClean="0">
                    <a:latin typeface="Microsoft YaHei" charset="0"/>
                    <a:ea typeface="Microsoft YaHei" charset="0"/>
                    <a:cs typeface="Times New Roman" pitchFamily="18" charset="0"/>
                  </a:rPr>
                  <a:t>SW2</a:t>
                </a:r>
                <a:endParaRPr kumimoji="0" lang="en-US" altLang="zh-CN" sz="1400" dirty="0">
                  <a:latin typeface="Microsoft YaHei" charset="0"/>
                  <a:ea typeface="Microsoft YaHei" charset="0"/>
                  <a:cs typeface="Times New Roman" pitchFamily="18" charset="0"/>
                </a:endParaRPr>
              </a:p>
            </p:txBody>
          </p:sp>
          <p:pic>
            <p:nvPicPr>
              <p:cNvPr id="21" name="Picture 4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89" y="8595"/>
                <a:ext cx="776" cy="5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Text Box 40"/>
              <p:cNvSpPr txBox="1">
                <a:spLocks noChangeArrowheads="1"/>
              </p:cNvSpPr>
              <p:nvPr/>
            </p:nvSpPr>
            <p:spPr bwMode="auto">
              <a:xfrm>
                <a:off x="13851" y="9186"/>
                <a:ext cx="758" cy="26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sz="1400" dirty="0" smtClean="0">
                    <a:latin typeface="Microsoft YaHei" charset="0"/>
                    <a:ea typeface="Microsoft YaHei" charset="0"/>
                    <a:cs typeface="Times New Roman" pitchFamily="18" charset="0"/>
                  </a:rPr>
                  <a:t>SW3</a:t>
                </a:r>
                <a:endParaRPr kumimoji="0" lang="en-US" altLang="zh-CN" sz="1400" dirty="0">
                  <a:latin typeface="Microsoft YaHei" charset="0"/>
                  <a:ea typeface="Microsoft YaHei" charset="0"/>
                  <a:cs typeface="Times New Roman" pitchFamily="18" charset="0"/>
                </a:endParaRPr>
              </a:p>
            </p:txBody>
          </p:sp>
          <p:pic>
            <p:nvPicPr>
              <p:cNvPr id="23" name="Picture 4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99" y="8595"/>
                <a:ext cx="776" cy="5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1" name="直接连接符 123"/>
              <p:cNvCxnSpPr>
                <a:cxnSpLocks noChangeShapeType="1"/>
                <a:stCxn id="13" idx="3"/>
                <a:endCxn id="14" idx="1"/>
              </p:cNvCxnSpPr>
              <p:nvPr/>
            </p:nvCxnSpPr>
            <p:spPr bwMode="auto">
              <a:xfrm>
                <a:off x="12702" y="6749"/>
                <a:ext cx="146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连接符 123"/>
              <p:cNvCxnSpPr>
                <a:cxnSpLocks noChangeShapeType="1"/>
                <a:stCxn id="17" idx="0"/>
                <a:endCxn id="13" idx="2"/>
              </p:cNvCxnSpPr>
              <p:nvPr/>
            </p:nvCxnSpPr>
            <p:spPr bwMode="auto">
              <a:xfrm flipV="1">
                <a:off x="10159" y="7214"/>
                <a:ext cx="2129" cy="138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连接符 123"/>
              <p:cNvCxnSpPr>
                <a:cxnSpLocks noChangeShapeType="1"/>
                <a:stCxn id="17" idx="0"/>
                <a:endCxn id="14" idx="2"/>
              </p:cNvCxnSpPr>
              <p:nvPr/>
            </p:nvCxnSpPr>
            <p:spPr bwMode="auto">
              <a:xfrm flipV="1">
                <a:off x="10159" y="7214"/>
                <a:ext cx="4418" cy="138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" name="直接连接符 123"/>
              <p:cNvCxnSpPr>
                <a:cxnSpLocks noChangeShapeType="1"/>
                <a:stCxn id="19" idx="0"/>
                <a:endCxn id="13" idx="2"/>
              </p:cNvCxnSpPr>
              <p:nvPr/>
            </p:nvCxnSpPr>
            <p:spPr bwMode="auto">
              <a:xfrm flipV="1">
                <a:off x="12288" y="7214"/>
                <a:ext cx="0" cy="138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" name="直接连接符 123"/>
              <p:cNvCxnSpPr>
                <a:cxnSpLocks noChangeShapeType="1"/>
                <a:stCxn id="19" idx="0"/>
                <a:endCxn id="14" idx="2"/>
              </p:cNvCxnSpPr>
              <p:nvPr/>
            </p:nvCxnSpPr>
            <p:spPr bwMode="auto">
              <a:xfrm flipV="1">
                <a:off x="12288" y="7214"/>
                <a:ext cx="2289" cy="138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" name="直接连接符 123"/>
              <p:cNvCxnSpPr>
                <a:cxnSpLocks noChangeShapeType="1"/>
                <a:stCxn id="21" idx="0"/>
                <a:endCxn id="13" idx="2"/>
              </p:cNvCxnSpPr>
              <p:nvPr/>
            </p:nvCxnSpPr>
            <p:spPr bwMode="auto">
              <a:xfrm flipH="1" flipV="1">
                <a:off x="12288" y="7214"/>
                <a:ext cx="2289" cy="138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" name="直接连接符 123"/>
              <p:cNvCxnSpPr>
                <a:cxnSpLocks noChangeShapeType="1"/>
                <a:stCxn id="21" idx="0"/>
                <a:endCxn id="14" idx="2"/>
              </p:cNvCxnSpPr>
              <p:nvPr/>
            </p:nvCxnSpPr>
            <p:spPr bwMode="auto">
              <a:xfrm flipV="1">
                <a:off x="14577" y="7214"/>
                <a:ext cx="0" cy="138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" name="直接连接符 123"/>
              <p:cNvCxnSpPr>
                <a:cxnSpLocks noChangeShapeType="1"/>
                <a:stCxn id="23" idx="0"/>
                <a:endCxn id="13" idx="2"/>
              </p:cNvCxnSpPr>
              <p:nvPr/>
            </p:nvCxnSpPr>
            <p:spPr bwMode="auto">
              <a:xfrm flipH="1" flipV="1">
                <a:off x="12288" y="7214"/>
                <a:ext cx="4399" cy="138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" name="直接连接符 123"/>
              <p:cNvCxnSpPr>
                <a:cxnSpLocks noChangeShapeType="1"/>
                <a:stCxn id="23" idx="0"/>
                <a:endCxn id="14" idx="2"/>
              </p:cNvCxnSpPr>
              <p:nvPr/>
            </p:nvCxnSpPr>
            <p:spPr bwMode="auto">
              <a:xfrm flipH="1" flipV="1">
                <a:off x="14577" y="7214"/>
                <a:ext cx="2110" cy="138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2" name="Text Box 40"/>
              <p:cNvSpPr txBox="1">
                <a:spLocks noChangeArrowheads="1"/>
              </p:cNvSpPr>
              <p:nvPr/>
            </p:nvSpPr>
            <p:spPr bwMode="auto">
              <a:xfrm>
                <a:off x="17102" y="8451"/>
                <a:ext cx="758" cy="26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sz="1400" dirty="0" smtClean="0">
                    <a:latin typeface="Microsoft YaHei" charset="0"/>
                    <a:ea typeface="Microsoft YaHei" charset="0"/>
                    <a:cs typeface="Times New Roman" pitchFamily="18" charset="0"/>
                  </a:rPr>
                  <a:t>SW4</a:t>
                </a:r>
                <a:endParaRPr kumimoji="0" lang="en-US" altLang="zh-CN" sz="1400" dirty="0">
                  <a:latin typeface="Microsoft YaHei" charset="0"/>
                  <a:ea typeface="Microsoft YaHei" charset="0"/>
                  <a:cs typeface="Times New Roman" pitchFamily="18" charset="0"/>
                </a:endParaRPr>
              </a:p>
            </p:txBody>
          </p:sp>
          <p:cxnSp>
            <p:nvCxnSpPr>
              <p:cNvPr id="73" name="直接连接符 123"/>
              <p:cNvCxnSpPr>
                <a:cxnSpLocks noChangeShapeType="1"/>
              </p:cNvCxnSpPr>
              <p:nvPr/>
            </p:nvCxnSpPr>
            <p:spPr bwMode="auto">
              <a:xfrm flipV="1">
                <a:off x="10132" y="7151"/>
                <a:ext cx="2130" cy="138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" name="直接连接符 123"/>
              <p:cNvCxnSpPr>
                <a:cxnSpLocks noChangeShapeType="1"/>
              </p:cNvCxnSpPr>
              <p:nvPr/>
            </p:nvCxnSpPr>
            <p:spPr bwMode="auto">
              <a:xfrm flipV="1">
                <a:off x="10192" y="7086"/>
                <a:ext cx="4672" cy="161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5" name="直接连接符 123"/>
              <p:cNvCxnSpPr>
                <a:cxnSpLocks noChangeShapeType="1"/>
              </p:cNvCxnSpPr>
              <p:nvPr/>
            </p:nvCxnSpPr>
            <p:spPr bwMode="auto">
              <a:xfrm flipV="1">
                <a:off x="12244" y="7160"/>
                <a:ext cx="2289" cy="138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直接连接符 123"/>
              <p:cNvCxnSpPr>
                <a:cxnSpLocks noChangeShapeType="1"/>
              </p:cNvCxnSpPr>
              <p:nvPr/>
            </p:nvCxnSpPr>
            <p:spPr bwMode="auto">
              <a:xfrm flipV="1">
                <a:off x="12244" y="7214"/>
                <a:ext cx="0" cy="138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直接连接符 123"/>
              <p:cNvCxnSpPr>
                <a:cxnSpLocks noChangeShapeType="1"/>
              </p:cNvCxnSpPr>
              <p:nvPr/>
            </p:nvCxnSpPr>
            <p:spPr bwMode="auto">
              <a:xfrm flipH="1" flipV="1">
                <a:off x="12273" y="7111"/>
                <a:ext cx="2289" cy="138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8" name="直接连接符 123"/>
              <p:cNvCxnSpPr>
                <a:cxnSpLocks noChangeShapeType="1"/>
              </p:cNvCxnSpPr>
              <p:nvPr/>
            </p:nvCxnSpPr>
            <p:spPr bwMode="auto">
              <a:xfrm flipV="1">
                <a:off x="14628" y="7214"/>
                <a:ext cx="0" cy="138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直接连接符 123"/>
              <p:cNvCxnSpPr>
                <a:cxnSpLocks noChangeShapeType="1"/>
              </p:cNvCxnSpPr>
              <p:nvPr/>
            </p:nvCxnSpPr>
            <p:spPr bwMode="auto">
              <a:xfrm flipH="1" flipV="1">
                <a:off x="12230" y="7111"/>
                <a:ext cx="4398" cy="138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直接连接符 123"/>
              <p:cNvCxnSpPr>
                <a:cxnSpLocks noChangeShapeType="1"/>
              </p:cNvCxnSpPr>
              <p:nvPr/>
            </p:nvCxnSpPr>
            <p:spPr bwMode="auto">
              <a:xfrm flipH="1" flipV="1">
                <a:off x="14562" y="7070"/>
                <a:ext cx="2110" cy="138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直接连接符 123"/>
              <p:cNvCxnSpPr>
                <a:cxnSpLocks noChangeShapeType="1"/>
              </p:cNvCxnSpPr>
              <p:nvPr/>
            </p:nvCxnSpPr>
            <p:spPr bwMode="auto">
              <a:xfrm>
                <a:off x="12714" y="6840"/>
                <a:ext cx="146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直接连接符 123"/>
              <p:cNvCxnSpPr>
                <a:cxnSpLocks noChangeShapeType="1"/>
              </p:cNvCxnSpPr>
              <p:nvPr/>
            </p:nvCxnSpPr>
            <p:spPr bwMode="auto">
              <a:xfrm>
                <a:off x="12702" y="6947"/>
                <a:ext cx="146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直接连接符 123"/>
              <p:cNvCxnSpPr>
                <a:cxnSpLocks noChangeShapeType="1"/>
              </p:cNvCxnSpPr>
              <p:nvPr/>
            </p:nvCxnSpPr>
            <p:spPr bwMode="auto">
              <a:xfrm>
                <a:off x="12586" y="7038"/>
                <a:ext cx="158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pic>
            <p:nvPicPr>
              <p:cNvPr id="84" name="Picture 2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94" y="6285"/>
                <a:ext cx="828" cy="9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5" name="Picture 2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82" y="6285"/>
                <a:ext cx="828" cy="9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86" name="直接连接符 123"/>
              <p:cNvCxnSpPr>
                <a:cxnSpLocks noChangeShapeType="1"/>
                <a:stCxn id="84" idx="3"/>
                <a:endCxn id="85" idx="1"/>
              </p:cNvCxnSpPr>
              <p:nvPr/>
            </p:nvCxnSpPr>
            <p:spPr bwMode="auto">
              <a:xfrm>
                <a:off x="12721" y="6751"/>
                <a:ext cx="146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7" name="直接连接符 123"/>
              <p:cNvCxnSpPr>
                <a:cxnSpLocks noChangeShapeType="1"/>
              </p:cNvCxnSpPr>
              <p:nvPr/>
            </p:nvCxnSpPr>
            <p:spPr bwMode="auto">
              <a:xfrm flipV="1">
                <a:off x="10151" y="7152"/>
                <a:ext cx="2130" cy="138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直接连接符 123"/>
              <p:cNvCxnSpPr>
                <a:cxnSpLocks noChangeShapeType="1"/>
              </p:cNvCxnSpPr>
              <p:nvPr/>
            </p:nvCxnSpPr>
            <p:spPr bwMode="auto">
              <a:xfrm flipV="1">
                <a:off x="12264" y="7216"/>
                <a:ext cx="0" cy="138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直接连接符 123"/>
              <p:cNvCxnSpPr>
                <a:cxnSpLocks noChangeShapeType="1"/>
              </p:cNvCxnSpPr>
              <p:nvPr/>
            </p:nvCxnSpPr>
            <p:spPr bwMode="auto">
              <a:xfrm flipH="1" flipV="1">
                <a:off x="12249" y="7112"/>
                <a:ext cx="4398" cy="138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直接连接符 123"/>
              <p:cNvCxnSpPr>
                <a:cxnSpLocks noChangeShapeType="1"/>
              </p:cNvCxnSpPr>
              <p:nvPr/>
            </p:nvCxnSpPr>
            <p:spPr bwMode="auto">
              <a:xfrm>
                <a:off x="12605" y="7039"/>
                <a:ext cx="158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" name="直接连接符 123"/>
              <p:cNvCxnSpPr>
                <a:cxnSpLocks noChangeShapeType="1"/>
              </p:cNvCxnSpPr>
              <p:nvPr/>
            </p:nvCxnSpPr>
            <p:spPr bwMode="auto">
              <a:xfrm flipH="1" flipV="1">
                <a:off x="12292" y="7111"/>
                <a:ext cx="2289" cy="138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" name="直接连接符 123"/>
              <p:cNvCxnSpPr>
                <a:cxnSpLocks noChangeShapeType="1"/>
              </p:cNvCxnSpPr>
              <p:nvPr/>
            </p:nvCxnSpPr>
            <p:spPr bwMode="auto">
              <a:xfrm flipH="1" flipV="1">
                <a:off x="14581" y="7070"/>
                <a:ext cx="2110" cy="138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直接连接符 123"/>
              <p:cNvCxnSpPr>
                <a:cxnSpLocks noChangeShapeType="1"/>
              </p:cNvCxnSpPr>
              <p:nvPr/>
            </p:nvCxnSpPr>
            <p:spPr bwMode="auto">
              <a:xfrm flipH="1" flipV="1">
                <a:off x="12268" y="7112"/>
                <a:ext cx="4398" cy="138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9" name="直接连接符 8"/>
            <p:cNvCxnSpPr/>
            <p:nvPr/>
          </p:nvCxnSpPr>
          <p:spPr>
            <a:xfrm flipH="1">
              <a:off x="3607" y="5213"/>
              <a:ext cx="4461" cy="3149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3652" y="5432"/>
              <a:ext cx="8090" cy="3060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7937" y="5281"/>
              <a:ext cx="3805" cy="42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457835" y="1422400"/>
            <a:ext cx="3074035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000" b="1"/>
              <a:t>利用生成树协议</a:t>
            </a:r>
            <a:endParaRPr lang="x-none" altLang="zh-CN" sz="2000" b="1"/>
          </a:p>
          <a:p>
            <a:r>
              <a:rPr lang="x-none" altLang="zh-CN" sz="2000" b="1"/>
              <a:t>实现：负载均衡</a:t>
            </a:r>
            <a:endParaRPr lang="x-none" altLang="zh-CN" sz="2000" b="1"/>
          </a:p>
          <a:p>
            <a:r>
              <a:rPr lang="x-none" altLang="zh-CN" sz="2000" b="1"/>
              <a:t>      起到备份作用</a:t>
            </a:r>
            <a:endParaRPr lang="x-none" altLang="zh-CN" sz="2000" b="1"/>
          </a:p>
          <a:p>
            <a:r>
              <a:rPr lang="x-none" altLang="zh-CN" sz="2000" b="1"/>
              <a:t>这样就不会影响正常业务，带宽提高，得到设备利用最大化</a:t>
            </a:r>
            <a:endParaRPr lang="x-none" altLang="zh-CN" sz="2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 rot="0">
            <a:off x="1454150" y="2806700"/>
            <a:ext cx="9181465" cy="3796030"/>
            <a:chOff x="9499" y="6284"/>
            <a:chExt cx="8361" cy="3169"/>
          </a:xfrm>
        </p:grpSpPr>
        <p:pic>
          <p:nvPicPr>
            <p:cNvPr id="13" name="Picture 2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4" y="6284"/>
              <a:ext cx="828" cy="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3" y="6284"/>
              <a:ext cx="828" cy="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40"/>
            <p:cNvSpPr txBox="1">
              <a:spLocks noChangeArrowheads="1"/>
            </p:cNvSpPr>
            <p:nvPr/>
          </p:nvSpPr>
          <p:spPr bwMode="auto">
            <a:xfrm>
              <a:off x="11197" y="6388"/>
              <a:ext cx="758" cy="26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latin typeface="Microsoft YaHei" charset="0"/>
                  <a:ea typeface="Microsoft YaHei" charset="0"/>
                  <a:cs typeface="Times New Roman" pitchFamily="18" charset="0"/>
                </a:rPr>
                <a:t>MS1</a:t>
              </a:r>
              <a:endParaRPr kumimoji="0" lang="en-US" altLang="zh-CN" sz="1400" dirty="0">
                <a:latin typeface="Microsoft YaHei" charset="0"/>
                <a:ea typeface="Microsoft YaHei" charset="0"/>
                <a:cs typeface="Times New Roman" pitchFamily="18" charset="0"/>
              </a:endParaRPr>
            </a:p>
          </p:txBody>
        </p:sp>
        <p:sp>
          <p:nvSpPr>
            <p:cNvPr id="16" name="Text Box 40"/>
            <p:cNvSpPr txBox="1">
              <a:spLocks noChangeArrowheads="1"/>
            </p:cNvSpPr>
            <p:nvPr/>
          </p:nvSpPr>
          <p:spPr bwMode="auto">
            <a:xfrm>
              <a:off x="14894" y="6388"/>
              <a:ext cx="758" cy="26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latin typeface="Microsoft YaHei" charset="0"/>
                  <a:ea typeface="Microsoft YaHei" charset="0"/>
                  <a:cs typeface="Times New Roman" pitchFamily="18" charset="0"/>
                </a:rPr>
                <a:t>MS2</a:t>
              </a:r>
              <a:endParaRPr kumimoji="0" lang="en-US" altLang="zh-CN" sz="1400" dirty="0">
                <a:latin typeface="Microsoft YaHei" charset="0"/>
                <a:ea typeface="Microsoft YaHei" charset="0"/>
                <a:cs typeface="Times New Roman" pitchFamily="18" charset="0"/>
              </a:endParaRPr>
            </a:p>
          </p:txBody>
        </p:sp>
        <p:pic>
          <p:nvPicPr>
            <p:cNvPr id="17" name="Picture 4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1" y="8595"/>
              <a:ext cx="776" cy="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 Box 40"/>
            <p:cNvSpPr txBox="1">
              <a:spLocks noChangeArrowheads="1"/>
            </p:cNvSpPr>
            <p:nvPr/>
          </p:nvSpPr>
          <p:spPr bwMode="auto">
            <a:xfrm>
              <a:off x="9499" y="9186"/>
              <a:ext cx="758" cy="26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latin typeface="Microsoft YaHei" charset="0"/>
                  <a:ea typeface="Microsoft YaHei" charset="0"/>
                  <a:cs typeface="Times New Roman" pitchFamily="18" charset="0"/>
                </a:rPr>
                <a:t>SW1</a:t>
              </a:r>
              <a:endParaRPr kumimoji="0" lang="en-US" altLang="zh-CN" sz="1400" dirty="0">
                <a:latin typeface="Microsoft YaHei" charset="0"/>
                <a:ea typeface="Microsoft YaHei" charset="0"/>
                <a:cs typeface="Times New Roman" pitchFamily="18" charset="0"/>
              </a:endParaRPr>
            </a:p>
          </p:txBody>
        </p:sp>
        <p:pic>
          <p:nvPicPr>
            <p:cNvPr id="19" name="Picture 4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00" y="8595"/>
              <a:ext cx="776" cy="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 Box 40"/>
            <p:cNvSpPr txBox="1">
              <a:spLocks noChangeArrowheads="1"/>
            </p:cNvSpPr>
            <p:nvPr/>
          </p:nvSpPr>
          <p:spPr bwMode="auto">
            <a:xfrm>
              <a:off x="11576" y="9186"/>
              <a:ext cx="758" cy="26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latin typeface="Microsoft YaHei" charset="0"/>
                  <a:ea typeface="Microsoft YaHei" charset="0"/>
                  <a:cs typeface="Times New Roman" pitchFamily="18" charset="0"/>
                </a:rPr>
                <a:t>SW2</a:t>
              </a:r>
              <a:endParaRPr kumimoji="0" lang="en-US" altLang="zh-CN" sz="1400" dirty="0">
                <a:latin typeface="Microsoft YaHei" charset="0"/>
                <a:ea typeface="Microsoft YaHei" charset="0"/>
                <a:cs typeface="Times New Roman" pitchFamily="18" charset="0"/>
              </a:endParaRPr>
            </a:p>
          </p:txBody>
        </p:sp>
        <p:pic>
          <p:nvPicPr>
            <p:cNvPr id="21" name="Picture 4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89" y="8595"/>
              <a:ext cx="776" cy="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 Box 40"/>
            <p:cNvSpPr txBox="1">
              <a:spLocks noChangeArrowheads="1"/>
            </p:cNvSpPr>
            <p:nvPr/>
          </p:nvSpPr>
          <p:spPr bwMode="auto">
            <a:xfrm>
              <a:off x="13851" y="9186"/>
              <a:ext cx="758" cy="26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latin typeface="Microsoft YaHei" charset="0"/>
                  <a:ea typeface="Microsoft YaHei" charset="0"/>
                  <a:cs typeface="Times New Roman" pitchFamily="18" charset="0"/>
                </a:rPr>
                <a:t>SW3</a:t>
              </a:r>
              <a:endParaRPr kumimoji="0" lang="en-US" altLang="zh-CN" sz="1400" dirty="0">
                <a:latin typeface="Microsoft YaHei" charset="0"/>
                <a:ea typeface="Microsoft YaHei" charset="0"/>
                <a:cs typeface="Times New Roman" pitchFamily="18" charset="0"/>
              </a:endParaRPr>
            </a:p>
          </p:txBody>
        </p:sp>
        <p:pic>
          <p:nvPicPr>
            <p:cNvPr id="23" name="Picture 4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99" y="8595"/>
              <a:ext cx="776" cy="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1" name="直接连接符 123"/>
            <p:cNvCxnSpPr>
              <a:cxnSpLocks noChangeShapeType="1"/>
              <a:stCxn id="13" idx="3"/>
              <a:endCxn id="14" idx="1"/>
            </p:cNvCxnSpPr>
            <p:nvPr/>
          </p:nvCxnSpPr>
          <p:spPr bwMode="auto">
            <a:xfrm>
              <a:off x="12702" y="6749"/>
              <a:ext cx="146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直接连接符 123"/>
            <p:cNvCxnSpPr>
              <a:cxnSpLocks noChangeShapeType="1"/>
              <a:stCxn id="17" idx="0"/>
              <a:endCxn id="13" idx="2"/>
            </p:cNvCxnSpPr>
            <p:nvPr/>
          </p:nvCxnSpPr>
          <p:spPr bwMode="auto">
            <a:xfrm flipV="1">
              <a:off x="10159" y="7214"/>
              <a:ext cx="2129" cy="13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直接连接符 123"/>
            <p:cNvCxnSpPr>
              <a:cxnSpLocks noChangeShapeType="1"/>
              <a:stCxn id="17" idx="0"/>
              <a:endCxn id="14" idx="2"/>
            </p:cNvCxnSpPr>
            <p:nvPr/>
          </p:nvCxnSpPr>
          <p:spPr bwMode="auto">
            <a:xfrm flipV="1">
              <a:off x="10159" y="7214"/>
              <a:ext cx="4418" cy="13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直接连接符 123"/>
            <p:cNvCxnSpPr>
              <a:cxnSpLocks noChangeShapeType="1"/>
              <a:stCxn id="19" idx="0"/>
              <a:endCxn id="13" idx="2"/>
            </p:cNvCxnSpPr>
            <p:nvPr/>
          </p:nvCxnSpPr>
          <p:spPr bwMode="auto">
            <a:xfrm flipV="1">
              <a:off x="12288" y="7214"/>
              <a:ext cx="0" cy="13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直接连接符 123"/>
            <p:cNvCxnSpPr>
              <a:cxnSpLocks noChangeShapeType="1"/>
              <a:stCxn id="19" idx="0"/>
              <a:endCxn id="14" idx="2"/>
            </p:cNvCxnSpPr>
            <p:nvPr/>
          </p:nvCxnSpPr>
          <p:spPr bwMode="auto">
            <a:xfrm flipV="1">
              <a:off x="12288" y="7214"/>
              <a:ext cx="2289" cy="13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直接连接符 123"/>
            <p:cNvCxnSpPr>
              <a:cxnSpLocks noChangeShapeType="1"/>
              <a:stCxn id="21" idx="0"/>
              <a:endCxn id="13" idx="2"/>
            </p:cNvCxnSpPr>
            <p:nvPr/>
          </p:nvCxnSpPr>
          <p:spPr bwMode="auto">
            <a:xfrm flipH="1" flipV="1">
              <a:off x="12288" y="7214"/>
              <a:ext cx="2289" cy="13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直接连接符 123"/>
            <p:cNvCxnSpPr>
              <a:cxnSpLocks noChangeShapeType="1"/>
              <a:stCxn id="21" idx="0"/>
              <a:endCxn id="14" idx="2"/>
            </p:cNvCxnSpPr>
            <p:nvPr/>
          </p:nvCxnSpPr>
          <p:spPr bwMode="auto">
            <a:xfrm flipV="1">
              <a:off x="14577" y="7214"/>
              <a:ext cx="0" cy="13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直接连接符 123"/>
            <p:cNvCxnSpPr>
              <a:cxnSpLocks noChangeShapeType="1"/>
              <a:stCxn id="23" idx="0"/>
              <a:endCxn id="13" idx="2"/>
            </p:cNvCxnSpPr>
            <p:nvPr/>
          </p:nvCxnSpPr>
          <p:spPr bwMode="auto">
            <a:xfrm flipH="1" flipV="1">
              <a:off x="12288" y="7214"/>
              <a:ext cx="4399" cy="13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直接连接符 123"/>
            <p:cNvCxnSpPr>
              <a:cxnSpLocks noChangeShapeType="1"/>
              <a:stCxn id="23" idx="0"/>
              <a:endCxn id="14" idx="2"/>
            </p:cNvCxnSpPr>
            <p:nvPr/>
          </p:nvCxnSpPr>
          <p:spPr bwMode="auto">
            <a:xfrm flipH="1" flipV="1">
              <a:off x="14577" y="7214"/>
              <a:ext cx="2110" cy="13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Text Box 40"/>
            <p:cNvSpPr txBox="1">
              <a:spLocks noChangeArrowheads="1"/>
            </p:cNvSpPr>
            <p:nvPr/>
          </p:nvSpPr>
          <p:spPr bwMode="auto">
            <a:xfrm>
              <a:off x="17102" y="8451"/>
              <a:ext cx="758" cy="26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latin typeface="Microsoft YaHei" charset="0"/>
                  <a:ea typeface="Microsoft YaHei" charset="0"/>
                  <a:cs typeface="Times New Roman" pitchFamily="18" charset="0"/>
                </a:rPr>
                <a:t>SW4</a:t>
              </a:r>
              <a:endParaRPr kumimoji="0" lang="en-US" altLang="zh-CN" sz="1400" dirty="0">
                <a:latin typeface="Microsoft YaHei" charset="0"/>
                <a:ea typeface="Microsoft YaHei" charset="0"/>
                <a:cs typeface="Times New Roman" pitchFamily="18" charset="0"/>
              </a:endParaRPr>
            </a:p>
          </p:txBody>
        </p:sp>
        <p:cxnSp>
          <p:nvCxnSpPr>
            <p:cNvPr id="73" name="直接连接符 123"/>
            <p:cNvCxnSpPr>
              <a:cxnSpLocks noChangeShapeType="1"/>
            </p:cNvCxnSpPr>
            <p:nvPr/>
          </p:nvCxnSpPr>
          <p:spPr bwMode="auto">
            <a:xfrm flipV="1">
              <a:off x="10132" y="7151"/>
              <a:ext cx="2130" cy="138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直接连接符 123"/>
            <p:cNvCxnSpPr>
              <a:cxnSpLocks noChangeShapeType="1"/>
            </p:cNvCxnSpPr>
            <p:nvPr/>
          </p:nvCxnSpPr>
          <p:spPr bwMode="auto">
            <a:xfrm flipV="1">
              <a:off x="10192" y="7320"/>
              <a:ext cx="4418" cy="138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直接连接符 123"/>
            <p:cNvCxnSpPr>
              <a:cxnSpLocks noChangeShapeType="1"/>
            </p:cNvCxnSpPr>
            <p:nvPr/>
          </p:nvCxnSpPr>
          <p:spPr bwMode="auto">
            <a:xfrm flipV="1">
              <a:off x="12244" y="7160"/>
              <a:ext cx="2289" cy="138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" name="直接连接符 123"/>
            <p:cNvCxnSpPr>
              <a:cxnSpLocks noChangeShapeType="1"/>
            </p:cNvCxnSpPr>
            <p:nvPr/>
          </p:nvCxnSpPr>
          <p:spPr bwMode="auto">
            <a:xfrm flipV="1">
              <a:off x="12244" y="7214"/>
              <a:ext cx="0" cy="138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直接连接符 123"/>
            <p:cNvCxnSpPr>
              <a:cxnSpLocks noChangeShapeType="1"/>
            </p:cNvCxnSpPr>
            <p:nvPr/>
          </p:nvCxnSpPr>
          <p:spPr bwMode="auto">
            <a:xfrm flipH="1" flipV="1">
              <a:off x="12273" y="7111"/>
              <a:ext cx="2289" cy="138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" name="直接连接符 123"/>
            <p:cNvCxnSpPr>
              <a:cxnSpLocks noChangeShapeType="1"/>
            </p:cNvCxnSpPr>
            <p:nvPr/>
          </p:nvCxnSpPr>
          <p:spPr bwMode="auto">
            <a:xfrm flipV="1">
              <a:off x="14628" y="7214"/>
              <a:ext cx="0" cy="138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直接连接符 123"/>
            <p:cNvCxnSpPr>
              <a:cxnSpLocks noChangeShapeType="1"/>
            </p:cNvCxnSpPr>
            <p:nvPr/>
          </p:nvCxnSpPr>
          <p:spPr bwMode="auto">
            <a:xfrm flipH="1" flipV="1">
              <a:off x="12230" y="7111"/>
              <a:ext cx="4398" cy="138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直接连接符 123"/>
            <p:cNvCxnSpPr>
              <a:cxnSpLocks noChangeShapeType="1"/>
            </p:cNvCxnSpPr>
            <p:nvPr/>
          </p:nvCxnSpPr>
          <p:spPr bwMode="auto">
            <a:xfrm flipH="1" flipV="1">
              <a:off x="14562" y="7070"/>
              <a:ext cx="2110" cy="138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直接连接符 123"/>
            <p:cNvCxnSpPr>
              <a:cxnSpLocks noChangeShapeType="1"/>
            </p:cNvCxnSpPr>
            <p:nvPr/>
          </p:nvCxnSpPr>
          <p:spPr bwMode="auto">
            <a:xfrm>
              <a:off x="12714" y="6840"/>
              <a:ext cx="146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直接连接符 123"/>
            <p:cNvCxnSpPr>
              <a:cxnSpLocks noChangeShapeType="1"/>
            </p:cNvCxnSpPr>
            <p:nvPr/>
          </p:nvCxnSpPr>
          <p:spPr bwMode="auto">
            <a:xfrm>
              <a:off x="12702" y="6947"/>
              <a:ext cx="146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直接连接符 123"/>
            <p:cNvCxnSpPr>
              <a:cxnSpLocks noChangeShapeType="1"/>
            </p:cNvCxnSpPr>
            <p:nvPr/>
          </p:nvCxnSpPr>
          <p:spPr bwMode="auto">
            <a:xfrm>
              <a:off x="12586" y="7038"/>
              <a:ext cx="158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84" name="Picture 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94" y="6285"/>
              <a:ext cx="828" cy="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Picture 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82" y="6285"/>
              <a:ext cx="828" cy="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6" name="直接连接符 123"/>
            <p:cNvCxnSpPr>
              <a:cxnSpLocks noChangeShapeType="1"/>
              <a:stCxn id="84" idx="3"/>
              <a:endCxn id="85" idx="1"/>
            </p:cNvCxnSpPr>
            <p:nvPr/>
          </p:nvCxnSpPr>
          <p:spPr bwMode="auto">
            <a:xfrm>
              <a:off x="12721" y="6751"/>
              <a:ext cx="146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直接连接符 123"/>
            <p:cNvCxnSpPr>
              <a:cxnSpLocks noChangeShapeType="1"/>
            </p:cNvCxnSpPr>
            <p:nvPr/>
          </p:nvCxnSpPr>
          <p:spPr bwMode="auto">
            <a:xfrm flipV="1">
              <a:off x="10151" y="7152"/>
              <a:ext cx="2130" cy="138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直接连接符 123"/>
            <p:cNvCxnSpPr>
              <a:cxnSpLocks noChangeShapeType="1"/>
            </p:cNvCxnSpPr>
            <p:nvPr/>
          </p:nvCxnSpPr>
          <p:spPr bwMode="auto">
            <a:xfrm flipV="1">
              <a:off x="12264" y="7216"/>
              <a:ext cx="0" cy="138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" name="直接连接符 123"/>
            <p:cNvCxnSpPr>
              <a:cxnSpLocks noChangeShapeType="1"/>
            </p:cNvCxnSpPr>
            <p:nvPr/>
          </p:nvCxnSpPr>
          <p:spPr bwMode="auto">
            <a:xfrm flipH="1" flipV="1">
              <a:off x="12249" y="7112"/>
              <a:ext cx="4398" cy="138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" name="直接连接符 123"/>
            <p:cNvCxnSpPr>
              <a:cxnSpLocks noChangeShapeType="1"/>
            </p:cNvCxnSpPr>
            <p:nvPr/>
          </p:nvCxnSpPr>
          <p:spPr bwMode="auto">
            <a:xfrm>
              <a:off x="12605" y="7039"/>
              <a:ext cx="158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" name="直接连接符 123"/>
            <p:cNvCxnSpPr>
              <a:cxnSpLocks noChangeShapeType="1"/>
            </p:cNvCxnSpPr>
            <p:nvPr/>
          </p:nvCxnSpPr>
          <p:spPr bwMode="auto">
            <a:xfrm flipH="1" flipV="1">
              <a:off x="12292" y="7111"/>
              <a:ext cx="2289" cy="138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" name="直接连接符 123"/>
            <p:cNvCxnSpPr>
              <a:cxnSpLocks noChangeShapeType="1"/>
            </p:cNvCxnSpPr>
            <p:nvPr/>
          </p:nvCxnSpPr>
          <p:spPr bwMode="auto">
            <a:xfrm flipH="1" flipV="1">
              <a:off x="14581" y="7070"/>
              <a:ext cx="2110" cy="138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" name="直接连接符 123"/>
            <p:cNvCxnSpPr>
              <a:cxnSpLocks noChangeShapeType="1"/>
            </p:cNvCxnSpPr>
            <p:nvPr/>
          </p:nvCxnSpPr>
          <p:spPr bwMode="auto">
            <a:xfrm flipH="1" flipV="1">
              <a:off x="12268" y="7112"/>
              <a:ext cx="4398" cy="138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" name="文本框 9"/>
          <p:cNvSpPr txBox="1"/>
          <p:nvPr/>
        </p:nvSpPr>
        <p:spPr>
          <a:xfrm>
            <a:off x="612775" y="575945"/>
            <a:ext cx="445579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 sz="3600"/>
              <a:t>HSRP热备份路由协议</a:t>
            </a:r>
            <a:endParaRPr lang="x-none" altLang="zh-CN" sz="3600"/>
          </a:p>
        </p:txBody>
      </p:sp>
      <p:sp>
        <p:nvSpPr>
          <p:cNvPr id="11" name="文本框 10"/>
          <p:cNvSpPr txBox="1"/>
          <p:nvPr/>
        </p:nvSpPr>
        <p:spPr>
          <a:xfrm>
            <a:off x="777875" y="1365885"/>
            <a:ext cx="2444750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b="1"/>
              <a:t>将IP路由组成一个组，一个作为活跃路由，另一个作为备份路由。等待活跃路由出现故障，代替活跃路由继续工作</a:t>
            </a:r>
            <a:endParaRPr lang="x-none" altLang="zh-CN" b="1"/>
          </a:p>
          <a:p>
            <a:endParaRPr lang="x-none" altLang="zh-CN"/>
          </a:p>
        </p:txBody>
      </p:sp>
      <p:grpSp>
        <p:nvGrpSpPr>
          <p:cNvPr id="34" name="组合 33"/>
          <p:cNvGrpSpPr/>
          <p:nvPr/>
        </p:nvGrpSpPr>
        <p:grpSpPr>
          <a:xfrm>
            <a:off x="4290695" y="1741170"/>
            <a:ext cx="4193540" cy="1187450"/>
            <a:chOff x="6757" y="2742"/>
            <a:chExt cx="6604" cy="1870"/>
          </a:xfrm>
        </p:grpSpPr>
        <p:grpSp>
          <p:nvGrpSpPr>
            <p:cNvPr id="24" name="组合 23"/>
            <p:cNvGrpSpPr/>
            <p:nvPr/>
          </p:nvGrpSpPr>
          <p:grpSpPr>
            <a:xfrm rot="0">
              <a:off x="7535" y="3515"/>
              <a:ext cx="3303" cy="1097"/>
              <a:chOff x="1535" y="3032"/>
              <a:chExt cx="2242" cy="1012"/>
            </a:xfrm>
          </p:grpSpPr>
          <p:sp>
            <p:nvSpPr>
              <p:cNvPr id="7" name="左右箭头标注 6"/>
              <p:cNvSpPr/>
              <p:nvPr/>
            </p:nvSpPr>
            <p:spPr>
              <a:xfrm>
                <a:off x="1535" y="3032"/>
                <a:ext cx="2242" cy="1012"/>
              </a:xfrm>
              <a:prstGeom prst="leftRightArrowCallou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020" y="3268"/>
                <a:ext cx="1247" cy="48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p>
                <a:pPr algn="ctr"/>
                <a:r>
                  <a:rPr lang="x-none" altLang="zh-CN" sz="1600" b="1">
                    <a:solidFill>
                      <a:schemeClr val="bg1"/>
                    </a:solidFill>
                  </a:rPr>
                  <a:t>虚拟路由</a:t>
                </a:r>
                <a:endParaRPr lang="x-none" altLang="zh-CN" sz="1600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5" name="直接箭头连接符 24"/>
            <p:cNvCxnSpPr/>
            <p:nvPr/>
          </p:nvCxnSpPr>
          <p:spPr>
            <a:xfrm flipV="1">
              <a:off x="7042" y="3288"/>
              <a:ext cx="721" cy="89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V="1">
              <a:off x="11722" y="3397"/>
              <a:ext cx="721" cy="89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11633" y="2807"/>
              <a:ext cx="172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zh-CN" b="1"/>
                <a:t>备份路由</a:t>
              </a:r>
              <a:endParaRPr lang="x-none" altLang="zh-CN" b="1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757" y="2742"/>
              <a:ext cx="172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zh-CN" b="1"/>
                <a:t>活跃路由</a:t>
              </a:r>
              <a:endParaRPr lang="x-none" altLang="zh-CN" b="1"/>
            </a:p>
          </p:txBody>
        </p:sp>
      </p:grpSp>
    </p:spTree>
  </p:cSld>
  <p:clrMapOvr>
    <a:masterClrMapping/>
  </p:clrMapOvr>
  <p:transition advTm="591">
    <p:plus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Kingsoft Office WPP</Application>
  <PresentationFormat>宽屏</PresentationFormat>
  <Paragraphs>42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root</dc:creator>
  <cp:lastModifiedBy>root</cp:lastModifiedBy>
  <cp:revision>4</cp:revision>
  <dcterms:created xsi:type="dcterms:W3CDTF">2018-10-17T05:27:34Z</dcterms:created>
  <dcterms:modified xsi:type="dcterms:W3CDTF">2018-10-17T05:27:34Z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