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4" r:id="rId3"/>
    <p:sldId id="257" r:id="rId4"/>
    <p:sldId id="266" r:id="rId5"/>
    <p:sldId id="265" r:id="rId6"/>
    <p:sldId id="307" r:id="rId7"/>
    <p:sldId id="332" r:id="rId8"/>
    <p:sldId id="326" r:id="rId9"/>
    <p:sldId id="268" r:id="rId10"/>
    <p:sldId id="308" r:id="rId11"/>
    <p:sldId id="354" r:id="rId12"/>
    <p:sldId id="355" r:id="rId13"/>
    <p:sldId id="274" r:id="rId14"/>
    <p:sldId id="356" r:id="rId15"/>
    <p:sldId id="357" r:id="rId16"/>
    <p:sldId id="358" r:id="rId17"/>
    <p:sldId id="359" r:id="rId18"/>
    <p:sldId id="333" r:id="rId19"/>
    <p:sldId id="331" r:id="rId20"/>
    <p:sldId id="277" r:id="rId21"/>
  </p:sldIdLst>
  <p:sldSz cx="12192000" cy="6858000"/>
  <p:notesSz cx="7103745" cy="10234295"/>
  <p:embeddedFontLst>
    <p:embeddedFont>
      <p:font typeface="微软雅黑" pitchFamily="34" charset="-122"/>
    </p:embeddedFont>
    <p:embeddedFont>
      <p:font typeface="楷体" charset="-122"/>
    </p:embeddedFont>
    <p:embeddedFont>
      <p:font typeface="仿宋" charset="-1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1916"/>
    <a:srgbClr val="8A2115"/>
    <a:srgbClr val="7C1915"/>
    <a:srgbClr val="B24215"/>
    <a:srgbClr val="461815"/>
    <a:srgbClr val="0084A6"/>
    <a:srgbClr val="B8C9DC"/>
    <a:srgbClr val="C1D2E1"/>
    <a:srgbClr val="B5C8DC"/>
    <a:srgbClr val="C0D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2"/>
          <a:srcRect l="4301" r="4317" b="13357"/>
          <a:stretch>
            <a:fillRect/>
          </a:stretch>
        </p:blipFill>
        <p:spPr>
          <a:xfrm>
            <a:off x="-1905" y="0"/>
            <a:ext cx="1219390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"/>
          <p:cNvPicPr>
            <a:picLocks noChangeAspect="1"/>
          </p:cNvPicPr>
          <p:nvPr userDrawn="1"/>
        </p:nvPicPr>
        <p:blipFill>
          <a:blip r:embed="rId2"/>
          <a:srcRect l="4185" r="4347" b="13086"/>
          <a:stretch>
            <a:fillRect/>
          </a:stretch>
        </p:blipFill>
        <p:spPr>
          <a:xfrm>
            <a:off x="0" y="0"/>
            <a:ext cx="12192000" cy="6870931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991100" y="1295400"/>
            <a:ext cx="6515100" cy="876300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00" y="-5715"/>
            <a:ext cx="12195175" cy="68592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298" y="-10795"/>
            <a:ext cx="12202795" cy="6863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3.jpe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2025" y="1789430"/>
            <a:ext cx="5770880" cy="3230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54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企业网络升级项目</a:t>
            </a:r>
            <a:endParaRPr lang="x-none" altLang="zh-CN" sz="54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x-none" altLang="zh-CN" sz="4000" b="1" i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+mn-ea"/>
            </a:endParaRPr>
          </a:p>
          <a:p>
            <a:pPr algn="ctr"/>
            <a:r>
              <a:rPr lang="x-none" altLang="zh-CN" sz="40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sym typeface="+mn-ea"/>
              </a:rPr>
              <a:t>          </a:t>
            </a:r>
            <a:r>
              <a:rPr lang="x-none" altLang="zh-CN" sz="4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sym typeface="+mn-ea"/>
              </a:rPr>
              <a:t>中国云跃公司</a:t>
            </a:r>
            <a:endParaRPr lang="x-none" altLang="zh-CN" sz="40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+mn-ea"/>
            </a:endParaRPr>
          </a:p>
          <a:p>
            <a:pPr algn="ctr"/>
            <a:r>
              <a:rPr lang="x-none" altLang="zh-CN" sz="40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sym typeface="+mn-ea"/>
              </a:rPr>
              <a:t>   </a:t>
            </a:r>
            <a:r>
              <a:rPr lang="x-none" altLang="zh-CN" sz="32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sym typeface="+mn-ea"/>
              </a:rPr>
              <a:t>                 </a:t>
            </a:r>
            <a:r>
              <a:rPr lang="x-none" altLang="zh-CN"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sym typeface="+mn-ea"/>
              </a:rPr>
              <a:t>技术部</a:t>
            </a:r>
            <a:endParaRPr lang="x-none" altLang="zh-CN" sz="32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+mn-ea"/>
            </a:endParaRPr>
          </a:p>
          <a:p>
            <a:pPr algn="ctr"/>
            <a:r>
              <a:rPr lang="x-none" altLang="zh-CN"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sym typeface="+mn-ea"/>
              </a:rPr>
              <a:t>     </a:t>
            </a:r>
            <a:endParaRPr lang="x-none" altLang="zh-CN" sz="24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17280" y="4603115"/>
            <a:ext cx="1706880" cy="4572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2018.10.19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357528" y="371869"/>
            <a:ext cx="5520055" cy="727075"/>
            <a:chOff x="357528" y="293255"/>
            <a:chExt cx="5520055" cy="727075"/>
          </a:xfrm>
        </p:grpSpPr>
        <p:grpSp>
          <p:nvGrpSpPr>
            <p:cNvPr id="104" name="组合 103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105" name="椭圆 104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1181123" y="293255"/>
              <a:ext cx="4696460" cy="7270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项目拓扑、实施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11" name="椭圆 110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43915" y="1875790"/>
            <a:ext cx="1047051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base">
              <a:lnSpc>
                <a:spcPct val="150000"/>
              </a:lnSpc>
              <a:buFont typeface="Arial" panose="02080604020202020204" charset="0"/>
            </a:pPr>
            <a:r>
              <a:rPr lang="x-none" sz="2800" dirty="0">
                <a:solidFill>
                  <a:schemeClr val="tx2">
                    <a:lumMod val="75000"/>
                  </a:schemeClr>
                </a:solidFill>
                <a:latin typeface="楷体" charset="0"/>
                <a:ea typeface="楷体" charset="0"/>
              </a:rPr>
              <a:t>企业vlan划分</a:t>
            </a:r>
            <a:endParaRPr lang="x-none" sz="2800" dirty="0">
              <a:solidFill>
                <a:schemeClr val="tx2">
                  <a:lumMod val="75000"/>
                </a:schemeClr>
              </a:solidFill>
              <a:latin typeface="楷体" charset="0"/>
              <a:ea typeface="楷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9635" y="2370455"/>
            <a:ext cx="9983470" cy="316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x-none" sz="2000" dirty="0">
              <a:solidFill>
                <a:srgbClr val="00729A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• </a:t>
            </a:r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什么是VLAN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Virtual LAN(虚拟局域网)是物理设备上连接的不受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物理位置限制的用户的一个逻辑组。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• 为什么引入VLAN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交换机的所有接口默认属于同一个广播域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随着接入设备的增多,网络中广播增多,降低了网络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的效率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为了分割广播域,引入了VLAN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49630" y="1478280"/>
            <a:ext cx="23704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000" dirty="0">
                <a:solidFill>
                  <a:srgbClr val="B24215"/>
                </a:solidFill>
                <a:latin typeface="微软雅黑" pitchFamily="34" charset="-122"/>
                <a:ea typeface="微软雅黑" pitchFamily="34" charset="-122"/>
              </a:rPr>
              <a:t>技术支持：张腾</a:t>
            </a:r>
            <a:endParaRPr lang="x-none" sz="2000" dirty="0">
              <a:solidFill>
                <a:srgbClr val="B2421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47700" y="1669415"/>
            <a:ext cx="6731635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80604020202020204" charset="0"/>
            </a:pPr>
            <a:r>
              <a:rPr lang="x-none" sz="2800" dirty="0">
                <a:solidFill>
                  <a:schemeClr val="tx2">
                    <a:lumMod val="75000"/>
                  </a:schemeClr>
                </a:solidFill>
                <a:latin typeface="楷体" charset="0"/>
                <a:ea typeface="楷体" charset="0"/>
              </a:rPr>
              <a:t>企业vlan划分</a:t>
            </a:r>
            <a:endParaRPr lang="x-none" sz="2800" dirty="0">
              <a:solidFill>
                <a:schemeClr val="tx2">
                  <a:lumMod val="75000"/>
                </a:schemeClr>
              </a:solidFill>
              <a:latin typeface="楷体" charset="0"/>
              <a:ea typeface="楷体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010529" y="1239416"/>
            <a:ext cx="1639611" cy="564475"/>
            <a:chOff x="4642619" y="1914878"/>
            <a:chExt cx="1639611" cy="564475"/>
          </a:xfrm>
        </p:grpSpPr>
        <p:pic>
          <p:nvPicPr>
            <p:cNvPr id="28" name="Picture 15"/>
            <p:cNvPicPr>
              <a:picLocks noChangeArrowheads="1"/>
            </p:cNvPicPr>
            <p:nvPr/>
          </p:nvPicPr>
          <p:blipFill>
            <a:blip r:embed="rId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/>
              <a:r>
                <a:rPr lang="en-US" altLang="zh-CN" sz="1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Internet</a:t>
              </a:r>
            </a:p>
          </p:txBody>
        </p:sp>
      </p:grpSp>
      <p:pic>
        <p:nvPicPr>
          <p:cNvPr id="38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25" y="22359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4146433" y="227915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0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81" y="22359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954745" y="227915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66" y="28749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22" y="28749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4146433" y="291902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6954745" y="291902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6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86" y="38586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2857080" y="41106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8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5" y="38586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4434465" y="41106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0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321" y="38586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6162657" y="411060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2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49" y="38586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40"/>
          <p:cNvSpPr txBox="1">
            <a:spLocks noChangeArrowheads="1"/>
          </p:cNvSpPr>
          <p:nvPr/>
        </p:nvSpPr>
        <p:spPr bwMode="auto">
          <a:xfrm>
            <a:off x="9352014" y="5108103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DNS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4" name="Picture 19" descr="email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949" y="4937067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8405642" y="5468143"/>
            <a:ext cx="109674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邮件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6" name="Picture 25" descr="search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516" y="4577027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5" descr="web_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92" y="5225099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 Box 40"/>
          <p:cNvSpPr txBox="1">
            <a:spLocks noChangeArrowheads="1"/>
          </p:cNvSpPr>
          <p:nvPr/>
        </p:nvSpPr>
        <p:spPr bwMode="auto">
          <a:xfrm>
            <a:off x="7424290" y="5756175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bbs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59" name="直接连接符 123"/>
          <p:cNvCxnSpPr>
            <a:cxnSpLocks noChangeShapeType="1"/>
            <a:stCxn id="38" idx="3"/>
            <a:endCxn id="43" idx="1"/>
          </p:cNvCxnSpPr>
          <p:nvPr/>
        </p:nvCxnSpPr>
        <p:spPr bwMode="auto">
          <a:xfrm>
            <a:off x="5310785" y="2446378"/>
            <a:ext cx="1089025" cy="63944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连接符 123"/>
          <p:cNvCxnSpPr>
            <a:cxnSpLocks noChangeShapeType="1"/>
            <a:stCxn id="42" idx="3"/>
            <a:endCxn id="43" idx="1"/>
          </p:cNvCxnSpPr>
          <p:nvPr/>
        </p:nvCxnSpPr>
        <p:spPr bwMode="auto">
          <a:xfrm>
            <a:off x="5289844" y="3086248"/>
            <a:ext cx="110998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直接连接符 123"/>
          <p:cNvCxnSpPr>
            <a:cxnSpLocks noChangeShapeType="1"/>
            <a:stCxn id="42" idx="3"/>
            <a:endCxn id="40" idx="1"/>
          </p:cNvCxnSpPr>
          <p:nvPr/>
        </p:nvCxnSpPr>
        <p:spPr bwMode="auto">
          <a:xfrm flipV="1">
            <a:off x="5289844" y="2446803"/>
            <a:ext cx="1089025" cy="63944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连接符 123"/>
          <p:cNvCxnSpPr>
            <a:cxnSpLocks noChangeShapeType="1"/>
            <a:stCxn id="38" idx="2"/>
            <a:endCxn id="42" idx="0"/>
          </p:cNvCxnSpPr>
          <p:nvPr/>
        </p:nvCxnSpPr>
        <p:spPr bwMode="auto">
          <a:xfrm>
            <a:off x="4975505" y="2643482"/>
            <a:ext cx="0" cy="244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连接符 123"/>
          <p:cNvCxnSpPr>
            <a:cxnSpLocks noChangeShapeType="1"/>
            <a:stCxn id="40" idx="2"/>
            <a:endCxn id="43" idx="0"/>
          </p:cNvCxnSpPr>
          <p:nvPr/>
        </p:nvCxnSpPr>
        <p:spPr bwMode="auto">
          <a:xfrm>
            <a:off x="6713961" y="2643482"/>
            <a:ext cx="0" cy="244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肘形连接符 63"/>
          <p:cNvCxnSpPr>
            <a:stCxn id="38" idx="0"/>
            <a:endCxn id="28" idx="2"/>
          </p:cNvCxnSpPr>
          <p:nvPr/>
        </p:nvCxnSpPr>
        <p:spPr>
          <a:xfrm rot="16200000">
            <a:off x="5186998" y="1605598"/>
            <a:ext cx="431800" cy="855345"/>
          </a:xfrm>
          <a:prstGeom prst="bentConnector3">
            <a:avLst>
              <a:gd name="adj1" fmla="val 500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40" idx="0"/>
            <a:endCxn id="28" idx="2"/>
          </p:cNvCxnSpPr>
          <p:nvPr/>
        </p:nvCxnSpPr>
        <p:spPr>
          <a:xfrm rot="16200000" flipV="1">
            <a:off x="6056313" y="1591628"/>
            <a:ext cx="431800" cy="883285"/>
          </a:xfrm>
          <a:prstGeom prst="bentConnector3">
            <a:avLst>
              <a:gd name="adj1" fmla="val 500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23"/>
          <p:cNvCxnSpPr>
            <a:cxnSpLocks noChangeShapeType="1"/>
            <a:stCxn id="46" idx="0"/>
            <a:endCxn id="42" idx="2"/>
          </p:cNvCxnSpPr>
          <p:nvPr/>
        </p:nvCxnSpPr>
        <p:spPr bwMode="auto">
          <a:xfrm flipV="1">
            <a:off x="3358026" y="3283959"/>
            <a:ext cx="1617345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连接符 123"/>
          <p:cNvCxnSpPr>
            <a:cxnSpLocks noChangeShapeType="1"/>
            <a:stCxn id="46" idx="0"/>
            <a:endCxn id="43" idx="2"/>
          </p:cNvCxnSpPr>
          <p:nvPr/>
        </p:nvCxnSpPr>
        <p:spPr bwMode="auto">
          <a:xfrm flipV="1">
            <a:off x="3358026" y="3283959"/>
            <a:ext cx="3355975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连接符 123"/>
          <p:cNvCxnSpPr>
            <a:cxnSpLocks noChangeShapeType="1"/>
            <a:stCxn id="48" idx="0"/>
            <a:endCxn id="42" idx="2"/>
          </p:cNvCxnSpPr>
          <p:nvPr/>
        </p:nvCxnSpPr>
        <p:spPr bwMode="auto">
          <a:xfrm flipV="1">
            <a:off x="4975505" y="3283959"/>
            <a:ext cx="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直接连接符 123"/>
          <p:cNvCxnSpPr>
            <a:cxnSpLocks noChangeShapeType="1"/>
            <a:stCxn id="48" idx="0"/>
            <a:endCxn id="43" idx="2"/>
          </p:cNvCxnSpPr>
          <p:nvPr/>
        </p:nvCxnSpPr>
        <p:spPr bwMode="auto">
          <a:xfrm flipV="1">
            <a:off x="4975505" y="3283959"/>
            <a:ext cx="173863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直接连接符 123"/>
          <p:cNvCxnSpPr>
            <a:cxnSpLocks noChangeShapeType="1"/>
            <a:stCxn id="50" idx="0"/>
            <a:endCxn id="42" idx="2"/>
          </p:cNvCxnSpPr>
          <p:nvPr/>
        </p:nvCxnSpPr>
        <p:spPr bwMode="auto">
          <a:xfrm flipH="1" flipV="1">
            <a:off x="5102331" y="3410959"/>
            <a:ext cx="173863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直接连接符 123"/>
          <p:cNvCxnSpPr>
            <a:cxnSpLocks noChangeShapeType="1"/>
            <a:stCxn id="50" idx="0"/>
            <a:endCxn id="43" idx="2"/>
          </p:cNvCxnSpPr>
          <p:nvPr/>
        </p:nvCxnSpPr>
        <p:spPr bwMode="auto">
          <a:xfrm flipV="1">
            <a:off x="6713961" y="3283959"/>
            <a:ext cx="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连接符 123"/>
          <p:cNvCxnSpPr>
            <a:cxnSpLocks noChangeShapeType="1"/>
            <a:stCxn id="52" idx="0"/>
            <a:endCxn id="42" idx="2"/>
          </p:cNvCxnSpPr>
          <p:nvPr/>
        </p:nvCxnSpPr>
        <p:spPr bwMode="auto">
          <a:xfrm flipH="1" flipV="1">
            <a:off x="4974919" y="3283959"/>
            <a:ext cx="334137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直接连接符 123"/>
          <p:cNvCxnSpPr>
            <a:cxnSpLocks noChangeShapeType="1"/>
            <a:stCxn id="52" idx="0"/>
            <a:endCxn id="43" idx="2"/>
          </p:cNvCxnSpPr>
          <p:nvPr/>
        </p:nvCxnSpPr>
        <p:spPr bwMode="auto">
          <a:xfrm flipH="1" flipV="1">
            <a:off x="6713549" y="3283959"/>
            <a:ext cx="160274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接连接符 123"/>
          <p:cNvCxnSpPr>
            <a:cxnSpLocks noChangeShapeType="1"/>
            <a:stCxn id="52" idx="2"/>
            <a:endCxn id="57" idx="0"/>
          </p:cNvCxnSpPr>
          <p:nvPr/>
        </p:nvCxnSpPr>
        <p:spPr bwMode="auto">
          <a:xfrm flipH="1">
            <a:off x="8026094" y="4124572"/>
            <a:ext cx="290195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连接符 123"/>
          <p:cNvCxnSpPr>
            <a:cxnSpLocks noChangeShapeType="1"/>
            <a:stCxn id="52" idx="2"/>
            <a:endCxn id="54" idx="0"/>
          </p:cNvCxnSpPr>
          <p:nvPr/>
        </p:nvCxnSpPr>
        <p:spPr bwMode="auto">
          <a:xfrm>
            <a:off x="8316289" y="4124572"/>
            <a:ext cx="637540" cy="8261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连接符 123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8316289" y="4124572"/>
            <a:ext cx="1637030" cy="4660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" name="组合 76"/>
          <p:cNvGrpSpPr/>
          <p:nvPr/>
        </p:nvGrpSpPr>
        <p:grpSpPr>
          <a:xfrm>
            <a:off x="2334736" y="4564400"/>
            <a:ext cx="2046580" cy="817126"/>
            <a:chOff x="496426" y="3631575"/>
            <a:chExt cx="2275374" cy="908475"/>
          </a:xfrm>
        </p:grpSpPr>
        <p:sp>
          <p:nvSpPr>
            <p:cNvPr id="78" name="椭圆 77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0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4" name="直接连接符 123"/>
          <p:cNvCxnSpPr>
            <a:cxnSpLocks noChangeShapeType="1"/>
            <a:stCxn id="46" idx="2"/>
            <a:endCxn id="78" idx="0"/>
          </p:cNvCxnSpPr>
          <p:nvPr/>
        </p:nvCxnSpPr>
        <p:spPr bwMode="auto">
          <a:xfrm>
            <a:off x="3358026" y="4124572"/>
            <a:ext cx="635" cy="4533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5" name="组合 84"/>
          <p:cNvGrpSpPr/>
          <p:nvPr/>
        </p:nvGrpSpPr>
        <p:grpSpPr>
          <a:xfrm>
            <a:off x="3949475" y="5237510"/>
            <a:ext cx="2046580" cy="817126"/>
            <a:chOff x="496426" y="3631575"/>
            <a:chExt cx="2275374" cy="908475"/>
          </a:xfrm>
        </p:grpSpPr>
        <p:sp>
          <p:nvSpPr>
            <p:cNvPr id="86" name="椭圆 85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8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2" name="直接连接符 123"/>
          <p:cNvCxnSpPr>
            <a:cxnSpLocks noChangeShapeType="1"/>
            <a:stCxn id="48" idx="2"/>
            <a:endCxn id="86" idx="0"/>
          </p:cNvCxnSpPr>
          <p:nvPr/>
        </p:nvCxnSpPr>
        <p:spPr bwMode="auto">
          <a:xfrm flipH="1">
            <a:off x="4973600" y="4124572"/>
            <a:ext cx="1905" cy="11264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3" name="组合 92"/>
          <p:cNvGrpSpPr/>
          <p:nvPr/>
        </p:nvGrpSpPr>
        <p:grpSpPr>
          <a:xfrm>
            <a:off x="5688530" y="4564400"/>
            <a:ext cx="2046580" cy="817126"/>
            <a:chOff x="496426" y="3631575"/>
            <a:chExt cx="2275374" cy="908475"/>
          </a:xfrm>
        </p:grpSpPr>
        <p:sp>
          <p:nvSpPr>
            <p:cNvPr id="94" name="椭圆 93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0" name="直接连接符 123"/>
          <p:cNvCxnSpPr>
            <a:cxnSpLocks noChangeShapeType="1"/>
            <a:stCxn id="50" idx="2"/>
            <a:endCxn id="94" idx="0"/>
          </p:cNvCxnSpPr>
          <p:nvPr/>
        </p:nvCxnSpPr>
        <p:spPr bwMode="auto">
          <a:xfrm flipH="1">
            <a:off x="6712056" y="4124572"/>
            <a:ext cx="1905" cy="4533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 Box 40"/>
          <p:cNvSpPr txBox="1">
            <a:spLocks noChangeArrowheads="1"/>
          </p:cNvSpPr>
          <p:nvPr/>
        </p:nvSpPr>
        <p:spPr bwMode="auto">
          <a:xfrm>
            <a:off x="8631314" y="379735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02" name="直接连接符 123"/>
          <p:cNvCxnSpPr>
            <a:cxnSpLocks noChangeShapeType="1"/>
          </p:cNvCxnSpPr>
          <p:nvPr/>
        </p:nvCxnSpPr>
        <p:spPr bwMode="auto">
          <a:xfrm flipV="1">
            <a:off x="3337693" y="324398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直接连接符 123"/>
          <p:cNvCxnSpPr>
            <a:cxnSpLocks noChangeShapeType="1"/>
          </p:cNvCxnSpPr>
          <p:nvPr/>
        </p:nvCxnSpPr>
        <p:spPr bwMode="auto">
          <a:xfrm flipV="1">
            <a:off x="3383066" y="3315991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连接符 123"/>
          <p:cNvCxnSpPr>
            <a:cxnSpLocks noChangeShapeType="1"/>
          </p:cNvCxnSpPr>
          <p:nvPr/>
        </p:nvCxnSpPr>
        <p:spPr bwMode="auto">
          <a:xfrm flipV="1">
            <a:off x="4942174" y="3247658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直接连接符 123"/>
          <p:cNvCxnSpPr>
            <a:cxnSpLocks noChangeShapeType="1"/>
          </p:cNvCxnSpPr>
          <p:nvPr/>
        </p:nvCxnSpPr>
        <p:spPr bwMode="auto">
          <a:xfrm flipV="1">
            <a:off x="4942174" y="32709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直接连接符 123"/>
          <p:cNvCxnSpPr>
            <a:cxnSpLocks noChangeShapeType="1"/>
          </p:cNvCxnSpPr>
          <p:nvPr/>
        </p:nvCxnSpPr>
        <p:spPr bwMode="auto">
          <a:xfrm flipH="1" flipV="1">
            <a:off x="4963691" y="3226802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直接连接符 123"/>
          <p:cNvCxnSpPr>
            <a:cxnSpLocks noChangeShapeType="1"/>
          </p:cNvCxnSpPr>
          <p:nvPr/>
        </p:nvCxnSpPr>
        <p:spPr bwMode="auto">
          <a:xfrm flipV="1">
            <a:off x="6752382" y="32709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直接连接符 123"/>
          <p:cNvCxnSpPr>
            <a:cxnSpLocks noChangeShapeType="1"/>
          </p:cNvCxnSpPr>
          <p:nvPr/>
        </p:nvCxnSpPr>
        <p:spPr bwMode="auto">
          <a:xfrm flipH="1" flipV="1">
            <a:off x="4931035" y="3226801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直接连接符 123"/>
          <p:cNvCxnSpPr>
            <a:cxnSpLocks noChangeShapeType="1"/>
          </p:cNvCxnSpPr>
          <p:nvPr/>
        </p:nvCxnSpPr>
        <p:spPr bwMode="auto">
          <a:xfrm flipH="1" flipV="1">
            <a:off x="6702147" y="3209629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直接连接符 123"/>
          <p:cNvCxnSpPr>
            <a:cxnSpLocks noChangeShapeType="1"/>
          </p:cNvCxnSpPr>
          <p:nvPr/>
        </p:nvCxnSpPr>
        <p:spPr bwMode="auto">
          <a:xfrm>
            <a:off x="5298561" y="3111624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直接连接符 123"/>
          <p:cNvCxnSpPr>
            <a:cxnSpLocks noChangeShapeType="1"/>
          </p:cNvCxnSpPr>
          <p:nvPr/>
        </p:nvCxnSpPr>
        <p:spPr bwMode="auto">
          <a:xfrm>
            <a:off x="5289844" y="3157182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直接连接符 123"/>
          <p:cNvCxnSpPr>
            <a:cxnSpLocks noChangeShapeType="1"/>
          </p:cNvCxnSpPr>
          <p:nvPr/>
        </p:nvCxnSpPr>
        <p:spPr bwMode="auto">
          <a:xfrm>
            <a:off x="5201690" y="3195893"/>
            <a:ext cx="120664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椭圆 112"/>
          <p:cNvSpPr/>
          <p:nvPr/>
        </p:nvSpPr>
        <p:spPr>
          <a:xfrm>
            <a:off x="2000250" y="3595370"/>
            <a:ext cx="2596515" cy="19437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2606675" y="5538470"/>
            <a:ext cx="12903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solidFill>
                  <a:srgbClr val="FF0000"/>
                </a:solidFill>
              </a:rPr>
              <a:t>vlan1</a:t>
            </a:r>
            <a:endParaRPr lang="x-none" altLang="zh-CN" sz="2800">
              <a:solidFill>
                <a:srgbClr val="FF0000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5307330" y="3611880"/>
            <a:ext cx="2596515" cy="19437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423410" y="6156960"/>
            <a:ext cx="12903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solidFill>
                  <a:srgbClr val="FF0000"/>
                </a:solidFill>
              </a:rPr>
              <a:t>vlan2</a:t>
            </a:r>
            <a:endParaRPr lang="x-none" altLang="zh-CN" sz="280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19520" y="5554345"/>
            <a:ext cx="12903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solidFill>
                  <a:srgbClr val="FF0000"/>
                </a:solidFill>
              </a:rPr>
              <a:t>vlan3</a:t>
            </a:r>
            <a:endParaRPr lang="x-none" altLang="zh-CN" sz="2800">
              <a:solidFill>
                <a:srgbClr val="FF00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956165" y="5959475"/>
            <a:ext cx="12903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solidFill>
                  <a:srgbClr val="FF0000"/>
                </a:solidFill>
              </a:rPr>
              <a:t>vlan4</a:t>
            </a:r>
            <a:endParaRPr lang="x-none" altLang="zh-CN" sz="2800">
              <a:solidFill>
                <a:srgbClr val="FF0000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3768090" y="4192905"/>
            <a:ext cx="2596515" cy="19437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7281545" y="3615055"/>
            <a:ext cx="3249295" cy="27070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57528" y="371869"/>
            <a:ext cx="5520055" cy="727075"/>
            <a:chOff x="357528" y="293255"/>
            <a:chExt cx="5520055" cy="727075"/>
          </a:xfrm>
        </p:grpSpPr>
        <p:grpSp>
          <p:nvGrpSpPr>
            <p:cNvPr id="13" name="组合 12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14" name="椭圆 13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181123" y="293255"/>
              <a:ext cx="4696460" cy="7270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项目拓扑、实施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20" name="椭圆 19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圆角矩形 115"/>
          <p:cNvSpPr/>
          <p:nvPr/>
        </p:nvSpPr>
        <p:spPr>
          <a:xfrm>
            <a:off x="752475" y="4533900"/>
            <a:ext cx="2829560" cy="1357630"/>
          </a:xfrm>
          <a:prstGeom prst="roundRect">
            <a:avLst/>
          </a:prstGeom>
          <a:solidFill>
            <a:srgbClr val="008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775970" y="2980055"/>
            <a:ext cx="2933065" cy="1391920"/>
          </a:xfrm>
          <a:prstGeom prst="roundRect">
            <a:avLst/>
          </a:prstGeom>
          <a:solidFill>
            <a:srgbClr val="008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5841365" y="1012825"/>
            <a:ext cx="3578225" cy="1173480"/>
          </a:xfrm>
          <a:prstGeom prst="roundRect">
            <a:avLst/>
          </a:prstGeom>
          <a:solidFill>
            <a:srgbClr val="008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206" y="243422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662" y="243422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5736473" y="247833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8544785" y="247833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7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26" y="341794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4447120" y="366991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9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905" y="341794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6024505" y="366991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1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61" y="341794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7752697" y="366991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3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689" y="341794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9" descr="email_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989" y="4496377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9995682" y="5027453"/>
            <a:ext cx="109674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邮件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8" name="Picture 25" descr="search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6" y="4136337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5" descr="web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832" y="4784409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9014330" y="5315485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bbs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1" name="直接连接符 123"/>
          <p:cNvCxnSpPr>
            <a:cxnSpLocks noChangeShapeType="1"/>
            <a:stCxn id="13" idx="3"/>
            <a:endCxn id="9" idx="1"/>
          </p:cNvCxnSpPr>
          <p:nvPr/>
        </p:nvCxnSpPr>
        <p:spPr bwMode="auto">
          <a:xfrm>
            <a:off x="6879884" y="2632223"/>
            <a:ext cx="110998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123"/>
          <p:cNvCxnSpPr>
            <a:cxnSpLocks noChangeShapeType="1"/>
            <a:stCxn id="17" idx="0"/>
            <a:endCxn id="13" idx="2"/>
          </p:cNvCxnSpPr>
          <p:nvPr/>
        </p:nvCxnSpPr>
        <p:spPr bwMode="auto">
          <a:xfrm flipV="1">
            <a:off x="4948066" y="2829934"/>
            <a:ext cx="1617345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23"/>
          <p:cNvCxnSpPr>
            <a:cxnSpLocks noChangeShapeType="1"/>
            <a:stCxn id="17" idx="0"/>
            <a:endCxn id="9" idx="2"/>
          </p:cNvCxnSpPr>
          <p:nvPr/>
        </p:nvCxnSpPr>
        <p:spPr bwMode="auto">
          <a:xfrm flipV="1">
            <a:off x="4948066" y="2829934"/>
            <a:ext cx="3355975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23"/>
          <p:cNvCxnSpPr>
            <a:cxnSpLocks noChangeShapeType="1"/>
            <a:stCxn id="19" idx="0"/>
            <a:endCxn id="13" idx="2"/>
          </p:cNvCxnSpPr>
          <p:nvPr/>
        </p:nvCxnSpPr>
        <p:spPr bwMode="auto">
          <a:xfrm flipV="1">
            <a:off x="6565545" y="2829934"/>
            <a:ext cx="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123"/>
          <p:cNvCxnSpPr>
            <a:cxnSpLocks noChangeShapeType="1"/>
            <a:stCxn id="19" idx="0"/>
            <a:endCxn id="9" idx="2"/>
          </p:cNvCxnSpPr>
          <p:nvPr/>
        </p:nvCxnSpPr>
        <p:spPr bwMode="auto">
          <a:xfrm flipV="1">
            <a:off x="6565545" y="2829934"/>
            <a:ext cx="173863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23"/>
          <p:cNvCxnSpPr>
            <a:cxnSpLocks noChangeShapeType="1"/>
            <a:stCxn id="21" idx="0"/>
            <a:endCxn id="13" idx="2"/>
          </p:cNvCxnSpPr>
          <p:nvPr/>
        </p:nvCxnSpPr>
        <p:spPr bwMode="auto">
          <a:xfrm flipH="1" flipV="1">
            <a:off x="6565371" y="2829934"/>
            <a:ext cx="173863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3"/>
          <p:cNvCxnSpPr>
            <a:cxnSpLocks noChangeShapeType="1"/>
            <a:stCxn id="21" idx="0"/>
            <a:endCxn id="9" idx="2"/>
          </p:cNvCxnSpPr>
          <p:nvPr/>
        </p:nvCxnSpPr>
        <p:spPr bwMode="auto">
          <a:xfrm flipV="1">
            <a:off x="8304001" y="2829934"/>
            <a:ext cx="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123"/>
          <p:cNvCxnSpPr>
            <a:cxnSpLocks noChangeShapeType="1"/>
            <a:stCxn id="23" idx="0"/>
            <a:endCxn id="13" idx="2"/>
          </p:cNvCxnSpPr>
          <p:nvPr/>
        </p:nvCxnSpPr>
        <p:spPr bwMode="auto">
          <a:xfrm flipH="1" flipV="1">
            <a:off x="6564959" y="2829934"/>
            <a:ext cx="334137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123"/>
          <p:cNvCxnSpPr>
            <a:cxnSpLocks noChangeShapeType="1"/>
            <a:stCxn id="23" idx="0"/>
            <a:endCxn id="9" idx="2"/>
          </p:cNvCxnSpPr>
          <p:nvPr/>
        </p:nvCxnSpPr>
        <p:spPr bwMode="auto">
          <a:xfrm flipH="1" flipV="1">
            <a:off x="8303589" y="2829934"/>
            <a:ext cx="160274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123"/>
          <p:cNvCxnSpPr>
            <a:cxnSpLocks noChangeShapeType="1"/>
            <a:stCxn id="23" idx="2"/>
            <a:endCxn id="29" idx="0"/>
          </p:cNvCxnSpPr>
          <p:nvPr/>
        </p:nvCxnSpPr>
        <p:spPr bwMode="auto">
          <a:xfrm flipH="1">
            <a:off x="9616134" y="3670547"/>
            <a:ext cx="290195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123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9906329" y="3670547"/>
            <a:ext cx="637540" cy="8261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123"/>
          <p:cNvCxnSpPr>
            <a:cxnSpLocks noChangeShapeType="1"/>
            <a:stCxn id="23" idx="2"/>
            <a:endCxn id="28" idx="0"/>
          </p:cNvCxnSpPr>
          <p:nvPr/>
        </p:nvCxnSpPr>
        <p:spPr bwMode="auto">
          <a:xfrm>
            <a:off x="9906329" y="3670547"/>
            <a:ext cx="1637030" cy="4660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" name="组合 47"/>
          <p:cNvGrpSpPr/>
          <p:nvPr/>
        </p:nvGrpSpPr>
        <p:grpSpPr>
          <a:xfrm>
            <a:off x="3924776" y="4123710"/>
            <a:ext cx="2046580" cy="817126"/>
            <a:chOff x="496426" y="3631575"/>
            <a:chExt cx="2275374" cy="908475"/>
          </a:xfrm>
        </p:grpSpPr>
        <p:sp>
          <p:nvSpPr>
            <p:cNvPr id="49" name="椭圆 48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直接连接符 123"/>
          <p:cNvCxnSpPr>
            <a:cxnSpLocks noChangeShapeType="1"/>
            <a:stCxn id="17" idx="2"/>
            <a:endCxn id="49" idx="0"/>
          </p:cNvCxnSpPr>
          <p:nvPr/>
        </p:nvCxnSpPr>
        <p:spPr bwMode="auto">
          <a:xfrm>
            <a:off x="4948066" y="3670547"/>
            <a:ext cx="635" cy="4533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6" name="组合 55"/>
          <p:cNvGrpSpPr/>
          <p:nvPr/>
        </p:nvGrpSpPr>
        <p:grpSpPr>
          <a:xfrm>
            <a:off x="5539515" y="4796820"/>
            <a:ext cx="2046580" cy="817126"/>
            <a:chOff x="496426" y="3631575"/>
            <a:chExt cx="2275374" cy="908475"/>
          </a:xfrm>
        </p:grpSpPr>
        <p:sp>
          <p:nvSpPr>
            <p:cNvPr id="57" name="椭圆 56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9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3" name="直接连接符 123"/>
          <p:cNvCxnSpPr>
            <a:cxnSpLocks noChangeShapeType="1"/>
            <a:stCxn id="19" idx="2"/>
            <a:endCxn id="57" idx="0"/>
          </p:cNvCxnSpPr>
          <p:nvPr/>
        </p:nvCxnSpPr>
        <p:spPr bwMode="auto">
          <a:xfrm flipH="1">
            <a:off x="6563640" y="3670547"/>
            <a:ext cx="1905" cy="11264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" name="组合 63"/>
          <p:cNvGrpSpPr/>
          <p:nvPr/>
        </p:nvGrpSpPr>
        <p:grpSpPr>
          <a:xfrm>
            <a:off x="7278570" y="4123710"/>
            <a:ext cx="2046580" cy="817126"/>
            <a:chOff x="496426" y="3631575"/>
            <a:chExt cx="2275374" cy="908475"/>
          </a:xfrm>
        </p:grpSpPr>
        <p:sp>
          <p:nvSpPr>
            <p:cNvPr id="65" name="椭圆 64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7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84" descr="black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1" name="直接连接符 123"/>
          <p:cNvCxnSpPr>
            <a:cxnSpLocks noChangeShapeType="1"/>
            <a:stCxn id="21" idx="2"/>
            <a:endCxn id="69" idx="0"/>
          </p:cNvCxnSpPr>
          <p:nvPr/>
        </p:nvCxnSpPr>
        <p:spPr bwMode="auto">
          <a:xfrm>
            <a:off x="8303895" y="3670300"/>
            <a:ext cx="227330" cy="4806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10221354" y="335666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73" name="直接连接符 123"/>
          <p:cNvCxnSpPr>
            <a:cxnSpLocks noChangeShapeType="1"/>
          </p:cNvCxnSpPr>
          <p:nvPr/>
        </p:nvCxnSpPr>
        <p:spPr bwMode="auto">
          <a:xfrm flipV="1">
            <a:off x="4927733" y="280329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接连接符 123"/>
          <p:cNvCxnSpPr>
            <a:cxnSpLocks noChangeShapeType="1"/>
          </p:cNvCxnSpPr>
          <p:nvPr/>
        </p:nvCxnSpPr>
        <p:spPr bwMode="auto">
          <a:xfrm flipV="1">
            <a:off x="4973106" y="2875301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连接符 123"/>
          <p:cNvCxnSpPr>
            <a:cxnSpLocks noChangeShapeType="1"/>
          </p:cNvCxnSpPr>
          <p:nvPr/>
        </p:nvCxnSpPr>
        <p:spPr bwMode="auto">
          <a:xfrm flipV="1">
            <a:off x="6532214" y="2806968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连接符 123"/>
          <p:cNvCxnSpPr>
            <a:cxnSpLocks noChangeShapeType="1"/>
          </p:cNvCxnSpPr>
          <p:nvPr/>
        </p:nvCxnSpPr>
        <p:spPr bwMode="auto">
          <a:xfrm flipV="1">
            <a:off x="6532214" y="283022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连接符 123"/>
          <p:cNvCxnSpPr>
            <a:cxnSpLocks noChangeShapeType="1"/>
          </p:cNvCxnSpPr>
          <p:nvPr/>
        </p:nvCxnSpPr>
        <p:spPr bwMode="auto">
          <a:xfrm flipH="1" flipV="1">
            <a:off x="6553731" y="2786112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连接符 123"/>
          <p:cNvCxnSpPr>
            <a:cxnSpLocks noChangeShapeType="1"/>
          </p:cNvCxnSpPr>
          <p:nvPr/>
        </p:nvCxnSpPr>
        <p:spPr bwMode="auto">
          <a:xfrm flipV="1">
            <a:off x="8342422" y="283022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接连接符 123"/>
          <p:cNvCxnSpPr>
            <a:cxnSpLocks noChangeShapeType="1"/>
          </p:cNvCxnSpPr>
          <p:nvPr/>
        </p:nvCxnSpPr>
        <p:spPr bwMode="auto">
          <a:xfrm flipH="1" flipV="1">
            <a:off x="6521075" y="2786111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接连接符 123"/>
          <p:cNvCxnSpPr>
            <a:cxnSpLocks noChangeShapeType="1"/>
          </p:cNvCxnSpPr>
          <p:nvPr/>
        </p:nvCxnSpPr>
        <p:spPr bwMode="auto">
          <a:xfrm flipH="1" flipV="1">
            <a:off x="8292187" y="2768939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接连接符 123"/>
          <p:cNvCxnSpPr>
            <a:cxnSpLocks noChangeShapeType="1"/>
          </p:cNvCxnSpPr>
          <p:nvPr/>
        </p:nvCxnSpPr>
        <p:spPr bwMode="auto">
          <a:xfrm>
            <a:off x="6888601" y="2670934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接连接符 123"/>
          <p:cNvCxnSpPr>
            <a:cxnSpLocks noChangeShapeType="1"/>
          </p:cNvCxnSpPr>
          <p:nvPr/>
        </p:nvCxnSpPr>
        <p:spPr bwMode="auto">
          <a:xfrm>
            <a:off x="6879884" y="2716492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接连接符 123"/>
          <p:cNvCxnSpPr>
            <a:cxnSpLocks noChangeShapeType="1"/>
          </p:cNvCxnSpPr>
          <p:nvPr/>
        </p:nvCxnSpPr>
        <p:spPr bwMode="auto">
          <a:xfrm>
            <a:off x="6791730" y="2755203"/>
            <a:ext cx="120664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手杖形箭头 83"/>
          <p:cNvSpPr/>
          <p:nvPr/>
        </p:nvSpPr>
        <p:spPr>
          <a:xfrm>
            <a:off x="2005330" y="2287270"/>
            <a:ext cx="3830320" cy="651510"/>
          </a:xfrm>
          <a:prstGeom prst="utur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标题 84"/>
          <p:cNvSpPr>
            <a:spLocks noGrp="1"/>
          </p:cNvSpPr>
          <p:nvPr>
            <p:ph type="ctrTitle"/>
          </p:nvPr>
        </p:nvSpPr>
        <p:spPr>
          <a:xfrm>
            <a:off x="5838825" y="1063625"/>
            <a:ext cx="3562350" cy="113474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pPr algn="l">
              <a:lnSpc>
                <a:spcPct val="100000"/>
              </a:lnSpc>
            </a:pPr>
            <a:r>
              <a:rPr lang="x-none" sz="2000" dirty="0">
                <a:solidFill>
                  <a:schemeClr val="bg1"/>
                </a:solidFill>
                <a:latin typeface="楷体" charset="0"/>
                <a:ea typeface="楷体" charset="0"/>
                <a:cs typeface="+mn-cs"/>
              </a:rPr>
              <a:t> </a:t>
            </a:r>
            <a: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  交换机的作用：</a:t>
            </a:r>
            <a:b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1.识别MAC地址并进行数据转发                  </a:t>
            </a:r>
            <a:b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2.数据备份</a:t>
            </a:r>
            <a:b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3.路由信息交换</a:t>
            </a:r>
            <a:endParaRPr lang="x-none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58190" y="4538980"/>
            <a:ext cx="3382645" cy="1301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trunk（中继链路）：</a:t>
            </a:r>
            <a:endParaRPr lang="x-none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1.提高网络速度                   2.加强网络性能</a:t>
            </a:r>
            <a:endParaRPr lang="x-none" sz="2000" dirty="0">
              <a:solidFill>
                <a:srgbClr val="00729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782320" y="3002915"/>
            <a:ext cx="3439795" cy="1606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以太通道：</a:t>
            </a:r>
            <a:endParaRPr lang="x-none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/>
            <a: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1.多条线路实现负载均衡</a:t>
            </a:r>
            <a:endParaRPr lang="x-none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/>
            <a: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2.提供容错</a:t>
            </a:r>
            <a:endParaRPr lang="x-none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algn="l"/>
            <a:r>
              <a:rPr lang="x-none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3.备份链路</a:t>
            </a:r>
            <a:endParaRPr lang="zh-CN" altLang="en-US" sz="2000" b="1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57528" y="371869"/>
            <a:ext cx="5520055" cy="727075"/>
            <a:chOff x="357528" y="293255"/>
            <a:chExt cx="5520055" cy="727075"/>
          </a:xfrm>
        </p:grpSpPr>
        <p:grpSp>
          <p:nvGrpSpPr>
            <p:cNvPr id="95" name="组合 94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96" name="椭圆 95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1181123" y="293255"/>
              <a:ext cx="4696460" cy="7270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项目拓扑、实施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02" name="椭圆 101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849630" y="1478280"/>
            <a:ext cx="23704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000" dirty="0">
                <a:solidFill>
                  <a:srgbClr val="B24215"/>
                </a:solidFill>
                <a:latin typeface="微软雅黑" pitchFamily="34" charset="-122"/>
                <a:ea typeface="微软雅黑" pitchFamily="34" charset="-122"/>
              </a:rPr>
              <a:t> 技术支持：高旭然</a:t>
            </a:r>
            <a:endParaRPr lang="x-none" sz="2000" dirty="0">
              <a:solidFill>
                <a:srgbClr val="B2421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357528" y="371869"/>
            <a:ext cx="5520055" cy="727075"/>
            <a:chOff x="357528" y="293255"/>
            <a:chExt cx="5520055" cy="727075"/>
          </a:xfrm>
        </p:grpSpPr>
        <p:grpSp>
          <p:nvGrpSpPr>
            <p:cNvPr id="95" name="组合 94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96" name="椭圆 95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1181123" y="293255"/>
              <a:ext cx="4696460" cy="7270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项目拓扑、实施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02" name="椭圆 101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49630" y="1478280"/>
            <a:ext cx="23704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000" dirty="0">
                <a:solidFill>
                  <a:srgbClr val="B24215"/>
                </a:solidFill>
                <a:latin typeface="微软雅黑" pitchFamily="34" charset="-122"/>
                <a:ea typeface="微软雅黑" pitchFamily="34" charset="-122"/>
              </a:rPr>
              <a:t> 技术支持：陈宏超</a:t>
            </a:r>
            <a:endParaRPr lang="x-none" sz="2000" dirty="0">
              <a:solidFill>
                <a:srgbClr val="B2421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935" y="2019300"/>
            <a:ext cx="40963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  <a:uFillTx/>
                <a:latin typeface="楷体" charset="0"/>
                <a:ea typeface="楷体" charset="0"/>
              </a:rPr>
              <a:t>路由器相关配置</a:t>
            </a:r>
            <a:endParaRPr lang="x-none" altLang="zh-CN" sz="2800" dirty="0">
              <a:solidFill>
                <a:schemeClr val="tx2">
                  <a:lumMod val="75000"/>
                </a:schemeClr>
              </a:solidFill>
              <a:uFillTx/>
              <a:latin typeface="楷体" charset="0"/>
              <a:ea typeface="楷体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6653530" y="1773555"/>
            <a:ext cx="3363595" cy="3239135"/>
            <a:chOff x="10477" y="2792"/>
            <a:chExt cx="3794" cy="3199"/>
          </a:xfrm>
        </p:grpSpPr>
        <p:grpSp>
          <p:nvGrpSpPr>
            <p:cNvPr id="6" name="组合 5"/>
            <p:cNvGrpSpPr/>
            <p:nvPr/>
          </p:nvGrpSpPr>
          <p:grpSpPr>
            <a:xfrm>
              <a:off x="11061" y="2792"/>
              <a:ext cx="2582" cy="889"/>
              <a:chOff x="4642619" y="1914878"/>
              <a:chExt cx="1639611" cy="564475"/>
            </a:xfrm>
          </p:grpSpPr>
          <p:pic>
            <p:nvPicPr>
              <p:cNvPr id="7" name="Picture 15"/>
              <p:cNvPicPr>
                <a:picLocks noChangeArrowheads="1"/>
              </p:cNvPicPr>
              <p:nvPr/>
            </p:nvPicPr>
            <p:blipFill>
              <a:blip r:embed="rId1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619" y="1914878"/>
                <a:ext cx="1639611" cy="56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915623" y="2069621"/>
                <a:ext cx="1118430" cy="262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49" charset="-122"/>
                  </a:defRPr>
                </a:lvl9pPr>
              </a:lstStyle>
              <a:p>
                <a:pPr algn="ctr"/>
                <a:r>
                  <a:rPr lang="en-US" altLang="zh-CN" sz="2000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Internet</a:t>
                </a:r>
                <a:endParaRPr sz="2000"/>
              </a:p>
            </p:txBody>
          </p:sp>
        </p:grpSp>
        <p:pic>
          <p:nvPicPr>
            <p:cNvPr id="4" name="Picture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" y="4361"/>
              <a:ext cx="1056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5" y="4361"/>
              <a:ext cx="1056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0" y="5367"/>
              <a:ext cx="99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8" y="5367"/>
              <a:ext cx="99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直接连接符 123"/>
            <p:cNvCxnSpPr>
              <a:cxnSpLocks noChangeShapeType="1"/>
              <a:stCxn id="4" idx="3"/>
              <a:endCxn id="10" idx="1"/>
            </p:cNvCxnSpPr>
            <p:nvPr/>
          </p:nvCxnSpPr>
          <p:spPr bwMode="auto">
            <a:xfrm>
              <a:off x="11533" y="4672"/>
              <a:ext cx="1715" cy="10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连接符 123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11500" y="5679"/>
              <a:ext cx="17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连接符 123"/>
            <p:cNvCxnSpPr>
              <a:cxnSpLocks noChangeShapeType="1"/>
              <a:stCxn id="5" idx="3"/>
              <a:endCxn id="11" idx="1"/>
            </p:cNvCxnSpPr>
            <p:nvPr/>
          </p:nvCxnSpPr>
          <p:spPr bwMode="auto">
            <a:xfrm flipV="1">
              <a:off x="11500" y="4672"/>
              <a:ext cx="1715" cy="10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123"/>
            <p:cNvCxnSpPr>
              <a:cxnSpLocks noChangeShapeType="1"/>
              <a:stCxn id="4" idx="2"/>
              <a:endCxn id="5" idx="0"/>
            </p:cNvCxnSpPr>
            <p:nvPr/>
          </p:nvCxnSpPr>
          <p:spPr bwMode="auto">
            <a:xfrm>
              <a:off x="11005" y="4982"/>
              <a:ext cx="0" cy="38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123"/>
            <p:cNvCxnSpPr>
              <a:cxnSpLocks noChangeShapeType="1"/>
              <a:stCxn id="11" idx="2"/>
              <a:endCxn id="10" idx="0"/>
            </p:cNvCxnSpPr>
            <p:nvPr/>
          </p:nvCxnSpPr>
          <p:spPr bwMode="auto">
            <a:xfrm>
              <a:off x="13743" y="4982"/>
              <a:ext cx="0" cy="38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肘形连接符 35"/>
            <p:cNvCxnSpPr>
              <a:stCxn id="4" idx="0"/>
              <a:endCxn id="7" idx="2"/>
            </p:cNvCxnSpPr>
            <p:nvPr/>
          </p:nvCxnSpPr>
          <p:spPr>
            <a:xfrm rot="16200000">
              <a:off x="11339" y="3348"/>
              <a:ext cx="680" cy="1347"/>
            </a:xfrm>
            <a:prstGeom prst="bentConnector3">
              <a:avLst>
                <a:gd name="adj1" fmla="val 500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11" idx="0"/>
              <a:endCxn id="7" idx="2"/>
            </p:cNvCxnSpPr>
            <p:nvPr/>
          </p:nvCxnSpPr>
          <p:spPr>
            <a:xfrm rot="16200000" flipV="1">
              <a:off x="12708" y="3326"/>
              <a:ext cx="680" cy="1391"/>
            </a:xfrm>
            <a:prstGeom prst="bentConnector3">
              <a:avLst>
                <a:gd name="adj1" fmla="val 500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123"/>
            <p:cNvCxnSpPr>
              <a:cxnSpLocks noChangeShapeType="1"/>
            </p:cNvCxnSpPr>
            <p:nvPr/>
          </p:nvCxnSpPr>
          <p:spPr bwMode="auto">
            <a:xfrm>
              <a:off x="11514" y="5740"/>
              <a:ext cx="17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直接连接符 123"/>
            <p:cNvCxnSpPr>
              <a:cxnSpLocks noChangeShapeType="1"/>
            </p:cNvCxnSpPr>
            <p:nvPr/>
          </p:nvCxnSpPr>
          <p:spPr bwMode="auto">
            <a:xfrm>
              <a:off x="11500" y="5812"/>
              <a:ext cx="17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直接连接符 123"/>
            <p:cNvCxnSpPr>
              <a:cxnSpLocks noChangeShapeType="1"/>
            </p:cNvCxnSpPr>
            <p:nvPr/>
          </p:nvCxnSpPr>
          <p:spPr bwMode="auto">
            <a:xfrm>
              <a:off x="11362" y="5873"/>
              <a:ext cx="1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文本框 103"/>
          <p:cNvSpPr txBox="1"/>
          <p:nvPr/>
        </p:nvSpPr>
        <p:spPr>
          <a:xfrm>
            <a:off x="969010" y="2720975"/>
            <a:ext cx="5879465" cy="285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  <a:sym typeface="+mn-ea"/>
              </a:rPr>
              <a:t>1.动态路由</a:t>
            </a:r>
            <a:endParaRPr lang="x-none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  <a:sym typeface="+mn-ea"/>
              </a:rPr>
              <a:t>自动建立路由表、自动调整</a:t>
            </a:r>
            <a:endParaRPr lang="x-none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x-none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  <a:sym typeface="+mn-ea"/>
              </a:rPr>
              <a:t>2.NAT</a:t>
            </a:r>
            <a:endParaRPr lang="x-none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  <a:sym typeface="+mn-ea"/>
              </a:rPr>
              <a:t>公有地址和私有地址的转换、端口映射</a:t>
            </a:r>
            <a:endParaRPr lang="x-none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x-none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  <a:sym typeface="+mn-ea"/>
              </a:rPr>
              <a:t>3.默认路由</a:t>
            </a:r>
            <a:endParaRPr lang="x-none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  <a:sym typeface="+mn-ea"/>
              </a:rPr>
              <a:t>选择路由表没有匹配的地址、</a:t>
            </a:r>
            <a:endParaRPr lang="x-none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简化路由配置、提高网络性能</a:t>
            </a:r>
            <a:endParaRPr lang="x-none" altLang="en-US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357528" y="371869"/>
            <a:ext cx="5520055" cy="727075"/>
            <a:chOff x="357528" y="293255"/>
            <a:chExt cx="5520055" cy="727075"/>
          </a:xfrm>
        </p:grpSpPr>
        <p:grpSp>
          <p:nvGrpSpPr>
            <p:cNvPr id="95" name="组合 94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96" name="椭圆 95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1181123" y="293255"/>
              <a:ext cx="4696460" cy="7270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项目拓扑、实施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02" name="椭圆 101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49630" y="1478280"/>
            <a:ext cx="23704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000" dirty="0">
                <a:solidFill>
                  <a:srgbClr val="B24215"/>
                </a:solidFill>
                <a:latin typeface="微软雅黑" pitchFamily="34" charset="-122"/>
                <a:ea typeface="微软雅黑" pitchFamily="34" charset="-122"/>
              </a:rPr>
              <a:t> 技术支持：樊宣</a:t>
            </a:r>
            <a:endParaRPr lang="x-none" sz="2000" dirty="0">
              <a:solidFill>
                <a:srgbClr val="B2421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6935" y="2019300"/>
            <a:ext cx="40963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  <a:uFillTx/>
                <a:latin typeface="楷体" charset="0"/>
                <a:ea typeface="楷体" charset="0"/>
              </a:rPr>
              <a:t>负载均衡</a:t>
            </a:r>
            <a:endParaRPr lang="x-none" altLang="zh-CN" sz="2800" dirty="0">
              <a:solidFill>
                <a:schemeClr val="tx2">
                  <a:lumMod val="75000"/>
                </a:schemeClr>
              </a:solidFill>
              <a:uFillTx/>
              <a:latin typeface="楷体" charset="0"/>
              <a:ea typeface="楷体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9010" y="2720975"/>
            <a:ext cx="5879465" cy="1941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1.利用生成树协议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实现：负载均衡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备份作用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这样不会影响正常业务，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带宽提高，使设备利用最大化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424680" y="2776855"/>
            <a:ext cx="5859679" cy="2801803"/>
            <a:chOff x="2683" y="3940"/>
            <a:chExt cx="13101" cy="6310"/>
          </a:xfrm>
        </p:grpSpPr>
        <p:grpSp>
          <p:nvGrpSpPr>
            <p:cNvPr id="14" name="组合 13"/>
            <p:cNvGrpSpPr/>
            <p:nvPr/>
          </p:nvGrpSpPr>
          <p:grpSpPr>
            <a:xfrm rot="0">
              <a:off x="2683" y="3940"/>
              <a:ext cx="13101" cy="6310"/>
              <a:chOff x="9499" y="6284"/>
              <a:chExt cx="7576" cy="3345"/>
            </a:xfrm>
          </p:grpSpPr>
          <p:pic>
            <p:nvPicPr>
              <p:cNvPr id="15" name="Picture 2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4" y="6284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2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3" y="6284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 Box 40"/>
              <p:cNvSpPr txBox="1">
                <a:spLocks noChangeArrowheads="1"/>
              </p:cNvSpPr>
              <p:nvPr/>
            </p:nvSpPr>
            <p:spPr bwMode="auto">
              <a:xfrm>
                <a:off x="11197" y="6388"/>
                <a:ext cx="758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MS1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9" name="Text Box 40"/>
              <p:cNvSpPr txBox="1">
                <a:spLocks noChangeArrowheads="1"/>
              </p:cNvSpPr>
              <p:nvPr/>
            </p:nvSpPr>
            <p:spPr bwMode="auto">
              <a:xfrm>
                <a:off x="14894" y="6388"/>
                <a:ext cx="758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MS2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pic>
            <p:nvPicPr>
              <p:cNvPr id="20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1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40"/>
              <p:cNvSpPr txBox="1">
                <a:spLocks noChangeArrowheads="1"/>
              </p:cNvSpPr>
              <p:nvPr/>
            </p:nvSpPr>
            <p:spPr bwMode="auto">
              <a:xfrm>
                <a:off x="9499" y="9186"/>
                <a:ext cx="758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SW1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pic>
            <p:nvPicPr>
              <p:cNvPr id="22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00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 Box 40"/>
              <p:cNvSpPr txBox="1">
                <a:spLocks noChangeArrowheads="1"/>
              </p:cNvSpPr>
              <p:nvPr/>
            </p:nvSpPr>
            <p:spPr bwMode="auto">
              <a:xfrm>
                <a:off x="11576" y="9186"/>
                <a:ext cx="758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SW2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pic>
            <p:nvPicPr>
              <p:cNvPr id="25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89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 Box 40"/>
              <p:cNvSpPr txBox="1">
                <a:spLocks noChangeArrowheads="1"/>
              </p:cNvSpPr>
              <p:nvPr/>
            </p:nvSpPr>
            <p:spPr bwMode="auto">
              <a:xfrm>
                <a:off x="13851" y="9186"/>
                <a:ext cx="758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SW3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pic>
            <p:nvPicPr>
              <p:cNvPr id="29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99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1" name="直接连接符 123"/>
              <p:cNvCxnSpPr>
                <a:cxnSpLocks noChangeShapeType="1"/>
                <a:stCxn id="15" idx="3"/>
                <a:endCxn id="16" idx="1"/>
              </p:cNvCxnSpPr>
              <p:nvPr/>
            </p:nvCxnSpPr>
            <p:spPr bwMode="auto">
              <a:xfrm>
                <a:off x="12702" y="6749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连接符 123"/>
              <p:cNvCxnSpPr>
                <a:cxnSpLocks noChangeShapeType="1"/>
                <a:stCxn id="20" idx="0"/>
                <a:endCxn id="15" idx="2"/>
              </p:cNvCxnSpPr>
              <p:nvPr/>
            </p:nvCxnSpPr>
            <p:spPr bwMode="auto">
              <a:xfrm flipV="1">
                <a:off x="10159" y="7214"/>
                <a:ext cx="212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连接符 123"/>
              <p:cNvCxnSpPr>
                <a:cxnSpLocks noChangeShapeType="1"/>
                <a:stCxn id="20" idx="0"/>
                <a:endCxn id="16" idx="2"/>
              </p:cNvCxnSpPr>
              <p:nvPr/>
            </p:nvCxnSpPr>
            <p:spPr bwMode="auto">
              <a:xfrm flipV="1">
                <a:off x="10159" y="7214"/>
                <a:ext cx="4418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直接连接符 123"/>
              <p:cNvCxnSpPr>
                <a:cxnSpLocks noChangeShapeType="1"/>
                <a:stCxn id="22" idx="0"/>
                <a:endCxn id="15" idx="2"/>
              </p:cNvCxnSpPr>
              <p:nvPr/>
            </p:nvCxnSpPr>
            <p:spPr bwMode="auto">
              <a:xfrm flipV="1">
                <a:off x="12288" y="7214"/>
                <a:ext cx="0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连接符 123"/>
              <p:cNvCxnSpPr>
                <a:cxnSpLocks noChangeShapeType="1"/>
                <a:stCxn id="22" idx="0"/>
                <a:endCxn id="16" idx="2"/>
              </p:cNvCxnSpPr>
              <p:nvPr/>
            </p:nvCxnSpPr>
            <p:spPr bwMode="auto">
              <a:xfrm flipV="1">
                <a:off x="12288" y="7214"/>
                <a:ext cx="228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直接连接符 123"/>
              <p:cNvCxnSpPr>
                <a:cxnSpLocks noChangeShapeType="1"/>
                <a:stCxn id="25" idx="0"/>
                <a:endCxn id="15" idx="2"/>
              </p:cNvCxnSpPr>
              <p:nvPr/>
            </p:nvCxnSpPr>
            <p:spPr bwMode="auto">
              <a:xfrm flipH="1" flipV="1">
                <a:off x="12288" y="7214"/>
                <a:ext cx="228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直接连接符 123"/>
              <p:cNvCxnSpPr>
                <a:cxnSpLocks noChangeShapeType="1"/>
                <a:stCxn id="25" idx="0"/>
                <a:endCxn id="16" idx="2"/>
              </p:cNvCxnSpPr>
              <p:nvPr/>
            </p:nvCxnSpPr>
            <p:spPr bwMode="auto">
              <a:xfrm flipV="1">
                <a:off x="14577" y="7214"/>
                <a:ext cx="0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直接连接符 123"/>
              <p:cNvCxnSpPr>
                <a:cxnSpLocks noChangeShapeType="1"/>
                <a:stCxn id="29" idx="0"/>
                <a:endCxn id="15" idx="2"/>
              </p:cNvCxnSpPr>
              <p:nvPr/>
            </p:nvCxnSpPr>
            <p:spPr bwMode="auto">
              <a:xfrm flipH="1" flipV="1">
                <a:off x="12288" y="7214"/>
                <a:ext cx="439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直接连接符 123"/>
              <p:cNvCxnSpPr>
                <a:cxnSpLocks noChangeShapeType="1"/>
                <a:stCxn id="29" idx="0"/>
                <a:endCxn id="16" idx="2"/>
              </p:cNvCxnSpPr>
              <p:nvPr/>
            </p:nvCxnSpPr>
            <p:spPr bwMode="auto">
              <a:xfrm flipH="1" flipV="1">
                <a:off x="14577" y="7214"/>
                <a:ext cx="2110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" name="Text Box 40"/>
              <p:cNvSpPr txBox="1">
                <a:spLocks noChangeArrowheads="1"/>
              </p:cNvSpPr>
              <p:nvPr/>
            </p:nvSpPr>
            <p:spPr bwMode="auto">
              <a:xfrm>
                <a:off x="16239" y="9248"/>
                <a:ext cx="758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SW4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cxnSp>
            <p:nvCxnSpPr>
              <p:cNvPr id="73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0132" y="7151"/>
                <a:ext cx="213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0192" y="7086"/>
                <a:ext cx="4672" cy="16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2244" y="7160"/>
                <a:ext cx="2289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2244" y="7214"/>
                <a:ext cx="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73" y="7111"/>
                <a:ext cx="2289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4628" y="7214"/>
                <a:ext cx="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30" y="7111"/>
                <a:ext cx="4398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4562" y="7070"/>
                <a:ext cx="211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714" y="6840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702" y="6947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586" y="7038"/>
                <a:ext cx="15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84" name="Picture 2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94" y="6285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5" name="Picture 2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82" y="6285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2" name="直接连接符 123"/>
              <p:cNvCxnSpPr>
                <a:cxnSpLocks noChangeShapeType="1"/>
                <a:stCxn id="84" idx="3"/>
                <a:endCxn id="85" idx="1"/>
              </p:cNvCxnSpPr>
              <p:nvPr/>
            </p:nvCxnSpPr>
            <p:spPr bwMode="auto">
              <a:xfrm>
                <a:off x="12721" y="6751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0151" y="7152"/>
                <a:ext cx="213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2264" y="7216"/>
                <a:ext cx="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49" y="7112"/>
                <a:ext cx="4398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605" y="7039"/>
                <a:ext cx="15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92" y="7111"/>
                <a:ext cx="2289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4581" y="7070"/>
                <a:ext cx="211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68" y="7112"/>
                <a:ext cx="4398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7" name="直接连接符 46"/>
            <p:cNvCxnSpPr/>
            <p:nvPr/>
          </p:nvCxnSpPr>
          <p:spPr>
            <a:xfrm flipH="1">
              <a:off x="3607" y="5213"/>
              <a:ext cx="4461" cy="3149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3652" y="5432"/>
              <a:ext cx="8090" cy="306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937" y="5281"/>
              <a:ext cx="3805" cy="4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357528" y="371869"/>
            <a:ext cx="5520055" cy="727075"/>
            <a:chOff x="357528" y="293255"/>
            <a:chExt cx="5520055" cy="727075"/>
          </a:xfrm>
        </p:grpSpPr>
        <p:grpSp>
          <p:nvGrpSpPr>
            <p:cNvPr id="95" name="组合 94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96" name="椭圆 95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1181123" y="293255"/>
              <a:ext cx="4696460" cy="7270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项目拓扑、实施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02" name="椭圆 101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49630" y="1478280"/>
            <a:ext cx="23704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000" dirty="0">
                <a:solidFill>
                  <a:srgbClr val="B24215"/>
                </a:solidFill>
                <a:latin typeface="微软雅黑" pitchFamily="34" charset="-122"/>
                <a:ea typeface="微软雅黑" pitchFamily="34" charset="-122"/>
              </a:rPr>
              <a:t> 技术支持：樊宣</a:t>
            </a:r>
            <a:endParaRPr lang="x-none" sz="2000" dirty="0">
              <a:solidFill>
                <a:srgbClr val="B2421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2655" y="2019300"/>
            <a:ext cx="42583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  <a:uFillTx/>
                <a:latin typeface="楷体" charset="0"/>
                <a:ea typeface="楷体" charset="0"/>
              </a:rPr>
              <a:t>HSRP热备份</a:t>
            </a:r>
            <a:endParaRPr lang="x-none" altLang="zh-CN" sz="2800" dirty="0">
              <a:solidFill>
                <a:schemeClr val="tx2">
                  <a:lumMod val="75000"/>
                </a:schemeClr>
              </a:solidFill>
              <a:uFillTx/>
              <a:latin typeface="楷体" charset="0"/>
              <a:ea typeface="楷体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69645" y="2721610"/>
            <a:ext cx="4935855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将IP路由组成一个组，一个作为活跃路由，另一个作为备份路由。等待活跃路由出现故障，代替活跃路由继续工作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269105" y="2388793"/>
            <a:ext cx="6731082" cy="4196584"/>
            <a:chOff x="2290" y="2587"/>
            <a:chExt cx="13155" cy="8058"/>
          </a:xfrm>
        </p:grpSpPr>
        <p:grpSp>
          <p:nvGrpSpPr>
            <p:cNvPr id="45" name="组合 44"/>
            <p:cNvGrpSpPr/>
            <p:nvPr/>
          </p:nvGrpSpPr>
          <p:grpSpPr>
            <a:xfrm rot="0">
              <a:off x="2290" y="4420"/>
              <a:ext cx="13155" cy="6225"/>
              <a:chOff x="9499" y="6284"/>
              <a:chExt cx="7607" cy="3300"/>
            </a:xfrm>
          </p:grpSpPr>
          <p:pic>
            <p:nvPicPr>
              <p:cNvPr id="46" name="Picture 2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4" y="6284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2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3" y="6284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 Box 40"/>
              <p:cNvSpPr txBox="1">
                <a:spLocks noChangeArrowheads="1"/>
              </p:cNvSpPr>
              <p:nvPr/>
            </p:nvSpPr>
            <p:spPr bwMode="auto">
              <a:xfrm>
                <a:off x="11197" y="6388"/>
                <a:ext cx="758" cy="3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MS1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49" name="Text Box 40"/>
              <p:cNvSpPr txBox="1">
                <a:spLocks noChangeArrowheads="1"/>
              </p:cNvSpPr>
              <p:nvPr/>
            </p:nvSpPr>
            <p:spPr bwMode="auto">
              <a:xfrm>
                <a:off x="14894" y="6388"/>
                <a:ext cx="758" cy="3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MS2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pic>
            <p:nvPicPr>
              <p:cNvPr id="50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1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9499" y="9186"/>
                <a:ext cx="758" cy="3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SW1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pic>
            <p:nvPicPr>
              <p:cNvPr id="52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00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Text Box 40"/>
              <p:cNvSpPr txBox="1">
                <a:spLocks noChangeArrowheads="1"/>
              </p:cNvSpPr>
              <p:nvPr/>
            </p:nvSpPr>
            <p:spPr bwMode="auto">
              <a:xfrm>
                <a:off x="11576" y="9186"/>
                <a:ext cx="758" cy="3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SW2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pic>
            <p:nvPicPr>
              <p:cNvPr id="54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89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Text Box 40"/>
              <p:cNvSpPr txBox="1">
                <a:spLocks noChangeArrowheads="1"/>
              </p:cNvSpPr>
              <p:nvPr/>
            </p:nvSpPr>
            <p:spPr bwMode="auto">
              <a:xfrm>
                <a:off x="13851" y="9186"/>
                <a:ext cx="758" cy="3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SW3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pic>
            <p:nvPicPr>
              <p:cNvPr id="56" name="Picture 4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99" y="8595"/>
                <a:ext cx="776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7" name="直接连接符 123"/>
              <p:cNvCxnSpPr>
                <a:cxnSpLocks noChangeShapeType="1"/>
                <a:stCxn id="46" idx="3"/>
                <a:endCxn id="47" idx="1"/>
              </p:cNvCxnSpPr>
              <p:nvPr/>
            </p:nvCxnSpPr>
            <p:spPr bwMode="auto">
              <a:xfrm>
                <a:off x="12702" y="6749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直接连接符 123"/>
              <p:cNvCxnSpPr>
                <a:cxnSpLocks noChangeShapeType="1"/>
                <a:stCxn id="50" idx="0"/>
                <a:endCxn id="46" idx="2"/>
              </p:cNvCxnSpPr>
              <p:nvPr/>
            </p:nvCxnSpPr>
            <p:spPr bwMode="auto">
              <a:xfrm flipV="1">
                <a:off x="10159" y="7214"/>
                <a:ext cx="212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直接连接符 123"/>
              <p:cNvCxnSpPr>
                <a:cxnSpLocks noChangeShapeType="1"/>
                <a:stCxn id="50" idx="0"/>
                <a:endCxn id="47" idx="2"/>
              </p:cNvCxnSpPr>
              <p:nvPr/>
            </p:nvCxnSpPr>
            <p:spPr bwMode="auto">
              <a:xfrm flipV="1">
                <a:off x="10159" y="7214"/>
                <a:ext cx="4418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直接连接符 123"/>
              <p:cNvCxnSpPr>
                <a:cxnSpLocks noChangeShapeType="1"/>
                <a:stCxn id="52" idx="0"/>
                <a:endCxn id="46" idx="2"/>
              </p:cNvCxnSpPr>
              <p:nvPr/>
            </p:nvCxnSpPr>
            <p:spPr bwMode="auto">
              <a:xfrm flipV="1">
                <a:off x="12288" y="7214"/>
                <a:ext cx="0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直接连接符 123"/>
              <p:cNvCxnSpPr>
                <a:cxnSpLocks noChangeShapeType="1"/>
                <a:stCxn id="52" idx="0"/>
                <a:endCxn id="47" idx="2"/>
              </p:cNvCxnSpPr>
              <p:nvPr/>
            </p:nvCxnSpPr>
            <p:spPr bwMode="auto">
              <a:xfrm flipV="1">
                <a:off x="12288" y="7214"/>
                <a:ext cx="228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直接连接符 123"/>
              <p:cNvCxnSpPr>
                <a:cxnSpLocks noChangeShapeType="1"/>
                <a:stCxn id="54" idx="0"/>
                <a:endCxn id="46" idx="2"/>
              </p:cNvCxnSpPr>
              <p:nvPr/>
            </p:nvCxnSpPr>
            <p:spPr bwMode="auto">
              <a:xfrm flipH="1" flipV="1">
                <a:off x="12288" y="7214"/>
                <a:ext cx="228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直接连接符 123"/>
              <p:cNvCxnSpPr>
                <a:cxnSpLocks noChangeShapeType="1"/>
                <a:stCxn id="54" idx="0"/>
                <a:endCxn id="47" idx="2"/>
              </p:cNvCxnSpPr>
              <p:nvPr/>
            </p:nvCxnSpPr>
            <p:spPr bwMode="auto">
              <a:xfrm flipV="1">
                <a:off x="14577" y="7214"/>
                <a:ext cx="0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直接连接符 123"/>
              <p:cNvCxnSpPr>
                <a:cxnSpLocks noChangeShapeType="1"/>
                <a:stCxn id="56" idx="0"/>
                <a:endCxn id="46" idx="2"/>
              </p:cNvCxnSpPr>
              <p:nvPr/>
            </p:nvCxnSpPr>
            <p:spPr bwMode="auto">
              <a:xfrm flipH="1" flipV="1">
                <a:off x="12288" y="7214"/>
                <a:ext cx="4399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直接连接符 123"/>
              <p:cNvCxnSpPr>
                <a:cxnSpLocks noChangeShapeType="1"/>
                <a:stCxn id="56" idx="0"/>
                <a:endCxn id="47" idx="2"/>
              </p:cNvCxnSpPr>
              <p:nvPr/>
            </p:nvCxnSpPr>
            <p:spPr bwMode="auto">
              <a:xfrm flipH="1" flipV="1">
                <a:off x="14577" y="7214"/>
                <a:ext cx="2110" cy="138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6" name="Text Box 40"/>
              <p:cNvSpPr txBox="1">
                <a:spLocks noChangeArrowheads="1"/>
              </p:cNvSpPr>
              <p:nvPr/>
            </p:nvSpPr>
            <p:spPr bwMode="auto">
              <a:xfrm>
                <a:off x="16348" y="9259"/>
                <a:ext cx="758" cy="3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1400" dirty="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SW4</a:t>
                </a:r>
                <a:endParaRPr kumimoji="0" lang="en-US" altLang="zh-CN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cxnSp>
            <p:nvCxnSpPr>
              <p:cNvPr id="67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0132" y="7151"/>
                <a:ext cx="213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0192" y="7320"/>
                <a:ext cx="4418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2244" y="7160"/>
                <a:ext cx="2289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2244" y="7214"/>
                <a:ext cx="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73" y="7111"/>
                <a:ext cx="2289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4628" y="7214"/>
                <a:ext cx="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30" y="7111"/>
                <a:ext cx="4398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4562" y="7070"/>
                <a:ext cx="211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714" y="6840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702" y="6947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586" y="7038"/>
                <a:ext cx="15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108" name="Picture 2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94" y="6285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2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82" y="6285"/>
                <a:ext cx="828" cy="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0" name="直接连接符 123"/>
              <p:cNvCxnSpPr>
                <a:cxnSpLocks noChangeShapeType="1"/>
                <a:stCxn id="108" idx="3"/>
                <a:endCxn id="109" idx="1"/>
              </p:cNvCxnSpPr>
              <p:nvPr/>
            </p:nvCxnSpPr>
            <p:spPr bwMode="auto">
              <a:xfrm>
                <a:off x="12721" y="6751"/>
                <a:ext cx="146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0151" y="7152"/>
                <a:ext cx="213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" name="直接连接符 123"/>
              <p:cNvCxnSpPr>
                <a:cxnSpLocks noChangeShapeType="1"/>
              </p:cNvCxnSpPr>
              <p:nvPr/>
            </p:nvCxnSpPr>
            <p:spPr bwMode="auto">
              <a:xfrm flipV="1">
                <a:off x="12264" y="7216"/>
                <a:ext cx="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49" y="7112"/>
                <a:ext cx="4398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直接连接符 123"/>
              <p:cNvCxnSpPr>
                <a:cxnSpLocks noChangeShapeType="1"/>
              </p:cNvCxnSpPr>
              <p:nvPr/>
            </p:nvCxnSpPr>
            <p:spPr bwMode="auto">
              <a:xfrm>
                <a:off x="12605" y="7039"/>
                <a:ext cx="15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92" y="7111"/>
                <a:ext cx="2289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7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4581" y="7070"/>
                <a:ext cx="2110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" name="直接连接符 123"/>
              <p:cNvCxnSpPr>
                <a:cxnSpLocks noChangeShapeType="1"/>
              </p:cNvCxnSpPr>
              <p:nvPr/>
            </p:nvCxnSpPr>
            <p:spPr bwMode="auto">
              <a:xfrm flipH="1" flipV="1">
                <a:off x="12268" y="7112"/>
                <a:ext cx="4398" cy="138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9" name="组合 118"/>
            <p:cNvGrpSpPr/>
            <p:nvPr/>
          </p:nvGrpSpPr>
          <p:grpSpPr>
            <a:xfrm>
              <a:off x="6689" y="2587"/>
              <a:ext cx="7481" cy="2352"/>
              <a:chOff x="6689" y="2587"/>
              <a:chExt cx="7481" cy="2352"/>
            </a:xfrm>
          </p:grpSpPr>
          <p:grpSp>
            <p:nvGrpSpPr>
              <p:cNvPr id="120" name="组合 119"/>
              <p:cNvGrpSpPr/>
              <p:nvPr/>
            </p:nvGrpSpPr>
            <p:grpSpPr>
              <a:xfrm rot="0">
                <a:off x="7539" y="3449"/>
                <a:ext cx="3303" cy="1490"/>
                <a:chOff x="1538" y="2971"/>
                <a:chExt cx="2242" cy="1375"/>
              </a:xfrm>
            </p:grpSpPr>
            <p:sp>
              <p:nvSpPr>
                <p:cNvPr id="121" name="左右箭头标注 120"/>
                <p:cNvSpPr/>
                <p:nvPr/>
              </p:nvSpPr>
              <p:spPr>
                <a:xfrm>
                  <a:off x="1538" y="2971"/>
                  <a:ext cx="2242" cy="1375"/>
                </a:xfrm>
                <a:prstGeom prst="leftRightArrowCallou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2020" y="3142"/>
                  <a:ext cx="1247" cy="102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p>
                  <a:pPr algn="ctr"/>
                  <a:r>
                    <a:rPr lang="x-none" altLang="zh-CN" sz="1600" b="1">
                      <a:solidFill>
                        <a:schemeClr val="bg1"/>
                      </a:solidFill>
                    </a:rPr>
                    <a:t>虚拟路由</a:t>
                  </a:r>
                  <a:endParaRPr lang="x-none" altLang="zh-CN" sz="1600" b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23" name="直接箭头连接符 122"/>
              <p:cNvCxnSpPr/>
              <p:nvPr/>
            </p:nvCxnSpPr>
            <p:spPr>
              <a:xfrm flipV="1">
                <a:off x="7042" y="3288"/>
                <a:ext cx="721" cy="897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/>
              <p:nvPr/>
            </p:nvCxnSpPr>
            <p:spPr>
              <a:xfrm flipV="1">
                <a:off x="11722" y="3397"/>
                <a:ext cx="721" cy="897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文本框 124"/>
              <p:cNvSpPr txBox="1"/>
              <p:nvPr/>
            </p:nvSpPr>
            <p:spPr>
              <a:xfrm>
                <a:off x="11251" y="2639"/>
                <a:ext cx="2919" cy="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微软雅黑" pitchFamily="34" charset="-122"/>
                    <a:ea typeface="微软雅黑" pitchFamily="34" charset="-122"/>
                  </a:rPr>
                  <a:t>备份路由</a:t>
                </a:r>
                <a:endParaRPr lang="x-none" altLang="zh-CN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6689" y="2587"/>
                <a:ext cx="2355" cy="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微软雅黑" pitchFamily="34" charset="-122"/>
                    <a:ea typeface="微软雅黑" pitchFamily="34" charset="-122"/>
                  </a:rPr>
                  <a:t>活跃路由</a:t>
                </a:r>
                <a:endParaRPr lang="x-none" altLang="zh-CN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357528" y="371869"/>
            <a:ext cx="5520055" cy="727075"/>
            <a:chOff x="357528" y="293255"/>
            <a:chExt cx="5520055" cy="727075"/>
          </a:xfrm>
        </p:grpSpPr>
        <p:grpSp>
          <p:nvGrpSpPr>
            <p:cNvPr id="95" name="组合 94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96" name="椭圆 95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1181123" y="293255"/>
              <a:ext cx="4696460" cy="7270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项目拓扑、实施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02" name="椭圆 101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49630" y="1478280"/>
            <a:ext cx="237045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000" dirty="0">
                <a:solidFill>
                  <a:srgbClr val="B24215"/>
                </a:solidFill>
                <a:latin typeface="微软雅黑" pitchFamily="34" charset="-122"/>
                <a:ea typeface="微软雅黑" pitchFamily="34" charset="-122"/>
              </a:rPr>
              <a:t> 技术支持：张新万</a:t>
            </a:r>
            <a:endParaRPr lang="x-none" sz="2000" dirty="0">
              <a:solidFill>
                <a:srgbClr val="B2421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935" y="2019300"/>
            <a:ext cx="40963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  <a:uFillTx/>
                <a:latin typeface="楷体" charset="0"/>
                <a:ea typeface="楷体" charset="0"/>
              </a:rPr>
              <a:t>服务器相关服务</a:t>
            </a:r>
            <a:endParaRPr lang="x-none" altLang="zh-CN" sz="2800" dirty="0">
              <a:solidFill>
                <a:schemeClr val="tx2">
                  <a:lumMod val="75000"/>
                </a:schemeClr>
              </a:solidFill>
              <a:uFillTx/>
              <a:latin typeface="楷体" charset="0"/>
              <a:ea typeface="楷体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5670" y="2588895"/>
            <a:ext cx="3750945" cy="2699179"/>
            <a:chOff x="8162" y="1920"/>
            <a:chExt cx="5943" cy="4408"/>
          </a:xfrm>
        </p:grpSpPr>
        <p:sp>
          <p:nvSpPr>
            <p:cNvPr id="90" name="圆角矩形 89"/>
            <p:cNvSpPr/>
            <p:nvPr/>
          </p:nvSpPr>
          <p:spPr>
            <a:xfrm>
              <a:off x="8162" y="1920"/>
              <a:ext cx="5943" cy="4040"/>
            </a:xfrm>
            <a:prstGeom prst="roundRect">
              <a:avLst/>
            </a:prstGeom>
            <a:solidFill>
              <a:srgbClr val="0084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393" y="2147"/>
              <a:ext cx="5391" cy="4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企业邮件服务器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endParaRPr lang="x-none" altLang="zh-CN" b="1"/>
            </a:p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1、安全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2、集中备份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3、统一管理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4、消除员工流动影响维护公司利益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5、专业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2840" y="931545"/>
            <a:ext cx="3154680" cy="1840192"/>
            <a:chOff x="8163" y="1920"/>
            <a:chExt cx="5727" cy="4068"/>
          </a:xfrm>
        </p:grpSpPr>
        <p:sp>
          <p:nvSpPr>
            <p:cNvPr id="15" name="圆角矩形 14"/>
            <p:cNvSpPr/>
            <p:nvPr/>
          </p:nvSpPr>
          <p:spPr>
            <a:xfrm>
              <a:off x="8163" y="1920"/>
              <a:ext cx="5727" cy="3588"/>
            </a:xfrm>
            <a:prstGeom prst="roundRect">
              <a:avLst/>
            </a:prstGeom>
            <a:solidFill>
              <a:srgbClr val="0084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93" y="2147"/>
              <a:ext cx="3770" cy="3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企业DNS服务器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endParaRPr lang="x-none" altLang="zh-CN" b="1">
                <a:solidFill>
                  <a:schemeClr val="bg1"/>
                </a:solidFill>
                <a:sym typeface="+mn-ea"/>
              </a:endParaRPr>
            </a:p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1、域名解析</a:t>
              </a:r>
              <a:endParaRPr lang="x-none" altLang="zh-CN" b="1">
                <a:solidFill>
                  <a:schemeClr val="bg1"/>
                </a:solidFill>
                <a:sym typeface="+mn-ea"/>
              </a:endParaRPr>
            </a:p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2、web服务、邮件服务、BBS服务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37550" y="1933575"/>
            <a:ext cx="3752215" cy="2416923"/>
            <a:chOff x="8162" y="1920"/>
            <a:chExt cx="5943" cy="4185"/>
          </a:xfrm>
        </p:grpSpPr>
        <p:sp>
          <p:nvSpPr>
            <p:cNvPr id="19" name="圆角矩形 18"/>
            <p:cNvSpPr/>
            <p:nvPr/>
          </p:nvSpPr>
          <p:spPr>
            <a:xfrm>
              <a:off x="8162" y="1920"/>
              <a:ext cx="5943" cy="4040"/>
            </a:xfrm>
            <a:prstGeom prst="roundRect">
              <a:avLst/>
            </a:prstGeom>
            <a:solidFill>
              <a:srgbClr val="0084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393" y="2147"/>
              <a:ext cx="5454" cy="3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企业BBS服务器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endParaRPr lang="x-none" altLang="zh-CN" b="1">
                <a:solidFill>
                  <a:schemeClr val="bg1"/>
                </a:solidFill>
              </a:endParaRPr>
            </a:p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1、提供用户交流 例如：华为、51CT0、百度贴吧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2、有助于推广企业，提高企业知名度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r>
                <a:rPr lang="x-none" altLang="zh-CN" b="1">
                  <a:solidFill>
                    <a:schemeClr val="bg1"/>
                  </a:solidFill>
                  <a:sym typeface="+mn-ea"/>
                </a:rPr>
                <a:t>3、提高用户的粘黏性</a:t>
              </a:r>
              <a:endParaRPr lang="x-none" altLang="zh-CN" b="1">
                <a:solidFill>
                  <a:schemeClr val="bg1"/>
                </a:solidFill>
              </a:endParaRPr>
            </a:p>
            <a:p>
              <a:endParaRPr lang="zh-CN" altLang="en-US"/>
            </a:p>
          </p:txBody>
        </p:sp>
      </p:grpSp>
      <p:pic>
        <p:nvPicPr>
          <p:cNvPr id="25" name="Picture 19" descr="email_server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215" y="5326380"/>
            <a:ext cx="1144270" cy="11442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接连接符 123"/>
          <p:cNvCxnSpPr>
            <a:cxnSpLocks noChangeShapeType="1"/>
          </p:cNvCxnSpPr>
          <p:nvPr/>
        </p:nvCxnSpPr>
        <p:spPr bwMode="auto">
          <a:xfrm>
            <a:off x="3178175" y="4861560"/>
            <a:ext cx="635" cy="444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" name="Picture 25" descr="search_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05" y="5335270"/>
            <a:ext cx="1232535" cy="123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直接连接符 123"/>
          <p:cNvCxnSpPr>
            <a:cxnSpLocks noChangeShapeType="1"/>
            <a:endCxn id="21" idx="0"/>
          </p:cNvCxnSpPr>
          <p:nvPr/>
        </p:nvCxnSpPr>
        <p:spPr bwMode="auto">
          <a:xfrm flipH="1">
            <a:off x="6142990" y="2433320"/>
            <a:ext cx="913130" cy="29019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8" name="Picture 15" descr="web_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260" y="5356860"/>
            <a:ext cx="1177925" cy="11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直接连接符 123"/>
          <p:cNvCxnSpPr>
            <a:cxnSpLocks noChangeShapeType="1"/>
            <a:endCxn id="28" idx="0"/>
          </p:cNvCxnSpPr>
          <p:nvPr/>
        </p:nvCxnSpPr>
        <p:spPr bwMode="auto">
          <a:xfrm>
            <a:off x="9150350" y="4103370"/>
            <a:ext cx="631190" cy="12534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9948274" y="4779452"/>
            <a:ext cx="1385355" cy="1737873"/>
          </a:xfrm>
          <a:prstGeom prst="rect">
            <a:avLst/>
          </a:prstGeom>
          <a:blipFill dpi="0" rotWithShape="1">
            <a:blip r:embed="rId1">
              <a:alphaModFix amt="10000"/>
            </a:blip>
            <a:srcRect/>
            <a:stretch>
              <a:fillRect l="-2140" t="1863" r="2140" b="261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0"/>
          </p:nvPr>
        </p:nvSpPr>
        <p:spPr>
          <a:xfrm>
            <a:off x="853440" y="1179830"/>
            <a:ext cx="3811905" cy="497840"/>
          </a:xfrm>
        </p:spPr>
        <p:txBody>
          <a:bodyPr>
            <a:noAutofit/>
          </a:bodyPr>
          <a:lstStyle/>
          <a:p>
            <a:pPr marL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zh-CN" b="1" spc="20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uLnTx/>
                <a:uFillTx/>
                <a:latin typeface="楷体" charset="0"/>
                <a:ea typeface="楷体" charset="0"/>
                <a:sym typeface="+mn-ea"/>
              </a:rPr>
              <a:t>•拓扑图对比</a:t>
            </a:r>
            <a:endParaRPr lang="x-none" altLang="zh-CN" b="1" spc="20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uLnTx/>
              <a:uFillTx/>
              <a:latin typeface="楷体" charset="0"/>
              <a:ea typeface="楷体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0297" t="23153" r="18542"/>
          <a:stretch>
            <a:fillRect/>
          </a:stretch>
        </p:blipFill>
        <p:spPr>
          <a:xfrm>
            <a:off x="297180" y="1899920"/>
            <a:ext cx="5500370" cy="4207510"/>
          </a:xfrm>
          <a:prstGeom prst="rect">
            <a:avLst/>
          </a:prstGeom>
        </p:spPr>
      </p:pic>
      <p:pic>
        <p:nvPicPr>
          <p:cNvPr id="2" name="图片 1" descr="2018-10-17 11-42-25 的屏幕截图"/>
          <p:cNvPicPr>
            <a:picLocks noChangeAspect="1"/>
          </p:cNvPicPr>
          <p:nvPr/>
        </p:nvPicPr>
        <p:blipFill>
          <a:blip r:embed="rId3"/>
          <a:srcRect l="9901" t="25899" r="18886" b="6477"/>
          <a:stretch>
            <a:fillRect/>
          </a:stretch>
        </p:blipFill>
        <p:spPr>
          <a:xfrm>
            <a:off x="5814695" y="1886585"/>
            <a:ext cx="6209030" cy="420306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57528" y="371869"/>
            <a:ext cx="5520055" cy="727075"/>
            <a:chOff x="357528" y="293255"/>
            <a:chExt cx="5520055" cy="727075"/>
          </a:xfrm>
        </p:grpSpPr>
        <p:grpSp>
          <p:nvGrpSpPr>
            <p:cNvPr id="3" name="组合 2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14" name="椭圆 13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181123" y="293255"/>
              <a:ext cx="4696460" cy="7270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项目拓扑、实施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20" name="椭圆 19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: 形状 77"/>
          <p:cNvSpPr/>
          <p:nvPr/>
        </p:nvSpPr>
        <p:spPr>
          <a:xfrm>
            <a:off x="1153498" y="1345131"/>
            <a:ext cx="7416000" cy="1459853"/>
          </a:xfrm>
          <a:custGeom>
            <a:avLst/>
            <a:gdLst>
              <a:gd name="connsiteX0" fmla="*/ 1914541 w 7407027"/>
              <a:gd name="connsiteY0" fmla="*/ 0 h 1659487"/>
              <a:gd name="connsiteX1" fmla="*/ 7407027 w 7407027"/>
              <a:gd name="connsiteY1" fmla="*/ 0 h 1659487"/>
              <a:gd name="connsiteX2" fmla="*/ 7407027 w 7407027"/>
              <a:gd name="connsiteY2" fmla="*/ 1659487 h 1659487"/>
              <a:gd name="connsiteX3" fmla="*/ 0 w 7407027"/>
              <a:gd name="connsiteY3" fmla="*/ 1659487 h 1659487"/>
              <a:gd name="connsiteX4" fmla="*/ 0 w 7407027"/>
              <a:gd name="connsiteY4" fmla="*/ 692469 h 1659487"/>
              <a:gd name="connsiteX5" fmla="*/ 1914541 w 7407027"/>
              <a:gd name="connsiteY5" fmla="*/ 0 h 165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7027" h="1659487">
                <a:moveTo>
                  <a:pt x="1914541" y="0"/>
                </a:moveTo>
                <a:lnTo>
                  <a:pt x="7407027" y="0"/>
                </a:lnTo>
                <a:lnTo>
                  <a:pt x="7407027" y="1659487"/>
                </a:lnTo>
                <a:lnTo>
                  <a:pt x="0" y="1659487"/>
                </a:lnTo>
                <a:lnTo>
                  <a:pt x="0" y="692469"/>
                </a:lnTo>
                <a:lnTo>
                  <a:pt x="1914541" y="0"/>
                </a:lnTo>
                <a:close/>
              </a:path>
            </a:pathLst>
          </a:custGeom>
          <a:noFill/>
          <a:ln w="38100">
            <a:solidFill>
              <a:srgbClr val="00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cs typeface="Arial" panose="02080604020202020204" charset="0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-1680731" y="3365025"/>
            <a:ext cx="0" cy="288000"/>
          </a:xfrm>
          <a:prstGeom prst="line">
            <a:avLst/>
          </a:prstGeom>
          <a:ln w="38100">
            <a:solidFill>
              <a:srgbClr val="00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5443">
            <a:off x="330478" y="286297"/>
            <a:ext cx="3412622" cy="272988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153498" y="3187744"/>
            <a:ext cx="10045700" cy="559365"/>
            <a:chOff x="1317227" y="3249529"/>
            <a:chExt cx="10045710" cy="559365"/>
          </a:xfrm>
        </p:grpSpPr>
        <p:sp>
          <p:nvSpPr>
            <p:cNvPr id="81" name="文本框 57"/>
            <p:cNvSpPr txBox="1"/>
            <p:nvPr/>
          </p:nvSpPr>
          <p:spPr>
            <a:xfrm>
              <a:off x="2015093" y="3249529"/>
              <a:ext cx="9347844" cy="5029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sz="1800" dirty="0">
                  <a:solidFill>
                    <a:schemeClr val="tx2">
                      <a:lumMod val="75000"/>
                    </a:schemeClr>
                  </a:solidFill>
                  <a:uFillTx/>
                  <a:latin typeface="微软雅黑" pitchFamily="34" charset="-122"/>
                  <a:ea typeface="微软雅黑" pitchFamily="34" charset="-122"/>
                </a:rPr>
                <a:t>两台三层交换机相连使用安全稳定，不会出现单点故障的问题，提高带宽，有效的利用资源</a:t>
              </a:r>
              <a:endParaRPr lang="x-none" sz="18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17227" y="3309684"/>
              <a:ext cx="499210" cy="499210"/>
              <a:chOff x="1317227" y="3309684"/>
              <a:chExt cx="499210" cy="499210"/>
            </a:xfrm>
          </p:grpSpPr>
          <p:sp>
            <p:nvSpPr>
              <p:cNvPr id="24" name="椭圆 23"/>
              <p:cNvSpPr/>
              <p:nvPr/>
            </p:nvSpPr>
            <p:spPr bwMode="auto">
              <a:xfrm>
                <a:off x="1317227" y="3309684"/>
                <a:ext cx="499210" cy="499210"/>
              </a:xfrm>
              <a:prstGeom prst="ellipse">
                <a:avLst/>
              </a:prstGeom>
              <a:solidFill>
                <a:srgbClr val="538C9F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418394" y="3390012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153498" y="3942839"/>
            <a:ext cx="6109186" cy="558730"/>
            <a:chOff x="1317227" y="3250164"/>
            <a:chExt cx="6109186" cy="558730"/>
          </a:xfrm>
        </p:grpSpPr>
        <p:sp>
          <p:nvSpPr>
            <p:cNvPr id="27" name="文本框 57"/>
            <p:cNvSpPr txBox="1"/>
            <p:nvPr/>
          </p:nvSpPr>
          <p:spPr>
            <a:xfrm>
              <a:off x="2013891" y="3250164"/>
              <a:ext cx="5412522" cy="5029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sz="18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网络不再是连接单一的服务商，安全可靠</a:t>
              </a:r>
              <a:endParaRPr lang="x-none" sz="1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317227" y="3309684"/>
              <a:ext cx="499210" cy="499210"/>
              <a:chOff x="1317227" y="3309684"/>
              <a:chExt cx="499210" cy="499210"/>
            </a:xfrm>
          </p:grpSpPr>
          <p:sp>
            <p:nvSpPr>
              <p:cNvPr id="29" name="椭圆 28"/>
              <p:cNvSpPr/>
              <p:nvPr/>
            </p:nvSpPr>
            <p:spPr bwMode="auto">
              <a:xfrm>
                <a:off x="1317227" y="3309684"/>
                <a:ext cx="499210" cy="499210"/>
              </a:xfrm>
              <a:prstGeom prst="ellipse">
                <a:avLst/>
              </a:prstGeom>
              <a:solidFill>
                <a:srgbClr val="538C9F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418394" y="3390012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1153498" y="4684599"/>
            <a:ext cx="6109186" cy="547300"/>
            <a:chOff x="1317227" y="3261594"/>
            <a:chExt cx="6109186" cy="547300"/>
          </a:xfrm>
        </p:grpSpPr>
        <p:sp>
          <p:nvSpPr>
            <p:cNvPr id="33" name="文本框 57"/>
            <p:cNvSpPr txBox="1"/>
            <p:nvPr/>
          </p:nvSpPr>
          <p:spPr>
            <a:xfrm>
              <a:off x="2013891" y="3261594"/>
              <a:ext cx="5412522" cy="5029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sz="1800" dirty="0">
                  <a:solidFill>
                    <a:schemeClr val="tx2">
                      <a:lumMod val="75000"/>
                    </a:schemeClr>
                  </a:solidFill>
                  <a:uFillTx/>
                  <a:latin typeface="微软雅黑" pitchFamily="34" charset="-122"/>
                  <a:ea typeface="微软雅黑" pitchFamily="34" charset="-122"/>
                </a:rPr>
                <a:t>使用动态路由减轻相关人员维护压力，提高效率</a:t>
              </a:r>
              <a:endParaRPr lang="x-none" sz="18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317227" y="3309684"/>
              <a:ext cx="499210" cy="499210"/>
              <a:chOff x="1317227" y="3309684"/>
              <a:chExt cx="499210" cy="499210"/>
            </a:xfrm>
          </p:grpSpPr>
          <p:sp>
            <p:nvSpPr>
              <p:cNvPr id="35" name="椭圆 34"/>
              <p:cNvSpPr/>
              <p:nvPr/>
            </p:nvSpPr>
            <p:spPr bwMode="auto">
              <a:xfrm>
                <a:off x="1317227" y="3309684"/>
                <a:ext cx="499210" cy="499210"/>
              </a:xfrm>
              <a:prstGeom prst="ellipse">
                <a:avLst/>
              </a:prstGeom>
              <a:solidFill>
                <a:srgbClr val="538C9F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418394" y="3390012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22" name="文本框 50"/>
          <p:cNvSpPr txBox="1"/>
          <p:nvPr/>
        </p:nvSpPr>
        <p:spPr>
          <a:xfrm>
            <a:off x="1986560" y="1657408"/>
            <a:ext cx="5287554" cy="1005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x-none" altLang="zh-CN" sz="2000" dirty="0">
                <a:solidFill>
                  <a:srgbClr val="00729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x-none" altLang="zh-CN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总结下来，我们所升级的网络具备多项功能，具体列出以下几点:</a:t>
            </a:r>
            <a:endParaRPr lang="x-none" altLang="zh-CN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357528" y="370599"/>
            <a:ext cx="4702969" cy="727075"/>
            <a:chOff x="357528" y="291985"/>
            <a:chExt cx="4702969" cy="727075"/>
          </a:xfrm>
        </p:grpSpPr>
        <p:grpSp>
          <p:nvGrpSpPr>
            <p:cNvPr id="104" name="组合 103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105" name="椭圆 104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1180647" y="291985"/>
              <a:ext cx="3879850" cy="727075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回顾总结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11" name="椭圆 110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64293" y="5398339"/>
            <a:ext cx="6109186" cy="524440"/>
            <a:chOff x="1317227" y="3284454"/>
            <a:chExt cx="6109186" cy="524440"/>
          </a:xfrm>
        </p:grpSpPr>
        <p:sp>
          <p:nvSpPr>
            <p:cNvPr id="4" name="文本框 57"/>
            <p:cNvSpPr txBox="1"/>
            <p:nvPr/>
          </p:nvSpPr>
          <p:spPr>
            <a:xfrm>
              <a:off x="2013891" y="3284454"/>
              <a:ext cx="5412522" cy="5029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sz="18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各个部分都予以冗余，更加稳定</a:t>
              </a:r>
              <a:endParaRPr lang="x-none" sz="1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317227" y="3309684"/>
              <a:ext cx="499210" cy="499210"/>
              <a:chOff x="1317227" y="3309684"/>
              <a:chExt cx="499210" cy="499210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317227" y="3309684"/>
                <a:ext cx="499210" cy="499210"/>
              </a:xfrm>
              <a:prstGeom prst="ellipse">
                <a:avLst/>
              </a:prstGeom>
              <a:solidFill>
                <a:srgbClr val="538C9F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18394" y="3390012"/>
                <a:ext cx="299085" cy="351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altLang="zh-CN" sz="1600" dirty="0">
                    <a:solidFill>
                      <a:schemeClr val="bg1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x-none" altLang="zh-CN" sz="16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57875" y="2122170"/>
            <a:ext cx="4373880" cy="10972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6600">
                <a:solidFill>
                  <a:srgbClr val="B24215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楷体" charset="0"/>
                <a:ea typeface="楷体" charset="0"/>
              </a:rPr>
              <a:t>谢谢观赏</a:t>
            </a:r>
            <a:r>
              <a:rPr lang="x-none" altLang="zh-CN" sz="6600">
                <a:solidFill>
                  <a:srgbClr val="B24215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仿宋" charset="0"/>
                <a:ea typeface="仿宋" charset="0"/>
              </a:rPr>
              <a:t>！</a:t>
            </a:r>
            <a:endParaRPr lang="x-none" altLang="zh-CN" sz="6600">
              <a:solidFill>
                <a:srgbClr val="B24215"/>
              </a:solid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仿宋" charset="0"/>
              <a:ea typeface="仿宋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7280" y="3799205"/>
            <a:ext cx="2214880" cy="5791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2018.10.19</a:t>
            </a:r>
            <a:endParaRPr lang="x-none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3875" y="67628"/>
            <a:ext cx="4243388" cy="1589087"/>
            <a:chOff x="523875" y="67628"/>
            <a:chExt cx="4243388" cy="1589087"/>
          </a:xfrm>
        </p:grpSpPr>
        <p:sp>
          <p:nvSpPr>
            <p:cNvPr id="18" name="文本框 4"/>
            <p:cNvSpPr txBox="1">
              <a:spLocks noChangeArrowheads="1"/>
            </p:cNvSpPr>
            <p:nvPr/>
          </p:nvSpPr>
          <p:spPr bwMode="auto">
            <a:xfrm>
              <a:off x="1954213" y="524828"/>
              <a:ext cx="2813050" cy="94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lnSpc>
                  <a:spcPts val="3540"/>
                </a:lnSpc>
                <a:spcBef>
                  <a:spcPct val="0"/>
                </a:spcBef>
                <a:buFont typeface="Arial" panose="02080604020202020204" charset="0"/>
                <a:buNone/>
              </a:pPr>
              <a:r>
                <a:rPr lang="zh-CN" altLang="en-US" sz="3600" b="1" dirty="0">
                  <a:solidFill>
                    <a:srgbClr val="538C9F"/>
                  </a:solidFill>
                  <a:latin typeface="微软雅黑" pitchFamily="34" charset="-122"/>
                  <a:ea typeface="微软雅黑" pitchFamily="34" charset="-122"/>
                  <a:cs typeface="方正细等线简体"/>
                </a:rPr>
                <a:t>目   录</a:t>
              </a:r>
              <a:r>
                <a:rPr lang="en-US" altLang="zh-CN" sz="2000" dirty="0">
                  <a:solidFill>
                    <a:srgbClr val="538C9F"/>
                  </a:solidFill>
                  <a:latin typeface="Arial" panose="02080604020202020204" charset="0"/>
                  <a:ea typeface="Tahoma" panose="020B0604030504040204" pitchFamily="34" charset="0"/>
                  <a:cs typeface="Arial" panose="02080604020202020204" charset="0"/>
                </a:rPr>
                <a:t>CONTENTS</a:t>
              </a:r>
            </a:p>
          </p:txBody>
        </p:sp>
        <p:pic>
          <p:nvPicPr>
            <p:cNvPr id="19" name="图片 28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67628"/>
              <a:ext cx="1397000" cy="158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文本框 79"/>
          <p:cNvSpPr txBox="1"/>
          <p:nvPr/>
        </p:nvSpPr>
        <p:spPr bwMode="auto">
          <a:xfrm>
            <a:off x="2227645" y="2380869"/>
            <a:ext cx="3559175" cy="9156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800" b="1" spc="200" dirty="0">
                <a:solidFill>
                  <a:srgbClr val="538C9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企业文化</a:t>
            </a:r>
            <a:r>
              <a:rPr lang="x-none" altLang="zh-CN" sz="2400" b="1" spc="200" dirty="0">
                <a:solidFill>
                  <a:srgbClr val="538C9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endParaRPr lang="x-none" altLang="zh-CN" sz="2400" b="1" spc="200" dirty="0">
              <a:solidFill>
                <a:srgbClr val="538C9F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ctr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rgbClr val="538C9F"/>
              </a:solidFill>
              <a:latin typeface="Arial" panose="02080604020202020204" charset="0"/>
              <a:ea typeface="等线" panose="02010600030101010101" pitchFamily="2" charset="-122"/>
              <a:cs typeface="Arial" panose="02080604020202020204" charset="0"/>
              <a:sym typeface="+mn-ea"/>
            </a:endParaRPr>
          </a:p>
        </p:txBody>
      </p:sp>
      <p:sp>
        <p:nvSpPr>
          <p:cNvPr id="14" name="文本框 80"/>
          <p:cNvSpPr txBox="1"/>
          <p:nvPr/>
        </p:nvSpPr>
        <p:spPr bwMode="auto">
          <a:xfrm>
            <a:off x="7351312" y="2382139"/>
            <a:ext cx="3559175" cy="9156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800" b="1" spc="200" dirty="0">
                <a:solidFill>
                  <a:srgbClr val="F0913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项目策划</a:t>
            </a:r>
            <a:endParaRPr lang="x-none" altLang="zh-CN" sz="2800" b="1" spc="200" dirty="0">
              <a:solidFill>
                <a:srgbClr val="F0913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ctr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rgbClr val="F09132"/>
              </a:solidFill>
              <a:latin typeface="Arial" panose="02080604020202020204" charset="0"/>
              <a:ea typeface="等线" panose="02010600030101010101" pitchFamily="2" charset="-122"/>
              <a:cs typeface="Arial" panose="02080604020202020204" charset="0"/>
              <a:sym typeface="+mn-ea"/>
            </a:endParaRPr>
          </a:p>
        </p:txBody>
      </p:sp>
      <p:sp>
        <p:nvSpPr>
          <p:cNvPr id="15" name="文本框 81"/>
          <p:cNvSpPr txBox="1"/>
          <p:nvPr/>
        </p:nvSpPr>
        <p:spPr bwMode="auto">
          <a:xfrm>
            <a:off x="2227645" y="4062359"/>
            <a:ext cx="3559175" cy="9156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800" b="1" spc="200" dirty="0">
                <a:solidFill>
                  <a:srgbClr val="53494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项目拓扑、实施</a:t>
            </a:r>
            <a:endParaRPr lang="x-none" altLang="zh-CN" sz="2800" b="1" spc="200" dirty="0">
              <a:solidFill>
                <a:srgbClr val="53494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ctr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rgbClr val="534941"/>
              </a:solidFill>
              <a:latin typeface="Arial" panose="02080604020202020204" charset="0"/>
              <a:ea typeface="等线" panose="02010600030101010101" pitchFamily="2" charset="-122"/>
              <a:cs typeface="Arial" panose="02080604020202020204" charset="0"/>
              <a:sym typeface="+mn-ea"/>
            </a:endParaRPr>
          </a:p>
        </p:txBody>
      </p:sp>
      <p:sp>
        <p:nvSpPr>
          <p:cNvPr id="16" name="文本框 82"/>
          <p:cNvSpPr txBox="1"/>
          <p:nvPr/>
        </p:nvSpPr>
        <p:spPr bwMode="auto">
          <a:xfrm>
            <a:off x="7351312" y="4064782"/>
            <a:ext cx="355917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800" b="1" spc="200" dirty="0">
                <a:solidFill>
                  <a:srgbClr val="B6402D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回顾总结</a:t>
            </a:r>
            <a:endParaRPr lang="x-none" altLang="zh-CN" sz="2800" b="1" spc="200" dirty="0">
              <a:solidFill>
                <a:srgbClr val="B6402D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ctr" fontAlgn="auto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defRPr/>
            </a:pPr>
          </a:p>
        </p:txBody>
      </p:sp>
      <p:grpSp>
        <p:nvGrpSpPr>
          <p:cNvPr id="27" name="组合 26"/>
          <p:cNvGrpSpPr/>
          <p:nvPr/>
        </p:nvGrpSpPr>
        <p:grpSpPr>
          <a:xfrm>
            <a:off x="1266719" y="2320722"/>
            <a:ext cx="828000" cy="828000"/>
            <a:chOff x="1593722" y="2465260"/>
            <a:chExt cx="828000" cy="828000"/>
          </a:xfrm>
        </p:grpSpPr>
        <p:sp>
          <p:nvSpPr>
            <p:cNvPr id="8" name="椭圆 7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01576" y="258687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85794" y="2320722"/>
            <a:ext cx="828000" cy="828000"/>
            <a:chOff x="6624638" y="2538412"/>
            <a:chExt cx="828000" cy="828000"/>
          </a:xfrm>
        </p:grpSpPr>
        <p:sp>
          <p:nvSpPr>
            <p:cNvPr id="3" name="椭圆 2"/>
            <p:cNvSpPr/>
            <p:nvPr/>
          </p:nvSpPr>
          <p:spPr bwMode="auto">
            <a:xfrm>
              <a:off x="6624638" y="2538412"/>
              <a:ext cx="828000" cy="828000"/>
            </a:xfrm>
            <a:prstGeom prst="ellipse">
              <a:avLst/>
            </a:prstGeom>
            <a:solidFill>
              <a:srgbClr val="E88C30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32492" y="266002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66719" y="3940746"/>
            <a:ext cx="828000" cy="828000"/>
            <a:chOff x="1666874" y="4068762"/>
            <a:chExt cx="828000" cy="828000"/>
          </a:xfrm>
        </p:grpSpPr>
        <p:sp>
          <p:nvSpPr>
            <p:cNvPr id="10" name="椭圆 9"/>
            <p:cNvSpPr/>
            <p:nvPr/>
          </p:nvSpPr>
          <p:spPr bwMode="auto">
            <a:xfrm>
              <a:off x="1666874" y="4068762"/>
              <a:ext cx="828000" cy="828000"/>
            </a:xfrm>
            <a:prstGeom prst="ellipse">
              <a:avLst/>
            </a:prstGeom>
            <a:solidFill>
              <a:srgbClr val="53494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74728" y="419037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85794" y="3940746"/>
            <a:ext cx="828000" cy="828000"/>
            <a:chOff x="6624638" y="4068762"/>
            <a:chExt cx="828000" cy="828000"/>
          </a:xfrm>
        </p:grpSpPr>
        <p:sp>
          <p:nvSpPr>
            <p:cNvPr id="5" name="椭圆 4"/>
            <p:cNvSpPr/>
            <p:nvPr/>
          </p:nvSpPr>
          <p:spPr bwMode="auto">
            <a:xfrm>
              <a:off x="6624638" y="4068762"/>
              <a:ext cx="828000" cy="828000"/>
            </a:xfrm>
            <a:prstGeom prst="ellipse">
              <a:avLst/>
            </a:prstGeom>
            <a:solidFill>
              <a:srgbClr val="B6402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32492" y="419037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57528" y="370599"/>
            <a:ext cx="4702969" cy="727075"/>
            <a:chOff x="357528" y="291985"/>
            <a:chExt cx="4702969" cy="727075"/>
          </a:xfrm>
        </p:grpSpPr>
        <p:grpSp>
          <p:nvGrpSpPr>
            <p:cNvPr id="3" name="组合 2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5" name="椭圆 4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80647" y="291985"/>
              <a:ext cx="3879850" cy="727075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企业文化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22" name="矩形 8"/>
          <p:cNvSpPr/>
          <p:nvPr/>
        </p:nvSpPr>
        <p:spPr>
          <a:xfrm>
            <a:off x="1557020" y="1294130"/>
            <a:ext cx="9439275" cy="4541520"/>
          </a:xfrm>
          <a:custGeom>
            <a:avLst/>
            <a:gdLst/>
            <a:ahLst/>
            <a:cxnLst/>
            <a:rect l="0" t="0" r="0" b="0"/>
            <a:pathLst>
              <a:path w="5135564" h="4506914">
                <a:moveTo>
                  <a:pt x="144000" y="0"/>
                </a:moveTo>
                <a:lnTo>
                  <a:pt x="4991563" y="0"/>
                </a:lnTo>
                <a:cubicBezTo>
                  <a:pt x="5071050" y="0"/>
                  <a:pt x="5135563" y="64512"/>
                  <a:pt x="5135563" y="144000"/>
                </a:cubicBezTo>
                <a:lnTo>
                  <a:pt x="5135563" y="4362913"/>
                </a:lnTo>
                <a:cubicBezTo>
                  <a:pt x="5135563" y="4442401"/>
                  <a:pt x="5071050" y="4506913"/>
                  <a:pt x="4991563" y="4506913"/>
                </a:cubicBezTo>
                <a:lnTo>
                  <a:pt x="144000" y="4506913"/>
                </a:lnTo>
                <a:cubicBezTo>
                  <a:pt x="64512" y="4506913"/>
                  <a:pt x="0" y="4442401"/>
                  <a:pt x="0" y="4362913"/>
                </a:cubicBezTo>
                <a:lnTo>
                  <a:pt x="0" y="144000"/>
                </a:lnTo>
                <a:cubicBezTo>
                  <a:pt x="0" y="64512"/>
                  <a:pt x="64512" y="0"/>
                  <a:pt x="144000" y="0"/>
                </a:cubicBezTo>
                <a:close/>
              </a:path>
            </a:pathLst>
          </a:custGeom>
          <a:solidFill>
            <a:srgbClr val="40A69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577585" y="3289239"/>
            <a:ext cx="3702052" cy="517525"/>
            <a:chOff x="6595565" y="3402013"/>
            <a:chExt cx="3701310" cy="51752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95565" y="3425698"/>
              <a:ext cx="449442" cy="48594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08532" y="3433592"/>
              <a:ext cx="449442" cy="48594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21499" y="3409908"/>
              <a:ext cx="449442" cy="48594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34466" y="3417803"/>
              <a:ext cx="449442" cy="48594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47433" y="3402013"/>
              <a:ext cx="449442" cy="48594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5" name="组合 14"/>
          <p:cNvGrpSpPr/>
          <p:nvPr/>
        </p:nvGrpSpPr>
        <p:grpSpPr>
          <a:xfrm>
            <a:off x="1909444" y="1485900"/>
            <a:ext cx="8388350" cy="2331428"/>
            <a:chOff x="6470395" y="2030581"/>
            <a:chExt cx="3878729" cy="831820"/>
          </a:xfrm>
        </p:grpSpPr>
        <p:sp>
          <p:nvSpPr>
            <p:cNvPr id="19" name="文本框 57"/>
            <p:cNvSpPr txBox="1"/>
            <p:nvPr/>
          </p:nvSpPr>
          <p:spPr>
            <a:xfrm>
              <a:off x="6470395" y="2193599"/>
              <a:ext cx="3878729" cy="6688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sz="20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公司位于北京东城区，于2008年注册，创业十年，致力于中小型企业的网络、服务器维护等业务，公司发展到现在有上百名员工，业务熟练。</a:t>
              </a:r>
              <a:endPara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endPara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endParaRPr lang="x-none"/>
            </a:p>
          </p:txBody>
        </p:sp>
        <p:sp>
          <p:nvSpPr>
            <p:cNvPr id="20" name="文本框 1"/>
            <p:cNvSpPr txBox="1"/>
            <p:nvPr/>
          </p:nvSpPr>
          <p:spPr>
            <a:xfrm>
              <a:off x="6486544" y="2030581"/>
              <a:ext cx="894188" cy="1848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x-none" dirty="0">
                  <a:solidFill>
                    <a:schemeClr val="tx2">
                      <a:lumMod val="75000"/>
                    </a:schemeClr>
                  </a:solidFill>
                  <a:latin typeface="楷体" charset="0"/>
                  <a:ea typeface="楷体" charset="0"/>
                </a:rPr>
                <a:t>公司简介</a:t>
              </a:r>
              <a:endParaRPr lang="x-none" dirty="0">
                <a:solidFill>
                  <a:schemeClr val="tx2">
                    <a:lumMod val="75000"/>
                  </a:schemeClr>
                </a:solidFill>
                <a:latin typeface="楷体" charset="0"/>
                <a:ea typeface="楷体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90090" y="3785235"/>
            <a:ext cx="8343266" cy="1871345"/>
            <a:chOff x="6486392" y="2030581"/>
            <a:chExt cx="3895034" cy="1942122"/>
          </a:xfrm>
        </p:grpSpPr>
        <p:sp>
          <p:nvSpPr>
            <p:cNvPr id="17" name="文本框 57"/>
            <p:cNvSpPr txBox="1"/>
            <p:nvPr/>
          </p:nvSpPr>
          <p:spPr>
            <a:xfrm>
              <a:off x="6486985" y="2691575"/>
              <a:ext cx="3894441" cy="12811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altLang="zh-CN" sz="2000" dirty="0">
                  <a:solidFill>
                    <a:schemeClr val="tx2">
                      <a:lumMod val="75000"/>
                    </a:schemeClr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技术总监：高麟</a:t>
              </a:r>
              <a:endParaRPr lang="x-none" altLang="zh-CN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altLang="zh-CN" sz="2000" dirty="0">
                  <a:solidFill>
                    <a:schemeClr val="tx2">
                      <a:lumMod val="75000"/>
                    </a:schemeClr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技术员：张新万，张腾，高旭然，陈宏超，樊宣</a:t>
              </a:r>
              <a:endParaRPr lang="x-none" altLang="zh-CN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endParaRPr lang="x-none" altLang="zh-CN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框 43"/>
            <p:cNvSpPr txBox="1"/>
            <p:nvPr/>
          </p:nvSpPr>
          <p:spPr>
            <a:xfrm>
              <a:off x="6486392" y="2030581"/>
              <a:ext cx="1621572" cy="5377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x-none" altLang="zh-CN" dirty="0">
                  <a:solidFill>
                    <a:schemeClr val="tx2">
                      <a:lumMod val="75000"/>
                    </a:schemeClr>
                  </a:solidFill>
                  <a:uFillTx/>
                  <a:latin typeface="楷体" charset="0"/>
                  <a:ea typeface="楷体" charset="0"/>
                </a:rPr>
                <a:t>部门</a:t>
              </a:r>
              <a:r>
                <a:rPr lang="x-none" dirty="0">
                  <a:solidFill>
                    <a:schemeClr val="tx2">
                      <a:lumMod val="75000"/>
                    </a:schemeClr>
                  </a:solidFill>
                  <a:uFillTx/>
                  <a:latin typeface="楷体" charset="0"/>
                  <a:ea typeface="楷体" charset="0"/>
                </a:rPr>
                <a:t>成员</a:t>
              </a:r>
              <a:endParaRPr lang="x-none" altLang="zh-CN" dirty="0">
                <a:solidFill>
                  <a:schemeClr val="tx2">
                    <a:lumMod val="75000"/>
                  </a:schemeClr>
                </a:solidFill>
                <a:uFillTx/>
                <a:latin typeface="楷体" charset="0"/>
                <a:ea typeface="楷体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727655" y="5588980"/>
            <a:ext cx="612000" cy="468000"/>
            <a:chOff x="8035925" y="-1063808"/>
            <a:chExt cx="3082603" cy="2332866"/>
          </a:xfrm>
        </p:grpSpPr>
        <p:sp>
          <p:nvSpPr>
            <p:cNvPr id="32" name="椭圆 31"/>
            <p:cNvSpPr/>
            <p:nvPr/>
          </p:nvSpPr>
          <p:spPr bwMode="auto">
            <a:xfrm>
              <a:off x="10070897" y="215506"/>
              <a:ext cx="1047631" cy="1053552"/>
            </a:xfrm>
            <a:prstGeom prst="ellipse">
              <a:avLst/>
            </a:prstGeom>
            <a:solidFill>
              <a:srgbClr val="00A599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9543311" y="-1063808"/>
              <a:ext cx="1047631" cy="1053552"/>
            </a:xfrm>
            <a:prstGeom prst="ellipse">
              <a:avLst/>
            </a:prstGeom>
            <a:solidFill>
              <a:srgbClr val="F5AF3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8714249" y="215506"/>
              <a:ext cx="1047631" cy="1053552"/>
            </a:xfrm>
            <a:prstGeom prst="ellipse">
              <a:avLst/>
            </a:prstGeom>
            <a:solidFill>
              <a:srgbClr val="0084A6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8035925" y="-1063808"/>
              <a:ext cx="1047631" cy="1053552"/>
            </a:xfrm>
            <a:prstGeom prst="ellipse">
              <a:avLst/>
            </a:prstGeom>
            <a:solidFill>
              <a:srgbClr val="CB755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4" name="椭圆 13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01576" y="258687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0">
            <a:off x="1186815" y="1562100"/>
            <a:ext cx="2120265" cy="611505"/>
            <a:chOff x="7971306" y="2015518"/>
            <a:chExt cx="2120265" cy="611810"/>
          </a:xfrm>
        </p:grpSpPr>
        <p:sp>
          <p:nvSpPr>
            <p:cNvPr id="5" name="矩形: 圆角 23"/>
            <p:cNvSpPr/>
            <p:nvPr/>
          </p:nvSpPr>
          <p:spPr bwMode="auto">
            <a:xfrm>
              <a:off x="7971306" y="2015518"/>
              <a:ext cx="2120265" cy="611810"/>
            </a:xfrm>
            <a:prstGeom prst="roundRect">
              <a:avLst>
                <a:gd name="adj" fmla="val 50000"/>
              </a:avLst>
            </a:prstGeom>
            <a:solidFill>
              <a:srgbClr val="0084A6"/>
            </a:solidFill>
            <a:ln w="12700" cap="flat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404" tIns="0" rIns="91404" bIns="360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+mn-ea"/>
              </a:endParaRPr>
            </a:p>
          </p:txBody>
        </p:sp>
        <p:sp>
          <p:nvSpPr>
            <p:cNvPr id="7" name="文本框 13"/>
            <p:cNvSpPr txBox="1"/>
            <p:nvPr/>
          </p:nvSpPr>
          <p:spPr>
            <a:xfrm>
              <a:off x="8235942" y="2057110"/>
              <a:ext cx="1605280" cy="5184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x-none" dirty="0">
                  <a:solidFill>
                    <a:schemeClr val="bg1"/>
                  </a:solidFill>
                  <a:latin typeface="楷体" charset="0"/>
                  <a:ea typeface="楷体" charset="0"/>
                </a:rPr>
                <a:t>合作伙伴</a:t>
              </a:r>
              <a:endParaRPr lang="x-none">
                <a:latin typeface="楷体" charset="0"/>
                <a:ea typeface="楷体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7528" y="370599"/>
            <a:ext cx="4702969" cy="727075"/>
            <a:chOff x="357528" y="291985"/>
            <a:chExt cx="4702969" cy="727075"/>
          </a:xfrm>
        </p:grpSpPr>
        <p:grpSp>
          <p:nvGrpSpPr>
            <p:cNvPr id="9" name="组合 8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11" name="椭圆 10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180647" y="291985"/>
              <a:ext cx="3879850" cy="727075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企业文化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9" name="椭圆 18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01576" y="258687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" name="图片 1" descr="002fc32Wgy6WTbjMpTLf5&amp;690"/>
          <p:cNvPicPr>
            <a:picLocks noChangeAspect="1"/>
          </p:cNvPicPr>
          <p:nvPr/>
        </p:nvPicPr>
        <p:blipFill>
          <a:blip r:embed="rId1"/>
          <a:srcRect l="6984" r="6214"/>
          <a:stretch>
            <a:fillRect/>
          </a:stretch>
        </p:blipFill>
        <p:spPr>
          <a:xfrm>
            <a:off x="1281430" y="2427605"/>
            <a:ext cx="2004695" cy="1946910"/>
          </a:xfrm>
          <a:prstGeom prst="rect">
            <a:avLst/>
          </a:prstGeom>
        </p:spPr>
      </p:pic>
      <p:pic>
        <p:nvPicPr>
          <p:cNvPr id="3" name="图片 2" descr="1417073852579"/>
          <p:cNvPicPr>
            <a:picLocks noChangeAspect="1"/>
          </p:cNvPicPr>
          <p:nvPr/>
        </p:nvPicPr>
        <p:blipFill>
          <a:blip r:embed="rId2"/>
          <a:srcRect l="10220"/>
          <a:stretch>
            <a:fillRect/>
          </a:stretch>
        </p:blipFill>
        <p:spPr>
          <a:xfrm>
            <a:off x="3543935" y="2445385"/>
            <a:ext cx="2047240" cy="1959610"/>
          </a:xfrm>
          <a:prstGeom prst="rect">
            <a:avLst/>
          </a:prstGeom>
        </p:spPr>
      </p:pic>
      <p:pic>
        <p:nvPicPr>
          <p:cNvPr id="8" name="图片 7" descr="u=2176305018,3181525381&amp;fm=214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35" y="2455545"/>
            <a:ext cx="2174875" cy="1938655"/>
          </a:xfrm>
          <a:prstGeom prst="rect">
            <a:avLst/>
          </a:prstGeom>
        </p:spPr>
      </p:pic>
      <p:pic>
        <p:nvPicPr>
          <p:cNvPr id="14" name="图片 13" descr="hp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35" y="2480945"/>
            <a:ext cx="1920875" cy="1898650"/>
          </a:xfrm>
          <a:prstGeom prst="rect">
            <a:avLst/>
          </a:prstGeom>
        </p:spPr>
      </p:pic>
      <p:pic>
        <p:nvPicPr>
          <p:cNvPr id="15" name="图片 14" descr="ae5e62c3266f4a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365" y="4731385"/>
            <a:ext cx="2160270" cy="1891030"/>
          </a:xfrm>
          <a:prstGeom prst="rect">
            <a:avLst/>
          </a:prstGeom>
        </p:spPr>
      </p:pic>
      <p:pic>
        <p:nvPicPr>
          <p:cNvPr id="21" name="图片 20" descr="20140110132705-54835318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495" y="4730115"/>
            <a:ext cx="2167255" cy="1891030"/>
          </a:xfrm>
          <a:prstGeom prst="rect">
            <a:avLst/>
          </a:prstGeom>
        </p:spPr>
      </p:pic>
      <p:pic>
        <p:nvPicPr>
          <p:cNvPr id="23" name="图片 22" descr="u=2054164741,3414392271&amp;fm=26&amp;gp=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495" y="4763770"/>
            <a:ext cx="2225040" cy="1843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57528" y="370599"/>
            <a:ext cx="4702969" cy="727075"/>
            <a:chOff x="357528" y="291985"/>
            <a:chExt cx="4702969" cy="727075"/>
          </a:xfrm>
        </p:grpSpPr>
        <p:grpSp>
          <p:nvGrpSpPr>
            <p:cNvPr id="3" name="组合 2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5" name="椭圆 4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80647" y="291985"/>
              <a:ext cx="3879850" cy="727075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项目规划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727655" y="5588980"/>
            <a:ext cx="612000" cy="468000"/>
            <a:chOff x="8035925" y="-1063808"/>
            <a:chExt cx="3082603" cy="2332866"/>
          </a:xfrm>
        </p:grpSpPr>
        <p:sp>
          <p:nvSpPr>
            <p:cNvPr id="32" name="椭圆 31"/>
            <p:cNvSpPr/>
            <p:nvPr/>
          </p:nvSpPr>
          <p:spPr bwMode="auto">
            <a:xfrm>
              <a:off x="10070897" y="215506"/>
              <a:ext cx="1047631" cy="1053552"/>
            </a:xfrm>
            <a:prstGeom prst="ellipse">
              <a:avLst/>
            </a:prstGeom>
            <a:solidFill>
              <a:srgbClr val="00A599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9543311" y="-1063808"/>
              <a:ext cx="1047631" cy="1053552"/>
            </a:xfrm>
            <a:prstGeom prst="ellipse">
              <a:avLst/>
            </a:prstGeom>
            <a:solidFill>
              <a:srgbClr val="F5AF3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8714249" y="215506"/>
              <a:ext cx="1047631" cy="1053552"/>
            </a:xfrm>
            <a:prstGeom prst="ellipse">
              <a:avLst/>
            </a:prstGeom>
            <a:solidFill>
              <a:srgbClr val="0084A6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8035925" y="-1063808"/>
              <a:ext cx="1047631" cy="1053552"/>
            </a:xfrm>
            <a:prstGeom prst="ellipse">
              <a:avLst/>
            </a:prstGeom>
            <a:solidFill>
              <a:srgbClr val="CB755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4" name="椭圆 13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0">
            <a:off x="1186815" y="1562100"/>
            <a:ext cx="2120265" cy="611505"/>
            <a:chOff x="7971306" y="2015518"/>
            <a:chExt cx="2120265" cy="611810"/>
          </a:xfrm>
        </p:grpSpPr>
        <p:sp>
          <p:nvSpPr>
            <p:cNvPr id="24" name="矩形: 圆角 23"/>
            <p:cNvSpPr/>
            <p:nvPr/>
          </p:nvSpPr>
          <p:spPr bwMode="auto">
            <a:xfrm>
              <a:off x="7971306" y="2015518"/>
              <a:ext cx="2120265" cy="611810"/>
            </a:xfrm>
            <a:prstGeom prst="roundRect">
              <a:avLst>
                <a:gd name="adj" fmla="val 50000"/>
              </a:avLst>
            </a:prstGeom>
            <a:solidFill>
              <a:srgbClr val="0084A6"/>
            </a:solidFill>
            <a:ln w="12700" cap="flat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404" tIns="0" rIns="91404" bIns="360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+mn-ea"/>
              </a:endParaRPr>
            </a:p>
          </p:txBody>
        </p:sp>
        <p:sp>
          <p:nvSpPr>
            <p:cNvPr id="10" name="文本框 13"/>
            <p:cNvSpPr txBox="1"/>
            <p:nvPr/>
          </p:nvSpPr>
          <p:spPr>
            <a:xfrm>
              <a:off x="8235942" y="2057110"/>
              <a:ext cx="1605280" cy="5184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x-none" dirty="0">
                  <a:solidFill>
                    <a:schemeClr val="bg1"/>
                  </a:solidFill>
                  <a:latin typeface="楷体" charset="0"/>
                  <a:ea typeface="楷体" charset="0"/>
                </a:rPr>
                <a:t>项目介绍</a:t>
              </a:r>
              <a:endParaRPr lang="x-none">
                <a:latin typeface="楷体" charset="0"/>
                <a:ea typeface="楷体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12004" y="1704236"/>
            <a:ext cx="1639611" cy="564475"/>
            <a:chOff x="4642619" y="1914878"/>
            <a:chExt cx="1639611" cy="564475"/>
          </a:xfrm>
        </p:grpSpPr>
        <p:pic>
          <p:nvPicPr>
            <p:cNvPr id="27" name="Picture 15"/>
            <p:cNvPicPr>
              <a:picLocks noChangeArrowheads="1"/>
            </p:cNvPicPr>
            <p:nvPr/>
          </p:nvPicPr>
          <p:blipFill>
            <a:blip r:embed="rId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Internet</a:t>
              </a:r>
            </a:p>
          </p:txBody>
        </p:sp>
      </p:grpSp>
      <p:pic>
        <p:nvPicPr>
          <p:cNvPr id="30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00" y="270075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3247908" y="274397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41" y="333973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3247908" y="338384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8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61" y="432345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958555" y="457542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0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40" y="432345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3535940" y="457542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2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96" y="432345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264132" y="457542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24" y="432345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9" descr="email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24" y="5401887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7507117" y="5932963"/>
            <a:ext cx="109674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邮件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8" name="Picture 25" descr="search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91" y="5041847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5" descr="web_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67" y="5689919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直接连接符 123"/>
          <p:cNvCxnSpPr>
            <a:cxnSpLocks noChangeShapeType="1"/>
            <a:stCxn id="30" idx="2"/>
            <a:endCxn id="13" idx="0"/>
          </p:cNvCxnSpPr>
          <p:nvPr/>
        </p:nvCxnSpPr>
        <p:spPr bwMode="auto">
          <a:xfrm>
            <a:off x="4076980" y="3094967"/>
            <a:ext cx="0" cy="244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肘形连接符 53"/>
          <p:cNvCxnSpPr>
            <a:stCxn id="30" idx="0"/>
            <a:endCxn id="27" idx="2"/>
          </p:cNvCxnSpPr>
          <p:nvPr/>
        </p:nvCxnSpPr>
        <p:spPr>
          <a:xfrm rot="16200000">
            <a:off x="4288473" y="2057083"/>
            <a:ext cx="431800" cy="855345"/>
          </a:xfrm>
          <a:prstGeom prst="bentConnector3">
            <a:avLst>
              <a:gd name="adj1" fmla="val 500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123"/>
          <p:cNvCxnSpPr>
            <a:cxnSpLocks noChangeShapeType="1"/>
            <a:stCxn id="38" idx="0"/>
            <a:endCxn id="13" idx="2"/>
          </p:cNvCxnSpPr>
          <p:nvPr/>
        </p:nvCxnSpPr>
        <p:spPr bwMode="auto">
          <a:xfrm flipV="1">
            <a:off x="2459501" y="3735444"/>
            <a:ext cx="1617345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123"/>
          <p:cNvCxnSpPr>
            <a:cxnSpLocks noChangeShapeType="1"/>
            <a:stCxn id="40" idx="0"/>
            <a:endCxn id="13" idx="2"/>
          </p:cNvCxnSpPr>
          <p:nvPr/>
        </p:nvCxnSpPr>
        <p:spPr bwMode="auto">
          <a:xfrm flipV="1">
            <a:off x="4076980" y="3735444"/>
            <a:ext cx="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连接符 123"/>
          <p:cNvCxnSpPr>
            <a:cxnSpLocks noChangeShapeType="1"/>
            <a:stCxn id="44" idx="0"/>
            <a:endCxn id="13" idx="2"/>
          </p:cNvCxnSpPr>
          <p:nvPr/>
        </p:nvCxnSpPr>
        <p:spPr bwMode="auto">
          <a:xfrm flipH="1" flipV="1">
            <a:off x="4076394" y="3735444"/>
            <a:ext cx="334137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连接符 123"/>
          <p:cNvCxnSpPr>
            <a:cxnSpLocks noChangeShapeType="1"/>
            <a:stCxn id="44" idx="2"/>
            <a:endCxn id="19" idx="0"/>
          </p:cNvCxnSpPr>
          <p:nvPr/>
        </p:nvCxnSpPr>
        <p:spPr bwMode="auto">
          <a:xfrm flipH="1">
            <a:off x="7127569" y="4576057"/>
            <a:ext cx="290195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接连接符 123"/>
          <p:cNvCxnSpPr>
            <a:cxnSpLocks noChangeShapeType="1"/>
            <a:stCxn id="44" idx="2"/>
            <a:endCxn id="16" idx="0"/>
          </p:cNvCxnSpPr>
          <p:nvPr/>
        </p:nvCxnSpPr>
        <p:spPr bwMode="auto">
          <a:xfrm>
            <a:off x="7417764" y="4576057"/>
            <a:ext cx="637540" cy="8261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直接连接符 123"/>
          <p:cNvCxnSpPr>
            <a:cxnSpLocks noChangeShapeType="1"/>
            <a:stCxn id="44" idx="2"/>
            <a:endCxn id="18" idx="0"/>
          </p:cNvCxnSpPr>
          <p:nvPr/>
        </p:nvCxnSpPr>
        <p:spPr bwMode="auto">
          <a:xfrm>
            <a:off x="7417764" y="4576057"/>
            <a:ext cx="1637030" cy="4660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" name="组合 66"/>
          <p:cNvGrpSpPr/>
          <p:nvPr/>
        </p:nvGrpSpPr>
        <p:grpSpPr>
          <a:xfrm>
            <a:off x="1436211" y="5029220"/>
            <a:ext cx="2046580" cy="817126"/>
            <a:chOff x="496426" y="3631575"/>
            <a:chExt cx="2275374" cy="908475"/>
          </a:xfrm>
        </p:grpSpPr>
        <p:sp>
          <p:nvSpPr>
            <p:cNvPr id="68" name="椭圆 67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0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4" name="直接连接符 123"/>
          <p:cNvCxnSpPr>
            <a:cxnSpLocks noChangeShapeType="1"/>
            <a:stCxn id="38" idx="2"/>
            <a:endCxn id="68" idx="0"/>
          </p:cNvCxnSpPr>
          <p:nvPr/>
        </p:nvCxnSpPr>
        <p:spPr bwMode="auto">
          <a:xfrm>
            <a:off x="2459501" y="4576057"/>
            <a:ext cx="635" cy="4533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连接符 123"/>
          <p:cNvCxnSpPr>
            <a:cxnSpLocks noChangeShapeType="1"/>
            <a:stCxn id="40" idx="2"/>
          </p:cNvCxnSpPr>
          <p:nvPr/>
        </p:nvCxnSpPr>
        <p:spPr bwMode="auto">
          <a:xfrm flipH="1">
            <a:off x="4074240" y="4576057"/>
            <a:ext cx="2740" cy="112690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" name="组合 75"/>
          <p:cNvGrpSpPr/>
          <p:nvPr/>
        </p:nvGrpSpPr>
        <p:grpSpPr>
          <a:xfrm>
            <a:off x="4790005" y="5029220"/>
            <a:ext cx="2046580" cy="817126"/>
            <a:chOff x="496426" y="3631575"/>
            <a:chExt cx="2275374" cy="908475"/>
          </a:xfrm>
        </p:grpSpPr>
        <p:sp>
          <p:nvSpPr>
            <p:cNvPr id="77" name="椭圆 76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9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3" name="直接连接符 123"/>
          <p:cNvCxnSpPr>
            <a:cxnSpLocks noChangeShapeType="1"/>
            <a:stCxn id="42" idx="2"/>
            <a:endCxn id="77" idx="0"/>
          </p:cNvCxnSpPr>
          <p:nvPr/>
        </p:nvCxnSpPr>
        <p:spPr bwMode="auto">
          <a:xfrm flipH="1">
            <a:off x="5813531" y="4576057"/>
            <a:ext cx="1905" cy="4533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7732789" y="426217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89" name="直接连接符 123"/>
          <p:cNvCxnSpPr>
            <a:cxnSpLocks noChangeShapeType="1"/>
          </p:cNvCxnSpPr>
          <p:nvPr/>
        </p:nvCxnSpPr>
        <p:spPr bwMode="auto">
          <a:xfrm flipH="1" flipV="1">
            <a:off x="4099560" y="3737610"/>
            <a:ext cx="1750060" cy="6324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6" name="组合 95"/>
          <p:cNvGrpSpPr/>
          <p:nvPr/>
        </p:nvGrpSpPr>
        <p:grpSpPr>
          <a:xfrm>
            <a:off x="3050950" y="5702330"/>
            <a:ext cx="2046580" cy="817126"/>
            <a:chOff x="496426" y="3631575"/>
            <a:chExt cx="2275374" cy="908475"/>
          </a:xfrm>
        </p:grpSpPr>
        <p:sp>
          <p:nvSpPr>
            <p:cNvPr id="97" name="椭圆 96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9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2" name="Text Box 40"/>
          <p:cNvSpPr txBox="1">
            <a:spLocks noChangeArrowheads="1"/>
          </p:cNvSpPr>
          <p:nvPr/>
        </p:nvSpPr>
        <p:spPr bwMode="auto">
          <a:xfrm>
            <a:off x="6572120" y="6278145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bbs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3" name="Text Box 40"/>
          <p:cNvSpPr txBox="1">
            <a:spLocks noChangeArrowheads="1"/>
          </p:cNvSpPr>
          <p:nvPr/>
        </p:nvSpPr>
        <p:spPr bwMode="auto">
          <a:xfrm>
            <a:off x="8579854" y="5641503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DNS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65675" y="2037715"/>
            <a:ext cx="6808470" cy="10274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</a:rPr>
              <a:t>存在问题：单点故障</a:t>
            </a:r>
            <a:endParaRPr lang="x-none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</a:rPr>
              <a:t>			         互联网连接单一服务商		   </a:t>
            </a:r>
            <a:endParaRPr lang="x-none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</a:rPr>
              <a:t>		               </a:t>
            </a:r>
            <a:r>
              <a: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  <a:sym typeface="+mn-ea"/>
              </a:rPr>
              <a:t> 静态路由加重管理员负担</a:t>
            </a:r>
            <a:endParaRPr lang="x-none" sz="2000" dirty="0">
              <a:solidFill>
                <a:schemeClr val="tx2">
                  <a:lumMod val="75000"/>
                </a:schemeClr>
              </a:solidFill>
              <a:uFillTx/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57528" y="370599"/>
            <a:ext cx="4702969" cy="727075"/>
            <a:chOff x="357528" y="291985"/>
            <a:chExt cx="4702969" cy="727075"/>
          </a:xfrm>
        </p:grpSpPr>
        <p:grpSp>
          <p:nvGrpSpPr>
            <p:cNvPr id="3" name="组合 2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5" name="椭圆 4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80647" y="291985"/>
              <a:ext cx="3879850" cy="727075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项目规划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727655" y="5588980"/>
            <a:ext cx="612000" cy="468000"/>
            <a:chOff x="8035925" y="-1063808"/>
            <a:chExt cx="3082603" cy="2332866"/>
          </a:xfrm>
        </p:grpSpPr>
        <p:sp>
          <p:nvSpPr>
            <p:cNvPr id="32" name="椭圆 31"/>
            <p:cNvSpPr/>
            <p:nvPr/>
          </p:nvSpPr>
          <p:spPr bwMode="auto">
            <a:xfrm>
              <a:off x="10070897" y="215506"/>
              <a:ext cx="1047631" cy="1053552"/>
            </a:xfrm>
            <a:prstGeom prst="ellipse">
              <a:avLst/>
            </a:prstGeom>
            <a:solidFill>
              <a:srgbClr val="00A599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9543311" y="-1063808"/>
              <a:ext cx="1047631" cy="1053552"/>
            </a:xfrm>
            <a:prstGeom prst="ellipse">
              <a:avLst/>
            </a:prstGeom>
            <a:solidFill>
              <a:srgbClr val="F5AF3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8714249" y="215506"/>
              <a:ext cx="1047631" cy="1053552"/>
            </a:xfrm>
            <a:prstGeom prst="ellipse">
              <a:avLst/>
            </a:prstGeom>
            <a:solidFill>
              <a:srgbClr val="0084A6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8035925" y="-1063808"/>
              <a:ext cx="1047631" cy="1053552"/>
            </a:xfrm>
            <a:prstGeom prst="ellipse">
              <a:avLst/>
            </a:prstGeom>
            <a:solidFill>
              <a:srgbClr val="CB755D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4" name="椭圆 13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文本框 50"/>
          <p:cNvSpPr txBox="1"/>
          <p:nvPr/>
        </p:nvSpPr>
        <p:spPr>
          <a:xfrm>
            <a:off x="1186815" y="1944370"/>
            <a:ext cx="10420985" cy="2834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x-none" sz="2000" dirty="0">
              <a:solidFill>
                <a:srgbClr val="00729A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网络环境已用技术：默认路由，静态路由，NAT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升级所需技术要点：VLAN，以太通道，TRUNK，STP，HSRP，OSPF等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项目实施所需要的设备：交换机cisco2960，三层交换机cisco3650，思科路由2951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（需要考虑诸多参数）</a:t>
            </a:r>
            <a:endParaRPr lang="x-none" sz="20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3"/>
          <p:cNvSpPr txBox="1"/>
          <p:nvPr/>
        </p:nvSpPr>
        <p:spPr>
          <a:xfrm>
            <a:off x="1451451" y="1603671"/>
            <a:ext cx="1605280" cy="51816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x-none" dirty="0">
                <a:solidFill>
                  <a:schemeClr val="bg1"/>
                </a:solidFill>
                <a:latin typeface="楷体" charset="0"/>
                <a:ea typeface="楷体" charset="0"/>
              </a:rPr>
              <a:t>项目介绍</a:t>
            </a:r>
            <a:endParaRPr lang="x-none">
              <a:latin typeface="楷体" charset="0"/>
              <a:ea typeface="楷体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 rot="0">
            <a:off x="1186815" y="1562100"/>
            <a:ext cx="2120265" cy="611505"/>
            <a:chOff x="7971306" y="2015518"/>
            <a:chExt cx="2120265" cy="611810"/>
          </a:xfrm>
        </p:grpSpPr>
        <p:sp>
          <p:nvSpPr>
            <p:cNvPr id="17" name="矩形: 圆角 23"/>
            <p:cNvSpPr/>
            <p:nvPr/>
          </p:nvSpPr>
          <p:spPr bwMode="auto">
            <a:xfrm>
              <a:off x="7971306" y="2015518"/>
              <a:ext cx="2120265" cy="611810"/>
            </a:xfrm>
            <a:prstGeom prst="roundRect">
              <a:avLst>
                <a:gd name="adj" fmla="val 50000"/>
              </a:avLst>
            </a:prstGeom>
            <a:solidFill>
              <a:srgbClr val="0084A6"/>
            </a:solidFill>
            <a:ln w="12700" cap="flat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404" tIns="0" rIns="91404" bIns="3600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  <a:sym typeface="+mn-ea"/>
              </a:endParaRPr>
            </a:p>
          </p:txBody>
        </p:sp>
        <p:sp>
          <p:nvSpPr>
            <p:cNvPr id="18" name="文本框 13"/>
            <p:cNvSpPr txBox="1"/>
            <p:nvPr/>
          </p:nvSpPr>
          <p:spPr>
            <a:xfrm>
              <a:off x="8235942" y="2057110"/>
              <a:ext cx="1605280" cy="5184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x-none" dirty="0">
                  <a:solidFill>
                    <a:schemeClr val="bg1"/>
                  </a:solidFill>
                  <a:latin typeface="楷体" charset="0"/>
                  <a:ea typeface="楷体" charset="0"/>
                </a:rPr>
                <a:t>项目策划</a:t>
              </a:r>
              <a:endParaRPr lang="x-none">
                <a:latin typeface="楷体" charset="0"/>
                <a:ea typeface="楷体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1253966" y="1618225"/>
            <a:ext cx="0" cy="392366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íš1íḑé"/>
          <p:cNvSpPr/>
          <p:nvPr/>
        </p:nvSpPr>
        <p:spPr bwMode="auto">
          <a:xfrm>
            <a:off x="1257300" y="1169035"/>
            <a:ext cx="2078990" cy="449580"/>
          </a:xfrm>
          <a:prstGeom prst="homePlate">
            <a:avLst/>
          </a:prstGeom>
          <a:solidFill>
            <a:srgbClr val="53494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80604020202020204" charset="0"/>
                <a:cs typeface="Arial" panose="02080604020202020204" charset="0"/>
                <a:sym typeface="+mn-ea"/>
              </a:rPr>
              <a:t>Step 01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80604020202020204" charset="0"/>
              <a:cs typeface="Arial" panose="02080604020202020204" charset="0"/>
              <a:sym typeface="+mn-ea"/>
            </a:endParaRPr>
          </a:p>
        </p:txBody>
      </p:sp>
      <p:sp>
        <p:nvSpPr>
          <p:cNvPr id="11" name="íṣļïḍè"/>
          <p:cNvSpPr/>
          <p:nvPr/>
        </p:nvSpPr>
        <p:spPr bwMode="auto">
          <a:xfrm>
            <a:off x="3234690" y="1169035"/>
            <a:ext cx="2106930" cy="449580"/>
          </a:xfrm>
          <a:prstGeom prst="chevron">
            <a:avLst/>
          </a:prstGeom>
          <a:solidFill>
            <a:srgbClr val="B6402D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80604020202020204" charset="0"/>
                <a:cs typeface="Arial" panose="02080604020202020204" charset="0"/>
                <a:sym typeface="+mn-ea"/>
              </a:rPr>
              <a:t>Step 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80604020202020204" charset="0"/>
              <a:cs typeface="Arial" panose="02080604020202020204" charset="0"/>
              <a:sym typeface="+mn-ea"/>
            </a:endParaRPr>
          </a:p>
        </p:txBody>
      </p:sp>
      <p:sp>
        <p:nvSpPr>
          <p:cNvPr id="12" name="işḷîḍe"/>
          <p:cNvSpPr/>
          <p:nvPr/>
        </p:nvSpPr>
        <p:spPr bwMode="auto">
          <a:xfrm>
            <a:off x="5248275" y="1169035"/>
            <a:ext cx="2118360" cy="449580"/>
          </a:xfrm>
          <a:prstGeom prst="chevron">
            <a:avLst/>
          </a:prstGeom>
          <a:solidFill>
            <a:srgbClr val="538C9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80604020202020204" charset="0"/>
                <a:cs typeface="Arial" panose="02080604020202020204" charset="0"/>
                <a:sym typeface="+mn-ea"/>
              </a:rPr>
              <a:t>Step 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80604020202020204" charset="0"/>
              <a:cs typeface="Arial" panose="02080604020202020204" charset="0"/>
              <a:sym typeface="+mn-ea"/>
            </a:endParaRPr>
          </a:p>
        </p:txBody>
      </p:sp>
      <p:sp>
        <p:nvSpPr>
          <p:cNvPr id="13" name="îşľîḑê"/>
          <p:cNvSpPr/>
          <p:nvPr/>
        </p:nvSpPr>
        <p:spPr bwMode="auto">
          <a:xfrm>
            <a:off x="7249795" y="1169035"/>
            <a:ext cx="2038985" cy="44958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80604020202020204" charset="0"/>
                <a:cs typeface="Arial" panose="02080604020202020204" charset="0"/>
                <a:sym typeface="+mn-ea"/>
              </a:rPr>
              <a:t>Step 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80604020202020204" charset="0"/>
              <a:cs typeface="Arial" panose="02080604020202020204" charset="0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5122069" y="1629020"/>
            <a:ext cx="0" cy="392366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7157244" y="1607430"/>
            <a:ext cx="0" cy="392366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256665" y="2096453"/>
            <a:ext cx="2035810" cy="1354137"/>
            <a:chOff x="1409700" y="1950404"/>
            <a:chExt cx="2392363" cy="1354135"/>
          </a:xfrm>
        </p:grpSpPr>
        <p:sp>
          <p:nvSpPr>
            <p:cNvPr id="35" name="TextBox 50"/>
            <p:cNvSpPr txBox="1"/>
            <p:nvPr/>
          </p:nvSpPr>
          <p:spPr>
            <a:xfrm>
              <a:off x="1498600" y="1950404"/>
              <a:ext cx="2008188" cy="4267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x-none" dirty="0">
                  <a:solidFill>
                    <a:srgbClr val="00729A"/>
                  </a:solidFill>
                  <a:latin typeface="楷体" charset="0"/>
                  <a:ea typeface="楷体" charset="0"/>
                  <a:sym typeface="Arial" panose="02080604020202020204" charset="0"/>
                </a:rPr>
                <a:t>   </a:t>
              </a:r>
              <a:r>
                <a:rPr lang="x-none" dirty="0">
                  <a:solidFill>
                    <a:schemeClr val="tx2">
                      <a:lumMod val="75000"/>
                    </a:schemeClr>
                  </a:solidFill>
                  <a:uFillTx/>
                  <a:latin typeface="楷体" charset="0"/>
                  <a:ea typeface="楷体" charset="0"/>
                  <a:sym typeface="Arial" panose="02080604020202020204" charset="0"/>
                </a:rPr>
                <a:t>VLAN</a:t>
              </a:r>
              <a:endParaRPr lang="x-none" dirty="0">
                <a:solidFill>
                  <a:schemeClr val="tx2">
                    <a:lumMod val="75000"/>
                  </a:schemeClr>
                </a:solidFill>
                <a:uFillTx/>
                <a:latin typeface="楷体" charset="0"/>
                <a:ea typeface="楷体" charset="0"/>
                <a:sym typeface="Arial" panose="02080604020202020204" charset="0"/>
              </a:endParaRPr>
            </a:p>
          </p:txBody>
        </p:sp>
        <p:sp>
          <p:nvSpPr>
            <p:cNvPr id="36" name="文本框 50"/>
            <p:cNvSpPr txBox="1"/>
            <p:nvPr/>
          </p:nvSpPr>
          <p:spPr>
            <a:xfrm>
              <a:off x="1409700" y="2298700"/>
              <a:ext cx="2392363" cy="10058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endParaRPr lang="x-none" sz="2000" dirty="0">
                <a:solidFill>
                  <a:srgbClr val="00729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sz="2000" dirty="0">
                  <a:solidFill>
                    <a:schemeClr val="tx2">
                      <a:lumMod val="75000"/>
                    </a:schemeClr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技术员：张腾</a:t>
              </a:r>
              <a:endPara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98800" y="2093026"/>
            <a:ext cx="2124075" cy="1358901"/>
            <a:chOff x="1206326" y="1961037"/>
            <a:chExt cx="2596513" cy="645586"/>
          </a:xfrm>
        </p:grpSpPr>
        <p:sp>
          <p:nvSpPr>
            <p:cNvPr id="33" name="TextBox 50"/>
            <p:cNvSpPr txBox="1"/>
            <p:nvPr/>
          </p:nvSpPr>
          <p:spPr>
            <a:xfrm>
              <a:off x="1498600" y="1961037"/>
              <a:ext cx="2008188" cy="4054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x-none" dirty="0">
                  <a:solidFill>
                    <a:schemeClr val="tx2">
                      <a:lumMod val="75000"/>
                    </a:schemeClr>
                  </a:solidFill>
                  <a:uFillTx/>
                  <a:latin typeface="楷体" charset="0"/>
                  <a:ea typeface="楷体" charset="0"/>
                  <a:sym typeface="Arial" panose="02080604020202020204" charset="0"/>
                </a:rPr>
                <a:t>以太通道，TRUNK</a:t>
              </a:r>
              <a:endParaRPr lang="x-none" dirty="0">
                <a:solidFill>
                  <a:schemeClr val="tx2">
                    <a:lumMod val="75000"/>
                  </a:schemeClr>
                </a:solidFill>
                <a:uFillTx/>
                <a:latin typeface="楷体" charset="0"/>
                <a:ea typeface="楷体" charset="0"/>
                <a:sym typeface="Arial" panose="02080604020202020204" charset="0"/>
              </a:endParaRPr>
            </a:p>
          </p:txBody>
        </p:sp>
        <p:sp>
          <p:nvSpPr>
            <p:cNvPr id="34" name="文本框 50"/>
            <p:cNvSpPr txBox="1"/>
            <p:nvPr/>
          </p:nvSpPr>
          <p:spPr>
            <a:xfrm>
              <a:off x="1206326" y="2345975"/>
              <a:ext cx="2596513" cy="2606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sz="20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技术员： 高旭然</a:t>
              </a:r>
              <a:endPara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98110" y="2068513"/>
            <a:ext cx="2019935" cy="1376362"/>
            <a:chOff x="1344269" y="1950404"/>
            <a:chExt cx="2392363" cy="1376360"/>
          </a:xfrm>
        </p:grpSpPr>
        <p:sp>
          <p:nvSpPr>
            <p:cNvPr id="31" name="TextBox 50"/>
            <p:cNvSpPr txBox="1"/>
            <p:nvPr/>
          </p:nvSpPr>
          <p:spPr>
            <a:xfrm>
              <a:off x="1498600" y="1950404"/>
              <a:ext cx="2008188" cy="4267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x-none" altLang="en-AU" dirty="0">
                  <a:solidFill>
                    <a:srgbClr val="00729A"/>
                  </a:solidFill>
                  <a:latin typeface="楷体" charset="0"/>
                  <a:ea typeface="楷体" charset="0"/>
                  <a:sym typeface="Arial" panose="02080604020202020204" charset="0"/>
                </a:rPr>
                <a:t>   </a:t>
              </a:r>
              <a:r>
                <a:rPr lang="x-none" altLang="en-AU" dirty="0">
                  <a:solidFill>
                    <a:schemeClr val="tx2">
                      <a:lumMod val="75000"/>
                    </a:schemeClr>
                  </a:solidFill>
                  <a:latin typeface="楷体" charset="0"/>
                  <a:ea typeface="楷体" charset="0"/>
                  <a:sym typeface="Arial" panose="02080604020202020204" charset="0"/>
                </a:rPr>
                <a:t>路由</a:t>
              </a:r>
              <a:endParaRPr lang="x-none" altLang="en-AU" dirty="0">
                <a:solidFill>
                  <a:schemeClr val="tx2">
                    <a:lumMod val="75000"/>
                  </a:schemeClr>
                </a:solidFill>
                <a:latin typeface="楷体" charset="0"/>
                <a:ea typeface="楷体" charset="0"/>
                <a:sym typeface="Arial" panose="02080604020202020204" charset="0"/>
              </a:endParaRPr>
            </a:p>
          </p:txBody>
        </p:sp>
        <p:sp>
          <p:nvSpPr>
            <p:cNvPr id="32" name="文本框 50"/>
            <p:cNvSpPr txBox="1"/>
            <p:nvPr/>
          </p:nvSpPr>
          <p:spPr>
            <a:xfrm>
              <a:off x="1344269" y="2320925"/>
              <a:ext cx="2392363" cy="10058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endParaRPr lang="x-none" sz="2000" dirty="0">
                <a:solidFill>
                  <a:srgbClr val="00729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sz="2000" dirty="0">
                  <a:solidFill>
                    <a:schemeClr val="tx2">
                      <a:lumMod val="75000"/>
                    </a:schemeClr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技术员：陈宏超</a:t>
              </a:r>
              <a:endParaRPr lang="x-none" sz="2000" dirty="0">
                <a:solidFill>
                  <a:schemeClr val="tx2">
                    <a:lumMod val="75000"/>
                  </a:schemeClr>
                </a:solidFill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272020" y="2067218"/>
            <a:ext cx="1786255" cy="1365538"/>
            <a:chOff x="1364625" y="1971952"/>
            <a:chExt cx="2392363" cy="1365828"/>
          </a:xfrm>
        </p:grpSpPr>
        <p:sp>
          <p:nvSpPr>
            <p:cNvPr id="29" name="TextBox 50"/>
            <p:cNvSpPr txBox="1"/>
            <p:nvPr/>
          </p:nvSpPr>
          <p:spPr>
            <a:xfrm>
              <a:off x="1498600" y="1971952"/>
              <a:ext cx="2008188" cy="4268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x-none" dirty="0">
                  <a:solidFill>
                    <a:schemeClr val="tx2">
                      <a:lumMod val="75000"/>
                    </a:schemeClr>
                  </a:solidFill>
                  <a:latin typeface="楷体" charset="0"/>
                  <a:ea typeface="楷体" charset="0"/>
                  <a:sym typeface="Arial" panose="02080604020202020204" charset="0"/>
                </a:rPr>
                <a:t>负载均衡</a:t>
              </a:r>
              <a:endParaRPr lang="x-none" dirty="0">
                <a:solidFill>
                  <a:schemeClr val="tx2">
                    <a:lumMod val="75000"/>
                  </a:schemeClr>
                </a:solidFill>
                <a:latin typeface="楷体" charset="0"/>
                <a:ea typeface="楷体" charset="0"/>
                <a:sym typeface="Arial" panose="02080604020202020204" charset="0"/>
              </a:endParaRPr>
            </a:p>
          </p:txBody>
        </p:sp>
        <p:sp>
          <p:nvSpPr>
            <p:cNvPr id="30" name="文本框 50"/>
            <p:cNvSpPr txBox="1"/>
            <p:nvPr/>
          </p:nvSpPr>
          <p:spPr>
            <a:xfrm>
              <a:off x="1364625" y="2331727"/>
              <a:ext cx="2392363" cy="10060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endParaRPr lang="x-none" sz="2000" dirty="0">
                <a:solidFill>
                  <a:srgbClr val="00729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sz="20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技术员：樊宣</a:t>
              </a:r>
              <a:endPara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 bwMode="auto">
          <a:xfrm>
            <a:off x="3121501" y="1630290"/>
            <a:ext cx="0" cy="392303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854877" y="5385374"/>
            <a:ext cx="6602627" cy="385945"/>
            <a:chOff x="2267627" y="5373944"/>
            <a:chExt cx="6602627" cy="385945"/>
          </a:xfrm>
        </p:grpSpPr>
        <p:sp>
          <p:nvSpPr>
            <p:cNvPr id="21" name="IconShape"/>
            <p:cNvSpPr/>
            <p:nvPr/>
          </p:nvSpPr>
          <p:spPr>
            <a:xfrm flipH="1">
              <a:off x="2267627" y="5373944"/>
              <a:ext cx="561256" cy="385945"/>
            </a:xfrm>
            <a:custGeom>
              <a:avLst/>
              <a:gdLst/>
              <a:ahLst/>
              <a:cxnLst>
                <a:cxn ang="0">
                  <a:pos x="681038" y="151269"/>
                </a:cxn>
                <a:cxn ang="0">
                  <a:pos x="572691" y="168882"/>
                </a:cxn>
                <a:cxn ang="0">
                  <a:pos x="536575" y="217579"/>
                </a:cxn>
                <a:cxn ang="0">
                  <a:pos x="307499" y="76671"/>
                </a:cxn>
                <a:cxn ang="0">
                  <a:pos x="312658" y="16577"/>
                </a:cxn>
                <a:cxn ang="0">
                  <a:pos x="160973" y="77707"/>
                </a:cxn>
                <a:cxn ang="0">
                  <a:pos x="0" y="275600"/>
                </a:cxn>
                <a:cxn ang="0">
                  <a:pos x="220821" y="426868"/>
                </a:cxn>
                <a:cxn ang="0">
                  <a:pos x="351870" y="457951"/>
                </a:cxn>
                <a:cxn ang="0">
                  <a:pos x="345678" y="408219"/>
                </a:cxn>
                <a:cxn ang="0">
                  <a:pos x="521097" y="300466"/>
                </a:cxn>
                <a:cxn ang="0">
                  <a:pos x="541735" y="328440"/>
                </a:cxn>
                <a:cxn ang="0">
                  <a:pos x="640795" y="381281"/>
                </a:cxn>
                <a:cxn ang="0">
                  <a:pos x="578882" y="265239"/>
                </a:cxn>
                <a:cxn ang="0">
                  <a:pos x="681038" y="151269"/>
                </a:cxn>
                <a:cxn ang="0">
                  <a:pos x="150654" y="187532"/>
                </a:cxn>
                <a:cxn ang="0">
                  <a:pos x="134144" y="205146"/>
                </a:cxn>
                <a:cxn ang="0">
                  <a:pos x="108347" y="176135"/>
                </a:cxn>
                <a:cxn ang="0">
                  <a:pos x="121761" y="161630"/>
                </a:cxn>
                <a:cxn ang="0">
                  <a:pos x="150654" y="187532"/>
                </a:cxn>
              </a:cxnLst>
              <a:rect l="0" t="0" r="0" b="0"/>
              <a:pathLst>
                <a:path w="660" h="452">
                  <a:moveTo>
                    <a:pt x="660" y="146"/>
                  </a:moveTo>
                  <a:cubicBezTo>
                    <a:pt x="660" y="146"/>
                    <a:pt x="587" y="133"/>
                    <a:pt x="555" y="163"/>
                  </a:cubicBezTo>
                  <a:cubicBezTo>
                    <a:pt x="542" y="176"/>
                    <a:pt x="530" y="193"/>
                    <a:pt x="520" y="210"/>
                  </a:cubicBezTo>
                  <a:cubicBezTo>
                    <a:pt x="473" y="168"/>
                    <a:pt x="390" y="102"/>
                    <a:pt x="298" y="74"/>
                  </a:cubicBezTo>
                  <a:cubicBezTo>
                    <a:pt x="303" y="16"/>
                    <a:pt x="303" y="16"/>
                    <a:pt x="303" y="16"/>
                  </a:cubicBezTo>
                  <a:cubicBezTo>
                    <a:pt x="229" y="0"/>
                    <a:pt x="193" y="39"/>
                    <a:pt x="156" y="75"/>
                  </a:cubicBezTo>
                  <a:cubicBezTo>
                    <a:pt x="49" y="121"/>
                    <a:pt x="0" y="266"/>
                    <a:pt x="0" y="266"/>
                  </a:cubicBezTo>
                  <a:cubicBezTo>
                    <a:pt x="0" y="266"/>
                    <a:pt x="114" y="386"/>
                    <a:pt x="214" y="412"/>
                  </a:cubicBezTo>
                  <a:cubicBezTo>
                    <a:pt x="245" y="434"/>
                    <a:pt x="280" y="452"/>
                    <a:pt x="341" y="442"/>
                  </a:cubicBezTo>
                  <a:cubicBezTo>
                    <a:pt x="335" y="394"/>
                    <a:pt x="335" y="394"/>
                    <a:pt x="335" y="394"/>
                  </a:cubicBezTo>
                  <a:cubicBezTo>
                    <a:pt x="395" y="367"/>
                    <a:pt x="461" y="323"/>
                    <a:pt x="505" y="290"/>
                  </a:cubicBezTo>
                  <a:cubicBezTo>
                    <a:pt x="510" y="298"/>
                    <a:pt x="516" y="307"/>
                    <a:pt x="525" y="317"/>
                  </a:cubicBezTo>
                  <a:cubicBezTo>
                    <a:pt x="558" y="352"/>
                    <a:pt x="621" y="368"/>
                    <a:pt x="621" y="368"/>
                  </a:cubicBezTo>
                  <a:cubicBezTo>
                    <a:pt x="561" y="256"/>
                    <a:pt x="561" y="256"/>
                    <a:pt x="561" y="256"/>
                  </a:cubicBezTo>
                  <a:lnTo>
                    <a:pt x="660" y="146"/>
                  </a:lnTo>
                  <a:close/>
                  <a:moveTo>
                    <a:pt x="146" y="181"/>
                  </a:moveTo>
                  <a:cubicBezTo>
                    <a:pt x="145" y="189"/>
                    <a:pt x="138" y="196"/>
                    <a:pt x="130" y="198"/>
                  </a:cubicBezTo>
                  <a:cubicBezTo>
                    <a:pt x="114" y="201"/>
                    <a:pt x="100" y="186"/>
                    <a:pt x="105" y="170"/>
                  </a:cubicBezTo>
                  <a:cubicBezTo>
                    <a:pt x="107" y="163"/>
                    <a:pt x="112" y="158"/>
                    <a:pt x="118" y="156"/>
                  </a:cubicBezTo>
                  <a:cubicBezTo>
                    <a:pt x="134" y="151"/>
                    <a:pt x="150" y="165"/>
                    <a:pt x="146" y="181"/>
                  </a:cubicBezTo>
                  <a:close/>
                </a:path>
              </a:pathLst>
            </a:custGeom>
            <a:solidFill>
              <a:srgbClr val="404040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IconShape"/>
            <p:cNvSpPr/>
            <p:nvPr/>
          </p:nvSpPr>
          <p:spPr>
            <a:xfrm flipH="1">
              <a:off x="4292185" y="5373944"/>
              <a:ext cx="559948" cy="385945"/>
            </a:xfrm>
            <a:custGeom>
              <a:avLst/>
              <a:gdLst/>
              <a:ahLst/>
              <a:cxnLst>
                <a:cxn ang="0">
                  <a:pos x="679450" y="151269"/>
                </a:cxn>
                <a:cxn ang="0">
                  <a:pos x="571356" y="168882"/>
                </a:cxn>
                <a:cxn ang="0">
                  <a:pos x="535324" y="217579"/>
                </a:cxn>
                <a:cxn ang="0">
                  <a:pos x="306782" y="76671"/>
                </a:cxn>
                <a:cxn ang="0">
                  <a:pos x="311929" y="16577"/>
                </a:cxn>
                <a:cxn ang="0">
                  <a:pos x="160597" y="77707"/>
                </a:cxn>
                <a:cxn ang="0">
                  <a:pos x="0" y="275600"/>
                </a:cxn>
                <a:cxn ang="0">
                  <a:pos x="220307" y="426868"/>
                </a:cxn>
                <a:cxn ang="0">
                  <a:pos x="351049" y="457951"/>
                </a:cxn>
                <a:cxn ang="0">
                  <a:pos x="344872" y="408219"/>
                </a:cxn>
                <a:cxn ang="0">
                  <a:pos x="519882" y="300466"/>
                </a:cxn>
                <a:cxn ang="0">
                  <a:pos x="540472" y="328440"/>
                </a:cxn>
                <a:cxn ang="0">
                  <a:pos x="639301" y="381281"/>
                </a:cxn>
                <a:cxn ang="0">
                  <a:pos x="577533" y="265239"/>
                </a:cxn>
                <a:cxn ang="0">
                  <a:pos x="679450" y="151269"/>
                </a:cxn>
                <a:cxn ang="0">
                  <a:pos x="150303" y="187532"/>
                </a:cxn>
                <a:cxn ang="0">
                  <a:pos x="133831" y="205146"/>
                </a:cxn>
                <a:cxn ang="0">
                  <a:pos x="108094" y="176135"/>
                </a:cxn>
                <a:cxn ang="0">
                  <a:pos x="121477" y="161630"/>
                </a:cxn>
                <a:cxn ang="0">
                  <a:pos x="150303" y="187532"/>
                </a:cxn>
              </a:cxnLst>
              <a:rect l="0" t="0" r="0" b="0"/>
              <a:pathLst>
                <a:path w="660" h="452">
                  <a:moveTo>
                    <a:pt x="660" y="146"/>
                  </a:moveTo>
                  <a:cubicBezTo>
                    <a:pt x="660" y="146"/>
                    <a:pt x="587" y="133"/>
                    <a:pt x="555" y="163"/>
                  </a:cubicBezTo>
                  <a:cubicBezTo>
                    <a:pt x="542" y="176"/>
                    <a:pt x="530" y="193"/>
                    <a:pt x="520" y="210"/>
                  </a:cubicBezTo>
                  <a:cubicBezTo>
                    <a:pt x="473" y="168"/>
                    <a:pt x="390" y="102"/>
                    <a:pt x="298" y="74"/>
                  </a:cubicBezTo>
                  <a:cubicBezTo>
                    <a:pt x="303" y="16"/>
                    <a:pt x="303" y="16"/>
                    <a:pt x="303" y="16"/>
                  </a:cubicBezTo>
                  <a:cubicBezTo>
                    <a:pt x="229" y="0"/>
                    <a:pt x="193" y="39"/>
                    <a:pt x="156" y="75"/>
                  </a:cubicBezTo>
                  <a:cubicBezTo>
                    <a:pt x="49" y="121"/>
                    <a:pt x="0" y="266"/>
                    <a:pt x="0" y="266"/>
                  </a:cubicBezTo>
                  <a:cubicBezTo>
                    <a:pt x="0" y="266"/>
                    <a:pt x="114" y="386"/>
                    <a:pt x="214" y="412"/>
                  </a:cubicBezTo>
                  <a:cubicBezTo>
                    <a:pt x="245" y="434"/>
                    <a:pt x="280" y="452"/>
                    <a:pt x="341" y="442"/>
                  </a:cubicBezTo>
                  <a:cubicBezTo>
                    <a:pt x="335" y="394"/>
                    <a:pt x="335" y="394"/>
                    <a:pt x="335" y="394"/>
                  </a:cubicBezTo>
                  <a:cubicBezTo>
                    <a:pt x="395" y="367"/>
                    <a:pt x="461" y="323"/>
                    <a:pt x="505" y="290"/>
                  </a:cubicBezTo>
                  <a:cubicBezTo>
                    <a:pt x="510" y="298"/>
                    <a:pt x="516" y="307"/>
                    <a:pt x="525" y="317"/>
                  </a:cubicBezTo>
                  <a:cubicBezTo>
                    <a:pt x="558" y="352"/>
                    <a:pt x="621" y="368"/>
                    <a:pt x="621" y="368"/>
                  </a:cubicBezTo>
                  <a:cubicBezTo>
                    <a:pt x="561" y="256"/>
                    <a:pt x="561" y="256"/>
                    <a:pt x="561" y="256"/>
                  </a:cubicBezTo>
                  <a:lnTo>
                    <a:pt x="660" y="146"/>
                  </a:lnTo>
                  <a:close/>
                  <a:moveTo>
                    <a:pt x="146" y="181"/>
                  </a:moveTo>
                  <a:cubicBezTo>
                    <a:pt x="145" y="189"/>
                    <a:pt x="138" y="196"/>
                    <a:pt x="130" y="198"/>
                  </a:cubicBezTo>
                  <a:cubicBezTo>
                    <a:pt x="114" y="201"/>
                    <a:pt x="100" y="186"/>
                    <a:pt x="105" y="170"/>
                  </a:cubicBezTo>
                  <a:cubicBezTo>
                    <a:pt x="107" y="163"/>
                    <a:pt x="112" y="158"/>
                    <a:pt x="118" y="156"/>
                  </a:cubicBezTo>
                  <a:cubicBezTo>
                    <a:pt x="134" y="151"/>
                    <a:pt x="150" y="165"/>
                    <a:pt x="146" y="181"/>
                  </a:cubicBezTo>
                  <a:close/>
                </a:path>
              </a:pathLst>
            </a:custGeom>
            <a:solidFill>
              <a:srgbClr val="404040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IconShape"/>
            <p:cNvSpPr/>
            <p:nvPr/>
          </p:nvSpPr>
          <p:spPr>
            <a:xfrm flipH="1">
              <a:off x="6285438" y="5373944"/>
              <a:ext cx="559948" cy="385945"/>
            </a:xfrm>
            <a:custGeom>
              <a:avLst/>
              <a:gdLst/>
              <a:ahLst/>
              <a:cxnLst>
                <a:cxn ang="0">
                  <a:pos x="679450" y="151269"/>
                </a:cxn>
                <a:cxn ang="0">
                  <a:pos x="571356" y="168882"/>
                </a:cxn>
                <a:cxn ang="0">
                  <a:pos x="535324" y="217579"/>
                </a:cxn>
                <a:cxn ang="0">
                  <a:pos x="306782" y="76671"/>
                </a:cxn>
                <a:cxn ang="0">
                  <a:pos x="311929" y="16577"/>
                </a:cxn>
                <a:cxn ang="0">
                  <a:pos x="160597" y="77707"/>
                </a:cxn>
                <a:cxn ang="0">
                  <a:pos x="0" y="275600"/>
                </a:cxn>
                <a:cxn ang="0">
                  <a:pos x="220307" y="426868"/>
                </a:cxn>
                <a:cxn ang="0">
                  <a:pos x="351049" y="457951"/>
                </a:cxn>
                <a:cxn ang="0">
                  <a:pos x="344872" y="408219"/>
                </a:cxn>
                <a:cxn ang="0">
                  <a:pos x="519882" y="300466"/>
                </a:cxn>
                <a:cxn ang="0">
                  <a:pos x="540472" y="328440"/>
                </a:cxn>
                <a:cxn ang="0">
                  <a:pos x="639301" y="381281"/>
                </a:cxn>
                <a:cxn ang="0">
                  <a:pos x="577533" y="265239"/>
                </a:cxn>
                <a:cxn ang="0">
                  <a:pos x="679450" y="151269"/>
                </a:cxn>
                <a:cxn ang="0">
                  <a:pos x="150303" y="187532"/>
                </a:cxn>
                <a:cxn ang="0">
                  <a:pos x="133831" y="205146"/>
                </a:cxn>
                <a:cxn ang="0">
                  <a:pos x="108094" y="176135"/>
                </a:cxn>
                <a:cxn ang="0">
                  <a:pos x="121477" y="161630"/>
                </a:cxn>
                <a:cxn ang="0">
                  <a:pos x="150303" y="187532"/>
                </a:cxn>
              </a:cxnLst>
              <a:rect l="0" t="0" r="0" b="0"/>
              <a:pathLst>
                <a:path w="660" h="452">
                  <a:moveTo>
                    <a:pt x="660" y="146"/>
                  </a:moveTo>
                  <a:cubicBezTo>
                    <a:pt x="660" y="146"/>
                    <a:pt x="587" y="133"/>
                    <a:pt x="555" y="163"/>
                  </a:cubicBezTo>
                  <a:cubicBezTo>
                    <a:pt x="542" y="176"/>
                    <a:pt x="530" y="193"/>
                    <a:pt x="520" y="210"/>
                  </a:cubicBezTo>
                  <a:cubicBezTo>
                    <a:pt x="473" y="168"/>
                    <a:pt x="390" y="102"/>
                    <a:pt x="298" y="74"/>
                  </a:cubicBezTo>
                  <a:cubicBezTo>
                    <a:pt x="303" y="16"/>
                    <a:pt x="303" y="16"/>
                    <a:pt x="303" y="16"/>
                  </a:cubicBezTo>
                  <a:cubicBezTo>
                    <a:pt x="229" y="0"/>
                    <a:pt x="193" y="39"/>
                    <a:pt x="156" y="75"/>
                  </a:cubicBezTo>
                  <a:cubicBezTo>
                    <a:pt x="49" y="121"/>
                    <a:pt x="0" y="266"/>
                    <a:pt x="0" y="266"/>
                  </a:cubicBezTo>
                  <a:cubicBezTo>
                    <a:pt x="0" y="266"/>
                    <a:pt x="114" y="386"/>
                    <a:pt x="214" y="412"/>
                  </a:cubicBezTo>
                  <a:cubicBezTo>
                    <a:pt x="245" y="434"/>
                    <a:pt x="280" y="452"/>
                    <a:pt x="341" y="442"/>
                  </a:cubicBezTo>
                  <a:cubicBezTo>
                    <a:pt x="335" y="394"/>
                    <a:pt x="335" y="394"/>
                    <a:pt x="335" y="394"/>
                  </a:cubicBezTo>
                  <a:cubicBezTo>
                    <a:pt x="395" y="367"/>
                    <a:pt x="461" y="323"/>
                    <a:pt x="505" y="290"/>
                  </a:cubicBezTo>
                  <a:cubicBezTo>
                    <a:pt x="510" y="298"/>
                    <a:pt x="516" y="307"/>
                    <a:pt x="525" y="317"/>
                  </a:cubicBezTo>
                  <a:cubicBezTo>
                    <a:pt x="558" y="352"/>
                    <a:pt x="621" y="368"/>
                    <a:pt x="621" y="368"/>
                  </a:cubicBezTo>
                  <a:cubicBezTo>
                    <a:pt x="561" y="256"/>
                    <a:pt x="561" y="256"/>
                    <a:pt x="561" y="256"/>
                  </a:cubicBezTo>
                  <a:lnTo>
                    <a:pt x="660" y="146"/>
                  </a:lnTo>
                  <a:close/>
                  <a:moveTo>
                    <a:pt x="146" y="181"/>
                  </a:moveTo>
                  <a:cubicBezTo>
                    <a:pt x="145" y="189"/>
                    <a:pt x="138" y="196"/>
                    <a:pt x="130" y="198"/>
                  </a:cubicBezTo>
                  <a:cubicBezTo>
                    <a:pt x="114" y="201"/>
                    <a:pt x="100" y="186"/>
                    <a:pt x="105" y="170"/>
                  </a:cubicBezTo>
                  <a:cubicBezTo>
                    <a:pt x="107" y="163"/>
                    <a:pt x="112" y="158"/>
                    <a:pt x="118" y="156"/>
                  </a:cubicBezTo>
                  <a:cubicBezTo>
                    <a:pt x="134" y="151"/>
                    <a:pt x="150" y="165"/>
                    <a:pt x="146" y="181"/>
                  </a:cubicBezTo>
                  <a:close/>
                </a:path>
              </a:pathLst>
            </a:custGeom>
            <a:solidFill>
              <a:srgbClr val="404040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IconShape"/>
            <p:cNvSpPr/>
            <p:nvPr/>
          </p:nvSpPr>
          <p:spPr>
            <a:xfrm flipH="1">
              <a:off x="8310306" y="5373944"/>
              <a:ext cx="559948" cy="385945"/>
            </a:xfrm>
            <a:custGeom>
              <a:avLst/>
              <a:gdLst/>
              <a:ahLst/>
              <a:cxnLst>
                <a:cxn ang="0">
                  <a:pos x="679450" y="151269"/>
                </a:cxn>
                <a:cxn ang="0">
                  <a:pos x="571356" y="168882"/>
                </a:cxn>
                <a:cxn ang="0">
                  <a:pos x="535324" y="217579"/>
                </a:cxn>
                <a:cxn ang="0">
                  <a:pos x="306782" y="76671"/>
                </a:cxn>
                <a:cxn ang="0">
                  <a:pos x="311929" y="16577"/>
                </a:cxn>
                <a:cxn ang="0">
                  <a:pos x="160597" y="77707"/>
                </a:cxn>
                <a:cxn ang="0">
                  <a:pos x="0" y="275600"/>
                </a:cxn>
                <a:cxn ang="0">
                  <a:pos x="220307" y="426868"/>
                </a:cxn>
                <a:cxn ang="0">
                  <a:pos x="351049" y="457951"/>
                </a:cxn>
                <a:cxn ang="0">
                  <a:pos x="344872" y="408219"/>
                </a:cxn>
                <a:cxn ang="0">
                  <a:pos x="519882" y="300466"/>
                </a:cxn>
                <a:cxn ang="0">
                  <a:pos x="540472" y="328440"/>
                </a:cxn>
                <a:cxn ang="0">
                  <a:pos x="639301" y="381281"/>
                </a:cxn>
                <a:cxn ang="0">
                  <a:pos x="577533" y="265239"/>
                </a:cxn>
                <a:cxn ang="0">
                  <a:pos x="679450" y="151269"/>
                </a:cxn>
                <a:cxn ang="0">
                  <a:pos x="150303" y="187532"/>
                </a:cxn>
                <a:cxn ang="0">
                  <a:pos x="133831" y="205146"/>
                </a:cxn>
                <a:cxn ang="0">
                  <a:pos x="108094" y="176135"/>
                </a:cxn>
                <a:cxn ang="0">
                  <a:pos x="121477" y="161630"/>
                </a:cxn>
                <a:cxn ang="0">
                  <a:pos x="150303" y="187532"/>
                </a:cxn>
              </a:cxnLst>
              <a:rect l="0" t="0" r="0" b="0"/>
              <a:pathLst>
                <a:path w="660" h="452">
                  <a:moveTo>
                    <a:pt x="660" y="146"/>
                  </a:moveTo>
                  <a:cubicBezTo>
                    <a:pt x="660" y="146"/>
                    <a:pt x="587" y="133"/>
                    <a:pt x="555" y="163"/>
                  </a:cubicBezTo>
                  <a:cubicBezTo>
                    <a:pt x="542" y="176"/>
                    <a:pt x="530" y="193"/>
                    <a:pt x="520" y="210"/>
                  </a:cubicBezTo>
                  <a:cubicBezTo>
                    <a:pt x="473" y="168"/>
                    <a:pt x="390" y="102"/>
                    <a:pt x="298" y="74"/>
                  </a:cubicBezTo>
                  <a:cubicBezTo>
                    <a:pt x="303" y="16"/>
                    <a:pt x="303" y="16"/>
                    <a:pt x="303" y="16"/>
                  </a:cubicBezTo>
                  <a:cubicBezTo>
                    <a:pt x="229" y="0"/>
                    <a:pt x="193" y="39"/>
                    <a:pt x="156" y="75"/>
                  </a:cubicBezTo>
                  <a:cubicBezTo>
                    <a:pt x="49" y="121"/>
                    <a:pt x="0" y="266"/>
                    <a:pt x="0" y="266"/>
                  </a:cubicBezTo>
                  <a:cubicBezTo>
                    <a:pt x="0" y="266"/>
                    <a:pt x="114" y="386"/>
                    <a:pt x="214" y="412"/>
                  </a:cubicBezTo>
                  <a:cubicBezTo>
                    <a:pt x="245" y="434"/>
                    <a:pt x="280" y="452"/>
                    <a:pt x="341" y="442"/>
                  </a:cubicBezTo>
                  <a:cubicBezTo>
                    <a:pt x="335" y="394"/>
                    <a:pt x="335" y="394"/>
                    <a:pt x="335" y="394"/>
                  </a:cubicBezTo>
                  <a:cubicBezTo>
                    <a:pt x="395" y="367"/>
                    <a:pt x="461" y="323"/>
                    <a:pt x="505" y="290"/>
                  </a:cubicBezTo>
                  <a:cubicBezTo>
                    <a:pt x="510" y="298"/>
                    <a:pt x="516" y="307"/>
                    <a:pt x="525" y="317"/>
                  </a:cubicBezTo>
                  <a:cubicBezTo>
                    <a:pt x="558" y="352"/>
                    <a:pt x="621" y="368"/>
                    <a:pt x="621" y="368"/>
                  </a:cubicBezTo>
                  <a:cubicBezTo>
                    <a:pt x="561" y="256"/>
                    <a:pt x="561" y="256"/>
                    <a:pt x="561" y="256"/>
                  </a:cubicBezTo>
                  <a:lnTo>
                    <a:pt x="660" y="146"/>
                  </a:lnTo>
                  <a:close/>
                  <a:moveTo>
                    <a:pt x="146" y="181"/>
                  </a:moveTo>
                  <a:cubicBezTo>
                    <a:pt x="145" y="189"/>
                    <a:pt x="138" y="196"/>
                    <a:pt x="130" y="198"/>
                  </a:cubicBezTo>
                  <a:cubicBezTo>
                    <a:pt x="114" y="201"/>
                    <a:pt x="100" y="186"/>
                    <a:pt x="105" y="170"/>
                  </a:cubicBezTo>
                  <a:cubicBezTo>
                    <a:pt x="107" y="163"/>
                    <a:pt x="112" y="158"/>
                    <a:pt x="118" y="156"/>
                  </a:cubicBezTo>
                  <a:cubicBezTo>
                    <a:pt x="134" y="151"/>
                    <a:pt x="150" y="165"/>
                    <a:pt x="146" y="181"/>
                  </a:cubicBezTo>
                  <a:close/>
                </a:path>
              </a:pathLst>
            </a:custGeom>
            <a:solidFill>
              <a:srgbClr val="404040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7" name="îşľîḑê"/>
          <p:cNvSpPr/>
          <p:nvPr/>
        </p:nvSpPr>
        <p:spPr bwMode="auto">
          <a:xfrm>
            <a:off x="9194800" y="1173480"/>
            <a:ext cx="2038985" cy="449580"/>
          </a:xfrm>
          <a:prstGeom prst="chevron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80604020202020204" charset="0"/>
                <a:cs typeface="Arial" panose="02080604020202020204" charset="0"/>
                <a:sym typeface="+mn-ea"/>
              </a:rPr>
              <a:t>Step 0</a:t>
            </a:r>
            <a:r>
              <a:rPr kumimoji="0" lang="x-none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80604020202020204" charset="0"/>
                <a:cs typeface="Arial" panose="02080604020202020204" charset="0"/>
                <a:sym typeface="+mn-ea"/>
              </a:rPr>
              <a:t>5</a:t>
            </a:r>
            <a:endParaRPr kumimoji="0" lang="x-none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80604020202020204" charset="0"/>
              <a:cs typeface="Arial" panose="02080604020202020204" charset="0"/>
              <a:sym typeface="+mn-ea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9057164" y="1623305"/>
            <a:ext cx="0" cy="392366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 bwMode="auto">
          <a:xfrm>
            <a:off x="11019314" y="1623305"/>
            <a:ext cx="0" cy="392366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conShape"/>
          <p:cNvSpPr/>
          <p:nvPr/>
        </p:nvSpPr>
        <p:spPr>
          <a:xfrm flipH="1">
            <a:off x="9927175" y="5389819"/>
            <a:ext cx="559948" cy="385945"/>
          </a:xfrm>
          <a:custGeom>
            <a:avLst/>
            <a:gdLst/>
            <a:ahLst/>
            <a:cxnLst>
              <a:cxn ang="0">
                <a:pos x="679450" y="151269"/>
              </a:cxn>
              <a:cxn ang="0">
                <a:pos x="571356" y="168882"/>
              </a:cxn>
              <a:cxn ang="0">
                <a:pos x="535324" y="217579"/>
              </a:cxn>
              <a:cxn ang="0">
                <a:pos x="306782" y="76671"/>
              </a:cxn>
              <a:cxn ang="0">
                <a:pos x="311929" y="16577"/>
              </a:cxn>
              <a:cxn ang="0">
                <a:pos x="160597" y="77707"/>
              </a:cxn>
              <a:cxn ang="0">
                <a:pos x="0" y="275600"/>
              </a:cxn>
              <a:cxn ang="0">
                <a:pos x="220307" y="426868"/>
              </a:cxn>
              <a:cxn ang="0">
                <a:pos x="351049" y="457951"/>
              </a:cxn>
              <a:cxn ang="0">
                <a:pos x="344872" y="408219"/>
              </a:cxn>
              <a:cxn ang="0">
                <a:pos x="519882" y="300466"/>
              </a:cxn>
              <a:cxn ang="0">
                <a:pos x="540472" y="328440"/>
              </a:cxn>
              <a:cxn ang="0">
                <a:pos x="639301" y="381281"/>
              </a:cxn>
              <a:cxn ang="0">
                <a:pos x="577533" y="265239"/>
              </a:cxn>
              <a:cxn ang="0">
                <a:pos x="679450" y="151269"/>
              </a:cxn>
              <a:cxn ang="0">
                <a:pos x="150303" y="187532"/>
              </a:cxn>
              <a:cxn ang="0">
                <a:pos x="133831" y="205146"/>
              </a:cxn>
              <a:cxn ang="0">
                <a:pos x="108094" y="176135"/>
              </a:cxn>
              <a:cxn ang="0">
                <a:pos x="121477" y="161630"/>
              </a:cxn>
              <a:cxn ang="0">
                <a:pos x="150303" y="187532"/>
              </a:cxn>
            </a:cxnLst>
            <a:rect l="0" t="0" r="0" b="0"/>
            <a:pathLst>
              <a:path w="660" h="452">
                <a:moveTo>
                  <a:pt x="660" y="146"/>
                </a:moveTo>
                <a:cubicBezTo>
                  <a:pt x="660" y="146"/>
                  <a:pt x="587" y="133"/>
                  <a:pt x="555" y="163"/>
                </a:cubicBezTo>
                <a:cubicBezTo>
                  <a:pt x="542" y="176"/>
                  <a:pt x="530" y="193"/>
                  <a:pt x="520" y="210"/>
                </a:cubicBezTo>
                <a:cubicBezTo>
                  <a:pt x="473" y="168"/>
                  <a:pt x="390" y="102"/>
                  <a:pt x="298" y="74"/>
                </a:cubicBezTo>
                <a:cubicBezTo>
                  <a:pt x="303" y="16"/>
                  <a:pt x="303" y="16"/>
                  <a:pt x="303" y="16"/>
                </a:cubicBezTo>
                <a:cubicBezTo>
                  <a:pt x="229" y="0"/>
                  <a:pt x="193" y="39"/>
                  <a:pt x="156" y="75"/>
                </a:cubicBezTo>
                <a:cubicBezTo>
                  <a:pt x="49" y="121"/>
                  <a:pt x="0" y="266"/>
                  <a:pt x="0" y="266"/>
                </a:cubicBezTo>
                <a:cubicBezTo>
                  <a:pt x="0" y="266"/>
                  <a:pt x="114" y="386"/>
                  <a:pt x="214" y="412"/>
                </a:cubicBezTo>
                <a:cubicBezTo>
                  <a:pt x="245" y="434"/>
                  <a:pt x="280" y="452"/>
                  <a:pt x="341" y="442"/>
                </a:cubicBezTo>
                <a:cubicBezTo>
                  <a:pt x="335" y="394"/>
                  <a:pt x="335" y="394"/>
                  <a:pt x="335" y="394"/>
                </a:cubicBezTo>
                <a:cubicBezTo>
                  <a:pt x="395" y="367"/>
                  <a:pt x="461" y="323"/>
                  <a:pt x="505" y="290"/>
                </a:cubicBezTo>
                <a:cubicBezTo>
                  <a:pt x="510" y="298"/>
                  <a:pt x="516" y="307"/>
                  <a:pt x="525" y="317"/>
                </a:cubicBezTo>
                <a:cubicBezTo>
                  <a:pt x="558" y="352"/>
                  <a:pt x="621" y="368"/>
                  <a:pt x="621" y="368"/>
                </a:cubicBezTo>
                <a:cubicBezTo>
                  <a:pt x="561" y="256"/>
                  <a:pt x="561" y="256"/>
                  <a:pt x="561" y="256"/>
                </a:cubicBezTo>
                <a:lnTo>
                  <a:pt x="660" y="146"/>
                </a:lnTo>
                <a:close/>
                <a:moveTo>
                  <a:pt x="146" y="181"/>
                </a:moveTo>
                <a:cubicBezTo>
                  <a:pt x="145" y="189"/>
                  <a:pt x="138" y="196"/>
                  <a:pt x="130" y="198"/>
                </a:cubicBezTo>
                <a:cubicBezTo>
                  <a:pt x="114" y="201"/>
                  <a:pt x="100" y="186"/>
                  <a:pt x="105" y="170"/>
                </a:cubicBezTo>
                <a:cubicBezTo>
                  <a:pt x="107" y="163"/>
                  <a:pt x="112" y="158"/>
                  <a:pt x="118" y="156"/>
                </a:cubicBezTo>
                <a:cubicBezTo>
                  <a:pt x="134" y="151"/>
                  <a:pt x="150" y="165"/>
                  <a:pt x="146" y="181"/>
                </a:cubicBezTo>
                <a:close/>
              </a:path>
            </a:pathLst>
          </a:custGeom>
          <a:solidFill>
            <a:srgbClr val="404040">
              <a:alpha val="100000"/>
            </a:srgbClr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062719" y="2062138"/>
            <a:ext cx="2087245" cy="1354455"/>
            <a:chOff x="1352717" y="1950358"/>
            <a:chExt cx="2795484" cy="1354742"/>
          </a:xfrm>
        </p:grpSpPr>
        <p:sp>
          <p:nvSpPr>
            <p:cNvPr id="40" name="TextBox 50"/>
            <p:cNvSpPr txBox="1"/>
            <p:nvPr/>
          </p:nvSpPr>
          <p:spPr>
            <a:xfrm>
              <a:off x="1498997" y="1950358"/>
              <a:ext cx="2485064" cy="4268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x-none" dirty="0">
                  <a:solidFill>
                    <a:schemeClr val="tx2">
                      <a:lumMod val="75000"/>
                    </a:schemeClr>
                  </a:solidFill>
                  <a:uFillTx/>
                  <a:latin typeface="楷体" charset="0"/>
                  <a:ea typeface="楷体" charset="0"/>
                  <a:sym typeface="Arial" panose="02080604020202020204" charset="0"/>
                </a:rPr>
                <a:t>服务器服务</a:t>
              </a:r>
              <a:endParaRPr lang="x-none" dirty="0">
                <a:solidFill>
                  <a:schemeClr val="tx2">
                    <a:lumMod val="75000"/>
                  </a:schemeClr>
                </a:solidFill>
                <a:uFillTx/>
                <a:latin typeface="楷体" charset="0"/>
                <a:ea typeface="楷体" charset="0"/>
                <a:sym typeface="Arial" panose="02080604020202020204" charset="0"/>
              </a:endParaRPr>
            </a:p>
          </p:txBody>
        </p:sp>
        <p:sp>
          <p:nvSpPr>
            <p:cNvPr id="41" name="文本框 50"/>
            <p:cNvSpPr txBox="1"/>
            <p:nvPr/>
          </p:nvSpPr>
          <p:spPr>
            <a:xfrm>
              <a:off x="1352717" y="2299047"/>
              <a:ext cx="2795484" cy="10060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endParaRPr lang="x-none" sz="2000" dirty="0">
                <a:solidFill>
                  <a:srgbClr val="00729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x-none" sz="20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技术员：张新万</a:t>
              </a:r>
              <a:endParaRPr lang="x-none" sz="20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7528" y="370599"/>
            <a:ext cx="4702969" cy="727075"/>
            <a:chOff x="357528" y="291985"/>
            <a:chExt cx="4702969" cy="727075"/>
          </a:xfrm>
        </p:grpSpPr>
        <p:grpSp>
          <p:nvGrpSpPr>
            <p:cNvPr id="43" name="组合 42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1180647" y="291985"/>
              <a:ext cx="3879850" cy="727075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项目规划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50" name="椭圆 49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9948274" y="4779452"/>
            <a:ext cx="1385355" cy="1737873"/>
          </a:xfrm>
          <a:prstGeom prst="rect">
            <a:avLst/>
          </a:prstGeom>
          <a:blipFill dpi="0" rotWithShape="1">
            <a:blip r:embed="rId1">
              <a:alphaModFix amt="10000"/>
            </a:blip>
            <a:srcRect/>
            <a:stretch>
              <a:fillRect l="-2140" t="1863" r="2140" b="261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0"/>
          </p:nvPr>
        </p:nvSpPr>
        <p:spPr>
          <a:xfrm>
            <a:off x="853440" y="1179830"/>
            <a:ext cx="3811905" cy="497840"/>
          </a:xfrm>
        </p:spPr>
        <p:txBody>
          <a:bodyPr>
            <a:noAutofit/>
          </a:bodyPr>
          <a:lstStyle/>
          <a:p>
            <a:pPr marL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zh-CN" b="1" spc="20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uLnTx/>
                <a:uFillTx/>
                <a:latin typeface="楷体" charset="0"/>
                <a:ea typeface="楷体" charset="0"/>
                <a:sym typeface="+mn-ea"/>
              </a:rPr>
              <a:t>•现有网络环境拓扑</a:t>
            </a:r>
            <a:endParaRPr lang="x-none" altLang="zh-CN" b="1" spc="20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uLnTx/>
              <a:uFillTx/>
              <a:latin typeface="楷体" charset="0"/>
              <a:ea typeface="楷体" charset="0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112004" y="1704236"/>
            <a:ext cx="1639611" cy="564475"/>
            <a:chOff x="4642619" y="1914878"/>
            <a:chExt cx="1639611" cy="564475"/>
          </a:xfrm>
        </p:grpSpPr>
        <p:pic>
          <p:nvPicPr>
            <p:cNvPr id="27" name="Picture 15"/>
            <p:cNvPicPr>
              <a:picLocks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Internet</a:t>
              </a:r>
            </a:p>
          </p:txBody>
        </p:sp>
      </p:grpSp>
      <p:pic>
        <p:nvPicPr>
          <p:cNvPr id="30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00" y="270075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247908" y="274397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41" y="333973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3247908" y="338384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8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61" y="432345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958555" y="457542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0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40" y="432345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3535940" y="457542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2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96" y="432345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264132" y="457542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24" y="432345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9" descr="email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24" y="5401887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7507117" y="5932963"/>
            <a:ext cx="109674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邮件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7" name="Picture 25" descr="search_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91" y="5041847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5" descr="web_serv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67" y="5689919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直接连接符 123"/>
          <p:cNvCxnSpPr>
            <a:cxnSpLocks noChangeShapeType="1"/>
            <a:stCxn id="30" idx="2"/>
            <a:endCxn id="34" idx="0"/>
          </p:cNvCxnSpPr>
          <p:nvPr/>
        </p:nvCxnSpPr>
        <p:spPr bwMode="auto">
          <a:xfrm>
            <a:off x="4076980" y="3094967"/>
            <a:ext cx="0" cy="244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肘形连接符 53"/>
          <p:cNvCxnSpPr>
            <a:stCxn id="30" idx="0"/>
            <a:endCxn id="27" idx="2"/>
          </p:cNvCxnSpPr>
          <p:nvPr/>
        </p:nvCxnSpPr>
        <p:spPr>
          <a:xfrm rot="16200000">
            <a:off x="4288473" y="2057083"/>
            <a:ext cx="431800" cy="855345"/>
          </a:xfrm>
          <a:prstGeom prst="bentConnector3">
            <a:avLst>
              <a:gd name="adj1" fmla="val 500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123"/>
          <p:cNvCxnSpPr>
            <a:cxnSpLocks noChangeShapeType="1"/>
            <a:stCxn id="38" idx="0"/>
            <a:endCxn id="34" idx="2"/>
          </p:cNvCxnSpPr>
          <p:nvPr/>
        </p:nvCxnSpPr>
        <p:spPr bwMode="auto">
          <a:xfrm flipV="1">
            <a:off x="2459501" y="3735444"/>
            <a:ext cx="1617345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123"/>
          <p:cNvCxnSpPr>
            <a:cxnSpLocks noChangeShapeType="1"/>
            <a:stCxn id="40" idx="0"/>
            <a:endCxn id="34" idx="2"/>
          </p:cNvCxnSpPr>
          <p:nvPr/>
        </p:nvCxnSpPr>
        <p:spPr bwMode="auto">
          <a:xfrm flipV="1">
            <a:off x="4076980" y="3735444"/>
            <a:ext cx="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连接符 123"/>
          <p:cNvCxnSpPr>
            <a:cxnSpLocks noChangeShapeType="1"/>
            <a:stCxn id="44" idx="0"/>
            <a:endCxn id="34" idx="2"/>
          </p:cNvCxnSpPr>
          <p:nvPr/>
        </p:nvCxnSpPr>
        <p:spPr bwMode="auto">
          <a:xfrm flipH="1" flipV="1">
            <a:off x="4076394" y="3735444"/>
            <a:ext cx="334137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连接符 123"/>
          <p:cNvCxnSpPr>
            <a:cxnSpLocks noChangeShapeType="1"/>
            <a:stCxn id="44" idx="2"/>
            <a:endCxn id="48" idx="0"/>
          </p:cNvCxnSpPr>
          <p:nvPr/>
        </p:nvCxnSpPr>
        <p:spPr bwMode="auto">
          <a:xfrm flipH="1">
            <a:off x="7127569" y="4576057"/>
            <a:ext cx="290195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接连接符 123"/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7417764" y="4576057"/>
            <a:ext cx="637540" cy="8261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直接连接符 123"/>
          <p:cNvCxnSpPr>
            <a:cxnSpLocks noChangeShapeType="1"/>
            <a:stCxn id="44" idx="2"/>
            <a:endCxn id="47" idx="0"/>
          </p:cNvCxnSpPr>
          <p:nvPr/>
        </p:nvCxnSpPr>
        <p:spPr bwMode="auto">
          <a:xfrm>
            <a:off x="7417764" y="4576057"/>
            <a:ext cx="1637030" cy="4660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" name="组合 66"/>
          <p:cNvGrpSpPr/>
          <p:nvPr/>
        </p:nvGrpSpPr>
        <p:grpSpPr>
          <a:xfrm>
            <a:off x="1436211" y="5029220"/>
            <a:ext cx="2046580" cy="817126"/>
            <a:chOff x="496426" y="3631575"/>
            <a:chExt cx="2275374" cy="908475"/>
          </a:xfrm>
        </p:grpSpPr>
        <p:sp>
          <p:nvSpPr>
            <p:cNvPr id="68" name="椭圆 67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0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4" name="直接连接符 123"/>
          <p:cNvCxnSpPr>
            <a:cxnSpLocks noChangeShapeType="1"/>
            <a:stCxn id="38" idx="2"/>
            <a:endCxn id="68" idx="0"/>
          </p:cNvCxnSpPr>
          <p:nvPr/>
        </p:nvCxnSpPr>
        <p:spPr bwMode="auto">
          <a:xfrm>
            <a:off x="2459501" y="4576057"/>
            <a:ext cx="635" cy="4533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连接符 123"/>
          <p:cNvCxnSpPr>
            <a:cxnSpLocks noChangeShapeType="1"/>
            <a:stCxn id="40" idx="2"/>
          </p:cNvCxnSpPr>
          <p:nvPr/>
        </p:nvCxnSpPr>
        <p:spPr bwMode="auto">
          <a:xfrm flipH="1">
            <a:off x="4074240" y="4576057"/>
            <a:ext cx="2740" cy="112690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" name="组合 75"/>
          <p:cNvGrpSpPr/>
          <p:nvPr/>
        </p:nvGrpSpPr>
        <p:grpSpPr>
          <a:xfrm>
            <a:off x="4790005" y="5029220"/>
            <a:ext cx="2046580" cy="817126"/>
            <a:chOff x="496426" y="3631575"/>
            <a:chExt cx="2275374" cy="908475"/>
          </a:xfrm>
        </p:grpSpPr>
        <p:sp>
          <p:nvSpPr>
            <p:cNvPr id="77" name="椭圆 76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9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3" name="直接连接符 123"/>
          <p:cNvCxnSpPr>
            <a:cxnSpLocks noChangeShapeType="1"/>
            <a:stCxn id="42" idx="2"/>
            <a:endCxn id="77" idx="0"/>
          </p:cNvCxnSpPr>
          <p:nvPr/>
        </p:nvCxnSpPr>
        <p:spPr bwMode="auto">
          <a:xfrm flipH="1">
            <a:off x="5813531" y="4576057"/>
            <a:ext cx="1905" cy="4533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7732789" y="426217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89" name="直接连接符 123"/>
          <p:cNvCxnSpPr>
            <a:cxnSpLocks noChangeShapeType="1"/>
          </p:cNvCxnSpPr>
          <p:nvPr/>
        </p:nvCxnSpPr>
        <p:spPr bwMode="auto">
          <a:xfrm flipH="1" flipV="1">
            <a:off x="4099560" y="3737610"/>
            <a:ext cx="1750060" cy="6324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6" name="组合 95"/>
          <p:cNvGrpSpPr/>
          <p:nvPr/>
        </p:nvGrpSpPr>
        <p:grpSpPr>
          <a:xfrm>
            <a:off x="3050950" y="5702330"/>
            <a:ext cx="2046580" cy="817126"/>
            <a:chOff x="496426" y="3631575"/>
            <a:chExt cx="2275374" cy="908475"/>
          </a:xfrm>
        </p:grpSpPr>
        <p:sp>
          <p:nvSpPr>
            <p:cNvPr id="97" name="椭圆 96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9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2" name="Text Box 40"/>
          <p:cNvSpPr txBox="1">
            <a:spLocks noChangeArrowheads="1"/>
          </p:cNvSpPr>
          <p:nvPr/>
        </p:nvSpPr>
        <p:spPr bwMode="auto">
          <a:xfrm>
            <a:off x="6572120" y="6278145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bbs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3" name="Text Box 40"/>
          <p:cNvSpPr txBox="1">
            <a:spLocks noChangeArrowheads="1"/>
          </p:cNvSpPr>
          <p:nvPr/>
        </p:nvSpPr>
        <p:spPr bwMode="auto">
          <a:xfrm>
            <a:off x="8579854" y="5641503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DNS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7528" y="371869"/>
            <a:ext cx="5520055" cy="727075"/>
            <a:chOff x="357528" y="293255"/>
            <a:chExt cx="5520055" cy="727075"/>
          </a:xfrm>
        </p:grpSpPr>
        <p:grpSp>
          <p:nvGrpSpPr>
            <p:cNvPr id="3" name="组合 2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1181123" y="293255"/>
              <a:ext cx="4696460" cy="7270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项目拓扑、实施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10" name="椭圆 9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sz="quarter" idx="10"/>
          </p:nvPr>
        </p:nvSpPr>
        <p:spPr>
          <a:xfrm>
            <a:off x="452755" y="1168400"/>
            <a:ext cx="4234180" cy="497840"/>
          </a:xfrm>
        </p:spPr>
        <p:txBody>
          <a:bodyPr>
            <a:noAutofit/>
          </a:bodyPr>
          <a:lstStyle/>
          <a:p>
            <a:pPr marL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zh-CN" b="1" spc="20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uLnTx/>
                <a:uFillTx/>
                <a:latin typeface="楷体" charset="0"/>
                <a:ea typeface="楷体" charset="0"/>
                <a:sym typeface="+mn-ea"/>
              </a:rPr>
              <a:t>•项目规划后拓扑</a:t>
            </a:r>
            <a:endParaRPr lang="x-none" altLang="zh-CN" b="1" spc="20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uLnTx/>
              <a:uFillTx/>
              <a:latin typeface="楷体" charset="0"/>
              <a:ea typeface="楷体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11369" y="1703601"/>
            <a:ext cx="1639611" cy="564475"/>
            <a:chOff x="4642619" y="1914878"/>
            <a:chExt cx="1639611" cy="564475"/>
          </a:xfrm>
        </p:grpSpPr>
        <p:pic>
          <p:nvPicPr>
            <p:cNvPr id="3" name="Picture 15"/>
            <p:cNvPicPr>
              <a:picLocks noChangeArrowheads="1"/>
            </p:cNvPicPr>
            <p:nvPr/>
          </p:nvPicPr>
          <p:blipFill>
            <a:blip r:embed="rId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38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  <a:cs typeface="Times New Roman" pitchFamily="18" charset="0"/>
                  <a:sym typeface="+mn-ea"/>
                </a:rPr>
                <a:t>Internet</a:t>
              </a:r>
            </a:p>
          </p:txBody>
        </p:sp>
      </p:grp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65" y="2700124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3247273" y="274334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21" y="2700124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6055585" y="274334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06" y="3339098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62" y="3339098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3247273" y="338321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6055585" y="338321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26" y="432281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1957920" y="4574787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1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705" y="432281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3535305" y="4574787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4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161" y="432281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5263497" y="4574787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6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89" y="432281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email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789" y="5401252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7506482" y="5932328"/>
            <a:ext cx="109674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邮件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9" name="Picture 25" descr="search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356" y="5041212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" descr="web_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32" y="5689284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直接连接符 123"/>
          <p:cNvCxnSpPr>
            <a:cxnSpLocks noChangeShapeType="1"/>
            <a:stCxn id="5" idx="3"/>
            <a:endCxn id="35" idx="1"/>
          </p:cNvCxnSpPr>
          <p:nvPr/>
        </p:nvCxnSpPr>
        <p:spPr bwMode="auto">
          <a:xfrm>
            <a:off x="4411625" y="2897228"/>
            <a:ext cx="1089025" cy="63944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连接符 123"/>
          <p:cNvCxnSpPr>
            <a:cxnSpLocks noChangeShapeType="1"/>
            <a:stCxn id="7" idx="3"/>
            <a:endCxn id="35" idx="1"/>
          </p:cNvCxnSpPr>
          <p:nvPr/>
        </p:nvCxnSpPr>
        <p:spPr bwMode="auto">
          <a:xfrm>
            <a:off x="4390684" y="3537098"/>
            <a:ext cx="110998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连接符 123"/>
          <p:cNvCxnSpPr>
            <a:cxnSpLocks noChangeShapeType="1"/>
            <a:stCxn id="7" idx="3"/>
            <a:endCxn id="32" idx="1"/>
          </p:cNvCxnSpPr>
          <p:nvPr/>
        </p:nvCxnSpPr>
        <p:spPr bwMode="auto">
          <a:xfrm flipV="1">
            <a:off x="4390684" y="2897653"/>
            <a:ext cx="1089025" cy="63944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123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4076345" y="3094332"/>
            <a:ext cx="0" cy="244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连接符 123"/>
          <p:cNvCxnSpPr>
            <a:cxnSpLocks noChangeShapeType="1"/>
            <a:stCxn id="32" idx="2"/>
            <a:endCxn id="35" idx="0"/>
          </p:cNvCxnSpPr>
          <p:nvPr/>
        </p:nvCxnSpPr>
        <p:spPr bwMode="auto">
          <a:xfrm>
            <a:off x="5814801" y="3094332"/>
            <a:ext cx="0" cy="244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肘形连接符 21"/>
          <p:cNvCxnSpPr>
            <a:stCxn id="5" idx="0"/>
            <a:endCxn id="3" idx="2"/>
          </p:cNvCxnSpPr>
          <p:nvPr/>
        </p:nvCxnSpPr>
        <p:spPr>
          <a:xfrm rot="16200000">
            <a:off x="4287838" y="2056448"/>
            <a:ext cx="431800" cy="855345"/>
          </a:xfrm>
          <a:prstGeom prst="bentConnector3">
            <a:avLst>
              <a:gd name="adj1" fmla="val 500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0"/>
            <a:endCxn id="3" idx="2"/>
          </p:cNvCxnSpPr>
          <p:nvPr/>
        </p:nvCxnSpPr>
        <p:spPr>
          <a:xfrm rot="16200000" flipV="1">
            <a:off x="5157153" y="2042478"/>
            <a:ext cx="431800" cy="883285"/>
          </a:xfrm>
          <a:prstGeom prst="bentConnector3">
            <a:avLst>
              <a:gd name="adj1" fmla="val 500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23"/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2458866" y="3734809"/>
            <a:ext cx="1617345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连接符 123"/>
          <p:cNvCxnSpPr>
            <a:cxnSpLocks noChangeShapeType="1"/>
            <a:stCxn id="9" idx="0"/>
            <a:endCxn id="35" idx="2"/>
          </p:cNvCxnSpPr>
          <p:nvPr/>
        </p:nvCxnSpPr>
        <p:spPr bwMode="auto">
          <a:xfrm flipV="1">
            <a:off x="2458866" y="3734809"/>
            <a:ext cx="3355975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123"/>
          <p:cNvCxnSpPr>
            <a:cxnSpLocks noChangeShapeType="1"/>
            <a:stCxn id="11" idx="0"/>
            <a:endCxn id="7" idx="2"/>
          </p:cNvCxnSpPr>
          <p:nvPr/>
        </p:nvCxnSpPr>
        <p:spPr bwMode="auto">
          <a:xfrm flipV="1">
            <a:off x="4076345" y="3734809"/>
            <a:ext cx="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123"/>
          <p:cNvCxnSpPr>
            <a:cxnSpLocks noChangeShapeType="1"/>
            <a:stCxn id="11" idx="0"/>
            <a:endCxn id="35" idx="2"/>
          </p:cNvCxnSpPr>
          <p:nvPr/>
        </p:nvCxnSpPr>
        <p:spPr bwMode="auto">
          <a:xfrm flipV="1">
            <a:off x="4076345" y="3734809"/>
            <a:ext cx="173863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连接符 123"/>
          <p:cNvCxnSpPr>
            <a:cxnSpLocks noChangeShapeType="1"/>
          </p:cNvCxnSpPr>
          <p:nvPr/>
        </p:nvCxnSpPr>
        <p:spPr bwMode="auto">
          <a:xfrm flipH="1" flipV="1">
            <a:off x="3941445" y="3710305"/>
            <a:ext cx="1747520" cy="6248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直接连接符 123"/>
          <p:cNvCxnSpPr>
            <a:cxnSpLocks noChangeShapeType="1"/>
            <a:stCxn id="14" idx="0"/>
            <a:endCxn id="35" idx="2"/>
          </p:cNvCxnSpPr>
          <p:nvPr/>
        </p:nvCxnSpPr>
        <p:spPr bwMode="auto">
          <a:xfrm flipV="1">
            <a:off x="5814801" y="3734809"/>
            <a:ext cx="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123"/>
          <p:cNvCxnSpPr>
            <a:cxnSpLocks noChangeShapeType="1"/>
            <a:stCxn id="16" idx="0"/>
            <a:endCxn id="7" idx="2"/>
          </p:cNvCxnSpPr>
          <p:nvPr/>
        </p:nvCxnSpPr>
        <p:spPr bwMode="auto">
          <a:xfrm flipH="1" flipV="1">
            <a:off x="4075759" y="3734809"/>
            <a:ext cx="334137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连接符 123"/>
          <p:cNvCxnSpPr>
            <a:cxnSpLocks noChangeShapeType="1"/>
            <a:stCxn id="16" idx="0"/>
            <a:endCxn id="35" idx="2"/>
          </p:cNvCxnSpPr>
          <p:nvPr/>
        </p:nvCxnSpPr>
        <p:spPr bwMode="auto">
          <a:xfrm flipH="1" flipV="1">
            <a:off x="5814389" y="3734809"/>
            <a:ext cx="1602740" cy="5880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连接符 123"/>
          <p:cNvCxnSpPr>
            <a:cxnSpLocks noChangeShapeType="1"/>
            <a:stCxn id="16" idx="2"/>
            <a:endCxn id="20" idx="0"/>
          </p:cNvCxnSpPr>
          <p:nvPr/>
        </p:nvCxnSpPr>
        <p:spPr bwMode="auto">
          <a:xfrm flipH="1">
            <a:off x="7126934" y="4575422"/>
            <a:ext cx="290195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连接符 123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7417129" y="4575422"/>
            <a:ext cx="637540" cy="8261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直接连接符 123"/>
          <p:cNvCxnSpPr>
            <a:cxnSpLocks noChangeShapeType="1"/>
            <a:stCxn id="16" idx="2"/>
            <a:endCxn id="19" idx="0"/>
          </p:cNvCxnSpPr>
          <p:nvPr/>
        </p:nvCxnSpPr>
        <p:spPr bwMode="auto">
          <a:xfrm>
            <a:off x="7417129" y="4575422"/>
            <a:ext cx="1637030" cy="4660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8" name="组合 87"/>
          <p:cNvGrpSpPr/>
          <p:nvPr/>
        </p:nvGrpSpPr>
        <p:grpSpPr>
          <a:xfrm>
            <a:off x="1435576" y="5028585"/>
            <a:ext cx="2046580" cy="817126"/>
            <a:chOff x="496426" y="3631575"/>
            <a:chExt cx="2275374" cy="908475"/>
          </a:xfrm>
        </p:grpSpPr>
        <p:sp>
          <p:nvSpPr>
            <p:cNvPr id="90" name="椭圆 89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3" name="直接连接符 123"/>
          <p:cNvCxnSpPr>
            <a:cxnSpLocks noChangeShapeType="1"/>
            <a:stCxn id="9" idx="2"/>
            <a:endCxn id="90" idx="0"/>
          </p:cNvCxnSpPr>
          <p:nvPr/>
        </p:nvCxnSpPr>
        <p:spPr bwMode="auto">
          <a:xfrm>
            <a:off x="2458866" y="4575422"/>
            <a:ext cx="635" cy="4533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直接连接符 123"/>
          <p:cNvCxnSpPr>
            <a:cxnSpLocks noChangeShapeType="1"/>
            <a:stCxn id="11" idx="2"/>
          </p:cNvCxnSpPr>
          <p:nvPr/>
        </p:nvCxnSpPr>
        <p:spPr bwMode="auto">
          <a:xfrm flipH="1">
            <a:off x="4073605" y="4575422"/>
            <a:ext cx="2740" cy="112690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5" name="组合 114"/>
          <p:cNvGrpSpPr/>
          <p:nvPr/>
        </p:nvGrpSpPr>
        <p:grpSpPr>
          <a:xfrm>
            <a:off x="4789370" y="5028585"/>
            <a:ext cx="2046580" cy="817126"/>
            <a:chOff x="496426" y="3631575"/>
            <a:chExt cx="2275374" cy="908475"/>
          </a:xfrm>
        </p:grpSpPr>
        <p:sp>
          <p:nvSpPr>
            <p:cNvPr id="116" name="椭圆 115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8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84" descr="black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2" name="直接连接符 123"/>
          <p:cNvCxnSpPr>
            <a:cxnSpLocks noChangeShapeType="1"/>
            <a:stCxn id="14" idx="2"/>
            <a:endCxn id="116" idx="0"/>
          </p:cNvCxnSpPr>
          <p:nvPr/>
        </p:nvCxnSpPr>
        <p:spPr bwMode="auto">
          <a:xfrm flipH="1">
            <a:off x="5812896" y="4575422"/>
            <a:ext cx="1905" cy="4533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7732154" y="4261535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24" name="直接连接符 123"/>
          <p:cNvCxnSpPr>
            <a:cxnSpLocks noChangeShapeType="1"/>
          </p:cNvCxnSpPr>
          <p:nvPr/>
        </p:nvCxnSpPr>
        <p:spPr bwMode="auto">
          <a:xfrm flipV="1">
            <a:off x="2438533" y="3708168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直接连接符 123"/>
          <p:cNvCxnSpPr>
            <a:cxnSpLocks noChangeShapeType="1"/>
          </p:cNvCxnSpPr>
          <p:nvPr/>
        </p:nvCxnSpPr>
        <p:spPr bwMode="auto">
          <a:xfrm flipV="1">
            <a:off x="2483906" y="3780176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直接连接符 123"/>
          <p:cNvCxnSpPr>
            <a:cxnSpLocks noChangeShapeType="1"/>
          </p:cNvCxnSpPr>
          <p:nvPr/>
        </p:nvCxnSpPr>
        <p:spPr bwMode="auto">
          <a:xfrm flipV="1">
            <a:off x="4043014" y="3711843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直接连接符 123"/>
          <p:cNvCxnSpPr>
            <a:cxnSpLocks noChangeShapeType="1"/>
          </p:cNvCxnSpPr>
          <p:nvPr/>
        </p:nvCxnSpPr>
        <p:spPr bwMode="auto">
          <a:xfrm flipV="1">
            <a:off x="4043014" y="3735098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直接连接符 123"/>
          <p:cNvCxnSpPr>
            <a:cxnSpLocks noChangeShapeType="1"/>
            <a:stCxn id="14" idx="0"/>
          </p:cNvCxnSpPr>
          <p:nvPr/>
        </p:nvCxnSpPr>
        <p:spPr bwMode="auto">
          <a:xfrm flipH="1" flipV="1">
            <a:off x="4064635" y="3690620"/>
            <a:ext cx="1750060" cy="6324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直接连接符 123"/>
          <p:cNvCxnSpPr>
            <a:cxnSpLocks noChangeShapeType="1"/>
          </p:cNvCxnSpPr>
          <p:nvPr/>
        </p:nvCxnSpPr>
        <p:spPr bwMode="auto">
          <a:xfrm flipV="1">
            <a:off x="5853222" y="3735098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直接连接符 123"/>
          <p:cNvCxnSpPr>
            <a:cxnSpLocks noChangeShapeType="1"/>
          </p:cNvCxnSpPr>
          <p:nvPr/>
        </p:nvCxnSpPr>
        <p:spPr bwMode="auto">
          <a:xfrm flipH="1" flipV="1">
            <a:off x="4031875" y="3690986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直接连接符 123"/>
          <p:cNvCxnSpPr>
            <a:cxnSpLocks noChangeShapeType="1"/>
          </p:cNvCxnSpPr>
          <p:nvPr/>
        </p:nvCxnSpPr>
        <p:spPr bwMode="auto">
          <a:xfrm flipH="1" flipV="1">
            <a:off x="5802987" y="3673814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直接连接符 123"/>
          <p:cNvCxnSpPr>
            <a:cxnSpLocks noChangeShapeType="1"/>
          </p:cNvCxnSpPr>
          <p:nvPr/>
        </p:nvCxnSpPr>
        <p:spPr bwMode="auto">
          <a:xfrm>
            <a:off x="4399401" y="3575809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直接连接符 123"/>
          <p:cNvCxnSpPr>
            <a:cxnSpLocks noChangeShapeType="1"/>
          </p:cNvCxnSpPr>
          <p:nvPr/>
        </p:nvCxnSpPr>
        <p:spPr bwMode="auto">
          <a:xfrm>
            <a:off x="4390684" y="3621367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直接连接符 123"/>
          <p:cNvCxnSpPr>
            <a:cxnSpLocks noChangeShapeType="1"/>
          </p:cNvCxnSpPr>
          <p:nvPr/>
        </p:nvCxnSpPr>
        <p:spPr bwMode="auto">
          <a:xfrm>
            <a:off x="4302530" y="3660078"/>
            <a:ext cx="120664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5" name="组合 134"/>
          <p:cNvGrpSpPr/>
          <p:nvPr/>
        </p:nvGrpSpPr>
        <p:grpSpPr>
          <a:xfrm>
            <a:off x="3050315" y="5701695"/>
            <a:ext cx="2046580" cy="817126"/>
            <a:chOff x="496426" y="3631575"/>
            <a:chExt cx="2275374" cy="908475"/>
          </a:xfrm>
        </p:grpSpPr>
        <p:sp>
          <p:nvSpPr>
            <p:cNvPr id="136" name="椭圆 135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8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84" descr="black_serv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2" name="Text Box 40"/>
          <p:cNvSpPr txBox="1">
            <a:spLocks noChangeArrowheads="1"/>
          </p:cNvSpPr>
          <p:nvPr/>
        </p:nvSpPr>
        <p:spPr bwMode="auto">
          <a:xfrm>
            <a:off x="6572120" y="6278145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bbs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3" name="Text Box 40"/>
          <p:cNvSpPr txBox="1">
            <a:spLocks noChangeArrowheads="1"/>
          </p:cNvSpPr>
          <p:nvPr/>
        </p:nvSpPr>
        <p:spPr bwMode="auto">
          <a:xfrm>
            <a:off x="8579854" y="5641503"/>
            <a:ext cx="1203131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0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DNS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7528" y="371869"/>
            <a:ext cx="5520055" cy="727075"/>
            <a:chOff x="357528" y="293255"/>
            <a:chExt cx="5520055" cy="727075"/>
          </a:xfrm>
        </p:grpSpPr>
        <p:grpSp>
          <p:nvGrpSpPr>
            <p:cNvPr id="34" name="组合 33"/>
            <p:cNvGrpSpPr/>
            <p:nvPr/>
          </p:nvGrpSpPr>
          <p:grpSpPr>
            <a:xfrm>
              <a:off x="357528" y="304047"/>
              <a:ext cx="612000" cy="468000"/>
              <a:chOff x="8035925" y="-1063808"/>
              <a:chExt cx="3082603" cy="2332866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10070897" y="215506"/>
                <a:ext cx="1047631" cy="1053552"/>
              </a:xfrm>
              <a:prstGeom prst="ellipse">
                <a:avLst/>
              </a:prstGeom>
              <a:solidFill>
                <a:srgbClr val="00A599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 bwMode="auto">
              <a:xfrm>
                <a:off x="9543311" y="-1063808"/>
                <a:ext cx="1047631" cy="1053552"/>
              </a:xfrm>
              <a:prstGeom prst="ellipse">
                <a:avLst/>
              </a:prstGeom>
              <a:solidFill>
                <a:srgbClr val="F5AF3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 bwMode="auto">
              <a:xfrm>
                <a:off x="8714249" y="215506"/>
                <a:ext cx="1047631" cy="1053552"/>
              </a:xfrm>
              <a:prstGeom prst="ellipse">
                <a:avLst/>
              </a:prstGeom>
              <a:solidFill>
                <a:srgbClr val="0084A6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8035925" y="-1063808"/>
                <a:ext cx="1047631" cy="1053552"/>
              </a:xfrm>
              <a:prstGeom prst="ellipse">
                <a:avLst/>
              </a:prstGeom>
              <a:solidFill>
                <a:srgbClr val="CB755D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181123" y="293255"/>
              <a:ext cx="4696460" cy="7270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6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           </a:t>
              </a:r>
              <a:r>
                <a:rPr kumimoji="0" lang="x-none" altLang="zh-CN" sz="2800" b="1" i="0" u="none" strike="noStrike" kern="1200" cap="none" spc="200" normalizeH="0" baseline="0" noProof="0" dirty="0">
                  <a:ln>
                    <a:noFill/>
                  </a:ln>
                  <a:solidFill>
                    <a:srgbClr val="00729A"/>
                  </a:solidFill>
                  <a:effectLst/>
                  <a:uLnTx/>
                  <a:uFillTx/>
                  <a:latin typeface="方正细等线简体"/>
                  <a:ea typeface="微软雅黑" pitchFamily="34" charset="-122"/>
                  <a:cs typeface="+mn-cs"/>
                  <a:sym typeface="+mn-ea"/>
                </a:rPr>
                <a:t>项目拓扑、实施</a:t>
              </a:r>
              <a:endParaRPr kumimoji="0" lang="x-non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细等线简体"/>
                <a:ea typeface="微软雅黑" pitchFamily="34" charset="-122"/>
                <a:cs typeface="+mn-cs"/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56584" y="224587"/>
            <a:ext cx="828000" cy="828000"/>
            <a:chOff x="1593722" y="2465260"/>
            <a:chExt cx="828000" cy="828000"/>
          </a:xfrm>
        </p:grpSpPr>
        <p:sp>
          <p:nvSpPr>
            <p:cNvPr id="43" name="椭圆 42"/>
            <p:cNvSpPr/>
            <p:nvPr/>
          </p:nvSpPr>
          <p:spPr bwMode="auto">
            <a:xfrm>
              <a:off x="1593722" y="2465260"/>
              <a:ext cx="828000" cy="828000"/>
            </a:xfrm>
            <a:prstGeom prst="ellipse">
              <a:avLst/>
            </a:prstGeom>
            <a:solidFill>
              <a:srgbClr val="538C9F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01576" y="2586873"/>
              <a:ext cx="415290" cy="61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3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x-none" altLang="zh-CN" sz="3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Kingsoft Office WPP</Application>
  <PresentationFormat>宽屏</PresentationFormat>
  <Paragraphs>443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 </vt:lpstr>
      <vt:lpstr>宋体 </vt:lpstr>
      <vt:lpstr>微软雅黑</vt:lpstr>
      <vt:lpstr>楷体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交换机的作用： 1.识别MAC地址并进行数据转发                   2.数据备份 3.路由信息交换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root</cp:lastModifiedBy>
  <cp:revision>124</cp:revision>
  <dcterms:created xsi:type="dcterms:W3CDTF">2018-10-17T11:54:09Z</dcterms:created>
  <dcterms:modified xsi:type="dcterms:W3CDTF">2018-10-17T11:54:09Z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