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B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CAFD5-E814-A69E-358A-D00A35BAE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766916"/>
            <a:ext cx="8361229" cy="3119764"/>
          </a:xfrm>
        </p:spPr>
        <p:txBody>
          <a:bodyPr/>
          <a:lstStyle/>
          <a:p>
            <a:r>
              <a:rPr lang="en-IN" sz="5400" dirty="0"/>
              <a:t>“</a:t>
            </a:r>
            <a:r>
              <a:rPr lang="en-IN" sz="5400" i="1" cap="none" dirty="0">
                <a:solidFill>
                  <a:srgbClr val="C00000"/>
                </a:solidFill>
              </a:rPr>
              <a:t>Customer Segmentation And Spending Analysis – Insights Report</a:t>
            </a:r>
            <a:r>
              <a:rPr lang="en-IN" sz="5400" i="1" cap="none" dirty="0"/>
              <a:t>”</a:t>
            </a:r>
            <a:endParaRPr lang="en-IN" sz="5400" i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9D18E-CFF7-7E5B-49AD-34FFD03BD0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   </a:t>
            </a:r>
          </a:p>
          <a:p>
            <a:r>
              <a:rPr lang="en-IN" dirty="0"/>
              <a:t>                                                                 ~Aliya Rasheed</a:t>
            </a:r>
          </a:p>
        </p:txBody>
      </p:sp>
    </p:spTree>
    <p:extLst>
      <p:ext uri="{BB962C8B-B14F-4D97-AF65-F5344CB8AC3E}">
        <p14:creationId xmlns:p14="http://schemas.microsoft.com/office/powerpoint/2010/main" val="23613222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26CF3D-4CFF-F0ED-460A-30898ED28A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789039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Overall KPIs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AEEA0B2B-3A15-C054-6F04-3EC0C9A6AA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1600" y="1632155"/>
            <a:ext cx="3408521" cy="2248214"/>
          </a:xfr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81EE1EB-0A23-8874-9A4D-4D9A5EFA8F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2641" y="1689313"/>
            <a:ext cx="3249532" cy="213389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312B8F-74E7-B38B-58A0-843E00658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4693" y="1629697"/>
            <a:ext cx="3491885" cy="2193514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22D913C-A0D4-3175-066D-784CE55C6F1B}"/>
              </a:ext>
            </a:extLst>
          </p:cNvPr>
          <p:cNvSpPr txBox="1"/>
          <p:nvPr/>
        </p:nvSpPr>
        <p:spPr>
          <a:xfrm>
            <a:off x="1465006" y="4257368"/>
            <a:ext cx="105415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i="1" dirty="0">
                <a:solidFill>
                  <a:srgbClr val="000B22"/>
                </a:solidFill>
              </a:rPr>
              <a:t>“Customer base shows high income but relatively lower spending. Campaign response is moderate (52.26%).”</a:t>
            </a:r>
          </a:p>
        </p:txBody>
      </p:sp>
    </p:spTree>
    <p:extLst>
      <p:ext uri="{BB962C8B-B14F-4D97-AF65-F5344CB8AC3E}">
        <p14:creationId xmlns:p14="http://schemas.microsoft.com/office/powerpoint/2010/main" val="307654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36108-DA5D-3426-C24E-F18786E3E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10929" y="372005"/>
            <a:ext cx="9601200" cy="599821"/>
          </a:xfrm>
        </p:spPr>
        <p:txBody>
          <a:bodyPr>
            <a:normAutofit fontScale="90000"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Customer Demographics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FA6F3E2-D8A7-4AE6-632A-DC09CCA5CC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4998" y="1141379"/>
            <a:ext cx="2683544" cy="217376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A0A9E30-BEE0-9574-0905-519C85D83E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1923" y="3484698"/>
            <a:ext cx="3107116" cy="22319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78A66B-83CD-A8A5-E13D-EAC7438EB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6562" y="4484346"/>
            <a:ext cx="2836664" cy="217376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6E7ECB7-272C-57C4-461C-D5EA5FB534BD}"/>
              </a:ext>
            </a:extLst>
          </p:cNvPr>
          <p:cNvSpPr txBox="1"/>
          <p:nvPr/>
        </p:nvSpPr>
        <p:spPr>
          <a:xfrm>
            <a:off x="4744727" y="1141379"/>
            <a:ext cx="63614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000" i="1" dirty="0">
                <a:solidFill>
                  <a:srgbClr val="000B22"/>
                </a:solidFill>
              </a:rPr>
              <a:t>“Most Customers are graduate, majority are married, largest age group 30-40 years.”</a:t>
            </a:r>
          </a:p>
        </p:txBody>
      </p:sp>
    </p:spTree>
    <p:extLst>
      <p:ext uri="{BB962C8B-B14F-4D97-AF65-F5344CB8AC3E}">
        <p14:creationId xmlns:p14="http://schemas.microsoft.com/office/powerpoint/2010/main" val="25387060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7516A6-815E-B6E9-6F00-B28ACCAC7E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39993"/>
            <a:ext cx="9601200" cy="759542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Spending </a:t>
            </a:r>
            <a:r>
              <a:rPr lang="en-IN" dirty="0" err="1">
                <a:solidFill>
                  <a:schemeClr val="accent6">
                    <a:lumMod val="50000"/>
                  </a:schemeClr>
                </a:solidFill>
              </a:rPr>
              <a:t>Behavior</a:t>
            </a:r>
            <a:endParaRPr lang="en-IN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2B1D7AE-B196-47A7-1839-B021A98D0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1483" y="1428544"/>
            <a:ext cx="3314646" cy="226838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1E3970-6248-4B73-8669-307310212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483" y="4028768"/>
            <a:ext cx="3314646" cy="23892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6AF9639-0028-1E4B-23A7-80E9DE8AC07F}"/>
              </a:ext>
            </a:extLst>
          </p:cNvPr>
          <p:cNvSpPr txBox="1"/>
          <p:nvPr/>
        </p:nvSpPr>
        <p:spPr>
          <a:xfrm>
            <a:off x="5456903" y="2310581"/>
            <a:ext cx="610583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“</a:t>
            </a:r>
            <a:r>
              <a:rPr lang="en-IN" sz="4000" i="1" dirty="0">
                <a:solidFill>
                  <a:srgbClr val="000B22"/>
                </a:solidFill>
              </a:rPr>
              <a:t>Graduation related spending dominates, indicating education is the key driver.”</a:t>
            </a:r>
          </a:p>
        </p:txBody>
      </p:sp>
    </p:spTree>
    <p:extLst>
      <p:ext uri="{BB962C8B-B14F-4D97-AF65-F5344CB8AC3E}">
        <p14:creationId xmlns:p14="http://schemas.microsoft.com/office/powerpoint/2010/main" val="650547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18DFC-0442-9B8F-1052-BC3C4692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449825"/>
            <a:ext cx="9601200" cy="680884"/>
          </a:xfrm>
        </p:spPr>
        <p:txBody>
          <a:bodyPr>
            <a:noAutofit/>
          </a:bodyPr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Income vs Spending Relationship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99C3BF-1B3B-6436-2BF7-44EB02CE10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6730" y="1280617"/>
            <a:ext cx="6978539" cy="302591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52574C0-2DDD-2A71-B21A-C04CADD0F5E7}"/>
              </a:ext>
            </a:extLst>
          </p:cNvPr>
          <p:cNvSpPr txBox="1"/>
          <p:nvPr/>
        </p:nvSpPr>
        <p:spPr>
          <a:xfrm>
            <a:off x="1371600" y="4469183"/>
            <a:ext cx="100731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/>
              <a:t>“</a:t>
            </a:r>
            <a:r>
              <a:rPr lang="en-IN" sz="4000" i="1" dirty="0">
                <a:solidFill>
                  <a:srgbClr val="000B22"/>
                </a:solidFill>
              </a:rPr>
              <a:t>Middle income groups spends more on average, while high income groups proportionally less.”</a:t>
            </a:r>
          </a:p>
        </p:txBody>
      </p:sp>
    </p:spTree>
    <p:extLst>
      <p:ext uri="{BB962C8B-B14F-4D97-AF65-F5344CB8AC3E}">
        <p14:creationId xmlns:p14="http://schemas.microsoft.com/office/powerpoint/2010/main" val="217201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CE12F-0130-5919-FDD4-C9E3CB4C2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867697"/>
          </a:xfrm>
        </p:spPr>
        <p:txBody>
          <a:bodyPr/>
          <a:lstStyle/>
          <a:p>
            <a:r>
              <a:rPr lang="en-IN" dirty="0">
                <a:solidFill>
                  <a:schemeClr val="accent6">
                    <a:lumMod val="50000"/>
                  </a:schemeClr>
                </a:solidFill>
              </a:rPr>
              <a:t>Summary and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DEED0D-9156-88B0-9B6B-9E3EC9FEFB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600" y="1710813"/>
            <a:ext cx="9601200" cy="4156587"/>
          </a:xfrm>
        </p:spPr>
        <p:txBody>
          <a:bodyPr>
            <a:normAutofit/>
          </a:bodyPr>
          <a:lstStyle/>
          <a:p>
            <a:r>
              <a:rPr lang="en-IN" sz="4000" i="1" dirty="0">
                <a:solidFill>
                  <a:srgbClr val="000B22"/>
                </a:solidFill>
              </a:rPr>
              <a:t>Focus marketing on graduates and 30-40 year old group.</a:t>
            </a:r>
          </a:p>
          <a:p>
            <a:r>
              <a:rPr lang="en-IN" sz="4000" i="1" dirty="0">
                <a:solidFill>
                  <a:srgbClr val="000B22"/>
                </a:solidFill>
              </a:rPr>
              <a:t>Tailor products for middle income segment (they are more responsive).</a:t>
            </a:r>
          </a:p>
          <a:p>
            <a:r>
              <a:rPr lang="en-IN" sz="4000" i="1" dirty="0">
                <a:solidFill>
                  <a:srgbClr val="000B22"/>
                </a:solidFill>
              </a:rPr>
              <a:t>Improve campaign strategies to fill response beyond 52%.</a:t>
            </a:r>
          </a:p>
        </p:txBody>
      </p:sp>
    </p:spTree>
    <p:extLst>
      <p:ext uri="{BB962C8B-B14F-4D97-AF65-F5344CB8AC3E}">
        <p14:creationId xmlns:p14="http://schemas.microsoft.com/office/powerpoint/2010/main" val="273316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E260CC-D7F5-F5BC-FDEA-D5B987DD6D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>
                <a:latin typeface="Imprint MT Shadow" panose="040206050603030302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5983160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39</TotalTime>
  <Words>124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Franklin Gothic Book</vt:lpstr>
      <vt:lpstr>Imprint MT Shadow</vt:lpstr>
      <vt:lpstr>Crop</vt:lpstr>
      <vt:lpstr>“Customer Segmentation And Spending Analysis – Insights Report”</vt:lpstr>
      <vt:lpstr>Overall KPIs</vt:lpstr>
      <vt:lpstr>Customer Demographics</vt:lpstr>
      <vt:lpstr>Spending Behavior</vt:lpstr>
      <vt:lpstr>Income vs Spending Relationship</vt:lpstr>
      <vt:lpstr>Summary and Recommendations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Aliya Rasheed</dc:creator>
  <cp:lastModifiedBy>Aliya Rasheed</cp:lastModifiedBy>
  <cp:revision>1</cp:revision>
  <dcterms:created xsi:type="dcterms:W3CDTF">2025-09-25T04:58:57Z</dcterms:created>
  <dcterms:modified xsi:type="dcterms:W3CDTF">2025-09-25T05:38:07Z</dcterms:modified>
</cp:coreProperties>
</file>