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jC4RaBGeE2ObeGOXtElXc7aNlz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javaguides.net/p/jpa-tutorial-java-persistence-api.html" TargetMode="External"/><Relationship Id="rId3" Type="http://schemas.openxmlformats.org/officeDocument/2006/relationships/hyperlink" Target="http://www.javaguides.net/p/hibernate-tutorial.html" TargetMode="External"/><Relationship Id="rId4" Type="http://schemas.openxmlformats.org/officeDocument/2006/relationships/hyperlink" Target="http://www.javaguides.net/p/spring-data-jpa-tutorial.html"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ick.linksynergy.com/fs-bin/click?id=JVFxdTr9V80&amp;subid=0&amp;offerid=323058.1&amp;type=10&amp;tmpid=14538&amp;RD_PARM1=https%3A%2F%2Fwww.udemy.com%2Fspring-framework-5-beginner-to-guru%2F"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tuts.com/2014/08/26/difference-between-crudrepository-and-jparepository-in-spring-data-jpa/"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spring/spring_transaction_management.htm" TargetMode="External"/><Relationship Id="rId3" Type="http://schemas.openxmlformats.org/officeDocument/2006/relationships/hyperlink" Target="https://www.mkyong.com/jdbc/jdbc-transaction-example/"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the full details; source: https://www.baeldung.com/spring-controllers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Please beware that direct interaction between the Controllers and the Models, although needed in the MVC architecture, is not the best practice for full Enterprise applications! (You want the Controllers to route your calls to Services that handle complex logic; the services will invoke your repositories. Splitting up the concerns of each layer as such).</a:t>
            </a:r>
            <a:endParaRPr/>
          </a:p>
        </p:txBody>
      </p:sp>
      <p:sp>
        <p:nvSpPr>
          <p:cNvPr id="315" name="Google Shape;31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https://www.javadevjournal.com/spring-mvc/spring-mvc-content-negotiation/</a:t>
            </a:r>
            <a:endParaRPr/>
          </a:p>
        </p:txBody>
      </p:sp>
      <p:sp>
        <p:nvSpPr>
          <p:cNvPr id="323" name="Google Shape;32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TODO @ PATHVARIABLE</a:t>
            </a:r>
            <a:endParaRPr/>
          </a:p>
        </p:txBody>
      </p:sp>
      <p:sp>
        <p:nvSpPr>
          <p:cNvPr id="339" name="Google Shape;33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https://www.tutorialspoint.com/spring_boot/spring_boot_rest_template.htm</a:t>
            </a:r>
            <a:endParaRPr/>
          </a:p>
          <a:p>
            <a:pPr indent="0" lvl="0" marL="0" rtl="0" algn="l">
              <a:spcBef>
                <a:spcPts val="0"/>
              </a:spcBef>
              <a:spcAft>
                <a:spcPts val="0"/>
              </a:spcAft>
              <a:buNone/>
            </a:pPr>
            <a:r>
              <a:rPr lang="en-US"/>
              <a:t>https://howtodoinjava.com/spring5/webmvc/spring-dispatcherservlet-tutorial/</a:t>
            </a:r>
            <a:endParaRPr/>
          </a:p>
        </p:txBody>
      </p:sp>
      <p:sp>
        <p:nvSpPr>
          <p:cNvPr id="362" name="Google Shape;36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Has someone used the Spring RestTemplate? is used to create applications that consume RESTful Web Services. You can use the </a:t>
            </a:r>
            <a:r>
              <a:rPr b="1" i="0" lang="en-US" sz="1200">
                <a:solidFill>
                  <a:schemeClr val="dk1"/>
                </a:solidFill>
                <a:latin typeface="Calibri"/>
                <a:ea typeface="Calibri"/>
                <a:cs typeface="Calibri"/>
                <a:sym typeface="Calibri"/>
              </a:rPr>
              <a:t>exchange()</a:t>
            </a:r>
            <a:r>
              <a:rPr b="0" i="0" lang="en-US" sz="1200">
                <a:solidFill>
                  <a:schemeClr val="dk1"/>
                </a:solidFill>
                <a:latin typeface="Calibri"/>
                <a:ea typeface="Calibri"/>
                <a:cs typeface="Calibri"/>
                <a:sym typeface="Calibri"/>
              </a:rPr>
              <a:t> method to consume the web services for all HTTP methods.</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Please check the dearmrpresident project on our git: (INSERT GIT HERE)</a:t>
            </a:r>
            <a:endParaRPr/>
          </a:p>
        </p:txBody>
      </p:sp>
      <p:sp>
        <p:nvSpPr>
          <p:cNvPr id="370" name="Google Shape;37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https://spring.io/guides/gs/consuming-rest/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Postforentity vs postforobject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Q: waarom is code voorbeeld onzin?</a:t>
            </a:r>
            <a:endParaRPr/>
          </a:p>
        </p:txBody>
      </p:sp>
      <p:sp>
        <p:nvSpPr>
          <p:cNvPr id="384" name="Google Shape;38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1" lang="en-US"/>
              <a:t>HttpRequest</a:t>
            </a:r>
            <a:r>
              <a:rPr lang="en-US"/>
              <a:t> represents the request to be sent via the </a:t>
            </a:r>
            <a:r>
              <a:rPr i="1" lang="en-US"/>
              <a:t>HttpClient</a:t>
            </a:r>
            <a:r>
              <a:rPr lang="en-US"/>
              <a:t>.</a:t>
            </a:r>
            <a:endParaRPr/>
          </a:p>
          <a:p>
            <a:pPr indent="0" lvl="0" marL="0" rtl="0" algn="l">
              <a:spcBef>
                <a:spcPts val="0"/>
              </a:spcBef>
              <a:spcAft>
                <a:spcPts val="0"/>
              </a:spcAft>
              <a:buNone/>
            </a:pPr>
            <a:r>
              <a:rPr i="1" lang="en-US"/>
              <a:t>HttpClient</a:t>
            </a:r>
            <a:r>
              <a:rPr lang="en-US"/>
              <a:t> behaves as a container for configuration information common to multiple requests.</a:t>
            </a:r>
            <a:endParaRPr/>
          </a:p>
          <a:p>
            <a:pPr indent="0" lvl="0" marL="0" rtl="0" algn="l">
              <a:spcBef>
                <a:spcPts val="0"/>
              </a:spcBef>
              <a:spcAft>
                <a:spcPts val="0"/>
              </a:spcAft>
              <a:buNone/>
            </a:pPr>
            <a:r>
              <a:rPr i="1" lang="en-US"/>
              <a:t>HttpResponse</a:t>
            </a:r>
            <a:r>
              <a:rPr lang="en-US"/>
              <a:t> represents the result of an </a:t>
            </a:r>
            <a:r>
              <a:rPr i="1" lang="en-US"/>
              <a:t>HttpRequest</a:t>
            </a:r>
            <a:r>
              <a:rPr lang="en-US"/>
              <a:t> call.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https://www.baeldung.com/java-9-http-client</a:t>
            </a:r>
            <a:endParaRPr/>
          </a:p>
        </p:txBody>
      </p:sp>
      <p:sp>
        <p:nvSpPr>
          <p:cNvPr id="393" name="Google Shape;39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Rest Template is used to create applications that consume RESTful Web Services. You can use the </a:t>
            </a:r>
            <a:r>
              <a:rPr b="1" i="0" lang="en-US" sz="1200">
                <a:solidFill>
                  <a:schemeClr val="dk1"/>
                </a:solidFill>
                <a:latin typeface="Calibri"/>
                <a:ea typeface="Calibri"/>
                <a:cs typeface="Calibri"/>
                <a:sym typeface="Calibri"/>
              </a:rPr>
              <a:t>exchange()</a:t>
            </a:r>
            <a:r>
              <a:rPr b="0" i="0" lang="en-US" sz="1200">
                <a:solidFill>
                  <a:schemeClr val="dk1"/>
                </a:solidFill>
                <a:latin typeface="Calibri"/>
                <a:ea typeface="Calibri"/>
                <a:cs typeface="Calibri"/>
                <a:sym typeface="Calibri"/>
              </a:rPr>
              <a:t> method to consume the web services for all HTTP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Let’s only do this when there’s time</a:t>
            </a:r>
            <a:endParaRPr/>
          </a:p>
        </p:txBody>
      </p:sp>
      <p:sp>
        <p:nvSpPr>
          <p:cNvPr id="402" name="Google Shape;40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https://www.baeldung.com/jpa-vs-jdbc</a:t>
            </a:r>
            <a:endParaRPr/>
          </a:p>
        </p:txBody>
      </p:sp>
      <p:sp>
        <p:nvSpPr>
          <p:cNvPr id="416" name="Google Shape;41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Let's first know the definition of </a:t>
            </a:r>
            <a:r>
              <a:rPr b="0" i="0" lang="en-US" sz="1200" u="sng" strike="noStrike">
                <a:solidFill>
                  <a:schemeClr val="dk1"/>
                </a:solidFill>
                <a:latin typeface="Calibri"/>
                <a:ea typeface="Calibri"/>
                <a:cs typeface="Calibri"/>
                <a:sym typeface="Calibri"/>
                <a:hlinkClick r:id="rId2">
                  <a:extLst>
                    <a:ext uri="{A12FA001-AC4F-418D-AE19-62706E023703}">
                      <ahyp:hlinkClr val="tx"/>
                    </a:ext>
                  </a:extLst>
                </a:hlinkClick>
              </a:rPr>
              <a:t>JPA</a:t>
            </a:r>
            <a:r>
              <a:rPr b="0" i="0" lang="en-US" sz="1200">
                <a:solidFill>
                  <a:schemeClr val="dk1"/>
                </a:solidFill>
                <a:latin typeface="Calibri"/>
                <a:ea typeface="Calibri"/>
                <a:cs typeface="Calibri"/>
                <a:sym typeface="Calibri"/>
              </a:rPr>
              <a:t>, </a:t>
            </a:r>
            <a:r>
              <a:rPr b="0" i="0" lang="en-US" sz="1200" u="sng" strike="noStrike">
                <a:solidFill>
                  <a:schemeClr val="dk1"/>
                </a:solidFill>
                <a:latin typeface="Calibri"/>
                <a:ea typeface="Calibri"/>
                <a:cs typeface="Calibri"/>
                <a:sym typeface="Calibri"/>
                <a:hlinkClick r:id="rId3">
                  <a:extLst>
                    <a:ext uri="{A12FA001-AC4F-418D-AE19-62706E023703}">
                      <ahyp:hlinkClr val="tx"/>
                    </a:ext>
                  </a:extLst>
                </a:hlinkClick>
              </a:rPr>
              <a:t>Hibernate</a:t>
            </a:r>
            <a:r>
              <a:rPr b="0" i="0" lang="en-US" sz="1200">
                <a:solidFill>
                  <a:schemeClr val="dk1"/>
                </a:solidFill>
                <a:latin typeface="Calibri"/>
                <a:ea typeface="Calibri"/>
                <a:cs typeface="Calibri"/>
                <a:sym typeface="Calibri"/>
              </a:rPr>
              <a:t>, and </a:t>
            </a:r>
            <a:r>
              <a:rPr b="0" i="0" lang="en-US" sz="1200" u="sng" strike="noStrike">
                <a:solidFill>
                  <a:schemeClr val="dk1"/>
                </a:solidFill>
                <a:latin typeface="Calibri"/>
                <a:ea typeface="Calibri"/>
                <a:cs typeface="Calibri"/>
                <a:sym typeface="Calibri"/>
                <a:hlinkClick r:id="rId4">
                  <a:extLst>
                    <a:ext uri="{A12FA001-AC4F-418D-AE19-62706E023703}">
                      <ahyp:hlinkClr val="tx"/>
                    </a:ext>
                  </a:extLst>
                </a:hlinkClick>
              </a:rPr>
              <a:t>Spring Data JPA</a:t>
            </a:r>
            <a:r>
              <a:rPr b="0" i="0" lang="en-US" sz="1200">
                <a:solidFill>
                  <a:schemeClr val="dk1"/>
                </a:solidFill>
                <a:latin typeface="Calibri"/>
                <a:ea typeface="Calibri"/>
                <a:cs typeface="Calibri"/>
                <a:sym typeface="Calibri"/>
              </a:rPr>
              <a:t>, so this will make it easy to discuss the difference between Hibernate and Spring Data JPA.</a:t>
            </a:r>
            <a:endParaRPr/>
          </a:p>
        </p:txBody>
      </p:sp>
      <p:sp>
        <p:nvSpPr>
          <p:cNvPr id="426" name="Google Shape;42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Good read: https://dzone.com/articles/what-is-the-difference-between-hibernate-and-sprin-1</a:t>
            </a:r>
            <a:endParaRPr/>
          </a:p>
        </p:txBody>
      </p:sp>
      <p:sp>
        <p:nvSpPr>
          <p:cNvPr id="434" name="Google Shape;43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@Repository TODO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 the right old stuff, on the left new stuff!</a:t>
            </a:r>
            <a:endParaRPr/>
          </a:p>
        </p:txBody>
      </p:sp>
      <p:sp>
        <p:nvSpPr>
          <p:cNvPr id="443" name="Google Shape;44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example, DispatcherServlet will look for @RequestMapping on classes which are annotated using @Controller but not with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example, @Repository's not only helping in annotation based configure but also catch Platform specific exceptions and re-throw them as one of Spring’s unified unchecked exception.</a:t>
            </a:r>
            <a:endParaRPr/>
          </a:p>
          <a:p>
            <a:pPr indent="0" lvl="0" marL="0" rtl="0" algn="l">
              <a:spcBef>
                <a:spcPts val="0"/>
              </a:spcBef>
              <a:spcAft>
                <a:spcPts val="0"/>
              </a:spcAft>
              <a:buNone/>
            </a:pPr>
            <a:r>
              <a:rPr lang="en-US"/>
              <a:t>Though for that you also need to declare org.springframework.dao.annotation.PersistenceExceptionTranslationPostProcessor as Spring bean in your application context.</a:t>
            </a:r>
            <a:endParaRPr/>
          </a:p>
          <a:p>
            <a:pPr indent="0" lvl="0" marL="0" rtl="0" algn="l">
              <a:spcBef>
                <a:spcPts val="0"/>
              </a:spcBef>
              <a:spcAft>
                <a:spcPts val="0"/>
              </a:spcAft>
              <a:buNone/>
            </a:pPr>
            <a:r>
              <a:rPr lang="en-US"/>
              <a:t>This bean post processor adds an advisor to any bean that’s annotated with @Repository so that any platform-specific exceptions are caught and then rethrown as one of Spring’s unchecked data access exceptions. You can also see </a:t>
            </a:r>
            <a:r>
              <a:rPr lang="en-US" u="sng">
                <a:solidFill>
                  <a:schemeClr val="hlink"/>
                </a:solidFill>
                <a:hlinkClick r:id="rId2"/>
              </a:rPr>
              <a:t>Spring Framework 5: Beginner to Guru</a:t>
            </a:r>
            <a:r>
              <a:rPr lang="en-US"/>
              <a:t> on Udemy for more details.</a:t>
            </a:r>
            <a:endParaRPr/>
          </a:p>
          <a:p>
            <a:pPr indent="0" lvl="0" marL="0" rtl="0" algn="l">
              <a:spcBef>
                <a:spcPts val="0"/>
              </a:spcBef>
              <a:spcAft>
                <a:spcPts val="0"/>
              </a:spcAft>
              <a:buNone/>
            </a:pPr>
            <a:r>
              <a:t/>
            </a:r>
            <a:endParaRPr/>
          </a:p>
        </p:txBody>
      </p:sp>
      <p:sp>
        <p:nvSpPr>
          <p:cNvPr id="453" name="Google Shape;45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When to use which interface:</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According to </a:t>
            </a:r>
            <a:r>
              <a:rPr b="0" i="0" lang="en-US" sz="1200" u="sng">
                <a:solidFill>
                  <a:schemeClr val="dk1"/>
                </a:solidFill>
                <a:latin typeface="Calibri"/>
                <a:ea typeface="Calibri"/>
                <a:cs typeface="Calibri"/>
                <a:sym typeface="Calibri"/>
                <a:hlinkClick r:id="rId2">
                  <a:extLst>
                    <a:ext uri="{A12FA001-AC4F-418D-AE19-62706E023703}">
                      <ahyp:hlinkClr val="tx"/>
                    </a:ext>
                  </a:extLst>
                </a:hlinkClick>
              </a:rPr>
              <a:t>http://jtuts.com/2014/08/26/difference-between-crudrepository-and-jparepository-in-spring-data-jpa/</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Generally the best idea is to use </a:t>
            </a:r>
            <a:r>
              <a:rPr b="1" i="0" lang="en-US" sz="1200">
                <a:solidFill>
                  <a:schemeClr val="dk1"/>
                </a:solidFill>
                <a:latin typeface="Calibri"/>
                <a:ea typeface="Calibri"/>
                <a:cs typeface="Calibri"/>
                <a:sym typeface="Calibri"/>
              </a:rPr>
              <a:t>CrudRepository</a:t>
            </a:r>
            <a:r>
              <a:rPr b="0" i="0" lang="en-US" sz="1200">
                <a:solidFill>
                  <a:schemeClr val="dk1"/>
                </a:solidFill>
                <a:latin typeface="Calibri"/>
                <a:ea typeface="Calibri"/>
                <a:cs typeface="Calibri"/>
                <a:sym typeface="Calibri"/>
              </a:rPr>
              <a:t> or </a:t>
            </a:r>
            <a:r>
              <a:rPr b="1" i="0" lang="en-US" sz="1200">
                <a:solidFill>
                  <a:schemeClr val="dk1"/>
                </a:solidFill>
                <a:latin typeface="Calibri"/>
                <a:ea typeface="Calibri"/>
                <a:cs typeface="Calibri"/>
                <a:sym typeface="Calibri"/>
              </a:rPr>
              <a:t>PagingAndSortingRepository</a:t>
            </a:r>
            <a:r>
              <a:rPr b="0" i="0" lang="en-US" sz="1200">
                <a:solidFill>
                  <a:schemeClr val="dk1"/>
                </a:solidFill>
                <a:latin typeface="Calibri"/>
                <a:ea typeface="Calibri"/>
                <a:cs typeface="Calibri"/>
                <a:sym typeface="Calibri"/>
              </a:rPr>
              <a:t> depending on whether you need sorting and paging or not.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a:t>
            </a:r>
            <a:r>
              <a:rPr b="1" i="0" lang="en-US" sz="1200">
                <a:solidFill>
                  <a:schemeClr val="dk1"/>
                </a:solidFill>
                <a:latin typeface="Calibri"/>
                <a:ea typeface="Calibri"/>
                <a:cs typeface="Calibri"/>
                <a:sym typeface="Calibri"/>
              </a:rPr>
              <a:t>JpaRepository</a:t>
            </a:r>
            <a:r>
              <a:rPr b="0" i="0" lang="en-US" sz="1200">
                <a:solidFill>
                  <a:schemeClr val="dk1"/>
                </a:solidFill>
                <a:latin typeface="Calibri"/>
                <a:ea typeface="Calibri"/>
                <a:cs typeface="Calibri"/>
                <a:sym typeface="Calibri"/>
              </a:rPr>
              <a:t> should be avoided if possible, because it ties you repositories to the JPA persistence technology, and in most cases you probably wouldn’t even use the extra methods provided by it.</a:t>
            </a:r>
            <a:endParaRPr/>
          </a:p>
          <a:p>
            <a:pPr indent="0" lvl="0" marL="0" rtl="0" algn="l">
              <a:spcBef>
                <a:spcPts val="0"/>
              </a:spcBef>
              <a:spcAft>
                <a:spcPts val="0"/>
              </a:spcAft>
              <a:buNone/>
            </a:pPr>
            <a:r>
              <a:t/>
            </a:r>
            <a:endParaRPr/>
          </a:p>
        </p:txBody>
      </p:sp>
      <p:sp>
        <p:nvSpPr>
          <p:cNvPr id="473" name="Google Shape;47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https://spring.io/guides/gs/caching/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advantages of a cache are less database interaction and faster data retrieval. There is a tradeoff on application load vs database load.</a:t>
            </a:r>
            <a:endParaRPr/>
          </a:p>
        </p:txBody>
      </p:sp>
      <p:sp>
        <p:nvSpPr>
          <p:cNvPr id="483" name="Google Shape;483;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Day 3</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 Spring Security</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Authentication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Authorization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Spring Security Architecture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Filters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AOP</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Security Configuration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Spring Boot Actuators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Exploring available Endpoints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Configuring Endpoint availability</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Securing Endpoints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Creating custom Endpoints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Spring Boot Configuration Deep Dive Spring Boot Actuator Deep Dive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Securing Actuator</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Custom Health Indicators Spring Boot and APIs</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Day 4</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Testing Spring Boot Applications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Mocking Spring Components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Testing Spring Boot REST APIs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Spring Boot and Messaging Systems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Spring Boot and Kafka</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Microservices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Spring Boot and Microservices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Discovery</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Client Side Load Balancing</a:t>
            </a:r>
            <a:endParaRPr/>
          </a:p>
          <a:p>
            <a:pPr indent="0" lvl="0" marL="0" rtl="0" algn="l">
              <a:spcBef>
                <a:spcPts val="0"/>
              </a:spcBef>
              <a:spcAft>
                <a:spcPts val="0"/>
              </a:spcAft>
              <a:buNone/>
            </a:pPr>
            <a:r>
              <a:t/>
            </a:r>
            <a:endParaRPr/>
          </a:p>
        </p:txBody>
      </p:sp>
      <p:sp>
        <p:nvSpPr>
          <p:cNvPr id="252" name="Google Shape;25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1" name="Google Shape;52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https://spring.io/projects/spring-data-rest#samples</a:t>
            </a:r>
            <a:endParaRPr/>
          </a:p>
        </p:txBody>
      </p:sp>
      <p:sp>
        <p:nvSpPr>
          <p:cNvPr id="530" name="Google Shape;530;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Compare to how db transaction work: if part fails, the entire transaction is rolled back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Atomicity</a:t>
            </a:r>
            <a:r>
              <a:rPr lang="en-US"/>
              <a:t> − A transaction should be treated as a single action </a:t>
            </a:r>
            <a:endParaRPr/>
          </a:p>
          <a:p>
            <a:pPr indent="0" lvl="0" marL="0" rtl="0" algn="l">
              <a:spcBef>
                <a:spcPts val="0"/>
              </a:spcBef>
              <a:spcAft>
                <a:spcPts val="0"/>
              </a:spcAft>
              <a:buNone/>
            </a:pPr>
            <a:r>
              <a:rPr b="1" lang="en-US"/>
              <a:t>Consistency</a:t>
            </a:r>
            <a:r>
              <a:rPr lang="en-US"/>
              <a:t> − This represents the consistency of the referential integrity of the database, unique primary keys in tables, etc.</a:t>
            </a:r>
            <a:endParaRPr/>
          </a:p>
          <a:p>
            <a:pPr indent="0" lvl="0" marL="0" rtl="0" algn="l">
              <a:spcBef>
                <a:spcPts val="0"/>
              </a:spcBef>
              <a:spcAft>
                <a:spcPts val="0"/>
              </a:spcAft>
              <a:buNone/>
            </a:pPr>
            <a:r>
              <a:rPr b="1" lang="en-US"/>
              <a:t>Isolation</a:t>
            </a:r>
            <a:r>
              <a:rPr lang="en-US"/>
              <a:t> − There may be many transaction processing with the same data set at the same time. Each transaction should be isolated from others to prevent data corruption.</a:t>
            </a:r>
            <a:endParaRPr/>
          </a:p>
          <a:p>
            <a:pPr indent="0" lvl="0" marL="0" rtl="0" algn="l">
              <a:spcBef>
                <a:spcPts val="0"/>
              </a:spcBef>
              <a:spcAft>
                <a:spcPts val="0"/>
              </a:spcAft>
              <a:buNone/>
            </a:pPr>
            <a:r>
              <a:rPr b="1" lang="en-US"/>
              <a:t>Durability</a:t>
            </a:r>
            <a:r>
              <a:rPr lang="en-US"/>
              <a:t> − Once a transaction has completed, the results of this transaction have to be made permanent and cannot be erased from the database due to system failure.</a:t>
            </a:r>
            <a:endParaRPr/>
          </a:p>
          <a:p>
            <a:pPr indent="0" lvl="0" marL="0" rtl="0" algn="l">
              <a:spcBef>
                <a:spcPts val="0"/>
              </a:spcBef>
              <a:spcAft>
                <a:spcPts val="0"/>
              </a:spcAft>
              <a:buNone/>
            </a:pPr>
            <a:r>
              <a:t/>
            </a:r>
            <a:endParaRPr/>
          </a:p>
        </p:txBody>
      </p:sp>
      <p:sp>
        <p:nvSpPr>
          <p:cNvPr id="551" name="Google Shape;551;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an example without manual transaction management</a:t>
            </a:r>
            <a:endParaRPr/>
          </a:p>
        </p:txBody>
      </p:sp>
      <p:sp>
        <p:nvSpPr>
          <p:cNvPr id="559" name="Google Shape;559;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Nothing, con.commit() is missing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https://www.mkyong.com/jdbc/jdbc-transaction-example/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Here’s an example on how you would implement this without any transaction manager provided by a framework implementation.</a:t>
            </a:r>
            <a:endParaRPr/>
          </a:p>
        </p:txBody>
      </p:sp>
      <p:sp>
        <p:nvSpPr>
          <p:cNvPr id="568" name="Google Shape;568;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u="sng">
                <a:solidFill>
                  <a:schemeClr val="hlink"/>
                </a:solidFill>
                <a:hlinkClick r:id="rId2"/>
              </a:rPr>
              <a:t>https://www.tutorialspoint.com/spring/spring_transaction_management.htm</a:t>
            </a:r>
            <a:br>
              <a:rPr lang="en-US"/>
            </a:br>
            <a:endParaRPr/>
          </a:p>
          <a:p>
            <a:pPr indent="0" lvl="0" marL="0" marR="0" rtl="0" algn="l">
              <a:lnSpc>
                <a:spcPct val="100000"/>
              </a:lnSpc>
              <a:spcBef>
                <a:spcPts val="0"/>
              </a:spcBef>
              <a:spcAft>
                <a:spcPts val="0"/>
              </a:spcAft>
              <a:buClr>
                <a:schemeClr val="dk1"/>
              </a:buClr>
              <a:buSzPts val="1200"/>
              <a:buFont typeface="Calibri"/>
              <a:buNone/>
            </a:pPr>
            <a:r>
              <a:rPr lang="en-US"/>
              <a:t>Explanation on Spring managing transactions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u="sng">
                <a:solidFill>
                  <a:schemeClr val="hlink"/>
                </a:solidFill>
                <a:hlinkClick r:id="rId3"/>
              </a:rPr>
              <a:t>https://www.mkyong.com/jdbc/jdbc-transaction-example/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how we would do it in the ‘no-framework-way’ by manually setting up the connection and executing transactions</a:t>
            </a:r>
            <a:endParaRPr/>
          </a:p>
        </p:txBody>
      </p:sp>
      <p:sp>
        <p:nvSpPr>
          <p:cNvPr id="584" name="Google Shape;584;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1" name="Google Shape;59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Who already has any comprehension on any of these topics? </a:t>
            </a:r>
            <a:endParaRPr/>
          </a:p>
          <a:p>
            <a:pPr indent="0" lvl="0" marL="0" rtl="0" algn="l">
              <a:spcBef>
                <a:spcPts val="0"/>
              </a:spcBef>
              <a:spcAft>
                <a:spcPts val="0"/>
              </a:spcAft>
              <a:buNone/>
            </a:pPr>
            <a:r>
              <a:rPr lang="en-US"/>
              <a:t>Or more broadly speaking, who has prior Spring (Rest)Controller or Spring Data experience and brings that to the table?</a:t>
            </a:r>
            <a:endParaRPr/>
          </a:p>
        </p:txBody>
      </p:sp>
      <p:sp>
        <p:nvSpPr>
          <p:cNvPr id="276" name="Google Shape;2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Source: https://docs.oracle.com/javaee/6/tutorial/doc/gijqy.html</a:t>
            </a:r>
            <a:endParaRPr/>
          </a:p>
        </p:txBody>
      </p:sp>
      <p:sp>
        <p:nvSpPr>
          <p:cNvPr id="298" name="Google Shape;29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56"/>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56"/>
          <p:cNvGrpSpPr/>
          <p:nvPr/>
        </p:nvGrpSpPr>
        <p:grpSpPr>
          <a:xfrm>
            <a:off x="0" y="0"/>
            <a:ext cx="2305051" cy="6858001"/>
            <a:chOff x="0" y="0"/>
            <a:chExt cx="2305051" cy="6858001"/>
          </a:xfrm>
        </p:grpSpPr>
        <p:sp>
          <p:nvSpPr>
            <p:cNvPr id="59" name="Google Shape;59;p56"/>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6"/>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6"/>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6"/>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6"/>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6"/>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5" name="Google Shape;65;p56"/>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6" name="Google Shape;66;p56"/>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6"/>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8" name="Google Shape;68;p56"/>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9" name="Google Shape;69;p56"/>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6"/>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6"/>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2" name="Google Shape;72;p56"/>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6"/>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4" name="Google Shape;74;p56"/>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6"/>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6"/>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7" name="Google Shape;77;p56"/>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6"/>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6"/>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0" name="Google Shape;80;p56"/>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6"/>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2" name="Google Shape;82;p56"/>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6"/>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4" name="Google Shape;84;p56"/>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6"/>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6" name="Google Shape;86;p56"/>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6"/>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6"/>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6"/>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0" name="Google Shape;90;p56"/>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1" name="Google Shape;91;p56"/>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6"/>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3" name="Google Shape;93;p56"/>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4" name="Google Shape;94;p56"/>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6"/>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6" name="Google Shape;96;p56"/>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6"/>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8" name="Google Shape;98;p56"/>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6"/>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6"/>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1" name="Google Shape;101;p56"/>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6"/>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3" name="Google Shape;103;p56"/>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6"/>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6"/>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6" name="Google Shape;106;p56"/>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7" name="Google Shape;107;p56"/>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6"/>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6"/>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0" name="Google Shape;110;p56"/>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6"/>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2" name="Google Shape;112;p56"/>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56"/>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56"/>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56"/>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6"/>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6"/>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6" name="Shape 166"/>
        <p:cNvGrpSpPr/>
        <p:nvPr/>
      </p:nvGrpSpPr>
      <p:grpSpPr>
        <a:xfrm>
          <a:off x="0" y="0"/>
          <a:ext cx="0" cy="0"/>
          <a:chOff x="0" y="0"/>
          <a:chExt cx="0" cy="0"/>
        </a:xfrm>
      </p:grpSpPr>
      <p:sp>
        <p:nvSpPr>
          <p:cNvPr id="167" name="Google Shape;167;p65"/>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65"/>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9" name="Google Shape;169;p65"/>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0" name="Google Shape;170;p6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6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6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73" name="Shape 173"/>
        <p:cNvGrpSpPr/>
        <p:nvPr/>
      </p:nvGrpSpPr>
      <p:grpSpPr>
        <a:xfrm>
          <a:off x="0" y="0"/>
          <a:ext cx="0" cy="0"/>
          <a:chOff x="0" y="0"/>
          <a:chExt cx="0" cy="0"/>
        </a:xfrm>
      </p:grpSpPr>
      <p:sp>
        <p:nvSpPr>
          <p:cNvPr id="174" name="Google Shape;174;p66"/>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66"/>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6" name="Google Shape;176;p66"/>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7" name="Google Shape;177;p6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6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6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80" name="Shape 180"/>
        <p:cNvGrpSpPr/>
        <p:nvPr/>
      </p:nvGrpSpPr>
      <p:grpSpPr>
        <a:xfrm>
          <a:off x="0" y="0"/>
          <a:ext cx="0" cy="0"/>
          <a:chOff x="0" y="0"/>
          <a:chExt cx="0" cy="0"/>
        </a:xfrm>
      </p:grpSpPr>
      <p:sp>
        <p:nvSpPr>
          <p:cNvPr id="181" name="Google Shape;181;p67"/>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67"/>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3" name="Google Shape;183;p6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6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6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6" name="Shape 186"/>
        <p:cNvGrpSpPr/>
        <p:nvPr/>
      </p:nvGrpSpPr>
      <p:grpSpPr>
        <a:xfrm>
          <a:off x="0" y="0"/>
          <a:ext cx="0" cy="0"/>
          <a:chOff x="0" y="0"/>
          <a:chExt cx="0" cy="0"/>
        </a:xfrm>
      </p:grpSpPr>
      <p:sp>
        <p:nvSpPr>
          <p:cNvPr id="187" name="Google Shape;187;p68"/>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68"/>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9" name="Google Shape;189;p68"/>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6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6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6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3" name="Google Shape;193;p68"/>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94" name="Google Shape;194;p68"/>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5" name="Shape 195"/>
        <p:cNvGrpSpPr/>
        <p:nvPr/>
      </p:nvGrpSpPr>
      <p:grpSpPr>
        <a:xfrm>
          <a:off x="0" y="0"/>
          <a:ext cx="0" cy="0"/>
          <a:chOff x="0" y="0"/>
          <a:chExt cx="0" cy="0"/>
        </a:xfrm>
      </p:grpSpPr>
      <p:sp>
        <p:nvSpPr>
          <p:cNvPr id="196" name="Google Shape;196;p69"/>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69"/>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8" name="Google Shape;198;p6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6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6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01" name="Shape 201"/>
        <p:cNvGrpSpPr/>
        <p:nvPr/>
      </p:nvGrpSpPr>
      <p:grpSpPr>
        <a:xfrm>
          <a:off x="0" y="0"/>
          <a:ext cx="0" cy="0"/>
          <a:chOff x="0" y="0"/>
          <a:chExt cx="0" cy="0"/>
        </a:xfrm>
      </p:grpSpPr>
      <p:sp>
        <p:nvSpPr>
          <p:cNvPr id="202" name="Google Shape;202;p70"/>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70"/>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70"/>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70"/>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6" name="Google Shape;206;p70"/>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7" name="Google Shape;207;p70"/>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8" name="Google Shape;208;p70"/>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7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7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7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12" name="Shape 212"/>
        <p:cNvGrpSpPr/>
        <p:nvPr/>
      </p:nvGrpSpPr>
      <p:grpSpPr>
        <a:xfrm>
          <a:off x="0" y="0"/>
          <a:ext cx="0" cy="0"/>
          <a:chOff x="0" y="0"/>
          <a:chExt cx="0" cy="0"/>
        </a:xfrm>
      </p:grpSpPr>
      <p:sp>
        <p:nvSpPr>
          <p:cNvPr id="213" name="Google Shape;213;p71"/>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71"/>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5" name="Google Shape;215;p71"/>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6" name="Google Shape;216;p71"/>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7" name="Google Shape;217;p71"/>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8" name="Google Shape;218;p71"/>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9" name="Google Shape;219;p71"/>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20" name="Google Shape;220;p71"/>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21" name="Google Shape;221;p71"/>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22" name="Google Shape;222;p71"/>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23" name="Google Shape;223;p7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7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7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6" name="Shape 226"/>
        <p:cNvGrpSpPr/>
        <p:nvPr/>
      </p:nvGrpSpPr>
      <p:grpSpPr>
        <a:xfrm>
          <a:off x="0" y="0"/>
          <a:ext cx="0" cy="0"/>
          <a:chOff x="0" y="0"/>
          <a:chExt cx="0" cy="0"/>
        </a:xfrm>
      </p:grpSpPr>
      <p:sp>
        <p:nvSpPr>
          <p:cNvPr id="227" name="Google Shape;227;p7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72"/>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9" name="Google Shape;229;p7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7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7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2" name="Shape 232"/>
        <p:cNvGrpSpPr/>
        <p:nvPr/>
      </p:nvGrpSpPr>
      <p:grpSpPr>
        <a:xfrm>
          <a:off x="0" y="0"/>
          <a:ext cx="0" cy="0"/>
          <a:chOff x="0" y="0"/>
          <a:chExt cx="0" cy="0"/>
        </a:xfrm>
      </p:grpSpPr>
      <p:sp>
        <p:nvSpPr>
          <p:cNvPr id="233" name="Google Shape;233;p73"/>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73"/>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5" name="Google Shape;235;p7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7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7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5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5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5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columns with Image">
  <p:cSld name="Single columns with Image">
    <p:spTree>
      <p:nvGrpSpPr>
        <p:cNvPr id="124" name="Shape 124"/>
        <p:cNvGrpSpPr/>
        <p:nvPr/>
      </p:nvGrpSpPr>
      <p:grpSpPr>
        <a:xfrm>
          <a:off x="0" y="0"/>
          <a:ext cx="0" cy="0"/>
          <a:chOff x="0" y="0"/>
          <a:chExt cx="0" cy="0"/>
        </a:xfrm>
      </p:grpSpPr>
      <p:sp>
        <p:nvSpPr>
          <p:cNvPr id="125" name="Google Shape;125;p58"/>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lvl1pPr indent="-387350" lvl="0" marL="457200" algn="l">
              <a:lnSpc>
                <a:spcPct val="100000"/>
              </a:lnSpc>
              <a:spcBef>
                <a:spcPts val="1000"/>
              </a:spcBef>
              <a:spcAft>
                <a:spcPts val="0"/>
              </a:spcAft>
              <a:buClr>
                <a:schemeClr val="lt1"/>
              </a:buClr>
              <a:buSzPts val="2500"/>
              <a:buChar char="•"/>
              <a:defRPr sz="2000">
                <a:solidFill>
                  <a:schemeClr val="lt1"/>
                </a:solidFill>
              </a:defRPr>
            </a:lvl1pPr>
            <a:lvl2pPr indent="-323850" lvl="1" marL="914400" algn="l">
              <a:lnSpc>
                <a:spcPct val="100000"/>
              </a:lnSpc>
              <a:spcBef>
                <a:spcPts val="500"/>
              </a:spcBef>
              <a:spcAft>
                <a:spcPts val="0"/>
              </a:spcAft>
              <a:buClr>
                <a:schemeClr val="lt1"/>
              </a:buClr>
              <a:buSzPts val="1500"/>
              <a:buChar char="•"/>
              <a:defRPr sz="1200"/>
            </a:lvl2pPr>
            <a:lvl3pPr indent="-323850" lvl="2" marL="1371600" algn="l">
              <a:lnSpc>
                <a:spcPct val="100000"/>
              </a:lnSpc>
              <a:spcBef>
                <a:spcPts val="500"/>
              </a:spcBef>
              <a:spcAft>
                <a:spcPts val="0"/>
              </a:spcAft>
              <a:buClr>
                <a:schemeClr val="lt1"/>
              </a:buClr>
              <a:buSzPts val="1500"/>
              <a:buChar char="•"/>
              <a:defRPr sz="1200"/>
            </a:lvl3pPr>
            <a:lvl4pPr indent="-323850" lvl="3" marL="1828800" algn="l">
              <a:lnSpc>
                <a:spcPct val="100000"/>
              </a:lnSpc>
              <a:spcBef>
                <a:spcPts val="500"/>
              </a:spcBef>
              <a:spcAft>
                <a:spcPts val="0"/>
              </a:spcAft>
              <a:buClr>
                <a:schemeClr val="lt1"/>
              </a:buClr>
              <a:buSzPts val="1500"/>
              <a:buChar char="•"/>
              <a:defRPr sz="1200"/>
            </a:lvl4pPr>
            <a:lvl5pPr indent="-323850" lvl="4" marL="2286000" algn="l">
              <a:lnSpc>
                <a:spcPct val="100000"/>
              </a:lnSpc>
              <a:spcBef>
                <a:spcPts val="500"/>
              </a:spcBef>
              <a:spcAft>
                <a:spcPts val="0"/>
              </a:spcAft>
              <a:buClr>
                <a:schemeClr val="lt1"/>
              </a:buClr>
              <a:buSzPts val="1500"/>
              <a:buChar char="•"/>
              <a:defRPr sz="1200"/>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6" name="Google Shape;126;p58"/>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lvl1pPr indent="-228600" lvl="0" marL="457200" algn="l">
              <a:lnSpc>
                <a:spcPct val="91666"/>
              </a:lnSpc>
              <a:spcBef>
                <a:spcPts val="1000"/>
              </a:spcBef>
              <a:spcAft>
                <a:spcPts val="0"/>
              </a:spcAft>
              <a:buClr>
                <a:schemeClr val="lt1"/>
              </a:buClr>
              <a:buSzPts val="3000"/>
              <a:buNone/>
              <a:defRPr b="0" sz="2400">
                <a:solidFill>
                  <a:schemeClr val="lt1"/>
                </a:solidFill>
              </a:defRPr>
            </a:lvl1pPr>
            <a:lvl2pPr indent="-323850" lvl="1" marL="914400" algn="l">
              <a:lnSpc>
                <a:spcPct val="100000"/>
              </a:lnSpc>
              <a:spcBef>
                <a:spcPts val="500"/>
              </a:spcBef>
              <a:spcAft>
                <a:spcPts val="0"/>
              </a:spcAft>
              <a:buClr>
                <a:schemeClr val="lt1"/>
              </a:buClr>
              <a:buSzPts val="1500"/>
              <a:buChar char="•"/>
              <a:defRPr sz="1200"/>
            </a:lvl2pPr>
            <a:lvl3pPr indent="-323850" lvl="2" marL="1371600" algn="l">
              <a:lnSpc>
                <a:spcPct val="100000"/>
              </a:lnSpc>
              <a:spcBef>
                <a:spcPts val="500"/>
              </a:spcBef>
              <a:spcAft>
                <a:spcPts val="0"/>
              </a:spcAft>
              <a:buClr>
                <a:schemeClr val="lt1"/>
              </a:buClr>
              <a:buSzPts val="1500"/>
              <a:buChar char="•"/>
              <a:defRPr sz="1200"/>
            </a:lvl3pPr>
            <a:lvl4pPr indent="-323850" lvl="3" marL="1828800" algn="l">
              <a:lnSpc>
                <a:spcPct val="100000"/>
              </a:lnSpc>
              <a:spcBef>
                <a:spcPts val="500"/>
              </a:spcBef>
              <a:spcAft>
                <a:spcPts val="0"/>
              </a:spcAft>
              <a:buClr>
                <a:schemeClr val="lt1"/>
              </a:buClr>
              <a:buSzPts val="1500"/>
              <a:buChar char="•"/>
              <a:defRPr sz="1200"/>
            </a:lvl4pPr>
            <a:lvl5pPr indent="-323850" lvl="4" marL="2286000" algn="l">
              <a:lnSpc>
                <a:spcPct val="100000"/>
              </a:lnSpc>
              <a:spcBef>
                <a:spcPts val="500"/>
              </a:spcBef>
              <a:spcAft>
                <a:spcPts val="0"/>
              </a:spcAft>
              <a:buClr>
                <a:schemeClr val="lt1"/>
              </a:buClr>
              <a:buSzPts val="1500"/>
              <a:buChar char="•"/>
              <a:defRPr sz="1200"/>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7" name="Google Shape;127;p58"/>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36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p59"/>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59"/>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1" name="Google Shape;131;p5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5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4" name="Shape 134"/>
        <p:cNvGrpSpPr/>
        <p:nvPr/>
      </p:nvGrpSpPr>
      <p:grpSpPr>
        <a:xfrm>
          <a:off x="0" y="0"/>
          <a:ext cx="0" cy="0"/>
          <a:chOff x="0" y="0"/>
          <a:chExt cx="0" cy="0"/>
        </a:xfrm>
      </p:grpSpPr>
      <p:sp>
        <p:nvSpPr>
          <p:cNvPr id="135" name="Google Shape;135;p60"/>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60"/>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7" name="Google Shape;137;p60"/>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8" name="Google Shape;138;p60"/>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9" name="Google Shape;139;p60"/>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0" name="Google Shape;140;p6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6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3" name="Shape 143"/>
        <p:cNvGrpSpPr/>
        <p:nvPr/>
      </p:nvGrpSpPr>
      <p:grpSpPr>
        <a:xfrm>
          <a:off x="0" y="0"/>
          <a:ext cx="0" cy="0"/>
          <a:chOff x="0" y="0"/>
          <a:chExt cx="0" cy="0"/>
        </a:xfrm>
      </p:grpSpPr>
      <p:sp>
        <p:nvSpPr>
          <p:cNvPr id="144" name="Google Shape;144;p6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61"/>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6" name="Google Shape;146;p61"/>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7" name="Google Shape;147;p6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6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6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6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6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6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 name="Shape 155"/>
        <p:cNvGrpSpPr/>
        <p:nvPr/>
      </p:nvGrpSpPr>
      <p:grpSpPr>
        <a:xfrm>
          <a:off x="0" y="0"/>
          <a:ext cx="0" cy="0"/>
          <a:chOff x="0" y="0"/>
          <a:chExt cx="0" cy="0"/>
        </a:xfrm>
      </p:grpSpPr>
      <p:sp>
        <p:nvSpPr>
          <p:cNvPr id="156" name="Google Shape;156;p6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6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6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9" name="Shape 159"/>
        <p:cNvGrpSpPr/>
        <p:nvPr/>
      </p:nvGrpSpPr>
      <p:grpSpPr>
        <a:xfrm>
          <a:off x="0" y="0"/>
          <a:ext cx="0" cy="0"/>
          <a:chOff x="0" y="0"/>
          <a:chExt cx="0" cy="0"/>
        </a:xfrm>
      </p:grpSpPr>
      <p:sp>
        <p:nvSpPr>
          <p:cNvPr id="160" name="Google Shape;160;p64"/>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64"/>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62" name="Google Shape;162;p64"/>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3" name="Google Shape;163;p6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6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6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10" Type="http://schemas.openxmlformats.org/officeDocument/2006/relationships/slideLayout" Target="../slideLayouts/slideLayout8.xml"/><Relationship Id="rId21" Type="http://schemas.openxmlformats.org/officeDocument/2006/relationships/theme" Target="../theme/theme2.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55"/>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55"/>
          <p:cNvGrpSpPr/>
          <p:nvPr/>
        </p:nvGrpSpPr>
        <p:grpSpPr>
          <a:xfrm>
            <a:off x="-14288" y="0"/>
            <a:ext cx="12053888" cy="6858001"/>
            <a:chOff x="-14288" y="0"/>
            <a:chExt cx="12053888" cy="6858001"/>
          </a:xfrm>
        </p:grpSpPr>
        <p:grpSp>
          <p:nvGrpSpPr>
            <p:cNvPr id="12" name="Google Shape;12;p55"/>
            <p:cNvGrpSpPr/>
            <p:nvPr/>
          </p:nvGrpSpPr>
          <p:grpSpPr>
            <a:xfrm>
              <a:off x="-14288" y="0"/>
              <a:ext cx="1220788" cy="6858001"/>
              <a:chOff x="-14288" y="0"/>
              <a:chExt cx="1220788" cy="6858001"/>
            </a:xfrm>
          </p:grpSpPr>
          <p:sp>
            <p:nvSpPr>
              <p:cNvPr id="13" name="Google Shape;13;p55"/>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55"/>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55"/>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55"/>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7" name="Google Shape;17;p55"/>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55"/>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9" name="Google Shape;19;p55"/>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20" name="Google Shape;20;p55"/>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5"/>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55"/>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23" name="Google Shape;23;p55"/>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55"/>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25" name="Google Shape;25;p55"/>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6" name="Google Shape;26;p55"/>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7" name="Google Shape;27;p55"/>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8" name="Google Shape;28;p55"/>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5"/>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5"/>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31" name="Google Shape;31;p55"/>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5"/>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33" name="Google Shape;33;p55"/>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5"/>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5" name="Google Shape;35;p55"/>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6" name="Google Shape;36;p55"/>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5"/>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5"/>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9" name="Google Shape;39;p55"/>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55"/>
            <p:cNvGrpSpPr/>
            <p:nvPr/>
          </p:nvGrpSpPr>
          <p:grpSpPr>
            <a:xfrm>
              <a:off x="11364912" y="0"/>
              <a:ext cx="674688" cy="6848476"/>
              <a:chOff x="11364912" y="0"/>
              <a:chExt cx="674688" cy="6848476"/>
            </a:xfrm>
          </p:grpSpPr>
          <p:sp>
            <p:nvSpPr>
              <p:cNvPr id="41" name="Google Shape;41;p55"/>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42" name="Google Shape;42;p55"/>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5"/>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5"/>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5" name="Google Shape;45;p55"/>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5"/>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7" name="Google Shape;47;p55"/>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5"/>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9" name="Google Shape;49;p55"/>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5"/>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5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5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5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5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5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mailto:Maaike.vanputten@brightboost.n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en-US"/>
              <a:t>SPRING BOOT FUNDAMENTALS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descr="SpringMVC" id="317" name="Google Shape;317;p10"/>
          <p:cNvPicPr preferRelativeResize="0"/>
          <p:nvPr/>
        </p:nvPicPr>
        <p:blipFill rotWithShape="1">
          <a:blip r:embed="rId3">
            <a:alphaModFix/>
          </a:blip>
          <a:srcRect b="16839" l="0" r="6860" t="0"/>
          <a:stretch/>
        </p:blipFill>
        <p:spPr>
          <a:xfrm>
            <a:off x="999171" y="1158454"/>
            <a:ext cx="10193658" cy="5111993"/>
          </a:xfrm>
          <a:prstGeom prst="rect">
            <a:avLst/>
          </a:prstGeom>
          <a:noFill/>
          <a:ln>
            <a:noFill/>
          </a:ln>
        </p:spPr>
      </p:pic>
      <p:sp>
        <p:nvSpPr>
          <p:cNvPr id="318" name="Google Shape;318;p10"/>
          <p:cNvSpPr txBox="1"/>
          <p:nvPr>
            <p:ph idx="1" type="body"/>
          </p:nvPr>
        </p:nvSpPr>
        <p:spPr>
          <a:xfrm>
            <a:off x="442711" y="1827866"/>
            <a:ext cx="8126413" cy="4442581"/>
          </a:xfrm>
          <a:prstGeom prst="rect">
            <a:avLst/>
          </a:prstGeom>
          <a:noFill/>
          <a:ln>
            <a:noFill/>
          </a:ln>
        </p:spPr>
        <p:txBody>
          <a:bodyPr anchorCtr="0" anchor="t" bIns="45700" lIns="91425" spcFirstLastPara="1" rIns="91425" wrap="square" tIns="45700">
            <a:noAutofit/>
          </a:bodyPr>
          <a:lstStyle/>
          <a:p>
            <a:pPr indent="-127000" lvl="0" marL="285750" rtl="0" algn="l">
              <a:lnSpc>
                <a:spcPct val="100000"/>
              </a:lnSpc>
              <a:spcBef>
                <a:spcPts val="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127000" lvl="0" marL="285750" rtl="0" algn="l">
              <a:lnSpc>
                <a:spcPct val="100000"/>
              </a:lnSpc>
              <a:spcBef>
                <a:spcPts val="1000"/>
              </a:spcBef>
              <a:spcAft>
                <a:spcPts val="0"/>
              </a:spcAft>
              <a:buClr>
                <a:schemeClr val="lt1"/>
              </a:buClr>
              <a:buSzPts val="2500"/>
              <a:buFont typeface="Twentieth Century"/>
              <a:buNone/>
            </a:pPr>
            <a:r>
              <a:t/>
            </a:r>
            <a:endParaRPr/>
          </a:p>
          <a:p>
            <a:pPr indent="-285750" lvl="0" marL="285750" rtl="0" algn="l">
              <a:lnSpc>
                <a:spcPct val="100000"/>
              </a:lnSpc>
              <a:spcBef>
                <a:spcPts val="1000"/>
              </a:spcBef>
              <a:spcAft>
                <a:spcPts val="0"/>
              </a:spcAft>
              <a:buClr>
                <a:schemeClr val="lt1"/>
              </a:buClr>
              <a:buSzPts val="2500"/>
              <a:buFont typeface="Twentieth Century"/>
              <a:buChar char="-"/>
            </a:pPr>
            <a:r>
              <a:rPr lang="en-US"/>
              <a:t>Hint: They are part of the Spring (Web) MVC project</a:t>
            </a:r>
            <a:endParaRPr/>
          </a:p>
        </p:txBody>
      </p:sp>
      <p:sp>
        <p:nvSpPr>
          <p:cNvPr id="319" name="Google Shape;319;p10"/>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SPRING CONTROLLERS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1"/>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The mechanism that determines the presentation of the  request and the response, for example XML or JSON</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Most commonly done with @ResponseBody</a:t>
            </a:r>
            <a:endParaRPr/>
          </a:p>
        </p:txBody>
      </p:sp>
      <p:sp>
        <p:nvSpPr>
          <p:cNvPr id="326" name="Google Shape;326;p11"/>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t/>
            </a:r>
            <a:endParaRPr/>
          </a:p>
        </p:txBody>
      </p:sp>
      <p:sp>
        <p:nvSpPr>
          <p:cNvPr id="327" name="Google Shape;327;p11"/>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CONTENT NEGOTIATION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2"/>
          <p:cNvSpPr txBox="1"/>
          <p:nvPr>
            <p:ph idx="1" type="body"/>
          </p:nvPr>
        </p:nvSpPr>
        <p:spPr>
          <a:xfrm>
            <a:off x="407987" y="2010606"/>
            <a:ext cx="6602413" cy="4442581"/>
          </a:xfrm>
          <a:prstGeom prst="rect">
            <a:avLst/>
          </a:prstGeom>
          <a:noFill/>
          <a:ln>
            <a:noFill/>
          </a:ln>
        </p:spPr>
        <p:txBody>
          <a:bodyPr anchorCtr="0" anchor="t" bIns="45700" lIns="91425" spcFirstLastPara="1" rIns="91425" wrap="square" tIns="45700">
            <a:noAutofit/>
          </a:bodyPr>
          <a:lstStyle/>
          <a:p>
            <a:pPr indent="-69850" lvl="0" marL="228600" rtl="0" algn="l">
              <a:lnSpc>
                <a:spcPct val="100000"/>
              </a:lnSpc>
              <a:spcBef>
                <a:spcPts val="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What is the difference between a Spring Controller and a Spring RestController?</a:t>
            </a:r>
            <a:endParaRPr/>
          </a:p>
        </p:txBody>
      </p:sp>
      <p:sp>
        <p:nvSpPr>
          <p:cNvPr id="334" name="Google Shape;334;p12"/>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Take 5 minutes to find the answer to this question:</a:t>
            </a:r>
            <a:endParaRPr/>
          </a:p>
        </p:txBody>
      </p:sp>
      <p:sp>
        <p:nvSpPr>
          <p:cNvPr id="335" name="Google Shape;335;p12"/>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EXERCISE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3"/>
          <p:cNvSpPr txBox="1"/>
          <p:nvPr>
            <p:ph idx="1" type="body"/>
          </p:nvPr>
        </p:nvSpPr>
        <p:spPr>
          <a:xfrm>
            <a:off x="228600" y="2010607"/>
            <a:ext cx="5403661" cy="4442581"/>
          </a:xfrm>
          <a:prstGeom prst="rect">
            <a:avLst/>
          </a:prstGeom>
          <a:noFill/>
          <a:ln>
            <a:noFill/>
          </a:ln>
        </p:spPr>
        <p:txBody>
          <a:bodyPr anchorCtr="0" anchor="t" bIns="45700" lIns="91425" spcFirstLastPara="1" rIns="91425" wrap="square" tIns="45700">
            <a:noAutofit/>
          </a:bodyPr>
          <a:lstStyle/>
          <a:p>
            <a:pPr indent="-69850" lvl="0" marL="228600" rtl="0" algn="l">
              <a:lnSpc>
                <a:spcPct val="100000"/>
              </a:lnSpc>
              <a:spcBef>
                <a:spcPts val="0"/>
              </a:spcBef>
              <a:spcAft>
                <a:spcPts val="0"/>
              </a:spcAft>
              <a:buClr>
                <a:schemeClr val="lt1"/>
              </a:buClr>
              <a:buSzPts val="2500"/>
              <a:buNone/>
            </a:pPr>
            <a:r>
              <a:t/>
            </a:r>
            <a:endParaRPr b="1"/>
          </a:p>
          <a:p>
            <a:pPr indent="-228600" lvl="0" marL="228600" rtl="0" algn="l">
              <a:lnSpc>
                <a:spcPct val="100000"/>
              </a:lnSpc>
              <a:spcBef>
                <a:spcPts val="1000"/>
              </a:spcBef>
              <a:spcAft>
                <a:spcPts val="0"/>
              </a:spcAft>
              <a:buClr>
                <a:schemeClr val="lt1"/>
              </a:buClr>
              <a:buSzPts val="2500"/>
              <a:buChar char="•"/>
            </a:pPr>
            <a:r>
              <a:rPr b="1" lang="en-US"/>
              <a:t>They are almost the same!</a:t>
            </a:r>
            <a:endParaRPr/>
          </a:p>
          <a:p>
            <a:pPr indent="-228600" lvl="0" marL="228600" rtl="0" algn="l">
              <a:lnSpc>
                <a:spcPct val="100000"/>
              </a:lnSpc>
              <a:spcBef>
                <a:spcPts val="1000"/>
              </a:spcBef>
              <a:spcAft>
                <a:spcPts val="0"/>
              </a:spcAft>
              <a:buClr>
                <a:schemeClr val="lt1"/>
              </a:buClr>
              <a:buSzPts val="2500"/>
              <a:buChar char="•"/>
            </a:pPr>
            <a:r>
              <a:rPr lang="en-US"/>
              <a:t>The difference is that for @RestController, Spring will help you (again) to make it less verbose.</a:t>
            </a:r>
            <a:endParaRPr/>
          </a:p>
          <a:p>
            <a:pPr indent="-228600" lvl="0" marL="228600" rtl="0" algn="l">
              <a:lnSpc>
                <a:spcPct val="100000"/>
              </a:lnSpc>
              <a:spcBef>
                <a:spcPts val="1000"/>
              </a:spcBef>
              <a:spcAft>
                <a:spcPts val="0"/>
              </a:spcAft>
              <a:buClr>
                <a:schemeClr val="lt1"/>
              </a:buClr>
              <a:buSzPts val="2500"/>
              <a:buChar char="•"/>
            </a:pPr>
            <a:r>
              <a:rPr lang="en-US"/>
              <a:t>@RestController == @ResponseBody and @Controller and marking the class as a request handler for RESTful web services.</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If you don’t use @RestController, the Controller will try to return paths to the associated view.</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b="1"/>
          </a:p>
          <a:p>
            <a:pPr indent="-69850" lvl="0" marL="228600" rtl="0" algn="l">
              <a:lnSpc>
                <a:spcPct val="100000"/>
              </a:lnSpc>
              <a:spcBef>
                <a:spcPts val="1000"/>
              </a:spcBef>
              <a:spcAft>
                <a:spcPts val="0"/>
              </a:spcAft>
              <a:buClr>
                <a:schemeClr val="lt1"/>
              </a:buClr>
              <a:buSzPts val="2500"/>
              <a:buNone/>
            </a:pPr>
            <a:r>
              <a:t/>
            </a:r>
            <a:endParaRPr b="1"/>
          </a:p>
          <a:p>
            <a:pPr indent="-69850" lvl="0" marL="228600" rtl="0" algn="l">
              <a:lnSpc>
                <a:spcPct val="100000"/>
              </a:lnSpc>
              <a:spcBef>
                <a:spcPts val="1000"/>
              </a:spcBef>
              <a:spcAft>
                <a:spcPts val="0"/>
              </a:spcAft>
              <a:buClr>
                <a:schemeClr val="lt1"/>
              </a:buClr>
              <a:buSzPts val="2500"/>
              <a:buNone/>
            </a:pPr>
            <a:r>
              <a:t/>
            </a:r>
            <a:endParaRPr/>
          </a:p>
        </p:txBody>
      </p:sp>
      <p:sp>
        <p:nvSpPr>
          <p:cNvPr id="342" name="Google Shape;342;p13"/>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What’s the difference between Spring Rest Controllers and Spring Controllers?</a:t>
            </a:r>
            <a:endParaRPr/>
          </a:p>
        </p:txBody>
      </p:sp>
      <p:sp>
        <p:nvSpPr>
          <p:cNvPr id="343" name="Google Shape;343;p13"/>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SPRING REST CONTROLLERS</a:t>
            </a:r>
            <a:endParaRPr/>
          </a:p>
        </p:txBody>
      </p:sp>
      <p:pic>
        <p:nvPicPr>
          <p:cNvPr id="344" name="Google Shape;344;p13"/>
          <p:cNvPicPr preferRelativeResize="0"/>
          <p:nvPr/>
        </p:nvPicPr>
        <p:blipFill rotWithShape="1">
          <a:blip r:embed="rId3">
            <a:alphaModFix/>
          </a:blip>
          <a:srcRect b="22308" l="27501" r="24208" t="17306"/>
          <a:stretch/>
        </p:blipFill>
        <p:spPr>
          <a:xfrm>
            <a:off x="5632261" y="1420990"/>
            <a:ext cx="6558774" cy="44425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4"/>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@RequestParam &gt; gets values from URI after the ? </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@PathVariable &gt; gets values directly from specified place in URL . In the @RequestMapping the position of the path variable is specified with {}</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@RequestBody &gt; Automatically maps the body of the http request to the specified object type in the parameter list</a:t>
            </a:r>
            <a:endParaRPr/>
          </a:p>
        </p:txBody>
      </p:sp>
      <p:sp>
        <p:nvSpPr>
          <p:cNvPr id="350" name="Google Shape;350;p14"/>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t/>
            </a:r>
            <a:endParaRPr/>
          </a:p>
        </p:txBody>
      </p:sp>
      <p:sp>
        <p:nvSpPr>
          <p:cNvPr id="351" name="Google Shape;351;p14"/>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SENDING PARAMETERS TO SPRING CONTROLLER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5"/>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It is not officially called this as a pattern, but it is extremely common. </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Controller: controls the incoming requests and routs them to the correct service</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Service: this is where the logic is</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Repository: called from service when data needs to be fetched, changed or stored</a:t>
            </a:r>
            <a:endParaRPr/>
          </a:p>
        </p:txBody>
      </p:sp>
      <p:sp>
        <p:nvSpPr>
          <p:cNvPr id="357" name="Google Shape;357;p15"/>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t/>
            </a:r>
            <a:endParaRPr/>
          </a:p>
        </p:txBody>
      </p:sp>
      <p:sp>
        <p:nvSpPr>
          <p:cNvPr id="358" name="Google Shape;358;p15"/>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CONTROLLER SERVICE REPOSITORY PATTERN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6"/>
          <p:cNvSpPr txBox="1"/>
          <p:nvPr>
            <p:ph idx="1" type="body"/>
          </p:nvPr>
        </p:nvSpPr>
        <p:spPr>
          <a:xfrm>
            <a:off x="318294" y="1501094"/>
            <a:ext cx="11555412" cy="4720092"/>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000"/>
              <a:buChar char="•"/>
            </a:pPr>
            <a:r>
              <a:rPr lang="en-US" sz="1600"/>
              <a:t>Our Prime Minister needs your votes to build himself a wall! And he’s hoping for the people to give him support. Only problem is, they only have a red pencil system to vote, and sadly, there’s only one pencil left. They will need years to vote! So to help our PM out, we need a REST application where we can store the votes in a list. When you vote (‘anonymously’), you leave behind your name, age and vote (yes or no).</a:t>
            </a:r>
            <a:endParaRPr/>
          </a:p>
          <a:p>
            <a:pPr indent="-101600" lvl="0" marL="228600" rtl="0" algn="l">
              <a:lnSpc>
                <a:spcPct val="100000"/>
              </a:lnSpc>
              <a:spcBef>
                <a:spcPts val="1000"/>
              </a:spcBef>
              <a:spcAft>
                <a:spcPts val="0"/>
              </a:spcAft>
              <a:buClr>
                <a:schemeClr val="lt1"/>
              </a:buClr>
              <a:buSzPts val="2000"/>
              <a:buNone/>
            </a:pPr>
            <a:r>
              <a:t/>
            </a:r>
            <a:endParaRPr b="1" sz="1600"/>
          </a:p>
          <a:p>
            <a:pPr indent="-228600" lvl="0" marL="228600" rtl="0" algn="l">
              <a:lnSpc>
                <a:spcPct val="100000"/>
              </a:lnSpc>
              <a:spcBef>
                <a:spcPts val="1000"/>
              </a:spcBef>
              <a:spcAft>
                <a:spcPts val="0"/>
              </a:spcAft>
              <a:buClr>
                <a:schemeClr val="lt1"/>
              </a:buClr>
              <a:buSzPts val="2000"/>
              <a:buChar char="•"/>
            </a:pPr>
            <a:r>
              <a:rPr b="1" lang="en-US" sz="1600"/>
              <a:t>Technical description</a:t>
            </a:r>
            <a:endParaRPr/>
          </a:p>
          <a:p>
            <a:pPr indent="-228600" lvl="0" marL="228600" rtl="0" algn="l">
              <a:lnSpc>
                <a:spcPct val="100000"/>
              </a:lnSpc>
              <a:spcBef>
                <a:spcPts val="1000"/>
              </a:spcBef>
              <a:spcAft>
                <a:spcPts val="0"/>
              </a:spcAft>
              <a:buClr>
                <a:schemeClr val="lt1"/>
              </a:buClr>
              <a:buSzPts val="2000"/>
              <a:buChar char="•"/>
            </a:pPr>
            <a:r>
              <a:rPr lang="en-US" sz="1600"/>
              <a:t>Write a REST Spring application that is able to perform simple CRUD operations on an internal List of Objects (votes). Just an in memory HashMap is sufficient. The operations are called through any Postman-like application.</a:t>
            </a:r>
            <a:endParaRPr/>
          </a:p>
          <a:p>
            <a:pPr indent="-101600" lvl="0" marL="228600" rtl="0" algn="l">
              <a:lnSpc>
                <a:spcPct val="100000"/>
              </a:lnSpc>
              <a:spcBef>
                <a:spcPts val="1000"/>
              </a:spcBef>
              <a:spcAft>
                <a:spcPts val="0"/>
              </a:spcAft>
              <a:buClr>
                <a:schemeClr val="lt1"/>
              </a:buClr>
              <a:buSzPts val="2000"/>
              <a:buNone/>
            </a:pPr>
            <a:r>
              <a:t/>
            </a:r>
            <a:endParaRPr sz="1600"/>
          </a:p>
          <a:p>
            <a:pPr indent="-228600" lvl="0" marL="228600" rtl="0" algn="l">
              <a:lnSpc>
                <a:spcPct val="100000"/>
              </a:lnSpc>
              <a:spcBef>
                <a:spcPts val="1000"/>
              </a:spcBef>
              <a:spcAft>
                <a:spcPts val="0"/>
              </a:spcAft>
              <a:buClr>
                <a:schemeClr val="lt1"/>
              </a:buClr>
              <a:buSzPts val="2000"/>
              <a:buChar char="•"/>
            </a:pPr>
            <a:r>
              <a:rPr b="1" lang="en-US" sz="1600"/>
              <a:t>Bonus</a:t>
            </a:r>
            <a:endParaRPr/>
          </a:p>
          <a:p>
            <a:pPr indent="-228600" lvl="0" marL="228600" rtl="0" algn="l">
              <a:lnSpc>
                <a:spcPct val="100000"/>
              </a:lnSpc>
              <a:spcBef>
                <a:spcPts val="0"/>
              </a:spcBef>
              <a:spcAft>
                <a:spcPts val="0"/>
              </a:spcAft>
              <a:buClr>
                <a:schemeClr val="lt1"/>
              </a:buClr>
              <a:buSzPts val="2000"/>
              <a:buChar char="•"/>
            </a:pPr>
            <a:r>
              <a:rPr lang="en-US" sz="1600"/>
              <a:t>Take into account the concurrent access of your ‘data’.</a:t>
            </a:r>
            <a:endParaRPr/>
          </a:p>
          <a:p>
            <a:pPr indent="-228600" lvl="0" marL="228600" rtl="0" algn="l">
              <a:lnSpc>
                <a:spcPct val="100000"/>
              </a:lnSpc>
              <a:spcBef>
                <a:spcPts val="0"/>
              </a:spcBef>
              <a:spcAft>
                <a:spcPts val="0"/>
              </a:spcAft>
              <a:buClr>
                <a:schemeClr val="lt1"/>
              </a:buClr>
              <a:buSzPts val="2000"/>
              <a:buChar char="•"/>
            </a:pPr>
            <a:r>
              <a:rPr lang="en-US" sz="1600"/>
              <a:t>We also need an endpoint for getting the absolute numbers of yesses and no’s.</a:t>
            </a:r>
            <a:endParaRPr/>
          </a:p>
          <a:p>
            <a:pPr indent="-228600" lvl="0" marL="228600" rtl="0" algn="l">
              <a:lnSpc>
                <a:spcPct val="100000"/>
              </a:lnSpc>
              <a:spcBef>
                <a:spcPts val="0"/>
              </a:spcBef>
              <a:spcAft>
                <a:spcPts val="0"/>
              </a:spcAft>
              <a:buClr>
                <a:schemeClr val="lt1"/>
              </a:buClr>
              <a:buSzPts val="2000"/>
              <a:buChar char="•"/>
            </a:pPr>
            <a:r>
              <a:rPr lang="en-US" sz="1600"/>
              <a:t>The key in your HashMap must be a unique set of characteristics of the Votee, used to prevent ‘double’ voting.</a:t>
            </a:r>
            <a:endParaRPr/>
          </a:p>
          <a:p>
            <a:pPr indent="-101600" lvl="0" marL="228600" rtl="0" algn="l">
              <a:lnSpc>
                <a:spcPct val="100000"/>
              </a:lnSpc>
              <a:spcBef>
                <a:spcPts val="1000"/>
              </a:spcBef>
              <a:spcAft>
                <a:spcPts val="0"/>
              </a:spcAft>
              <a:buClr>
                <a:schemeClr val="lt1"/>
              </a:buClr>
              <a:buSzPts val="2000"/>
              <a:buNone/>
            </a:pPr>
            <a:r>
              <a:t/>
            </a:r>
            <a:endParaRPr sz="1600"/>
          </a:p>
          <a:p>
            <a:pPr indent="-228600" lvl="0" marL="228600" rtl="0" algn="l">
              <a:lnSpc>
                <a:spcPct val="100000"/>
              </a:lnSpc>
              <a:spcBef>
                <a:spcPts val="1000"/>
              </a:spcBef>
              <a:spcAft>
                <a:spcPts val="0"/>
              </a:spcAft>
              <a:buClr>
                <a:schemeClr val="lt1"/>
              </a:buClr>
              <a:buSzPts val="2000"/>
              <a:buChar char="•"/>
            </a:pPr>
            <a:r>
              <a:rPr b="1" lang="en-US" sz="1600"/>
              <a:t>Literature</a:t>
            </a:r>
            <a:endParaRPr/>
          </a:p>
          <a:p>
            <a:pPr indent="-228600" lvl="0" marL="228600" rtl="0" algn="l">
              <a:lnSpc>
                <a:spcPct val="100000"/>
              </a:lnSpc>
              <a:spcBef>
                <a:spcPts val="1000"/>
              </a:spcBef>
              <a:spcAft>
                <a:spcPts val="0"/>
              </a:spcAft>
              <a:buClr>
                <a:schemeClr val="lt1"/>
              </a:buClr>
              <a:buSzPts val="2000"/>
              <a:buChar char="•"/>
            </a:pPr>
            <a:r>
              <a:rPr lang="en-US" sz="1600"/>
              <a:t>Why and when would you rather use a REST service than any other stateful service?</a:t>
            </a:r>
            <a:endParaRPr/>
          </a:p>
          <a:p>
            <a:pPr indent="-141287" lvl="0" marL="228600" rtl="0" algn="l">
              <a:lnSpc>
                <a:spcPct val="100000"/>
              </a:lnSpc>
              <a:spcBef>
                <a:spcPts val="1000"/>
              </a:spcBef>
              <a:spcAft>
                <a:spcPts val="0"/>
              </a:spcAft>
              <a:buClr>
                <a:schemeClr val="lt1"/>
              </a:buClr>
              <a:buSzPts val="1375"/>
              <a:buNone/>
            </a:pPr>
            <a:r>
              <a:t/>
            </a:r>
            <a:endParaRPr sz="1100"/>
          </a:p>
        </p:txBody>
      </p:sp>
      <p:sp>
        <p:nvSpPr>
          <p:cNvPr id="365" name="Google Shape;365;p16"/>
          <p:cNvSpPr txBox="1"/>
          <p:nvPr>
            <p:ph idx="2" type="body"/>
          </p:nvPr>
        </p:nvSpPr>
        <p:spPr>
          <a:xfrm>
            <a:off x="318294" y="106260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We need you!</a:t>
            </a:r>
            <a:endParaRPr/>
          </a:p>
        </p:txBody>
      </p:sp>
      <p:sp>
        <p:nvSpPr>
          <p:cNvPr id="366" name="Google Shape;366;p16"/>
          <p:cNvSpPr txBox="1"/>
          <p:nvPr>
            <p:ph type="title"/>
          </p:nvPr>
        </p:nvSpPr>
        <p:spPr>
          <a:xfrm>
            <a:off x="407988" y="280498"/>
            <a:ext cx="10944596"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ASSIGNMENT 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7"/>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You added: </a:t>
            </a:r>
            <a:br>
              <a:rPr lang="en-US"/>
            </a:br>
            <a:r>
              <a:rPr lang="en-US"/>
              <a:t>(Rest)controller(s);</a:t>
            </a:r>
            <a:endParaRPr/>
          </a:p>
          <a:p>
            <a:pPr indent="-228600" lvl="0" marL="228600" rtl="0" algn="l">
              <a:lnSpc>
                <a:spcPct val="100000"/>
              </a:lnSpc>
              <a:spcBef>
                <a:spcPts val="1000"/>
              </a:spcBef>
              <a:spcAft>
                <a:spcPts val="0"/>
              </a:spcAft>
              <a:buClr>
                <a:schemeClr val="lt1"/>
              </a:buClr>
              <a:buSzPts val="2500"/>
              <a:buChar char="•"/>
            </a:pPr>
            <a:r>
              <a:rPr lang="en-US"/>
              <a:t>Service(s);</a:t>
            </a:r>
            <a:endParaRPr/>
          </a:p>
          <a:p>
            <a:pPr indent="-228600" lvl="0" marL="228600" rtl="0" algn="l">
              <a:lnSpc>
                <a:spcPct val="100000"/>
              </a:lnSpc>
              <a:spcBef>
                <a:spcPts val="1000"/>
              </a:spcBef>
              <a:spcAft>
                <a:spcPts val="0"/>
              </a:spcAft>
              <a:buClr>
                <a:schemeClr val="lt1"/>
              </a:buClr>
              <a:buSzPts val="2500"/>
              <a:buChar char="•"/>
            </a:pPr>
            <a:r>
              <a:rPr lang="en-US"/>
              <a:t>Optional: Repository(-y + ies);</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But did you look out for security aspects as who would be able to access the endpoints?</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What if we tried to use our endpoints for malicious inquiries?</a:t>
            </a:r>
            <a:endParaRPr/>
          </a:p>
          <a:p>
            <a:pPr indent="-69850" lvl="0" marL="228600" rtl="0" algn="l">
              <a:lnSpc>
                <a:spcPct val="100000"/>
              </a:lnSpc>
              <a:spcBef>
                <a:spcPts val="1000"/>
              </a:spcBef>
              <a:spcAft>
                <a:spcPts val="0"/>
              </a:spcAft>
              <a:buClr>
                <a:schemeClr val="lt1"/>
              </a:buClr>
              <a:buSzPts val="2500"/>
              <a:buNone/>
            </a:pPr>
            <a:r>
              <a:t/>
            </a:r>
            <a:endParaRPr/>
          </a:p>
        </p:txBody>
      </p:sp>
      <p:sp>
        <p:nvSpPr>
          <p:cNvPr id="373" name="Google Shape;373;p17"/>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What did you do!?</a:t>
            </a:r>
            <a:endParaRPr/>
          </a:p>
        </p:txBody>
      </p:sp>
      <p:sp>
        <p:nvSpPr>
          <p:cNvPr id="374" name="Google Shape;374;p17"/>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EVALUATING THE ASSIGNMENT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8"/>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CONSUMING REST SERVICES</a:t>
            </a:r>
            <a:endParaRPr/>
          </a:p>
        </p:txBody>
      </p:sp>
      <p:sp>
        <p:nvSpPr>
          <p:cNvPr id="380" name="Google Shape;380;p18"/>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25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9"/>
          <p:cNvSpPr txBox="1"/>
          <p:nvPr>
            <p:ph idx="1" type="body"/>
          </p:nvPr>
        </p:nvSpPr>
        <p:spPr>
          <a:xfrm>
            <a:off x="407987" y="2010606"/>
            <a:ext cx="382091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250"/>
              <a:buChar char="•"/>
            </a:pPr>
            <a:r>
              <a:rPr lang="en-US" sz="1800"/>
              <a:t>Spring class that can be used to consume another REST api’s/applications/interfaces. Using this RestTemplate results in formatted input/output, handles security issues and exceptions/errors.</a:t>
            </a:r>
            <a:endParaRPr/>
          </a:p>
          <a:p>
            <a:pPr indent="-85725" lvl="0" marL="228600" rtl="0" algn="l">
              <a:lnSpc>
                <a:spcPct val="100000"/>
              </a:lnSpc>
              <a:spcBef>
                <a:spcPts val="1000"/>
              </a:spcBef>
              <a:spcAft>
                <a:spcPts val="0"/>
              </a:spcAft>
              <a:buClr>
                <a:schemeClr val="lt1"/>
              </a:buClr>
              <a:buSzPts val="2250"/>
              <a:buNone/>
            </a:pPr>
            <a:r>
              <a:t/>
            </a:r>
            <a:endParaRPr sz="1800"/>
          </a:p>
          <a:p>
            <a:pPr indent="-228600" lvl="0" marL="228600" rtl="0" algn="l">
              <a:lnSpc>
                <a:spcPct val="100000"/>
              </a:lnSpc>
              <a:spcBef>
                <a:spcPts val="1000"/>
              </a:spcBef>
              <a:spcAft>
                <a:spcPts val="0"/>
              </a:spcAft>
              <a:buClr>
                <a:schemeClr val="lt1"/>
              </a:buClr>
              <a:buSzPts val="2250"/>
              <a:buChar char="•"/>
            </a:pPr>
            <a:r>
              <a:rPr lang="en-US" sz="1800"/>
              <a:t>You can fully customize this RestTemplate to do custom security and errorhandling.</a:t>
            </a:r>
            <a:endParaRPr/>
          </a:p>
          <a:p>
            <a:pPr indent="-85725" lvl="0" marL="228600" rtl="0" algn="l">
              <a:lnSpc>
                <a:spcPct val="100000"/>
              </a:lnSpc>
              <a:spcBef>
                <a:spcPts val="1000"/>
              </a:spcBef>
              <a:spcAft>
                <a:spcPts val="0"/>
              </a:spcAft>
              <a:buClr>
                <a:schemeClr val="lt1"/>
              </a:buClr>
              <a:buSzPts val="2250"/>
              <a:buNone/>
            </a:pPr>
            <a:r>
              <a:t/>
            </a:r>
            <a:endParaRPr sz="1800"/>
          </a:p>
          <a:p>
            <a:pPr indent="-228600" lvl="0" marL="228600" rtl="0" algn="l">
              <a:lnSpc>
                <a:spcPct val="100000"/>
              </a:lnSpc>
              <a:spcBef>
                <a:spcPts val="1000"/>
              </a:spcBef>
              <a:spcAft>
                <a:spcPts val="0"/>
              </a:spcAft>
              <a:buClr>
                <a:schemeClr val="lt1"/>
              </a:buClr>
              <a:buSzPts val="2250"/>
              <a:buChar char="•"/>
            </a:pPr>
            <a:r>
              <a:rPr lang="en-US" sz="1800"/>
              <a:t>RestTemplate is just the thing for executing synchronous HTTP requests in Spring</a:t>
            </a:r>
            <a:endParaRPr sz="1800"/>
          </a:p>
        </p:txBody>
      </p:sp>
      <p:sp>
        <p:nvSpPr>
          <p:cNvPr id="387" name="Google Shape;387;p19"/>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What is a RestTemplate?</a:t>
            </a:r>
            <a:endParaRPr/>
          </a:p>
        </p:txBody>
      </p:sp>
      <p:sp>
        <p:nvSpPr>
          <p:cNvPr id="388" name="Google Shape;388;p19"/>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CONSUMING APIS: SPRING RESTTEMPLATE</a:t>
            </a:r>
            <a:endParaRPr/>
          </a:p>
        </p:txBody>
      </p:sp>
      <p:pic>
        <p:nvPicPr>
          <p:cNvPr id="389" name="Google Shape;389;p19"/>
          <p:cNvPicPr preferRelativeResize="0"/>
          <p:nvPr/>
        </p:nvPicPr>
        <p:blipFill rotWithShape="1">
          <a:blip r:embed="rId3">
            <a:alphaModFix/>
          </a:blip>
          <a:srcRect b="31571" l="2191" r="-2190" t="27166"/>
          <a:stretch/>
        </p:blipFill>
        <p:spPr>
          <a:xfrm>
            <a:off x="4340779" y="2495413"/>
            <a:ext cx="7963102" cy="34729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GOAL OF THE COURSE</a:t>
            </a:r>
            <a:endParaRPr/>
          </a:p>
        </p:txBody>
      </p:sp>
      <p:sp>
        <p:nvSpPr>
          <p:cNvPr id="248" name="Google Shape;248;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Solid basic understanding of Spring and Spring Boot</a:t>
            </a:r>
            <a:endParaRPr/>
          </a:p>
          <a:p>
            <a:pPr indent="-38100" lvl="0" marL="228600" rtl="0" algn="l">
              <a:lnSpc>
                <a:spcPct val="120000"/>
              </a:lnSpc>
              <a:spcBef>
                <a:spcPts val="1000"/>
              </a:spcBef>
              <a:spcAft>
                <a:spcPts val="0"/>
              </a:spcAft>
              <a:buClr>
                <a:schemeClr val="lt1"/>
              </a:buClr>
              <a:buSzPts val="3000"/>
              <a:buNone/>
            </a:pPr>
            <a:r>
              <a:t/>
            </a:r>
            <a:endParaRPr/>
          </a:p>
          <a:p>
            <a:pPr indent="-228600" lvl="0" marL="228600" rtl="0" algn="l">
              <a:lnSpc>
                <a:spcPct val="120000"/>
              </a:lnSpc>
              <a:spcBef>
                <a:spcPts val="1000"/>
              </a:spcBef>
              <a:spcAft>
                <a:spcPts val="0"/>
              </a:spcAft>
              <a:buClr>
                <a:schemeClr val="lt1"/>
              </a:buClr>
              <a:buSzPts val="3000"/>
              <a:buChar char="•"/>
            </a:pPr>
            <a:r>
              <a:rPr lang="en-US"/>
              <a:t>Know different projects and be able to create implementations with them</a:t>
            </a:r>
            <a:endParaRPr/>
          </a:p>
          <a:p>
            <a:pPr indent="-38100" lvl="0" marL="228600" rtl="0" algn="l">
              <a:lnSpc>
                <a:spcPct val="120000"/>
              </a:lnSpc>
              <a:spcBef>
                <a:spcPts val="1000"/>
              </a:spcBef>
              <a:spcAft>
                <a:spcPts val="0"/>
              </a:spcAft>
              <a:buClr>
                <a:schemeClr val="lt1"/>
              </a:buClr>
              <a:buSzPts val="3000"/>
              <a:buNone/>
            </a:pPr>
            <a:r>
              <a:t/>
            </a:r>
            <a:endParaRPr/>
          </a:p>
          <a:p>
            <a:pPr indent="-228600" lvl="0" marL="228600" rtl="0" algn="l">
              <a:lnSpc>
                <a:spcPct val="120000"/>
              </a:lnSpc>
              <a:spcBef>
                <a:spcPts val="1000"/>
              </a:spcBef>
              <a:spcAft>
                <a:spcPts val="0"/>
              </a:spcAft>
              <a:buClr>
                <a:schemeClr val="lt1"/>
              </a:buClr>
              <a:buSzPts val="3000"/>
              <a:buChar char="•"/>
            </a:pPr>
            <a:r>
              <a:rPr lang="en-US"/>
              <a:t>Be able to independently modify an existing Spring application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0"/>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Java 11 upgrade for the </a:t>
            </a:r>
            <a:r>
              <a:rPr i="1" lang="en-US"/>
              <a:t>HttpURLConnection</a:t>
            </a:r>
            <a:endParaRPr i="1"/>
          </a:p>
          <a:p>
            <a:pPr indent="-69850" lvl="0" marL="228600" rtl="0" algn="l">
              <a:lnSpc>
                <a:spcPct val="100000"/>
              </a:lnSpc>
              <a:spcBef>
                <a:spcPts val="1000"/>
              </a:spcBef>
              <a:spcAft>
                <a:spcPts val="0"/>
              </a:spcAft>
              <a:buClr>
                <a:schemeClr val="lt1"/>
              </a:buClr>
              <a:buSzPts val="2500"/>
              <a:buNone/>
            </a:pPr>
            <a:r>
              <a:t/>
            </a:r>
            <a:endParaRPr i="1"/>
          </a:p>
          <a:p>
            <a:pPr indent="0" lvl="0" marL="0" rtl="0" algn="l">
              <a:lnSpc>
                <a:spcPct val="100000"/>
              </a:lnSpc>
              <a:spcBef>
                <a:spcPts val="1000"/>
              </a:spcBef>
              <a:spcAft>
                <a:spcPts val="0"/>
              </a:spcAft>
              <a:buClr>
                <a:schemeClr val="lt1"/>
              </a:buClr>
              <a:buSzPts val="2500"/>
              <a:buNone/>
            </a:pPr>
            <a:r>
              <a:rPr i="1" lang="en-US"/>
              <a:t>Three core classes:</a:t>
            </a:r>
            <a:endParaRPr/>
          </a:p>
          <a:p>
            <a:pPr indent="-228600" lvl="0" marL="228600" rtl="0" algn="l">
              <a:lnSpc>
                <a:spcPct val="100000"/>
              </a:lnSpc>
              <a:spcBef>
                <a:spcPts val="1000"/>
              </a:spcBef>
              <a:spcAft>
                <a:spcPts val="0"/>
              </a:spcAft>
              <a:buClr>
                <a:schemeClr val="lt1"/>
              </a:buClr>
              <a:buSzPts val="2500"/>
              <a:buChar char="•"/>
            </a:pPr>
            <a:r>
              <a:rPr i="1" lang="en-US"/>
              <a:t>HttpRequest</a:t>
            </a:r>
            <a:r>
              <a:rPr lang="en-US"/>
              <a:t> </a:t>
            </a:r>
            <a:endParaRPr/>
          </a:p>
          <a:p>
            <a:pPr indent="-228600" lvl="0" marL="228600" rtl="0" algn="l">
              <a:lnSpc>
                <a:spcPct val="100000"/>
              </a:lnSpc>
              <a:spcBef>
                <a:spcPts val="1000"/>
              </a:spcBef>
              <a:spcAft>
                <a:spcPts val="0"/>
              </a:spcAft>
              <a:buClr>
                <a:schemeClr val="lt1"/>
              </a:buClr>
              <a:buSzPts val="2500"/>
              <a:buChar char="•"/>
            </a:pPr>
            <a:r>
              <a:rPr i="1" lang="en-US"/>
              <a:t>HttpClient</a:t>
            </a:r>
            <a:r>
              <a:rPr lang="en-US"/>
              <a:t> </a:t>
            </a:r>
            <a:endParaRPr/>
          </a:p>
          <a:p>
            <a:pPr indent="-228600" lvl="0" marL="228600" rtl="0" algn="l">
              <a:lnSpc>
                <a:spcPct val="100000"/>
              </a:lnSpc>
              <a:spcBef>
                <a:spcPts val="1000"/>
              </a:spcBef>
              <a:spcAft>
                <a:spcPts val="0"/>
              </a:spcAft>
              <a:buClr>
                <a:schemeClr val="lt1"/>
              </a:buClr>
              <a:buSzPts val="2500"/>
              <a:buChar char="•"/>
            </a:pPr>
            <a:r>
              <a:rPr i="1" lang="en-US"/>
              <a:t>HttpResponse</a:t>
            </a:r>
            <a:r>
              <a:rPr lang="en-US"/>
              <a:t> </a:t>
            </a:r>
            <a:endParaRPr/>
          </a:p>
        </p:txBody>
      </p:sp>
      <p:sp>
        <p:nvSpPr>
          <p:cNvPr id="396" name="Google Shape;396;p20"/>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t/>
            </a:r>
            <a:endParaRPr/>
          </a:p>
        </p:txBody>
      </p:sp>
      <p:sp>
        <p:nvSpPr>
          <p:cNvPr id="397" name="Google Shape;397;p20"/>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HTTPCLIENT</a:t>
            </a:r>
            <a:endParaRPr/>
          </a:p>
        </p:txBody>
      </p:sp>
      <p:sp>
        <p:nvSpPr>
          <p:cNvPr id="398" name="Google Shape;398;p20"/>
          <p:cNvSpPr txBox="1"/>
          <p:nvPr/>
        </p:nvSpPr>
        <p:spPr>
          <a:xfrm>
            <a:off x="2971800" y="4975859"/>
            <a:ext cx="942116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HttpRequest request = HttpRequest.newBuilder()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.uri(</a:t>
            </a:r>
            <a:r>
              <a:rPr b="1" lang="en-US" sz="1800">
                <a:solidFill>
                  <a:schemeClr val="lt1"/>
                </a:solidFill>
                <a:latin typeface="Arial"/>
                <a:ea typeface="Arial"/>
                <a:cs typeface="Arial"/>
                <a:sym typeface="Arial"/>
              </a:rPr>
              <a:t>new</a:t>
            </a:r>
            <a:r>
              <a:rPr lang="en-US" sz="1800">
                <a:solidFill>
                  <a:schemeClr val="lt1"/>
                </a:solidFill>
                <a:latin typeface="Arial"/>
                <a:ea typeface="Arial"/>
                <a:cs typeface="Arial"/>
                <a:sym typeface="Arial"/>
              </a:rPr>
              <a:t> URI("https://postman-echo.com/post"))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.headers("Content-Type", "text/plain;charset=UTF-8")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.POST(HttpRequest.BodyPublishers.ofString("Sample request body"))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.build();</a:t>
            </a:r>
            <a:endParaRPr sz="18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1"/>
          <p:cNvSpPr txBox="1"/>
          <p:nvPr>
            <p:ph idx="1" type="body"/>
          </p:nvPr>
        </p:nvSpPr>
        <p:spPr>
          <a:xfrm>
            <a:off x="1344687" y="2010606"/>
            <a:ext cx="99849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Now consume one endpoint from this api: http://dummy.restapiexample.com/</a:t>
            </a:r>
            <a:endParaRPr/>
          </a:p>
        </p:txBody>
      </p:sp>
      <p:sp>
        <p:nvSpPr>
          <p:cNvPr id="405" name="Google Shape;405;p21"/>
          <p:cNvSpPr txBox="1"/>
          <p:nvPr>
            <p:ph idx="2" type="body"/>
          </p:nvPr>
        </p:nvSpPr>
        <p:spPr>
          <a:xfrm>
            <a:off x="1344687" y="1420989"/>
            <a:ext cx="7593013"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Using a RestTemplate for rest endpoint consumption</a:t>
            </a:r>
            <a:endParaRPr/>
          </a:p>
        </p:txBody>
      </p:sp>
      <p:sp>
        <p:nvSpPr>
          <p:cNvPr id="406" name="Google Shape;406;p21"/>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EXERCISE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2"/>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SPRING DATA</a:t>
            </a:r>
            <a:endParaRPr/>
          </a:p>
        </p:txBody>
      </p:sp>
      <p:sp>
        <p:nvSpPr>
          <p:cNvPr id="412" name="Google Shape;412;p22"/>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25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3"/>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TWO COMMON APPROACHES</a:t>
            </a:r>
            <a:endParaRPr/>
          </a:p>
        </p:txBody>
      </p:sp>
      <p:sp>
        <p:nvSpPr>
          <p:cNvPr id="419" name="Google Shape;419;p23"/>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SPRING DATA JPA</a:t>
            </a:r>
            <a:endParaRPr/>
          </a:p>
        </p:txBody>
      </p:sp>
      <p:sp>
        <p:nvSpPr>
          <p:cNvPr id="420" name="Google Shape;420;p23"/>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Clr>
                <a:schemeClr val="lt1"/>
              </a:buClr>
              <a:buSzPct val="125000"/>
              <a:buChar char="•"/>
            </a:pPr>
            <a:r>
              <a:rPr lang="en-US"/>
              <a:t>Read, create, update, and delete data in a relational database using Java objects (ORM)</a:t>
            </a:r>
            <a:endParaRPr/>
          </a:p>
          <a:p>
            <a:pPr indent="-228600" lvl="0" marL="228600" rtl="0" algn="l">
              <a:lnSpc>
                <a:spcPct val="120000"/>
              </a:lnSpc>
              <a:spcBef>
                <a:spcPts val="1000"/>
              </a:spcBef>
              <a:spcAft>
                <a:spcPts val="0"/>
              </a:spcAft>
              <a:buClr>
                <a:schemeClr val="lt1"/>
              </a:buClr>
              <a:buSzPct val="125000"/>
              <a:buChar char="•"/>
            </a:pPr>
            <a:r>
              <a:rPr lang="en-US"/>
              <a:t>Database agnostic</a:t>
            </a:r>
            <a:endParaRPr/>
          </a:p>
          <a:p>
            <a:pPr indent="-228600" lvl="0" marL="228600" rtl="0" algn="l">
              <a:lnSpc>
                <a:spcPct val="120000"/>
              </a:lnSpc>
              <a:spcBef>
                <a:spcPts val="1000"/>
              </a:spcBef>
              <a:spcAft>
                <a:spcPts val="0"/>
              </a:spcAft>
              <a:buClr>
                <a:schemeClr val="lt1"/>
              </a:buClr>
              <a:buSzPct val="125000"/>
              <a:buChar char="•"/>
            </a:pPr>
            <a:r>
              <a:rPr lang="en-US"/>
              <a:t>Unchecked exceptions</a:t>
            </a:r>
            <a:endParaRPr/>
          </a:p>
          <a:p>
            <a:pPr indent="-228600" lvl="0" marL="228600" rtl="0" algn="l">
              <a:lnSpc>
                <a:spcPct val="120000"/>
              </a:lnSpc>
              <a:spcBef>
                <a:spcPts val="1000"/>
              </a:spcBef>
              <a:spcAft>
                <a:spcPts val="0"/>
              </a:spcAft>
              <a:buClr>
                <a:schemeClr val="lt1"/>
              </a:buClr>
              <a:buSzPct val="125000"/>
              <a:buChar char="•"/>
            </a:pPr>
            <a:r>
              <a:rPr lang="en-US"/>
              <a:t>“Secretly”, JPA is based on JDBC under the hood</a:t>
            </a:r>
            <a:endParaRPr/>
          </a:p>
        </p:txBody>
      </p:sp>
      <p:sp>
        <p:nvSpPr>
          <p:cNvPr id="421" name="Google Shape;421;p23"/>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SPRING DATA JDBC</a:t>
            </a:r>
            <a:endParaRPr/>
          </a:p>
        </p:txBody>
      </p:sp>
      <p:sp>
        <p:nvSpPr>
          <p:cNvPr id="422" name="Google Shape;422;p23"/>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Clr>
                <a:schemeClr val="lt1"/>
              </a:buClr>
              <a:buSzPct val="125000"/>
              <a:buChar char="•"/>
            </a:pPr>
            <a:r>
              <a:rPr lang="en-US"/>
              <a:t>Communicating with the database using SQL</a:t>
            </a:r>
            <a:endParaRPr/>
          </a:p>
          <a:p>
            <a:pPr indent="-228600" lvl="0" marL="228600" rtl="0" algn="l">
              <a:lnSpc>
                <a:spcPct val="120000"/>
              </a:lnSpc>
              <a:spcBef>
                <a:spcPts val="1000"/>
              </a:spcBef>
              <a:spcAft>
                <a:spcPts val="0"/>
              </a:spcAft>
              <a:buClr>
                <a:schemeClr val="lt1"/>
              </a:buClr>
              <a:buSzPct val="125000"/>
              <a:buChar char="•"/>
            </a:pPr>
            <a:r>
              <a:rPr lang="en-US"/>
              <a:t>Database dependent</a:t>
            </a:r>
            <a:endParaRPr/>
          </a:p>
          <a:p>
            <a:pPr indent="-228600" lvl="0" marL="228600" rtl="0" algn="l">
              <a:lnSpc>
                <a:spcPct val="120000"/>
              </a:lnSpc>
              <a:spcBef>
                <a:spcPts val="1000"/>
              </a:spcBef>
              <a:spcAft>
                <a:spcPts val="0"/>
              </a:spcAft>
              <a:buClr>
                <a:schemeClr val="lt1"/>
              </a:buClr>
              <a:buSzPct val="125000"/>
              <a:buChar char="•"/>
            </a:pPr>
            <a:r>
              <a:rPr lang="en-US"/>
              <a:t>Checked exceptions (SQLException for example)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4"/>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Remember the definition of Java EE? “Java EE is a very extensive guideline of best practices (protocols) to build and structure your application.” </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Definition for JPA: “The Java Persistence API provides a specification for persisting, reading, and managing data from your Java object to relational tables in the database.”</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It’s a specification on interaction between code and the database. Examples of implementations are Hibernate, Eclipse Link, Top Link etc…</a:t>
            </a:r>
            <a:endParaRPr/>
          </a:p>
        </p:txBody>
      </p:sp>
      <p:sp>
        <p:nvSpPr>
          <p:cNvPr id="429" name="Google Shape;429;p24"/>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Java Persistence API</a:t>
            </a:r>
            <a:endParaRPr/>
          </a:p>
        </p:txBody>
      </p:sp>
      <p:sp>
        <p:nvSpPr>
          <p:cNvPr id="430" name="Google Shape;430;p24"/>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JPA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5"/>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Hibernate is a JPA provider/ implementation.</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Use it to have your entities (models) mapped directly with your database and let the care of persistency, creation of queries etc be handled by your framework!</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How to do it? Annotations! Of course!</a:t>
            </a:r>
            <a:endParaRPr/>
          </a:p>
        </p:txBody>
      </p:sp>
      <p:sp>
        <p:nvSpPr>
          <p:cNvPr id="437" name="Google Shape;437;p25"/>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Making your life easier</a:t>
            </a:r>
            <a:endParaRPr/>
          </a:p>
        </p:txBody>
      </p:sp>
      <p:sp>
        <p:nvSpPr>
          <p:cNvPr id="438" name="Google Shape;438;p25"/>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HIBERNATE</a:t>
            </a:r>
            <a:endParaRPr/>
          </a:p>
        </p:txBody>
      </p:sp>
      <p:pic>
        <p:nvPicPr>
          <p:cNvPr id="439" name="Google Shape;439;p25"/>
          <p:cNvPicPr preferRelativeResize="0"/>
          <p:nvPr/>
        </p:nvPicPr>
        <p:blipFill rotWithShape="1">
          <a:blip r:embed="rId3">
            <a:alphaModFix/>
          </a:blip>
          <a:srcRect b="0" l="0" r="0" t="0"/>
          <a:stretch/>
        </p:blipFill>
        <p:spPr>
          <a:xfrm>
            <a:off x="7924800" y="0"/>
            <a:ext cx="4153052" cy="685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6"/>
          <p:cNvSpPr txBox="1"/>
          <p:nvPr>
            <p:ph idx="1" type="body"/>
          </p:nvPr>
        </p:nvSpPr>
        <p:spPr>
          <a:xfrm>
            <a:off x="1344687" y="2010606"/>
            <a:ext cx="4979913"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Makes your repositories more awesome. Helps with implementing JPA repositories to easier access JPA data sources</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Spring Data always needs a JPA provider like Hibernate or Eclipse Link</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So: Spring Data and Hibernate are awesome together!</a:t>
            </a:r>
            <a:endParaRPr/>
          </a:p>
          <a:p>
            <a:pPr indent="-69850" lvl="0" marL="228600" rtl="0" algn="l">
              <a:lnSpc>
                <a:spcPct val="100000"/>
              </a:lnSpc>
              <a:spcBef>
                <a:spcPts val="1000"/>
              </a:spcBef>
              <a:spcAft>
                <a:spcPts val="0"/>
              </a:spcAft>
              <a:buClr>
                <a:schemeClr val="lt1"/>
              </a:buClr>
              <a:buSzPts val="2500"/>
              <a:buNone/>
            </a:pPr>
            <a:r>
              <a:t/>
            </a:r>
            <a:endParaRPr/>
          </a:p>
        </p:txBody>
      </p:sp>
      <p:sp>
        <p:nvSpPr>
          <p:cNvPr id="446" name="Google Shape;446;p26"/>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Then came along Spring Data</a:t>
            </a:r>
            <a:endParaRPr/>
          </a:p>
        </p:txBody>
      </p:sp>
      <p:sp>
        <p:nvSpPr>
          <p:cNvPr id="447" name="Google Shape;447;p26"/>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SPRING DATA JPA</a:t>
            </a:r>
            <a:endParaRPr/>
          </a:p>
        </p:txBody>
      </p:sp>
      <p:pic>
        <p:nvPicPr>
          <p:cNvPr id="448" name="Google Shape;448;p26"/>
          <p:cNvPicPr preferRelativeResize="0"/>
          <p:nvPr/>
        </p:nvPicPr>
        <p:blipFill rotWithShape="1">
          <a:blip r:embed="rId3">
            <a:alphaModFix/>
          </a:blip>
          <a:srcRect b="0" l="0" r="0" t="0"/>
          <a:stretch/>
        </p:blipFill>
        <p:spPr>
          <a:xfrm>
            <a:off x="317486" y="3054624"/>
            <a:ext cx="5724551" cy="2354543"/>
          </a:xfrm>
          <a:prstGeom prst="rect">
            <a:avLst/>
          </a:prstGeom>
          <a:noFill/>
          <a:ln>
            <a:noFill/>
          </a:ln>
        </p:spPr>
      </p:pic>
      <p:pic>
        <p:nvPicPr>
          <p:cNvPr id="449" name="Google Shape;449;p26"/>
          <p:cNvPicPr preferRelativeResize="0"/>
          <p:nvPr/>
        </p:nvPicPr>
        <p:blipFill rotWithShape="1">
          <a:blip r:embed="rId4">
            <a:alphaModFix/>
          </a:blip>
          <a:srcRect b="0" l="0" r="0" t="0"/>
          <a:stretch/>
        </p:blipFill>
        <p:spPr>
          <a:xfrm>
            <a:off x="6324600" y="1114219"/>
            <a:ext cx="5543551" cy="45491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7"/>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@Component: registers class as Spring bean, which makes it possibe for them to be injected as a dependency</a:t>
            </a:r>
            <a:endParaRPr/>
          </a:p>
          <a:p>
            <a:pPr indent="-228600" lvl="0" marL="228600" rtl="0" algn="l">
              <a:lnSpc>
                <a:spcPct val="100000"/>
              </a:lnSpc>
              <a:spcBef>
                <a:spcPts val="1000"/>
              </a:spcBef>
              <a:spcAft>
                <a:spcPts val="0"/>
              </a:spcAft>
              <a:buClr>
                <a:schemeClr val="lt1"/>
              </a:buClr>
              <a:buSzPts val="2500"/>
              <a:buChar char="•"/>
            </a:pPr>
            <a:r>
              <a:rPr lang="en-US"/>
              <a:t>These annotations are doing the same as @Component during bean creation, but with some extra special treatment by the framework later based on the specific annotation:</a:t>
            </a:r>
            <a:endParaRPr/>
          </a:p>
          <a:p>
            <a:pPr indent="0" lvl="0" marL="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@Service</a:t>
            </a:r>
            <a:endParaRPr/>
          </a:p>
          <a:p>
            <a:pPr indent="-228600" lvl="0" marL="228600" rtl="0" algn="l">
              <a:lnSpc>
                <a:spcPct val="100000"/>
              </a:lnSpc>
              <a:spcBef>
                <a:spcPts val="1000"/>
              </a:spcBef>
              <a:spcAft>
                <a:spcPts val="0"/>
              </a:spcAft>
              <a:buClr>
                <a:schemeClr val="lt1"/>
              </a:buClr>
              <a:buSzPts val="2500"/>
              <a:buChar char="•"/>
            </a:pPr>
            <a:r>
              <a:rPr lang="en-US"/>
              <a:t>@Controller</a:t>
            </a:r>
            <a:endParaRPr/>
          </a:p>
          <a:p>
            <a:pPr indent="-228600" lvl="0" marL="228600" rtl="0" algn="l">
              <a:lnSpc>
                <a:spcPct val="100000"/>
              </a:lnSpc>
              <a:spcBef>
                <a:spcPts val="1000"/>
              </a:spcBef>
              <a:spcAft>
                <a:spcPts val="0"/>
              </a:spcAft>
              <a:buClr>
                <a:schemeClr val="lt1"/>
              </a:buClr>
              <a:buSzPts val="2500"/>
              <a:buChar char="•"/>
            </a:pPr>
            <a:r>
              <a:rPr lang="en-US"/>
              <a:t>@Repository</a:t>
            </a:r>
            <a:endParaRPr/>
          </a:p>
        </p:txBody>
      </p:sp>
      <p:sp>
        <p:nvSpPr>
          <p:cNvPr id="456" name="Google Shape;456;p27"/>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t/>
            </a:r>
            <a:endParaRPr/>
          </a:p>
        </p:txBody>
      </p:sp>
      <p:sp>
        <p:nvSpPr>
          <p:cNvPr id="457" name="Google Shape;457;p27"/>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lang="en-US"/>
              <a:t>@REPOSITORY, @SERVICE, @CONTROLLER, @RESTCONTROLLER, @COMPONENT</a:t>
            </a:r>
            <a:endParaRPr/>
          </a:p>
        </p:txBody>
      </p:sp>
      <p:grpSp>
        <p:nvGrpSpPr>
          <p:cNvPr id="458" name="Google Shape;458;p27"/>
          <p:cNvGrpSpPr/>
          <p:nvPr/>
        </p:nvGrpSpPr>
        <p:grpSpPr>
          <a:xfrm>
            <a:off x="5307789" y="3426107"/>
            <a:ext cx="6044388" cy="2138511"/>
            <a:chOff x="405" y="1070169"/>
            <a:chExt cx="6044388" cy="2138511"/>
          </a:xfrm>
        </p:grpSpPr>
        <p:sp>
          <p:nvSpPr>
            <p:cNvPr id="459" name="Google Shape;459;p27"/>
            <p:cNvSpPr/>
            <p:nvPr/>
          </p:nvSpPr>
          <p:spPr>
            <a:xfrm>
              <a:off x="3022600" y="1953852"/>
              <a:ext cx="2138511" cy="371146"/>
            </a:xfrm>
            <a:custGeom>
              <a:rect b="b" l="l" r="r" t="t"/>
              <a:pathLst>
                <a:path extrusionOk="0" h="120000" w="120000">
                  <a:moveTo>
                    <a:pt x="0" y="0"/>
                  </a:moveTo>
                  <a:lnTo>
                    <a:pt x="0" y="60000"/>
                  </a:lnTo>
                  <a:lnTo>
                    <a:pt x="120000" y="60000"/>
                  </a:lnTo>
                  <a:lnTo>
                    <a:pt x="120000" y="120000"/>
                  </a:lnTo>
                </a:path>
              </a:pathLst>
            </a:custGeom>
            <a:noFill/>
            <a:ln cap="flat" cmpd="sng" w="15875">
              <a:solidFill>
                <a:srgbClr val="3BA472"/>
              </a:solidFill>
              <a:prstDash val="solid"/>
              <a:round/>
              <a:headEnd len="sm" w="sm" type="none"/>
              <a:tailEnd len="sm" w="sm" type="none"/>
            </a:ln>
          </p:spPr>
        </p:sp>
        <p:sp>
          <p:nvSpPr>
            <p:cNvPr id="460" name="Google Shape;460;p27"/>
            <p:cNvSpPr/>
            <p:nvPr/>
          </p:nvSpPr>
          <p:spPr>
            <a:xfrm>
              <a:off x="2976880" y="1953852"/>
              <a:ext cx="91440" cy="371146"/>
            </a:xfrm>
            <a:custGeom>
              <a:rect b="b" l="l" r="r" t="t"/>
              <a:pathLst>
                <a:path extrusionOk="0" h="120000" w="120000">
                  <a:moveTo>
                    <a:pt x="60000" y="0"/>
                  </a:moveTo>
                  <a:lnTo>
                    <a:pt x="60000" y="120000"/>
                  </a:lnTo>
                </a:path>
              </a:pathLst>
            </a:custGeom>
            <a:noFill/>
            <a:ln cap="flat" cmpd="sng" w="15875">
              <a:solidFill>
                <a:srgbClr val="3BA472"/>
              </a:solidFill>
              <a:prstDash val="solid"/>
              <a:round/>
              <a:headEnd len="sm" w="sm" type="none"/>
              <a:tailEnd len="sm" w="sm" type="none"/>
            </a:ln>
          </p:spPr>
        </p:sp>
        <p:sp>
          <p:nvSpPr>
            <p:cNvPr id="461" name="Google Shape;461;p27"/>
            <p:cNvSpPr/>
            <p:nvPr/>
          </p:nvSpPr>
          <p:spPr>
            <a:xfrm>
              <a:off x="884088" y="1953852"/>
              <a:ext cx="2138511" cy="371146"/>
            </a:xfrm>
            <a:custGeom>
              <a:rect b="b" l="l" r="r" t="t"/>
              <a:pathLst>
                <a:path extrusionOk="0" h="120000" w="120000">
                  <a:moveTo>
                    <a:pt x="120000" y="0"/>
                  </a:moveTo>
                  <a:lnTo>
                    <a:pt x="120000" y="60000"/>
                  </a:lnTo>
                  <a:lnTo>
                    <a:pt x="0" y="60000"/>
                  </a:lnTo>
                  <a:lnTo>
                    <a:pt x="0" y="120000"/>
                  </a:lnTo>
                </a:path>
              </a:pathLst>
            </a:custGeom>
            <a:noFill/>
            <a:ln cap="flat" cmpd="sng" w="15875">
              <a:solidFill>
                <a:srgbClr val="3BA472"/>
              </a:solidFill>
              <a:prstDash val="solid"/>
              <a:round/>
              <a:headEnd len="sm" w="sm" type="none"/>
              <a:tailEnd len="sm" w="sm" type="none"/>
            </a:ln>
          </p:spPr>
        </p:sp>
        <p:sp>
          <p:nvSpPr>
            <p:cNvPr id="462" name="Google Shape;462;p27"/>
            <p:cNvSpPr/>
            <p:nvPr/>
          </p:nvSpPr>
          <p:spPr>
            <a:xfrm>
              <a:off x="2138917" y="1070169"/>
              <a:ext cx="1767364" cy="883682"/>
            </a:xfrm>
            <a:prstGeom prst="rect">
              <a:avLst/>
            </a:prstGeom>
            <a:solidFill>
              <a:srgbClr val="4ECE9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txBox="1"/>
            <p:nvPr/>
          </p:nvSpPr>
          <p:spPr>
            <a:xfrm>
              <a:off x="2138917" y="1070169"/>
              <a:ext cx="1767364" cy="883682"/>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wentieth Century"/>
                <a:buNone/>
              </a:pPr>
              <a:r>
                <a:rPr lang="en-US" sz="2400">
                  <a:solidFill>
                    <a:schemeClr val="lt1"/>
                  </a:solidFill>
                  <a:latin typeface="Twentieth Century"/>
                  <a:ea typeface="Twentieth Century"/>
                  <a:cs typeface="Twentieth Century"/>
                  <a:sym typeface="Twentieth Century"/>
                </a:rPr>
                <a:t>@Component</a:t>
              </a:r>
              <a:endParaRPr/>
            </a:p>
          </p:txBody>
        </p:sp>
        <p:sp>
          <p:nvSpPr>
            <p:cNvPr id="464" name="Google Shape;464;p27"/>
            <p:cNvSpPr/>
            <p:nvPr/>
          </p:nvSpPr>
          <p:spPr>
            <a:xfrm>
              <a:off x="405" y="2324998"/>
              <a:ext cx="1767364" cy="883682"/>
            </a:xfrm>
            <a:prstGeom prst="rect">
              <a:avLst/>
            </a:prstGeom>
            <a:solidFill>
              <a:srgbClr val="4ECE9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txBox="1"/>
            <p:nvPr/>
          </p:nvSpPr>
          <p:spPr>
            <a:xfrm>
              <a:off x="405" y="2324998"/>
              <a:ext cx="1767364" cy="883682"/>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wentieth Century"/>
                <a:buNone/>
              </a:pPr>
              <a:r>
                <a:rPr lang="en-US" sz="2400">
                  <a:solidFill>
                    <a:schemeClr val="lt1"/>
                  </a:solidFill>
                  <a:latin typeface="Twentieth Century"/>
                  <a:ea typeface="Twentieth Century"/>
                  <a:cs typeface="Twentieth Century"/>
                  <a:sym typeface="Twentieth Century"/>
                </a:rPr>
                <a:t>@Controller</a:t>
              </a:r>
              <a:endParaRPr/>
            </a:p>
          </p:txBody>
        </p:sp>
        <p:sp>
          <p:nvSpPr>
            <p:cNvPr id="466" name="Google Shape;466;p27"/>
            <p:cNvSpPr/>
            <p:nvPr/>
          </p:nvSpPr>
          <p:spPr>
            <a:xfrm>
              <a:off x="2138917" y="2324998"/>
              <a:ext cx="1767364" cy="883682"/>
            </a:xfrm>
            <a:prstGeom prst="rect">
              <a:avLst/>
            </a:prstGeom>
            <a:solidFill>
              <a:srgbClr val="4ECE9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txBox="1"/>
            <p:nvPr/>
          </p:nvSpPr>
          <p:spPr>
            <a:xfrm>
              <a:off x="2138917" y="2324998"/>
              <a:ext cx="1767364" cy="883682"/>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wentieth Century"/>
                <a:buNone/>
              </a:pPr>
              <a:r>
                <a:rPr lang="en-US" sz="2400">
                  <a:solidFill>
                    <a:schemeClr val="lt1"/>
                  </a:solidFill>
                  <a:latin typeface="Twentieth Century"/>
                  <a:ea typeface="Twentieth Century"/>
                  <a:cs typeface="Twentieth Century"/>
                  <a:sym typeface="Twentieth Century"/>
                </a:rPr>
                <a:t>@Service</a:t>
              </a:r>
              <a:endParaRPr/>
            </a:p>
          </p:txBody>
        </p:sp>
        <p:sp>
          <p:nvSpPr>
            <p:cNvPr id="468" name="Google Shape;468;p27"/>
            <p:cNvSpPr/>
            <p:nvPr/>
          </p:nvSpPr>
          <p:spPr>
            <a:xfrm>
              <a:off x="4277429" y="2324998"/>
              <a:ext cx="1767364" cy="883682"/>
            </a:xfrm>
            <a:prstGeom prst="rect">
              <a:avLst/>
            </a:prstGeom>
            <a:solidFill>
              <a:srgbClr val="4ECE9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txBox="1"/>
            <p:nvPr/>
          </p:nvSpPr>
          <p:spPr>
            <a:xfrm>
              <a:off x="4277429" y="2324998"/>
              <a:ext cx="1767364" cy="883682"/>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wentieth Century"/>
                <a:buNone/>
              </a:pPr>
              <a:r>
                <a:rPr lang="en-US" sz="2400">
                  <a:solidFill>
                    <a:schemeClr val="lt1"/>
                  </a:solidFill>
                  <a:latin typeface="Twentieth Century"/>
                  <a:ea typeface="Twentieth Century"/>
                  <a:cs typeface="Twentieth Century"/>
                  <a:sym typeface="Twentieth Century"/>
                </a:rPr>
                <a:t>@Repository</a:t>
              </a:r>
              <a:endParaRPr sz="2400">
                <a:solidFill>
                  <a:schemeClr val="lt1"/>
                </a:solidFill>
                <a:latin typeface="Twentieth Century"/>
                <a:ea typeface="Twentieth Century"/>
                <a:cs typeface="Twentieth Century"/>
                <a:sym typeface="Twentieth Century"/>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8"/>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CRUDREPOSITORY VS JPAREPOSITORY</a:t>
            </a:r>
            <a:endParaRPr/>
          </a:p>
        </p:txBody>
      </p:sp>
      <p:sp>
        <p:nvSpPr>
          <p:cNvPr id="476" name="Google Shape;476;p28"/>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CRUDREPOSITORY</a:t>
            </a:r>
            <a:endParaRPr/>
          </a:p>
        </p:txBody>
      </p:sp>
      <p:sp>
        <p:nvSpPr>
          <p:cNvPr id="477" name="Google Shape;477;p28"/>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Crud operations</a:t>
            </a:r>
            <a:endParaRPr/>
          </a:p>
          <a:p>
            <a:pPr indent="-228600" lvl="0" marL="228600" rtl="0" algn="l">
              <a:lnSpc>
                <a:spcPct val="120000"/>
              </a:lnSpc>
              <a:spcBef>
                <a:spcPts val="1000"/>
              </a:spcBef>
              <a:spcAft>
                <a:spcPts val="0"/>
              </a:spcAft>
              <a:buClr>
                <a:schemeClr val="lt1"/>
              </a:buClr>
              <a:buSzPts val="3000"/>
              <a:buChar char="•"/>
            </a:pPr>
            <a:r>
              <a:rPr lang="en-US"/>
              <a:t>Doesn’t depend on JPA</a:t>
            </a:r>
            <a:endParaRPr/>
          </a:p>
        </p:txBody>
      </p:sp>
      <p:sp>
        <p:nvSpPr>
          <p:cNvPr id="478" name="Google Shape;478;p28"/>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None/>
            </a:pPr>
            <a:r>
              <a:rPr lang="en-US"/>
              <a:t>JPAREPOSITORY</a:t>
            </a:r>
            <a:endParaRPr/>
          </a:p>
        </p:txBody>
      </p:sp>
      <p:sp>
        <p:nvSpPr>
          <p:cNvPr id="479" name="Google Shape;479;p28"/>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Extends CrudRepository and PagingAndSortingRepository</a:t>
            </a:r>
            <a:endParaRPr/>
          </a:p>
          <a:p>
            <a:pPr indent="-228600" lvl="0" marL="228600" rtl="0" algn="l">
              <a:lnSpc>
                <a:spcPct val="120000"/>
              </a:lnSpc>
              <a:spcBef>
                <a:spcPts val="1000"/>
              </a:spcBef>
              <a:spcAft>
                <a:spcPts val="0"/>
              </a:spcAft>
              <a:buClr>
                <a:schemeClr val="lt1"/>
              </a:buClr>
              <a:buSzPts val="3000"/>
              <a:buChar char="•"/>
            </a:pPr>
            <a:r>
              <a:rPr lang="en-US"/>
              <a:t>JPA specific functionality (e.g. flushing and deleting in batch)</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9"/>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What would be the advantages of using a cache in your data layer?</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When would you use a cache?</a:t>
            </a:r>
            <a:endParaRPr/>
          </a:p>
          <a:p>
            <a:pPr indent="-228600" lvl="0" marL="228600" rtl="0" algn="l">
              <a:lnSpc>
                <a:spcPct val="100000"/>
              </a:lnSpc>
              <a:spcBef>
                <a:spcPts val="1000"/>
              </a:spcBef>
              <a:spcAft>
                <a:spcPts val="0"/>
              </a:spcAft>
              <a:buClr>
                <a:schemeClr val="lt1"/>
              </a:buClr>
              <a:buSzPts val="2500"/>
              <a:buChar char="•"/>
            </a:pPr>
            <a:r>
              <a:rPr lang="en-US"/>
              <a:t>Would you use it for data that changes often, or data that is more or less static, but often used?</a:t>
            </a:r>
            <a:endParaRPr/>
          </a:p>
          <a:p>
            <a:pPr indent="-69850" lvl="0" marL="228600" rtl="0" algn="l">
              <a:lnSpc>
                <a:spcPct val="100000"/>
              </a:lnSpc>
              <a:spcBef>
                <a:spcPts val="1000"/>
              </a:spcBef>
              <a:spcAft>
                <a:spcPts val="0"/>
              </a:spcAft>
              <a:buClr>
                <a:schemeClr val="lt1"/>
              </a:buClr>
              <a:buSzPts val="2500"/>
              <a:buNone/>
            </a:pPr>
            <a:r>
              <a:t/>
            </a:r>
            <a:endParaRPr/>
          </a:p>
        </p:txBody>
      </p:sp>
      <p:sp>
        <p:nvSpPr>
          <p:cNvPr id="486" name="Google Shape;486;p29"/>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@Cacheable</a:t>
            </a:r>
            <a:endParaRPr/>
          </a:p>
        </p:txBody>
      </p:sp>
      <p:sp>
        <p:nvSpPr>
          <p:cNvPr id="487" name="Google Shape;487;p29"/>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SPRING DATA JPA - CACHEABLE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COURSE OVERVIEW</a:t>
            </a:r>
            <a:endParaRPr/>
          </a:p>
        </p:txBody>
      </p:sp>
      <p:grpSp>
        <p:nvGrpSpPr>
          <p:cNvPr id="255" name="Google Shape;255;p3"/>
          <p:cNvGrpSpPr/>
          <p:nvPr/>
        </p:nvGrpSpPr>
        <p:grpSpPr>
          <a:xfrm>
            <a:off x="1141413" y="2249488"/>
            <a:ext cx="9906000" cy="3541711"/>
            <a:chOff x="0" y="0"/>
            <a:chExt cx="9906000" cy="3541711"/>
          </a:xfrm>
        </p:grpSpPr>
        <p:sp>
          <p:nvSpPr>
            <p:cNvPr id="256" name="Google Shape;256;p3"/>
            <p:cNvSpPr/>
            <p:nvPr/>
          </p:nvSpPr>
          <p:spPr>
            <a:xfrm>
              <a:off x="0" y="1062513"/>
              <a:ext cx="9906000" cy="1416684"/>
            </a:xfrm>
            <a:prstGeom prst="notchedRightArrow">
              <a:avLst>
                <a:gd fmla="val 50000" name="adj1"/>
                <a:gd fmla="val 50000" name="adj2"/>
              </a:avLst>
            </a:prstGeom>
            <a:solidFill>
              <a:srgbClr val="CFEE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4462" y="0"/>
              <a:ext cx="2146138" cy="14166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txBox="1"/>
            <p:nvPr/>
          </p:nvSpPr>
          <p:spPr>
            <a:xfrm>
              <a:off x="4462" y="0"/>
              <a:ext cx="2146138" cy="1416684"/>
            </a:xfrm>
            <a:prstGeom prst="rect">
              <a:avLst/>
            </a:prstGeom>
            <a:noFill/>
            <a:ln>
              <a:noFill/>
            </a:ln>
          </p:spPr>
          <p:txBody>
            <a:bodyPr anchorCtr="0" anchor="b" bIns="156450" lIns="156450" spcFirstLastPara="1" rIns="156450" wrap="square" tIns="156450">
              <a:noAutofit/>
            </a:bodyPr>
            <a:lstStyle/>
            <a:p>
              <a:pPr indent="0" lvl="0" marL="0" marR="0" rtl="0" algn="ctr">
                <a:lnSpc>
                  <a:spcPct val="90000"/>
                </a:lnSpc>
                <a:spcBef>
                  <a:spcPts val="0"/>
                </a:spcBef>
                <a:spcAft>
                  <a:spcPts val="0"/>
                </a:spcAft>
                <a:buClr>
                  <a:schemeClr val="lt1"/>
                </a:buClr>
                <a:buSzPts val="2200"/>
                <a:buFont typeface="Twentieth Century"/>
                <a:buNone/>
              </a:pPr>
              <a:r>
                <a:rPr b="0" i="0" lang="en-US" sz="2200" u="none" cap="none" strike="noStrike">
                  <a:solidFill>
                    <a:schemeClr val="lt1"/>
                  </a:solidFill>
                  <a:latin typeface="Twentieth Century"/>
                  <a:ea typeface="Twentieth Century"/>
                  <a:cs typeface="Twentieth Century"/>
                  <a:sym typeface="Twentieth Century"/>
                </a:rPr>
                <a:t>Introduction to Spring + Spring Boot + REST</a:t>
              </a:r>
              <a:endParaRPr/>
            </a:p>
          </p:txBody>
        </p:sp>
        <p:sp>
          <p:nvSpPr>
            <p:cNvPr id="259" name="Google Shape;259;p3"/>
            <p:cNvSpPr/>
            <p:nvPr/>
          </p:nvSpPr>
          <p:spPr>
            <a:xfrm>
              <a:off x="900445" y="1593770"/>
              <a:ext cx="354171" cy="354171"/>
            </a:xfrm>
            <a:prstGeom prst="ellipse">
              <a:avLst/>
            </a:prstGeom>
            <a:solidFill>
              <a:srgbClr val="4ECE9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2257907" y="2125027"/>
              <a:ext cx="2146138" cy="14166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txBox="1"/>
            <p:nvPr/>
          </p:nvSpPr>
          <p:spPr>
            <a:xfrm>
              <a:off x="2257907" y="2125027"/>
              <a:ext cx="2146138" cy="1416684"/>
            </a:xfrm>
            <a:prstGeom prst="rect">
              <a:avLst/>
            </a:prstGeom>
            <a:noFill/>
            <a:ln>
              <a:noFill/>
            </a:ln>
          </p:spPr>
          <p:txBody>
            <a:bodyPr anchorCtr="0" anchor="t" bIns="156450" lIns="156450" spcFirstLastPara="1" rIns="156450" wrap="square" tIns="156450">
              <a:noAutofit/>
            </a:bodyPr>
            <a:lstStyle/>
            <a:p>
              <a:pPr indent="0" lvl="0" marL="0" marR="0" rtl="0" algn="ctr">
                <a:lnSpc>
                  <a:spcPct val="90000"/>
                </a:lnSpc>
                <a:spcBef>
                  <a:spcPts val="0"/>
                </a:spcBef>
                <a:spcAft>
                  <a:spcPts val="0"/>
                </a:spcAft>
                <a:buClr>
                  <a:schemeClr val="lt1"/>
                </a:buClr>
                <a:buSzPts val="2200"/>
                <a:buFont typeface="Twentieth Century"/>
                <a:buNone/>
              </a:pPr>
              <a:r>
                <a:rPr b="1" i="0" lang="en-US" sz="2200" u="none" cap="none" strike="noStrike">
                  <a:solidFill>
                    <a:schemeClr val="lt1"/>
                  </a:solidFill>
                  <a:latin typeface="Twentieth Century"/>
                  <a:ea typeface="Twentieth Century"/>
                  <a:cs typeface="Twentieth Century"/>
                  <a:sym typeface="Twentieth Century"/>
                </a:rPr>
                <a:t>More REST + Data</a:t>
              </a:r>
              <a:endParaRPr/>
            </a:p>
          </p:txBody>
        </p:sp>
        <p:sp>
          <p:nvSpPr>
            <p:cNvPr id="262" name="Google Shape;262;p3"/>
            <p:cNvSpPr/>
            <p:nvPr/>
          </p:nvSpPr>
          <p:spPr>
            <a:xfrm>
              <a:off x="3068079" y="1506084"/>
              <a:ext cx="525795" cy="529542"/>
            </a:xfrm>
            <a:prstGeom prst="ellipse">
              <a:avLst/>
            </a:prstGeom>
            <a:solidFill>
              <a:srgbClr val="4ECE9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4511353" y="0"/>
              <a:ext cx="2146138" cy="14166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6764799" y="2125027"/>
              <a:ext cx="2146138" cy="14166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txBox="1"/>
            <p:nvPr/>
          </p:nvSpPr>
          <p:spPr>
            <a:xfrm>
              <a:off x="6764799" y="2125027"/>
              <a:ext cx="2146138" cy="1416684"/>
            </a:xfrm>
            <a:prstGeom prst="rect">
              <a:avLst/>
            </a:prstGeom>
            <a:noFill/>
            <a:ln>
              <a:noFill/>
            </a:ln>
          </p:spPr>
          <p:txBody>
            <a:bodyPr anchorCtr="0" anchor="t" bIns="156450" lIns="156450" spcFirstLastPara="1" rIns="156450" wrap="square" tIns="156450">
              <a:noAutofit/>
            </a:bodyPr>
            <a:lstStyle/>
            <a:p>
              <a:pPr indent="0" lvl="0" marL="0" marR="0" rtl="0" algn="ctr">
                <a:lnSpc>
                  <a:spcPct val="90000"/>
                </a:lnSpc>
                <a:spcBef>
                  <a:spcPts val="0"/>
                </a:spcBef>
                <a:spcAft>
                  <a:spcPts val="0"/>
                </a:spcAft>
                <a:buClr>
                  <a:schemeClr val="lt1"/>
                </a:buClr>
                <a:buSzPts val="2200"/>
                <a:buFont typeface="Twentieth Century"/>
                <a:buNone/>
              </a:pPr>
              <a:r>
                <a:rPr b="0" i="0" lang="en-US" sz="2200" u="none" cap="none" strike="noStrike">
                  <a:solidFill>
                    <a:schemeClr val="lt1"/>
                  </a:solidFill>
                  <a:latin typeface="Twentieth Century"/>
                  <a:ea typeface="Twentieth Century"/>
                  <a:cs typeface="Twentieth Century"/>
                  <a:sym typeface="Twentieth Century"/>
                </a:rPr>
                <a:t>Testing + messaging services + microservices</a:t>
              </a:r>
              <a:endParaRPr/>
            </a:p>
          </p:txBody>
        </p:sp>
        <p:sp>
          <p:nvSpPr>
            <p:cNvPr id="266" name="Google Shape;266;p3"/>
            <p:cNvSpPr/>
            <p:nvPr/>
          </p:nvSpPr>
          <p:spPr>
            <a:xfrm>
              <a:off x="7660782" y="1593770"/>
              <a:ext cx="354171" cy="354171"/>
            </a:xfrm>
            <a:prstGeom prst="ellipse">
              <a:avLst/>
            </a:prstGeom>
            <a:solidFill>
              <a:srgbClr val="4ECE9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0"/>
          <p:cNvSpPr txBox="1"/>
          <p:nvPr>
            <p:ph idx="1" type="body"/>
          </p:nvPr>
        </p:nvSpPr>
        <p:spPr>
          <a:xfrm>
            <a:off x="418597" y="2010607"/>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Enable caching in your application class (@EnableCaching).</a:t>
            </a:r>
            <a:endParaRPr/>
          </a:p>
          <a:p>
            <a:pPr indent="-228600" lvl="0" marL="228600" rtl="0" algn="l">
              <a:lnSpc>
                <a:spcPct val="100000"/>
              </a:lnSpc>
              <a:spcBef>
                <a:spcPts val="1000"/>
              </a:spcBef>
              <a:spcAft>
                <a:spcPts val="0"/>
              </a:spcAft>
              <a:buClr>
                <a:schemeClr val="lt1"/>
              </a:buClr>
              <a:buSzPts val="2500"/>
              <a:buChar char="•"/>
            </a:pPr>
            <a:r>
              <a:rPr lang="en-US"/>
              <a:t>Mark the retrieval of data as @Cacheable(“name”).</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Ease of use: your cache is taken care of for you.</a:t>
            </a:r>
            <a:endParaRPr/>
          </a:p>
          <a:p>
            <a:pPr indent="-228600" lvl="0" marL="228600" rtl="0" algn="l">
              <a:lnSpc>
                <a:spcPct val="100000"/>
              </a:lnSpc>
              <a:spcBef>
                <a:spcPts val="1000"/>
              </a:spcBef>
              <a:spcAft>
                <a:spcPts val="0"/>
              </a:spcAft>
              <a:buClr>
                <a:schemeClr val="lt1"/>
              </a:buClr>
              <a:buSzPts val="2500"/>
              <a:buChar char="•"/>
            </a:pPr>
            <a:r>
              <a:rPr lang="en-US"/>
              <a:t>@Cacheable vs manual cache: you have less control on refreshes/ storage of data if you do not know what happens in the background.</a:t>
            </a:r>
            <a:endParaRPr/>
          </a:p>
          <a:p>
            <a:pPr indent="-69850" lvl="0" marL="228600" rtl="0" algn="l">
              <a:lnSpc>
                <a:spcPct val="100000"/>
              </a:lnSpc>
              <a:spcBef>
                <a:spcPts val="1000"/>
              </a:spcBef>
              <a:spcAft>
                <a:spcPts val="0"/>
              </a:spcAft>
              <a:buClr>
                <a:schemeClr val="lt1"/>
              </a:buClr>
              <a:buSzPts val="2500"/>
              <a:buNone/>
            </a:pPr>
            <a:r>
              <a:t/>
            </a:r>
            <a:endParaRPr/>
          </a:p>
          <a:p>
            <a:pPr indent="-69850" lvl="0" marL="228600" rtl="0" algn="l">
              <a:lnSpc>
                <a:spcPct val="100000"/>
              </a:lnSpc>
              <a:spcBef>
                <a:spcPts val="1000"/>
              </a:spcBef>
              <a:spcAft>
                <a:spcPts val="0"/>
              </a:spcAft>
              <a:buClr>
                <a:schemeClr val="lt1"/>
              </a:buClr>
              <a:buSzPts val="2500"/>
              <a:buNone/>
            </a:pPr>
            <a:r>
              <a:t/>
            </a:r>
            <a:endParaRPr>
              <a:solidFill>
                <a:srgbClr val="FF0000"/>
              </a:solidFill>
            </a:endParaRPr>
          </a:p>
          <a:p>
            <a:pPr indent="-69850" lvl="0" marL="228600" rtl="0" algn="l">
              <a:lnSpc>
                <a:spcPct val="100000"/>
              </a:lnSpc>
              <a:spcBef>
                <a:spcPts val="1000"/>
              </a:spcBef>
              <a:spcAft>
                <a:spcPts val="0"/>
              </a:spcAft>
              <a:buClr>
                <a:schemeClr val="lt1"/>
              </a:buClr>
              <a:buSzPts val="2500"/>
              <a:buNone/>
            </a:pPr>
            <a:r>
              <a:t/>
            </a:r>
            <a:endParaRPr/>
          </a:p>
        </p:txBody>
      </p:sp>
      <p:sp>
        <p:nvSpPr>
          <p:cNvPr id="493" name="Google Shape;493;p30"/>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Using @Cacheable in your code</a:t>
            </a:r>
            <a:endParaRPr/>
          </a:p>
        </p:txBody>
      </p:sp>
      <p:sp>
        <p:nvSpPr>
          <p:cNvPr id="494" name="Google Shape;494;p30"/>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SPRING DATA JPA</a:t>
            </a:r>
            <a:endParaRPr/>
          </a:p>
        </p:txBody>
      </p:sp>
      <p:pic>
        <p:nvPicPr>
          <p:cNvPr id="495" name="Google Shape;495;p30"/>
          <p:cNvPicPr preferRelativeResize="0"/>
          <p:nvPr/>
        </p:nvPicPr>
        <p:blipFill rotWithShape="1">
          <a:blip r:embed="rId3">
            <a:alphaModFix/>
          </a:blip>
          <a:srcRect b="0" l="0" r="0" t="0"/>
          <a:stretch/>
        </p:blipFill>
        <p:spPr>
          <a:xfrm>
            <a:off x="407987" y="4038600"/>
            <a:ext cx="7592485" cy="1991003"/>
          </a:xfrm>
          <a:prstGeom prst="rect">
            <a:avLst/>
          </a:prstGeom>
          <a:noFill/>
          <a:ln>
            <a:noFill/>
          </a:ln>
        </p:spPr>
      </p:pic>
      <p:pic>
        <p:nvPicPr>
          <p:cNvPr id="496" name="Google Shape;496;p30"/>
          <p:cNvPicPr preferRelativeResize="0"/>
          <p:nvPr/>
        </p:nvPicPr>
        <p:blipFill rotWithShape="1">
          <a:blip r:embed="rId4">
            <a:alphaModFix/>
          </a:blip>
          <a:srcRect b="0" l="4525" r="5053" t="0"/>
          <a:stretch/>
        </p:blipFill>
        <p:spPr>
          <a:xfrm>
            <a:off x="6009734" y="1023511"/>
            <a:ext cx="5943600" cy="404869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1"/>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Add the correct dependency to your POM.xml</a:t>
            </a:r>
            <a:endParaRPr/>
          </a:p>
          <a:p>
            <a:pPr indent="-228600" lvl="0" marL="228600" rtl="0" algn="l">
              <a:lnSpc>
                <a:spcPct val="100000"/>
              </a:lnSpc>
              <a:spcBef>
                <a:spcPts val="1000"/>
              </a:spcBef>
              <a:spcAft>
                <a:spcPts val="0"/>
              </a:spcAft>
              <a:buClr>
                <a:schemeClr val="lt1"/>
              </a:buClr>
              <a:buSzPts val="2500"/>
              <a:buChar char="•"/>
            </a:pPr>
            <a:r>
              <a:rPr lang="en-US"/>
              <a:t>And you’re good to go!</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Using project? Usually annotations, sometimes a bit more work as we’ll see when we get to Security</a:t>
            </a:r>
            <a:endParaRPr/>
          </a:p>
        </p:txBody>
      </p:sp>
      <p:sp>
        <p:nvSpPr>
          <p:cNvPr id="502" name="Google Shape;502;p31"/>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t/>
            </a:r>
            <a:endParaRPr/>
          </a:p>
        </p:txBody>
      </p:sp>
      <p:sp>
        <p:nvSpPr>
          <p:cNvPr id="503" name="Google Shape;503;p31"/>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ADDING PROJECTS TO SPRING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2"/>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H2 is typically for testing purposes, in memory database</a:t>
            </a:r>
            <a:endParaRPr/>
          </a:p>
          <a:p>
            <a:pPr indent="-228600" lvl="0" marL="228600" rtl="0" algn="l">
              <a:lnSpc>
                <a:spcPct val="100000"/>
              </a:lnSpc>
              <a:spcBef>
                <a:spcPts val="1000"/>
              </a:spcBef>
              <a:spcAft>
                <a:spcPts val="0"/>
              </a:spcAft>
              <a:buClr>
                <a:schemeClr val="lt1"/>
              </a:buClr>
              <a:buSzPts val="2500"/>
              <a:buChar char="•"/>
            </a:pPr>
            <a:r>
              <a:rPr lang="en-US"/>
              <a:t>Flushed upon restart of the application</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Use the following tutorial to add it in the next exercise: https://www.baeldung.com/spring-boot-h2-database</a:t>
            </a:r>
            <a:endParaRPr/>
          </a:p>
        </p:txBody>
      </p:sp>
      <p:sp>
        <p:nvSpPr>
          <p:cNvPr id="509" name="Google Shape;509;p32"/>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t/>
            </a:r>
            <a:endParaRPr/>
          </a:p>
        </p:txBody>
      </p:sp>
      <p:sp>
        <p:nvSpPr>
          <p:cNvPr id="510" name="Google Shape;510;p32"/>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ADDING THE H2 DATABASE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3"/>
          <p:cNvSpPr txBox="1"/>
          <p:nvPr>
            <p:ph idx="1" type="body"/>
          </p:nvPr>
        </p:nvSpPr>
        <p:spPr>
          <a:xfrm>
            <a:off x="844165" y="2010606"/>
            <a:ext cx="9802813"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You can continue on what you started this morning... And change it to fullfill our next assignment!</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Add a database to the application. &gt;&gt; Google H2</a:t>
            </a:r>
            <a:endParaRPr/>
          </a:p>
          <a:p>
            <a:pPr indent="-228600" lvl="0" marL="228600" rtl="0" algn="l">
              <a:lnSpc>
                <a:spcPct val="100000"/>
              </a:lnSpc>
              <a:spcBef>
                <a:spcPts val="1000"/>
              </a:spcBef>
              <a:spcAft>
                <a:spcPts val="0"/>
              </a:spcAft>
              <a:buClr>
                <a:schemeClr val="lt1"/>
              </a:buClr>
              <a:buSzPts val="2500"/>
              <a:buChar char="•"/>
            </a:pPr>
            <a:r>
              <a:rPr lang="en-US"/>
              <a:t>Add the repositories to use the database and make your operations.</a:t>
            </a:r>
            <a:endParaRPr/>
          </a:p>
          <a:p>
            <a:pPr indent="-228600" lvl="0" marL="228600" rtl="0" algn="l">
              <a:lnSpc>
                <a:spcPct val="100000"/>
              </a:lnSpc>
              <a:spcBef>
                <a:spcPts val="1000"/>
              </a:spcBef>
              <a:spcAft>
                <a:spcPts val="0"/>
              </a:spcAft>
              <a:buClr>
                <a:schemeClr val="lt1"/>
              </a:buClr>
              <a:buSzPts val="2500"/>
              <a:buChar char="•"/>
            </a:pPr>
            <a:r>
              <a:rPr lang="en-US"/>
              <a:t>Maybe you need to change something on your models?</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b="1" lang="en-US"/>
              <a:t>Tip: You can also generate a new project from the Initializr with the new projects added and continue from there.</a:t>
            </a:r>
            <a:endParaRPr/>
          </a:p>
          <a:p>
            <a:pPr indent="-69850" lvl="0" marL="228600" rtl="0" algn="l">
              <a:lnSpc>
                <a:spcPct val="100000"/>
              </a:lnSpc>
              <a:spcBef>
                <a:spcPts val="1000"/>
              </a:spcBef>
              <a:spcAft>
                <a:spcPts val="0"/>
              </a:spcAft>
              <a:buClr>
                <a:schemeClr val="lt1"/>
              </a:buClr>
              <a:buSzPts val="2500"/>
              <a:buNone/>
            </a:pPr>
            <a:r>
              <a:t/>
            </a:r>
            <a:endParaRPr b="1"/>
          </a:p>
          <a:p>
            <a:pPr indent="-69850" lvl="0" marL="228600" rtl="0" algn="l">
              <a:lnSpc>
                <a:spcPct val="100000"/>
              </a:lnSpc>
              <a:spcBef>
                <a:spcPts val="1000"/>
              </a:spcBef>
              <a:spcAft>
                <a:spcPts val="0"/>
              </a:spcAft>
              <a:buClr>
                <a:schemeClr val="lt1"/>
              </a:buClr>
              <a:buSzPts val="2500"/>
              <a:buNone/>
            </a:pPr>
            <a:r>
              <a:t/>
            </a:r>
            <a:endParaRPr b="1"/>
          </a:p>
          <a:p>
            <a:pPr indent="-69850" lvl="0" marL="228600" rtl="0" algn="l">
              <a:lnSpc>
                <a:spcPct val="100000"/>
              </a:lnSpc>
              <a:spcBef>
                <a:spcPts val="1000"/>
              </a:spcBef>
              <a:spcAft>
                <a:spcPts val="0"/>
              </a:spcAft>
              <a:buClr>
                <a:schemeClr val="lt1"/>
              </a:buClr>
              <a:buSzPts val="2500"/>
              <a:buNone/>
            </a:pPr>
            <a:r>
              <a:t/>
            </a:r>
            <a:endParaRPr/>
          </a:p>
        </p:txBody>
      </p:sp>
      <p:sp>
        <p:nvSpPr>
          <p:cNvPr id="517" name="Google Shape;517;p33"/>
          <p:cNvSpPr txBox="1"/>
          <p:nvPr>
            <p:ph idx="2" type="body"/>
          </p:nvPr>
        </p:nvSpPr>
        <p:spPr>
          <a:xfrm>
            <a:off x="844165" y="1420989"/>
            <a:ext cx="9802813"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New insights, new application?</a:t>
            </a:r>
            <a:endParaRPr/>
          </a:p>
        </p:txBody>
      </p:sp>
      <p:sp>
        <p:nvSpPr>
          <p:cNvPr id="518" name="Google Shape;518;p33"/>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ASSIGNMENT 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4"/>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Expand your Vote object</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Create a new Object Person, and give Vote a Person</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Give person an object address. A person can have multiple addresses and persons can share addresses as well.</a:t>
            </a:r>
            <a:endParaRPr/>
          </a:p>
        </p:txBody>
      </p:sp>
      <p:sp>
        <p:nvSpPr>
          <p:cNvPr id="525" name="Google Shape;525;p34"/>
          <p:cNvSpPr txBox="1"/>
          <p:nvPr>
            <p:ph idx="2" type="body"/>
          </p:nvPr>
        </p:nvSpPr>
        <p:spPr>
          <a:xfrm>
            <a:off x="1077459" y="1420989"/>
            <a:ext cx="9802813"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Hibernate! </a:t>
            </a:r>
            <a:endParaRPr/>
          </a:p>
        </p:txBody>
      </p:sp>
      <p:sp>
        <p:nvSpPr>
          <p:cNvPr id="526" name="Google Shape;526;p34"/>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ASSIGNMENT 2B</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5"/>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SPRING DATA REST</a:t>
            </a:r>
            <a:endParaRPr/>
          </a:p>
        </p:txBody>
      </p:sp>
      <p:sp>
        <p:nvSpPr>
          <p:cNvPr id="533" name="Google Shape;533;p35"/>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25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SPRING DATA REST</a:t>
            </a:r>
            <a:endParaRPr/>
          </a:p>
        </p:txBody>
      </p:sp>
      <p:sp>
        <p:nvSpPr>
          <p:cNvPr id="540" name="Google Shape;540;p36"/>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Quickstart for a REST project</a:t>
            </a:r>
            <a:endParaRPr/>
          </a:p>
          <a:p>
            <a:pPr indent="-38100" lvl="0" marL="228600" rtl="0" algn="l">
              <a:lnSpc>
                <a:spcPct val="120000"/>
              </a:lnSpc>
              <a:spcBef>
                <a:spcPts val="1000"/>
              </a:spcBef>
              <a:spcAft>
                <a:spcPts val="0"/>
              </a:spcAft>
              <a:buClr>
                <a:schemeClr val="lt1"/>
              </a:buClr>
              <a:buSzPts val="3000"/>
              <a:buNone/>
            </a:pPr>
            <a:r>
              <a:t/>
            </a:r>
            <a:endParaRPr/>
          </a:p>
          <a:p>
            <a:pPr indent="-228600" lvl="0" marL="228600" rtl="0" algn="l">
              <a:lnSpc>
                <a:spcPct val="120000"/>
              </a:lnSpc>
              <a:spcBef>
                <a:spcPts val="1000"/>
              </a:spcBef>
              <a:spcAft>
                <a:spcPts val="0"/>
              </a:spcAft>
              <a:buClr>
                <a:schemeClr val="lt1"/>
              </a:buClr>
              <a:buSzPts val="3000"/>
              <a:buChar char="•"/>
            </a:pPr>
            <a:r>
              <a:rPr lang="en-US"/>
              <a:t>Built on top of Spring Data project</a:t>
            </a:r>
            <a:endParaRPr/>
          </a:p>
          <a:p>
            <a:pPr indent="-38100" lvl="0" marL="228600" rtl="0" algn="l">
              <a:lnSpc>
                <a:spcPct val="120000"/>
              </a:lnSpc>
              <a:spcBef>
                <a:spcPts val="1000"/>
              </a:spcBef>
              <a:spcAft>
                <a:spcPts val="0"/>
              </a:spcAft>
              <a:buClr>
                <a:schemeClr val="lt1"/>
              </a:buClr>
              <a:buSzPts val="3000"/>
              <a:buNone/>
            </a:pPr>
            <a:r>
              <a:t/>
            </a:r>
            <a:endParaRPr/>
          </a:p>
          <a:p>
            <a:pPr indent="-228600" lvl="0" marL="228600" rtl="0" algn="l">
              <a:lnSpc>
                <a:spcPct val="120000"/>
              </a:lnSpc>
              <a:spcBef>
                <a:spcPts val="1000"/>
              </a:spcBef>
              <a:spcAft>
                <a:spcPts val="0"/>
              </a:spcAft>
              <a:buClr>
                <a:schemeClr val="lt1"/>
              </a:buClr>
              <a:buSzPts val="3000"/>
              <a:buChar char="•"/>
            </a:pPr>
            <a:r>
              <a:rPr lang="en-US"/>
              <a:t>Easy to configure and automatically builds APIs</a:t>
            </a:r>
            <a:endParaRPr/>
          </a:p>
        </p:txBody>
      </p:sp>
      <p:sp>
        <p:nvSpPr>
          <p:cNvPr id="541" name="Google Shape;541;p36"/>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Tutorial: https://www.baeldung.com/spring-data-rest-intro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7"/>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INTRODUCTION TO TRANSACTION MANAGEMENT</a:t>
            </a:r>
            <a:endParaRPr/>
          </a:p>
        </p:txBody>
      </p:sp>
      <p:sp>
        <p:nvSpPr>
          <p:cNvPr id="547" name="Google Shape;547;p37"/>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25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8"/>
          <p:cNvSpPr txBox="1"/>
          <p:nvPr>
            <p:ph idx="1" type="body"/>
          </p:nvPr>
        </p:nvSpPr>
        <p:spPr>
          <a:xfrm>
            <a:off x="407987" y="1905000"/>
            <a:ext cx="8610600"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A Transaction is a set of statements that is considered as one. It is only possible for all the statements to take effect. If one of them fails, all the others are rolled back and non of it seems to have happened.</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The transaction can be considered one single action.</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Important when data integrity needs to be secured. </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Transactions should adhere to ACID: Atomicity, Consistency, Isolation and Durability</a:t>
            </a:r>
            <a:endParaRPr/>
          </a:p>
          <a:p>
            <a:pPr indent="-69850" lvl="0" marL="228600" rtl="0" algn="l">
              <a:lnSpc>
                <a:spcPct val="100000"/>
              </a:lnSpc>
              <a:spcBef>
                <a:spcPts val="1000"/>
              </a:spcBef>
              <a:spcAft>
                <a:spcPts val="0"/>
              </a:spcAft>
              <a:buClr>
                <a:schemeClr val="lt1"/>
              </a:buClr>
              <a:buSzPts val="2500"/>
              <a:buNone/>
            </a:pPr>
            <a:r>
              <a:t/>
            </a:r>
            <a:endParaRPr b="1"/>
          </a:p>
          <a:p>
            <a:pPr indent="-69850" lvl="0" marL="228600" rtl="0" algn="l">
              <a:lnSpc>
                <a:spcPct val="100000"/>
              </a:lnSpc>
              <a:spcBef>
                <a:spcPts val="1000"/>
              </a:spcBef>
              <a:spcAft>
                <a:spcPts val="0"/>
              </a:spcAft>
              <a:buClr>
                <a:schemeClr val="lt1"/>
              </a:buClr>
              <a:buSzPts val="2500"/>
              <a:buNone/>
            </a:pPr>
            <a:r>
              <a:t/>
            </a:r>
            <a:endParaRPr b="1"/>
          </a:p>
          <a:p>
            <a:pPr indent="-69850" lvl="0" marL="228600" rtl="0" algn="l">
              <a:lnSpc>
                <a:spcPct val="100000"/>
              </a:lnSpc>
              <a:spcBef>
                <a:spcPts val="1000"/>
              </a:spcBef>
              <a:spcAft>
                <a:spcPts val="0"/>
              </a:spcAft>
              <a:buClr>
                <a:schemeClr val="lt1"/>
              </a:buClr>
              <a:buSzPts val="2500"/>
              <a:buNone/>
            </a:pPr>
            <a:r>
              <a:t/>
            </a:r>
            <a:endParaRPr b="1"/>
          </a:p>
        </p:txBody>
      </p:sp>
      <p:sp>
        <p:nvSpPr>
          <p:cNvPr id="554" name="Google Shape;554;p38"/>
          <p:cNvSpPr txBox="1"/>
          <p:nvPr>
            <p:ph idx="2" type="body"/>
          </p:nvPr>
        </p:nvSpPr>
        <p:spPr>
          <a:xfrm>
            <a:off x="407987" y="1420990"/>
            <a:ext cx="6145213" cy="484010"/>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What is a Transaction?</a:t>
            </a:r>
            <a:endParaRPr/>
          </a:p>
        </p:txBody>
      </p:sp>
      <p:sp>
        <p:nvSpPr>
          <p:cNvPr id="555" name="Google Shape;555;p38"/>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TRANSACTIONS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9"/>
          <p:cNvSpPr txBox="1"/>
          <p:nvPr>
            <p:ph idx="1" type="body"/>
          </p:nvPr>
        </p:nvSpPr>
        <p:spPr>
          <a:xfrm>
            <a:off x="407987" y="1905000"/>
            <a:ext cx="4342689"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250"/>
              <a:buChar char="•"/>
            </a:pPr>
            <a:r>
              <a:rPr lang="en-US" sz="1800"/>
              <a:t>Perform various deleted, update or insert operations using SQL queries.</a:t>
            </a:r>
            <a:endParaRPr/>
          </a:p>
          <a:p>
            <a:pPr indent="-85725" lvl="0" marL="228600" rtl="0" algn="l">
              <a:lnSpc>
                <a:spcPct val="100000"/>
              </a:lnSpc>
              <a:spcBef>
                <a:spcPts val="1000"/>
              </a:spcBef>
              <a:spcAft>
                <a:spcPts val="0"/>
              </a:spcAft>
              <a:buClr>
                <a:schemeClr val="lt1"/>
              </a:buClr>
              <a:buSzPts val="2250"/>
              <a:buNone/>
            </a:pPr>
            <a:r>
              <a:t/>
            </a:r>
            <a:endParaRPr sz="1800"/>
          </a:p>
          <a:p>
            <a:pPr indent="-228600" lvl="0" marL="228600" rtl="0" algn="l">
              <a:lnSpc>
                <a:spcPct val="100000"/>
              </a:lnSpc>
              <a:spcBef>
                <a:spcPts val="1000"/>
              </a:spcBef>
              <a:spcAft>
                <a:spcPts val="0"/>
              </a:spcAft>
              <a:buClr>
                <a:schemeClr val="lt1"/>
              </a:buClr>
              <a:buSzPts val="2250"/>
              <a:buChar char="•"/>
            </a:pPr>
            <a:r>
              <a:rPr lang="en-US" sz="1800"/>
              <a:t>If all the operation are successful then perform </a:t>
            </a:r>
            <a:r>
              <a:rPr i="1" lang="en-US" sz="1800"/>
              <a:t>commit</a:t>
            </a:r>
            <a:r>
              <a:rPr lang="en-US" sz="1800"/>
              <a:t> otherwise </a:t>
            </a:r>
            <a:r>
              <a:rPr i="1" lang="en-US" sz="1800"/>
              <a:t>rollback</a:t>
            </a:r>
            <a:r>
              <a:rPr lang="en-US" sz="1800"/>
              <a:t> all the operations.</a:t>
            </a:r>
            <a:endParaRPr/>
          </a:p>
          <a:p>
            <a:pPr indent="-85725" lvl="0" marL="228600" rtl="0" algn="l">
              <a:lnSpc>
                <a:spcPct val="100000"/>
              </a:lnSpc>
              <a:spcBef>
                <a:spcPts val="1000"/>
              </a:spcBef>
              <a:spcAft>
                <a:spcPts val="0"/>
              </a:spcAft>
              <a:buClr>
                <a:schemeClr val="lt1"/>
              </a:buClr>
              <a:buSzPts val="2250"/>
              <a:buNone/>
            </a:pPr>
            <a:r>
              <a:t/>
            </a:r>
            <a:endParaRPr sz="1800"/>
          </a:p>
          <a:p>
            <a:pPr indent="-228600" lvl="0" marL="228600" rtl="0" algn="l">
              <a:lnSpc>
                <a:spcPct val="100000"/>
              </a:lnSpc>
              <a:spcBef>
                <a:spcPts val="1000"/>
              </a:spcBef>
              <a:spcAft>
                <a:spcPts val="0"/>
              </a:spcAft>
              <a:buClr>
                <a:schemeClr val="lt1"/>
              </a:buClr>
              <a:buSzPts val="2250"/>
              <a:buChar char="•"/>
            </a:pPr>
            <a:r>
              <a:rPr lang="en-US" sz="1800"/>
              <a:t>What happens in this example?</a:t>
            </a:r>
            <a:endParaRPr/>
          </a:p>
          <a:p>
            <a:pPr indent="-85725" lvl="0" marL="228600" rtl="0" algn="l">
              <a:lnSpc>
                <a:spcPct val="100000"/>
              </a:lnSpc>
              <a:spcBef>
                <a:spcPts val="1000"/>
              </a:spcBef>
              <a:spcAft>
                <a:spcPts val="0"/>
              </a:spcAft>
              <a:buClr>
                <a:schemeClr val="lt1"/>
              </a:buClr>
              <a:buSzPts val="2250"/>
              <a:buNone/>
            </a:pPr>
            <a:r>
              <a:t/>
            </a:r>
            <a:endParaRPr sz="1800"/>
          </a:p>
          <a:p>
            <a:pPr indent="-228600" lvl="0" marL="228600" rtl="0" algn="l">
              <a:lnSpc>
                <a:spcPct val="100000"/>
              </a:lnSpc>
              <a:spcBef>
                <a:spcPts val="1000"/>
              </a:spcBef>
              <a:spcAft>
                <a:spcPts val="0"/>
              </a:spcAft>
              <a:buClr>
                <a:schemeClr val="lt1"/>
              </a:buClr>
              <a:buSzPts val="2250"/>
              <a:buChar char="•"/>
            </a:pPr>
            <a:r>
              <a:rPr lang="en-US" sz="1800"/>
              <a:t>What happens if you change “maria” with a super lengthy String that exceeds the reserved space for a String in the DB?</a:t>
            </a:r>
            <a:endParaRPr/>
          </a:p>
          <a:p>
            <a:pPr indent="-85725" lvl="0" marL="228600" rtl="0" algn="l">
              <a:lnSpc>
                <a:spcPct val="100000"/>
              </a:lnSpc>
              <a:spcBef>
                <a:spcPts val="1000"/>
              </a:spcBef>
              <a:spcAft>
                <a:spcPts val="0"/>
              </a:spcAft>
              <a:buClr>
                <a:schemeClr val="lt1"/>
              </a:buClr>
              <a:buSzPts val="2250"/>
              <a:buNone/>
            </a:pPr>
            <a:r>
              <a:t/>
            </a:r>
            <a:endParaRPr b="1" sz="1800"/>
          </a:p>
          <a:p>
            <a:pPr indent="-85725" lvl="0" marL="228600" rtl="0" algn="l">
              <a:lnSpc>
                <a:spcPct val="100000"/>
              </a:lnSpc>
              <a:spcBef>
                <a:spcPts val="1000"/>
              </a:spcBef>
              <a:spcAft>
                <a:spcPts val="0"/>
              </a:spcAft>
              <a:buClr>
                <a:schemeClr val="lt1"/>
              </a:buClr>
              <a:buSzPts val="2250"/>
              <a:buNone/>
            </a:pPr>
            <a:r>
              <a:t/>
            </a:r>
            <a:endParaRPr b="1" sz="1800"/>
          </a:p>
        </p:txBody>
      </p:sp>
      <p:sp>
        <p:nvSpPr>
          <p:cNvPr id="562" name="Google Shape;562;p39"/>
          <p:cNvSpPr txBox="1"/>
          <p:nvPr>
            <p:ph idx="2" type="body"/>
          </p:nvPr>
        </p:nvSpPr>
        <p:spPr>
          <a:xfrm>
            <a:off x="407987" y="1420990"/>
            <a:ext cx="6145213" cy="484010"/>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What does a Transaction look like?</a:t>
            </a:r>
            <a:endParaRPr/>
          </a:p>
        </p:txBody>
      </p:sp>
      <p:sp>
        <p:nvSpPr>
          <p:cNvPr id="563" name="Google Shape;563;p39"/>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TRANSACTIONS </a:t>
            </a:r>
            <a:endParaRPr/>
          </a:p>
        </p:txBody>
      </p:sp>
      <p:pic>
        <p:nvPicPr>
          <p:cNvPr id="564" name="Google Shape;564;p39"/>
          <p:cNvPicPr preferRelativeResize="0"/>
          <p:nvPr/>
        </p:nvPicPr>
        <p:blipFill rotWithShape="1">
          <a:blip r:embed="rId3">
            <a:alphaModFix/>
          </a:blip>
          <a:srcRect b="26470" l="42500" r="9374" t="28803"/>
          <a:stretch/>
        </p:blipFill>
        <p:spPr>
          <a:xfrm>
            <a:off x="4897820" y="2056123"/>
            <a:ext cx="7616819" cy="37606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TODAY’S CONTENT</a:t>
            </a:r>
            <a:endParaRPr/>
          </a:p>
        </p:txBody>
      </p:sp>
      <p:sp>
        <p:nvSpPr>
          <p:cNvPr id="272" name="Google Shape;272;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RESTful services with spring</a:t>
            </a:r>
            <a:endParaRPr/>
          </a:p>
          <a:p>
            <a:pPr indent="-228600" lvl="0" marL="228600" rtl="0" algn="l">
              <a:lnSpc>
                <a:spcPct val="120000"/>
              </a:lnSpc>
              <a:spcBef>
                <a:spcPts val="1000"/>
              </a:spcBef>
              <a:spcAft>
                <a:spcPts val="0"/>
              </a:spcAft>
              <a:buClr>
                <a:schemeClr val="lt1"/>
              </a:buClr>
              <a:buSzPts val="3000"/>
              <a:buChar char="•"/>
            </a:pPr>
            <a:r>
              <a:rPr lang="en-US"/>
              <a:t>Spring MVC</a:t>
            </a:r>
            <a:endParaRPr/>
          </a:p>
          <a:p>
            <a:pPr indent="-228600" lvl="0" marL="228600" rtl="0" algn="l">
              <a:lnSpc>
                <a:spcPct val="120000"/>
              </a:lnSpc>
              <a:spcBef>
                <a:spcPts val="1000"/>
              </a:spcBef>
              <a:spcAft>
                <a:spcPts val="0"/>
              </a:spcAft>
              <a:buClr>
                <a:schemeClr val="lt1"/>
              </a:buClr>
              <a:buSzPts val="3000"/>
              <a:buChar char="•"/>
            </a:pPr>
            <a:r>
              <a:rPr lang="en-US"/>
              <a:t>Requests and responses</a:t>
            </a:r>
            <a:endParaRPr/>
          </a:p>
          <a:p>
            <a:pPr indent="-228600" lvl="0" marL="228600" rtl="0" algn="l">
              <a:lnSpc>
                <a:spcPct val="120000"/>
              </a:lnSpc>
              <a:spcBef>
                <a:spcPts val="1000"/>
              </a:spcBef>
              <a:spcAft>
                <a:spcPts val="0"/>
              </a:spcAft>
              <a:buClr>
                <a:schemeClr val="lt1"/>
              </a:buClr>
              <a:buSzPts val="3000"/>
              <a:buChar char="•"/>
            </a:pPr>
            <a:r>
              <a:rPr lang="en-US"/>
              <a:t>Write your own services</a:t>
            </a:r>
            <a:endParaRPr/>
          </a:p>
          <a:p>
            <a:pPr indent="-228600" lvl="0" marL="228600" rtl="0" algn="l">
              <a:lnSpc>
                <a:spcPct val="120000"/>
              </a:lnSpc>
              <a:spcBef>
                <a:spcPts val="1000"/>
              </a:spcBef>
              <a:spcAft>
                <a:spcPts val="0"/>
              </a:spcAft>
              <a:buClr>
                <a:schemeClr val="lt1"/>
              </a:buClr>
              <a:buSzPts val="3000"/>
              <a:buChar char="•"/>
            </a:pPr>
            <a:r>
              <a:rPr lang="en-US"/>
              <a:t>Introduction transaction management</a:t>
            </a:r>
            <a:endParaRPr/>
          </a:p>
          <a:p>
            <a:pPr indent="-228600" lvl="0" marL="228600" rtl="0" algn="l">
              <a:lnSpc>
                <a:spcPct val="120000"/>
              </a:lnSpc>
              <a:spcBef>
                <a:spcPts val="1000"/>
              </a:spcBef>
              <a:spcAft>
                <a:spcPts val="0"/>
              </a:spcAft>
              <a:buClr>
                <a:schemeClr val="lt1"/>
              </a:buClr>
              <a:buSzPts val="3000"/>
              <a:buChar char="•"/>
            </a:pPr>
            <a:r>
              <a:rPr lang="en-US"/>
              <a:t>Introduction Spring security</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0"/>
          <p:cNvSpPr txBox="1"/>
          <p:nvPr>
            <p:ph idx="1" type="body"/>
          </p:nvPr>
        </p:nvSpPr>
        <p:spPr>
          <a:xfrm>
            <a:off x="407987" y="1905000"/>
            <a:ext cx="3706813"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And what will be the end state of the DB in this example?</a:t>
            </a:r>
            <a:endParaRPr/>
          </a:p>
          <a:p>
            <a:pPr indent="-69850" lvl="0" marL="228600" rtl="0" algn="l">
              <a:lnSpc>
                <a:spcPct val="100000"/>
              </a:lnSpc>
              <a:spcBef>
                <a:spcPts val="1000"/>
              </a:spcBef>
              <a:spcAft>
                <a:spcPts val="0"/>
              </a:spcAft>
              <a:buClr>
                <a:schemeClr val="lt1"/>
              </a:buClr>
              <a:buSzPts val="2500"/>
              <a:buNone/>
            </a:pPr>
            <a:r>
              <a:t/>
            </a:r>
            <a:endParaRPr b="1"/>
          </a:p>
          <a:p>
            <a:pPr indent="-69850" lvl="0" marL="228600" rtl="0" algn="l">
              <a:lnSpc>
                <a:spcPct val="100000"/>
              </a:lnSpc>
              <a:spcBef>
                <a:spcPts val="1000"/>
              </a:spcBef>
              <a:spcAft>
                <a:spcPts val="0"/>
              </a:spcAft>
              <a:buClr>
                <a:schemeClr val="lt1"/>
              </a:buClr>
              <a:buSzPts val="2500"/>
              <a:buNone/>
            </a:pPr>
            <a:r>
              <a:t/>
            </a:r>
            <a:endParaRPr b="1"/>
          </a:p>
        </p:txBody>
      </p:sp>
      <p:sp>
        <p:nvSpPr>
          <p:cNvPr id="571" name="Google Shape;571;p40"/>
          <p:cNvSpPr txBox="1"/>
          <p:nvPr>
            <p:ph idx="2" type="body"/>
          </p:nvPr>
        </p:nvSpPr>
        <p:spPr>
          <a:xfrm>
            <a:off x="407987" y="1420990"/>
            <a:ext cx="6145213" cy="484010"/>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And with transaction handling</a:t>
            </a:r>
            <a:endParaRPr/>
          </a:p>
        </p:txBody>
      </p:sp>
      <p:sp>
        <p:nvSpPr>
          <p:cNvPr id="572" name="Google Shape;572;p40"/>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JDBC TRANSACTIONS </a:t>
            </a:r>
            <a:endParaRPr/>
          </a:p>
        </p:txBody>
      </p:sp>
      <p:pic>
        <p:nvPicPr>
          <p:cNvPr id="573" name="Google Shape;573;p40"/>
          <p:cNvPicPr preferRelativeResize="0"/>
          <p:nvPr/>
        </p:nvPicPr>
        <p:blipFill rotWithShape="1">
          <a:blip r:embed="rId3">
            <a:alphaModFix/>
          </a:blip>
          <a:srcRect b="20588" l="41875" r="9374" t="28803"/>
          <a:stretch/>
        </p:blipFill>
        <p:spPr>
          <a:xfrm>
            <a:off x="4204495" y="2181614"/>
            <a:ext cx="7745413" cy="427157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1"/>
          <p:cNvSpPr txBox="1"/>
          <p:nvPr>
            <p:ph idx="1" type="body"/>
          </p:nvPr>
        </p:nvSpPr>
        <p:spPr>
          <a:xfrm>
            <a:off x="407987" y="2010606"/>
            <a:ext cx="9545310"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Local transactions: a transaction that takes place on one transactional resource like a JDBC connection or one message queue. Easy to implement transaction management, can be useful in a centralized system, where all components and resources reside in one place.</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Global transactions: a transaction that uses multiple transactional resources (e.g. multiple relational databases, message queues etc). </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Global transactions are harder for implementing transaction management than local transaction, but they are needed for a distributed system across multiple systems. Transaction management needs to be done across multiple systems so both local and global systems need to be managed. </a:t>
            </a:r>
            <a:endParaRPr>
              <a:solidFill>
                <a:srgbClr val="FF0000"/>
              </a:solidFill>
            </a:endParaRPr>
          </a:p>
          <a:p>
            <a:pPr indent="-69850" lvl="0" marL="228600" rtl="0" algn="l">
              <a:lnSpc>
                <a:spcPct val="100000"/>
              </a:lnSpc>
              <a:spcBef>
                <a:spcPts val="1000"/>
              </a:spcBef>
              <a:spcAft>
                <a:spcPts val="0"/>
              </a:spcAft>
              <a:buClr>
                <a:schemeClr val="lt1"/>
              </a:buClr>
              <a:buSzPts val="2500"/>
              <a:buNone/>
            </a:pPr>
            <a:r>
              <a:t/>
            </a:r>
            <a:endParaRPr/>
          </a:p>
        </p:txBody>
      </p:sp>
      <p:sp>
        <p:nvSpPr>
          <p:cNvPr id="579" name="Google Shape;579;p41"/>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Local and Global Transactions</a:t>
            </a:r>
            <a:endParaRPr/>
          </a:p>
          <a:p>
            <a:pPr indent="0" lvl="0" marL="0" rtl="0" algn="l">
              <a:lnSpc>
                <a:spcPct val="91666"/>
              </a:lnSpc>
              <a:spcBef>
                <a:spcPts val="1000"/>
              </a:spcBef>
              <a:spcAft>
                <a:spcPts val="0"/>
              </a:spcAft>
              <a:buClr>
                <a:schemeClr val="lt1"/>
              </a:buClr>
              <a:buSzPts val="3000"/>
              <a:buNone/>
            </a:pPr>
            <a:r>
              <a:t/>
            </a:r>
            <a:endParaRPr/>
          </a:p>
        </p:txBody>
      </p:sp>
      <p:sp>
        <p:nvSpPr>
          <p:cNvPr id="580" name="Google Shape;580;p41"/>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TRANSACTIONS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2"/>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Spring Boot detects spring-jdbc and h2 on the classpath.</a:t>
            </a:r>
            <a:endParaRPr/>
          </a:p>
          <a:p>
            <a:pPr indent="-228600" lvl="0" marL="228600" rtl="0" algn="l">
              <a:lnSpc>
                <a:spcPct val="100000"/>
              </a:lnSpc>
              <a:spcBef>
                <a:spcPts val="1000"/>
              </a:spcBef>
              <a:spcAft>
                <a:spcPts val="0"/>
              </a:spcAft>
              <a:buClr>
                <a:schemeClr val="lt1"/>
              </a:buClr>
              <a:buSzPts val="2500"/>
              <a:buChar char="•"/>
            </a:pPr>
            <a:r>
              <a:rPr lang="en-US"/>
              <a:t>It will create a DataSource and a JdbcTemplate for you ready to use. </a:t>
            </a:r>
            <a:endParaRPr/>
          </a:p>
          <a:p>
            <a:pPr indent="-228600" lvl="0" marL="228600" rtl="0" algn="l">
              <a:lnSpc>
                <a:spcPct val="100000"/>
              </a:lnSpc>
              <a:spcBef>
                <a:spcPts val="1000"/>
              </a:spcBef>
              <a:spcAft>
                <a:spcPts val="0"/>
              </a:spcAft>
              <a:buClr>
                <a:schemeClr val="lt1"/>
              </a:buClr>
              <a:buSzPts val="2500"/>
              <a:buChar char="•"/>
            </a:pPr>
            <a:r>
              <a:rPr lang="en-US"/>
              <a:t>Also a DataSourceTransactionManager will be created for you: this is the component that intercepts the @Transactional annotated method.</a:t>
            </a:r>
            <a:endParaRPr/>
          </a:p>
        </p:txBody>
      </p:sp>
      <p:sp>
        <p:nvSpPr>
          <p:cNvPr id="587" name="Google Shape;587;p42"/>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Spring transaction abstraction</a:t>
            </a:r>
            <a:endParaRPr/>
          </a:p>
        </p:txBody>
      </p:sp>
      <p:sp>
        <p:nvSpPr>
          <p:cNvPr id="588" name="Google Shape;588;p42"/>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SPRING TRANSACTIONS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3"/>
          <p:cNvSpPr txBox="1"/>
          <p:nvPr>
            <p:ph idx="1" type="body"/>
          </p:nvPr>
        </p:nvSpPr>
        <p:spPr>
          <a:xfrm>
            <a:off x="407987" y="2010606"/>
            <a:ext cx="11290027"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000"/>
              <a:buChar char="•"/>
            </a:pPr>
            <a:r>
              <a:rPr lang="en-US" sz="1600"/>
              <a:t>@Transactional can be put on </a:t>
            </a:r>
            <a:endParaRPr/>
          </a:p>
          <a:p>
            <a:pPr indent="-285750" lvl="0" marL="285750" rtl="0" algn="l">
              <a:lnSpc>
                <a:spcPct val="100000"/>
              </a:lnSpc>
              <a:spcBef>
                <a:spcPts val="1000"/>
              </a:spcBef>
              <a:spcAft>
                <a:spcPts val="0"/>
              </a:spcAft>
              <a:buClr>
                <a:schemeClr val="lt1"/>
              </a:buClr>
              <a:buSzPts val="2000"/>
              <a:buFont typeface="Twentieth Century"/>
              <a:buChar char="-"/>
            </a:pPr>
            <a:r>
              <a:rPr lang="en-US" sz="1600"/>
              <a:t>An interface (all methods within become transactional); </a:t>
            </a:r>
            <a:endParaRPr/>
          </a:p>
          <a:p>
            <a:pPr indent="-285750" lvl="0" marL="285750" rtl="0" algn="l">
              <a:lnSpc>
                <a:spcPct val="100000"/>
              </a:lnSpc>
              <a:spcBef>
                <a:spcPts val="1000"/>
              </a:spcBef>
              <a:spcAft>
                <a:spcPts val="0"/>
              </a:spcAft>
              <a:buClr>
                <a:schemeClr val="lt1"/>
              </a:buClr>
              <a:buSzPts val="2000"/>
              <a:buFont typeface="Twentieth Century"/>
              <a:buChar char="-"/>
            </a:pPr>
            <a:r>
              <a:rPr lang="en-US" sz="1600"/>
              <a:t>a method of an interface;</a:t>
            </a:r>
            <a:endParaRPr/>
          </a:p>
          <a:p>
            <a:pPr indent="-285750" lvl="0" marL="285750" rtl="0" algn="l">
              <a:lnSpc>
                <a:spcPct val="100000"/>
              </a:lnSpc>
              <a:spcBef>
                <a:spcPts val="1000"/>
              </a:spcBef>
              <a:spcAft>
                <a:spcPts val="0"/>
              </a:spcAft>
              <a:buClr>
                <a:schemeClr val="lt1"/>
              </a:buClr>
              <a:buSzPts val="2000"/>
              <a:buFont typeface="Twentieth Century"/>
              <a:buChar char="-"/>
            </a:pPr>
            <a:r>
              <a:rPr lang="en-US" sz="1600"/>
              <a:t>a class definition (all public methods within become transactional);</a:t>
            </a:r>
            <a:endParaRPr/>
          </a:p>
          <a:p>
            <a:pPr indent="-285750" lvl="0" marL="285750" rtl="0" algn="l">
              <a:lnSpc>
                <a:spcPct val="100000"/>
              </a:lnSpc>
              <a:spcBef>
                <a:spcPts val="1000"/>
              </a:spcBef>
              <a:spcAft>
                <a:spcPts val="0"/>
              </a:spcAft>
              <a:buClr>
                <a:schemeClr val="lt1"/>
              </a:buClr>
              <a:buSzPts val="2000"/>
              <a:buFont typeface="Twentieth Century"/>
              <a:buChar char="-"/>
            </a:pPr>
            <a:r>
              <a:rPr lang="en-US" sz="1600"/>
              <a:t>a public method of a class. (You can safely put this on private methods, but it will simply be ignored)</a:t>
            </a:r>
            <a:endParaRPr/>
          </a:p>
          <a:p>
            <a:pPr indent="-158750" lvl="0" marL="285750" rtl="0" algn="l">
              <a:lnSpc>
                <a:spcPct val="100000"/>
              </a:lnSpc>
              <a:spcBef>
                <a:spcPts val="1000"/>
              </a:spcBef>
              <a:spcAft>
                <a:spcPts val="0"/>
              </a:spcAft>
              <a:buClr>
                <a:schemeClr val="lt1"/>
              </a:buClr>
              <a:buSzPts val="2000"/>
              <a:buFont typeface="Twentieth Century"/>
              <a:buNone/>
            </a:pPr>
            <a:r>
              <a:t/>
            </a:r>
            <a:endParaRPr sz="1600"/>
          </a:p>
          <a:p>
            <a:pPr indent="-228600" lvl="0" marL="228600" rtl="0" algn="l">
              <a:lnSpc>
                <a:spcPct val="100000"/>
              </a:lnSpc>
              <a:spcBef>
                <a:spcPts val="1000"/>
              </a:spcBef>
              <a:spcAft>
                <a:spcPts val="0"/>
              </a:spcAft>
              <a:buClr>
                <a:schemeClr val="lt1"/>
              </a:buClr>
              <a:buSzPts val="2000"/>
              <a:buChar char="•"/>
            </a:pPr>
            <a:r>
              <a:rPr lang="en-US" sz="1600"/>
              <a:t>@Transactional(readOnly = true)</a:t>
            </a:r>
            <a:endParaRPr/>
          </a:p>
          <a:p>
            <a:pPr indent="-228600" lvl="0" marL="228600" rtl="0" algn="l">
              <a:lnSpc>
                <a:spcPct val="100000"/>
              </a:lnSpc>
              <a:spcBef>
                <a:spcPts val="1000"/>
              </a:spcBef>
              <a:spcAft>
                <a:spcPts val="0"/>
              </a:spcAft>
              <a:buClr>
                <a:schemeClr val="lt1"/>
              </a:buClr>
              <a:buSzPts val="2000"/>
              <a:buChar char="•"/>
            </a:pPr>
            <a:r>
              <a:rPr lang="en-US" sz="1600"/>
              <a:t>This is not necessary, but does some optimizations under the hood for get calls (default is false).</a:t>
            </a:r>
            <a:endParaRPr/>
          </a:p>
          <a:p>
            <a:pPr indent="-101600" lvl="0" marL="228600" rtl="0" algn="l">
              <a:lnSpc>
                <a:spcPct val="100000"/>
              </a:lnSpc>
              <a:spcBef>
                <a:spcPts val="1000"/>
              </a:spcBef>
              <a:spcAft>
                <a:spcPts val="0"/>
              </a:spcAft>
              <a:buClr>
                <a:schemeClr val="lt1"/>
              </a:buClr>
              <a:buSzPts val="2000"/>
              <a:buNone/>
            </a:pPr>
            <a:r>
              <a:t/>
            </a:r>
            <a:endParaRPr sz="1600"/>
          </a:p>
          <a:p>
            <a:pPr indent="-228600" lvl="0" marL="228600" rtl="0" algn="l">
              <a:lnSpc>
                <a:spcPct val="100000"/>
              </a:lnSpc>
              <a:spcBef>
                <a:spcPts val="1000"/>
              </a:spcBef>
              <a:spcAft>
                <a:spcPts val="0"/>
              </a:spcAft>
              <a:buClr>
                <a:schemeClr val="lt1"/>
              </a:buClr>
              <a:buSzPts val="2000"/>
              <a:buChar char="•"/>
            </a:pPr>
            <a:r>
              <a:rPr lang="en-US" sz="1600"/>
              <a:t>@Transactional(norollbackFor/rollbackFor Y)</a:t>
            </a:r>
            <a:endParaRPr/>
          </a:p>
          <a:p>
            <a:pPr indent="-228600" lvl="0" marL="228600" rtl="0" algn="l">
              <a:lnSpc>
                <a:spcPct val="100000"/>
              </a:lnSpc>
              <a:spcBef>
                <a:spcPts val="1000"/>
              </a:spcBef>
              <a:spcAft>
                <a:spcPts val="0"/>
              </a:spcAft>
              <a:buClr>
                <a:schemeClr val="lt1"/>
              </a:buClr>
              <a:buSzPts val="2000"/>
              <a:buChar char="•"/>
            </a:pPr>
            <a:r>
              <a:rPr lang="en-US" sz="1600"/>
              <a:t>By default, a transaction will be rolling back on any RuntimeException and</a:t>
            </a:r>
            <a:r>
              <a:rPr b="1" lang="en-US" sz="1600"/>
              <a:t> </a:t>
            </a:r>
            <a:r>
              <a:rPr lang="en-US" sz="1600"/>
              <a:t>Errors but not on checked exceptions (business exceptions). This is how you can rollback on checked exceptions.</a:t>
            </a:r>
            <a:endParaRPr/>
          </a:p>
        </p:txBody>
      </p:sp>
      <p:sp>
        <p:nvSpPr>
          <p:cNvPr id="595" name="Google Shape;595;p43"/>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It has some flavours!</a:t>
            </a:r>
            <a:endParaRPr/>
          </a:p>
        </p:txBody>
      </p:sp>
      <p:sp>
        <p:nvSpPr>
          <p:cNvPr id="596" name="Google Shape;596;p43"/>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@TRANSACTIONAL</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INTRODUCTION TO SPRING SECURITY</a:t>
            </a:r>
            <a:endParaRPr/>
          </a:p>
        </p:txBody>
      </p:sp>
      <p:sp>
        <p:nvSpPr>
          <p:cNvPr id="602" name="Google Shape;602;p4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25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WHAT DID WE DO TODAY?</a:t>
            </a:r>
            <a:endParaRPr/>
          </a:p>
        </p:txBody>
      </p:sp>
      <p:sp>
        <p:nvSpPr>
          <p:cNvPr id="608" name="Google Shape;608;p5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20000"/>
              </a:lnSpc>
              <a:spcBef>
                <a:spcPts val="0"/>
              </a:spcBef>
              <a:spcAft>
                <a:spcPts val="0"/>
              </a:spcAft>
              <a:buClr>
                <a:schemeClr val="lt1"/>
              </a:buClr>
              <a:buSzPts val="3000"/>
              <a:buChar char="•"/>
            </a:pPr>
            <a:r>
              <a:rPr lang="en-US"/>
              <a:t>RESTful services with spring</a:t>
            </a:r>
            <a:endParaRPr/>
          </a:p>
          <a:p>
            <a:pPr indent="-228600" lvl="0" marL="228600" rtl="0" algn="l">
              <a:lnSpc>
                <a:spcPct val="120000"/>
              </a:lnSpc>
              <a:spcBef>
                <a:spcPts val="1000"/>
              </a:spcBef>
              <a:spcAft>
                <a:spcPts val="0"/>
              </a:spcAft>
              <a:buClr>
                <a:schemeClr val="lt1"/>
              </a:buClr>
              <a:buSzPts val="3000"/>
              <a:buChar char="•"/>
            </a:pPr>
            <a:r>
              <a:rPr lang="en-US"/>
              <a:t>Spring MVC</a:t>
            </a:r>
            <a:endParaRPr/>
          </a:p>
          <a:p>
            <a:pPr indent="-228600" lvl="0" marL="228600" rtl="0" algn="l">
              <a:lnSpc>
                <a:spcPct val="120000"/>
              </a:lnSpc>
              <a:spcBef>
                <a:spcPts val="1000"/>
              </a:spcBef>
              <a:spcAft>
                <a:spcPts val="0"/>
              </a:spcAft>
              <a:buClr>
                <a:schemeClr val="lt1"/>
              </a:buClr>
              <a:buSzPts val="3000"/>
              <a:buChar char="•"/>
            </a:pPr>
            <a:r>
              <a:rPr lang="en-US"/>
              <a:t>Requests and responses</a:t>
            </a:r>
            <a:endParaRPr/>
          </a:p>
          <a:p>
            <a:pPr indent="-228600" lvl="0" marL="228600" rtl="0" algn="l">
              <a:lnSpc>
                <a:spcPct val="120000"/>
              </a:lnSpc>
              <a:spcBef>
                <a:spcPts val="1000"/>
              </a:spcBef>
              <a:spcAft>
                <a:spcPts val="0"/>
              </a:spcAft>
              <a:buClr>
                <a:schemeClr val="lt1"/>
              </a:buClr>
              <a:buSzPts val="3000"/>
              <a:buChar char="•"/>
            </a:pPr>
            <a:r>
              <a:rPr lang="en-US"/>
              <a:t>Write your own services</a:t>
            </a:r>
            <a:endParaRPr/>
          </a:p>
          <a:p>
            <a:pPr indent="-228600" lvl="0" marL="228600" rtl="0" algn="l">
              <a:lnSpc>
                <a:spcPct val="120000"/>
              </a:lnSpc>
              <a:spcBef>
                <a:spcPts val="1000"/>
              </a:spcBef>
              <a:spcAft>
                <a:spcPts val="0"/>
              </a:spcAft>
              <a:buClr>
                <a:schemeClr val="lt1"/>
              </a:buClr>
              <a:buSzPts val="3000"/>
              <a:buChar char="•"/>
            </a:pPr>
            <a:r>
              <a:rPr lang="en-US"/>
              <a:t>Introduction transaction management</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POP QUIZ!</a:t>
            </a:r>
            <a:endParaRPr/>
          </a:p>
        </p:txBody>
      </p:sp>
      <p:sp>
        <p:nvSpPr>
          <p:cNvPr id="614" name="Google Shape;614;p5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20000"/>
              </a:lnSpc>
              <a:spcBef>
                <a:spcPts val="0"/>
              </a:spcBef>
              <a:spcAft>
                <a:spcPts val="0"/>
              </a:spcAft>
              <a:buClr>
                <a:schemeClr val="lt1"/>
              </a:buClr>
              <a:buSzPct val="125000"/>
              <a:buAutoNum type="arabicPeriod"/>
            </a:pPr>
            <a:r>
              <a:rPr lang="en-US"/>
              <a:t>What is the core functionality of RESTControllers?</a:t>
            </a:r>
            <a:endParaRPr/>
          </a:p>
          <a:p>
            <a:pPr indent="-166687" lvl="0" marL="342900" rtl="0" algn="l">
              <a:lnSpc>
                <a:spcPct val="120000"/>
              </a:lnSpc>
              <a:spcBef>
                <a:spcPts val="1000"/>
              </a:spcBef>
              <a:spcAft>
                <a:spcPts val="0"/>
              </a:spcAft>
              <a:buClr>
                <a:schemeClr val="lt1"/>
              </a:buClr>
              <a:buSzPct val="125000"/>
              <a:buNone/>
            </a:pPr>
            <a:r>
              <a:t/>
            </a:r>
            <a:endParaRPr/>
          </a:p>
          <a:p>
            <a:pPr indent="-342900" lvl="0" marL="342900" rtl="0" algn="l">
              <a:lnSpc>
                <a:spcPct val="120000"/>
              </a:lnSpc>
              <a:spcBef>
                <a:spcPts val="1000"/>
              </a:spcBef>
              <a:spcAft>
                <a:spcPts val="0"/>
              </a:spcAft>
              <a:buClr>
                <a:schemeClr val="lt1"/>
              </a:buClr>
              <a:buSzPct val="125000"/>
              <a:buAutoNum type="arabicPeriod"/>
            </a:pPr>
            <a:r>
              <a:rPr lang="en-US"/>
              <a:t>What is the difference between JPA, Hibernate and Spring Data JPA?</a:t>
            </a:r>
            <a:endParaRPr/>
          </a:p>
          <a:p>
            <a:pPr indent="-166687" lvl="0" marL="342900" rtl="0" algn="l">
              <a:lnSpc>
                <a:spcPct val="120000"/>
              </a:lnSpc>
              <a:spcBef>
                <a:spcPts val="1000"/>
              </a:spcBef>
              <a:spcAft>
                <a:spcPts val="0"/>
              </a:spcAft>
              <a:buClr>
                <a:schemeClr val="lt1"/>
              </a:buClr>
              <a:buSzPct val="125000"/>
              <a:buNone/>
            </a:pPr>
            <a:r>
              <a:t/>
            </a:r>
            <a:endParaRPr/>
          </a:p>
          <a:p>
            <a:pPr indent="-342900" lvl="0" marL="342900" rtl="0" algn="l">
              <a:lnSpc>
                <a:spcPct val="120000"/>
              </a:lnSpc>
              <a:spcBef>
                <a:spcPts val="1000"/>
              </a:spcBef>
              <a:spcAft>
                <a:spcPts val="0"/>
              </a:spcAft>
              <a:buClr>
                <a:schemeClr val="lt1"/>
              </a:buClr>
              <a:buSzPct val="125000"/>
              <a:buAutoNum type="arabicPeriod"/>
            </a:pPr>
            <a:r>
              <a:rPr lang="en-US"/>
              <a:t>What is the difference between @Component and @Service?</a:t>
            </a:r>
            <a:endParaRPr/>
          </a:p>
          <a:p>
            <a:pPr indent="-166687" lvl="0" marL="342900" rtl="0" algn="l">
              <a:lnSpc>
                <a:spcPct val="120000"/>
              </a:lnSpc>
              <a:spcBef>
                <a:spcPts val="1000"/>
              </a:spcBef>
              <a:spcAft>
                <a:spcPts val="0"/>
              </a:spcAft>
              <a:buClr>
                <a:schemeClr val="lt1"/>
              </a:buClr>
              <a:buSzPct val="125000"/>
              <a:buNone/>
            </a:pPr>
            <a:r>
              <a:t/>
            </a:r>
            <a:endParaRPr/>
          </a:p>
          <a:p>
            <a:pPr indent="-342900" lvl="0" marL="342900" rtl="0" algn="l">
              <a:lnSpc>
                <a:spcPct val="120000"/>
              </a:lnSpc>
              <a:spcBef>
                <a:spcPts val="1000"/>
              </a:spcBef>
              <a:spcAft>
                <a:spcPts val="0"/>
              </a:spcAft>
              <a:buClr>
                <a:schemeClr val="lt1"/>
              </a:buClr>
              <a:buSzPct val="125000"/>
              <a:buAutoNum type="arabicPeriod"/>
            </a:pPr>
            <a:r>
              <a:rPr lang="en-US"/>
              <a:t>When would you use @Cacheable?</a:t>
            </a:r>
            <a:endParaRPr/>
          </a:p>
          <a:p>
            <a:pPr indent="-166687" lvl="0" marL="342900" rtl="0" algn="l">
              <a:lnSpc>
                <a:spcPct val="120000"/>
              </a:lnSpc>
              <a:spcBef>
                <a:spcPts val="1000"/>
              </a:spcBef>
              <a:spcAft>
                <a:spcPts val="0"/>
              </a:spcAft>
              <a:buClr>
                <a:schemeClr val="lt1"/>
              </a:buClr>
              <a:buSzPct val="125000"/>
              <a:buNone/>
            </a:pPr>
            <a:r>
              <a:t/>
            </a:r>
            <a:endParaRPr/>
          </a:p>
          <a:p>
            <a:pPr indent="-52387" lvl="0" marL="228600" rtl="0" algn="l">
              <a:lnSpc>
                <a:spcPct val="120000"/>
              </a:lnSpc>
              <a:spcBef>
                <a:spcPts val="1000"/>
              </a:spcBef>
              <a:spcAft>
                <a:spcPts val="0"/>
              </a:spcAft>
              <a:buClr>
                <a:schemeClr val="lt1"/>
              </a:buClr>
              <a:buSzPct val="125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QUESTIONS?</a:t>
            </a:r>
            <a:endParaRPr/>
          </a:p>
        </p:txBody>
      </p:sp>
      <p:sp>
        <p:nvSpPr>
          <p:cNvPr id="620" name="Google Shape;620;p5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u="sng">
                <a:solidFill>
                  <a:schemeClr val="hlink"/>
                </a:solidFill>
                <a:hlinkClick r:id="rId3"/>
              </a:rPr>
              <a:t>Maaike.vanputten@brightboost.nl</a:t>
            </a:r>
            <a:endParaRPr/>
          </a:p>
          <a:p>
            <a:pPr indent="-38100" lvl="0" marL="228600" rtl="0" algn="l">
              <a:lnSpc>
                <a:spcPct val="120000"/>
              </a:lnSpc>
              <a:spcBef>
                <a:spcPts val="1000"/>
              </a:spcBef>
              <a:spcAft>
                <a:spcPts val="0"/>
              </a:spcAft>
              <a:buClr>
                <a:schemeClr val="lt1"/>
              </a:buClr>
              <a:buSzPts val="3000"/>
              <a:buNone/>
            </a:pPr>
            <a:r>
              <a:t/>
            </a:r>
            <a:endParaRPr/>
          </a:p>
          <a:p>
            <a:pPr indent="-228600" lvl="0" marL="228600" rtl="0" algn="l">
              <a:lnSpc>
                <a:spcPct val="120000"/>
              </a:lnSpc>
              <a:spcBef>
                <a:spcPts val="1000"/>
              </a:spcBef>
              <a:spcAft>
                <a:spcPts val="0"/>
              </a:spcAft>
              <a:buClr>
                <a:schemeClr val="lt1"/>
              </a:buClr>
              <a:buSzPts val="3000"/>
              <a:buChar char="•"/>
            </a:pPr>
            <a:r>
              <a:rPr lang="en-US"/>
              <a:t>Or Whatsapp: +31683982426</a:t>
            </a:r>
            <a:endParaRPr/>
          </a:p>
          <a:p>
            <a:pPr indent="-38100" lvl="0" marL="228600" rtl="0" algn="l">
              <a:lnSpc>
                <a:spcPct val="120000"/>
              </a:lnSpc>
              <a:spcBef>
                <a:spcPts val="1000"/>
              </a:spcBef>
              <a:spcAft>
                <a:spcPts val="0"/>
              </a:spcAft>
              <a:buClr>
                <a:schemeClr val="lt1"/>
              </a:buClr>
              <a:buSzPts val="3000"/>
              <a:buNone/>
            </a:pPr>
            <a:r>
              <a:t/>
            </a:r>
            <a:endParaRPr/>
          </a:p>
          <a:p>
            <a:pPr indent="-228600" lvl="0" marL="228600" rtl="0" algn="l">
              <a:lnSpc>
                <a:spcPct val="120000"/>
              </a:lnSpc>
              <a:spcBef>
                <a:spcPts val="1000"/>
              </a:spcBef>
              <a:spcAft>
                <a:spcPts val="0"/>
              </a:spcAft>
              <a:buClr>
                <a:schemeClr val="lt1"/>
              </a:buClr>
              <a:buSzPts val="3000"/>
              <a:buChar char="•"/>
            </a:pPr>
            <a:r>
              <a:rPr lang="en-US"/>
              <a:t>Don’t hesitate to contact me, I love to help!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Make endpoints (Spring Rest), call endpoints (RestTemplates) and automagic databases (JPA)!</a:t>
            </a:r>
            <a:endParaRPr/>
          </a:p>
          <a:p>
            <a:pPr indent="-285750" lvl="0" marL="285750" rtl="0" algn="l">
              <a:lnSpc>
                <a:spcPct val="100000"/>
              </a:lnSpc>
              <a:spcBef>
                <a:spcPts val="1000"/>
              </a:spcBef>
              <a:spcAft>
                <a:spcPts val="0"/>
              </a:spcAft>
              <a:buClr>
                <a:schemeClr val="lt1"/>
              </a:buClr>
              <a:buSzPts val="2500"/>
              <a:buFont typeface="Arial"/>
              <a:buChar char="•"/>
            </a:pPr>
            <a:r>
              <a:rPr lang="en-US"/>
              <a:t>Spring REST</a:t>
            </a:r>
            <a:endParaRPr/>
          </a:p>
          <a:p>
            <a:pPr indent="-285750" lvl="0" marL="285750" rtl="0" algn="l">
              <a:lnSpc>
                <a:spcPct val="100000"/>
              </a:lnSpc>
              <a:spcBef>
                <a:spcPts val="1000"/>
              </a:spcBef>
              <a:spcAft>
                <a:spcPts val="0"/>
              </a:spcAft>
              <a:buClr>
                <a:schemeClr val="lt1"/>
              </a:buClr>
              <a:buSzPts val="2500"/>
              <a:buFont typeface="Arial"/>
              <a:buChar char="•"/>
            </a:pPr>
            <a:r>
              <a:rPr lang="en-US"/>
              <a:t>Controllers</a:t>
            </a:r>
            <a:endParaRPr/>
          </a:p>
          <a:p>
            <a:pPr indent="-285750" lvl="0" marL="285750" rtl="0" algn="l">
              <a:lnSpc>
                <a:spcPct val="100000"/>
              </a:lnSpc>
              <a:spcBef>
                <a:spcPts val="1000"/>
              </a:spcBef>
              <a:spcAft>
                <a:spcPts val="0"/>
              </a:spcAft>
              <a:buClr>
                <a:schemeClr val="lt1"/>
              </a:buClr>
              <a:buSzPts val="2500"/>
              <a:buFont typeface="Arial"/>
              <a:buChar char="•"/>
            </a:pPr>
            <a:r>
              <a:rPr lang="en-US"/>
              <a:t>Coding magic</a:t>
            </a:r>
            <a:endParaRPr/>
          </a:p>
          <a:p>
            <a:pPr indent="-285750" lvl="0" marL="285750" rtl="0" algn="l">
              <a:lnSpc>
                <a:spcPct val="100000"/>
              </a:lnSpc>
              <a:spcBef>
                <a:spcPts val="1000"/>
              </a:spcBef>
              <a:spcAft>
                <a:spcPts val="0"/>
              </a:spcAft>
              <a:buClr>
                <a:schemeClr val="lt1"/>
              </a:buClr>
              <a:buSzPts val="2500"/>
              <a:buFont typeface="Arial"/>
              <a:buChar char="•"/>
            </a:pPr>
            <a:r>
              <a:rPr lang="en-US"/>
              <a:t>Spring Data</a:t>
            </a:r>
            <a:endParaRPr/>
          </a:p>
          <a:p>
            <a:pPr indent="-285750" lvl="0" marL="285750" rtl="0" algn="l">
              <a:lnSpc>
                <a:spcPct val="100000"/>
              </a:lnSpc>
              <a:spcBef>
                <a:spcPts val="1000"/>
              </a:spcBef>
              <a:spcAft>
                <a:spcPts val="0"/>
              </a:spcAft>
              <a:buClr>
                <a:schemeClr val="lt1"/>
              </a:buClr>
              <a:buSzPts val="2500"/>
              <a:buFont typeface="Arial"/>
              <a:buChar char="•"/>
            </a:pPr>
            <a:r>
              <a:rPr lang="en-US"/>
              <a:t>Some more coding magic</a:t>
            </a:r>
            <a:endParaRPr/>
          </a:p>
          <a:p>
            <a:pPr indent="-285750" lvl="0" marL="285750" rtl="0" algn="l">
              <a:lnSpc>
                <a:spcPct val="100000"/>
              </a:lnSpc>
              <a:spcBef>
                <a:spcPts val="1000"/>
              </a:spcBef>
              <a:spcAft>
                <a:spcPts val="0"/>
              </a:spcAft>
              <a:buClr>
                <a:schemeClr val="lt1"/>
              </a:buClr>
              <a:buSzPts val="2500"/>
              <a:buFont typeface="Arial"/>
              <a:buChar char="•"/>
            </a:pPr>
            <a:r>
              <a:rPr lang="en-US"/>
              <a:t>Introduction security</a:t>
            </a:r>
            <a:endParaRPr/>
          </a:p>
          <a:p>
            <a:pPr indent="-285750" lvl="0" marL="285750" rtl="0" algn="l">
              <a:lnSpc>
                <a:spcPct val="100000"/>
              </a:lnSpc>
              <a:spcBef>
                <a:spcPts val="1000"/>
              </a:spcBef>
              <a:spcAft>
                <a:spcPts val="0"/>
              </a:spcAft>
              <a:buClr>
                <a:schemeClr val="lt1"/>
              </a:buClr>
              <a:buSzPts val="2500"/>
              <a:buFont typeface="Arial"/>
              <a:buChar char="•"/>
            </a:pPr>
            <a:r>
              <a:rPr lang="en-US"/>
              <a:t>Introduction transaction management</a:t>
            </a:r>
            <a:endParaRPr/>
          </a:p>
          <a:p>
            <a:pPr indent="-127000" lvl="0" marL="285750" rtl="0" algn="l">
              <a:lnSpc>
                <a:spcPct val="100000"/>
              </a:lnSpc>
              <a:spcBef>
                <a:spcPts val="1000"/>
              </a:spcBef>
              <a:spcAft>
                <a:spcPts val="0"/>
              </a:spcAft>
              <a:buClr>
                <a:schemeClr val="lt1"/>
              </a:buClr>
              <a:buSzPts val="2500"/>
              <a:buFont typeface="Arial"/>
              <a:buNone/>
            </a:pPr>
            <a:r>
              <a:t/>
            </a:r>
            <a:endParaRPr/>
          </a:p>
        </p:txBody>
      </p:sp>
      <p:sp>
        <p:nvSpPr>
          <p:cNvPr id="279" name="Google Shape;279;p5"/>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Spring</a:t>
            </a:r>
            <a:endParaRPr/>
          </a:p>
        </p:txBody>
      </p:sp>
      <p:sp>
        <p:nvSpPr>
          <p:cNvPr id="280" name="Google Shape;280;p5"/>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WHAT ARE WE DOING TODAY?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6"/>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How are you doing?</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Do you expect any disturbances today?</a:t>
            </a:r>
            <a:endParaRPr/>
          </a:p>
          <a:p>
            <a:pPr indent="-69850" lvl="0" marL="228600" rtl="0" algn="l">
              <a:lnSpc>
                <a:spcPct val="100000"/>
              </a:lnSpc>
              <a:spcBef>
                <a:spcPts val="1000"/>
              </a:spcBef>
              <a:spcAft>
                <a:spcPts val="0"/>
              </a:spcAft>
              <a:buClr>
                <a:schemeClr val="lt1"/>
              </a:buClr>
              <a:buSzPts val="2500"/>
              <a:buNone/>
            </a:pPr>
            <a:r>
              <a:t/>
            </a:r>
            <a:endParaRPr/>
          </a:p>
          <a:p>
            <a:pPr indent="-228600" lvl="0" marL="228600" rtl="0" algn="l">
              <a:lnSpc>
                <a:spcPct val="100000"/>
              </a:lnSpc>
              <a:spcBef>
                <a:spcPts val="1000"/>
              </a:spcBef>
              <a:spcAft>
                <a:spcPts val="0"/>
              </a:spcAft>
              <a:buClr>
                <a:schemeClr val="lt1"/>
              </a:buClr>
              <a:buSzPts val="2500"/>
              <a:buChar char="•"/>
            </a:pPr>
            <a:r>
              <a:rPr lang="en-US"/>
              <a:t>What do you hope to learn today?</a:t>
            </a:r>
            <a:endParaRPr/>
          </a:p>
        </p:txBody>
      </p:sp>
      <p:sp>
        <p:nvSpPr>
          <p:cNvPr id="286" name="Google Shape;286;p6"/>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t/>
            </a:r>
            <a:endParaRPr/>
          </a:p>
        </p:txBody>
      </p:sp>
      <p:sp>
        <p:nvSpPr>
          <p:cNvPr id="287" name="Google Shape;287;p6"/>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HOW ARE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7"/>
          <p:cNvSpPr txBox="1"/>
          <p:nvPr>
            <p:ph idx="1" type="body"/>
          </p:nvPr>
        </p:nvSpPr>
        <p:spPr>
          <a:xfrm>
            <a:off x="1344687" y="2010606"/>
            <a:ext cx="5543551"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Take 5 minutes to come up with a short explanation of what REST is.</a:t>
            </a:r>
            <a:endParaRPr/>
          </a:p>
        </p:txBody>
      </p:sp>
      <p:sp>
        <p:nvSpPr>
          <p:cNvPr id="293" name="Google Shape;293;p7"/>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Get some REST</a:t>
            </a:r>
            <a:endParaRPr/>
          </a:p>
        </p:txBody>
      </p:sp>
      <p:sp>
        <p:nvSpPr>
          <p:cNvPr id="294" name="Google Shape;294;p7"/>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EXERCISE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8"/>
          <p:cNvSpPr txBox="1"/>
          <p:nvPr>
            <p:ph idx="1" type="body"/>
          </p:nvPr>
        </p:nvSpPr>
        <p:spPr>
          <a:xfrm>
            <a:off x="783771" y="1905000"/>
            <a:ext cx="11103428"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000"/>
              <a:buChar char="•"/>
            </a:pPr>
            <a:r>
              <a:rPr b="1" lang="en-US" sz="1600"/>
              <a:t>Follows 4 principles:</a:t>
            </a:r>
            <a:endParaRPr/>
          </a:p>
          <a:p>
            <a:pPr indent="-228600" lvl="0" marL="228600" rtl="0" algn="l">
              <a:lnSpc>
                <a:spcPct val="100000"/>
              </a:lnSpc>
              <a:spcBef>
                <a:spcPts val="1000"/>
              </a:spcBef>
              <a:spcAft>
                <a:spcPts val="0"/>
              </a:spcAft>
              <a:buClr>
                <a:schemeClr val="lt1"/>
              </a:buClr>
              <a:buSzPts val="2000"/>
              <a:buChar char="•"/>
            </a:pPr>
            <a:r>
              <a:rPr b="1" lang="en-US" sz="1600"/>
              <a:t>1. Resource identification through URI </a:t>
            </a:r>
            <a:endParaRPr/>
          </a:p>
          <a:p>
            <a:pPr indent="-228600" lvl="0" marL="228600" rtl="0" algn="l">
              <a:lnSpc>
                <a:spcPct val="100000"/>
              </a:lnSpc>
              <a:spcBef>
                <a:spcPts val="1000"/>
              </a:spcBef>
              <a:spcAft>
                <a:spcPts val="0"/>
              </a:spcAft>
              <a:buClr>
                <a:schemeClr val="lt1"/>
              </a:buClr>
              <a:buSzPts val="2000"/>
              <a:buChar char="•"/>
            </a:pPr>
            <a:r>
              <a:rPr lang="en-US" sz="1600"/>
              <a:t>e.g. &lt;host&gt;:&lt;port&gt;/application/persons)</a:t>
            </a:r>
            <a:endParaRPr/>
          </a:p>
          <a:p>
            <a:pPr indent="-215900" lvl="0" marL="342900" rtl="0" algn="l">
              <a:lnSpc>
                <a:spcPct val="100000"/>
              </a:lnSpc>
              <a:spcBef>
                <a:spcPts val="1000"/>
              </a:spcBef>
              <a:spcAft>
                <a:spcPts val="0"/>
              </a:spcAft>
              <a:buClr>
                <a:schemeClr val="lt1"/>
              </a:buClr>
              <a:buSzPts val="2000"/>
              <a:buNone/>
            </a:pPr>
            <a:r>
              <a:t/>
            </a:r>
            <a:endParaRPr b="1" sz="1600"/>
          </a:p>
          <a:p>
            <a:pPr indent="-228600" lvl="0" marL="228600" rtl="0" algn="l">
              <a:lnSpc>
                <a:spcPct val="100000"/>
              </a:lnSpc>
              <a:spcBef>
                <a:spcPts val="1000"/>
              </a:spcBef>
              <a:spcAft>
                <a:spcPts val="0"/>
              </a:spcAft>
              <a:buClr>
                <a:schemeClr val="lt1"/>
              </a:buClr>
              <a:buSzPts val="2000"/>
              <a:buChar char="•"/>
            </a:pPr>
            <a:r>
              <a:rPr b="1" lang="en-US" sz="1600"/>
              <a:t>2. Uniform interface </a:t>
            </a:r>
            <a:endParaRPr/>
          </a:p>
          <a:p>
            <a:pPr indent="-228600" lvl="0" marL="228600" rtl="0" algn="l">
              <a:lnSpc>
                <a:spcPct val="100000"/>
              </a:lnSpc>
              <a:spcBef>
                <a:spcPts val="1000"/>
              </a:spcBef>
              <a:spcAft>
                <a:spcPts val="0"/>
              </a:spcAft>
              <a:buClr>
                <a:schemeClr val="lt1"/>
              </a:buClr>
              <a:buSzPts val="2000"/>
              <a:buChar char="•"/>
            </a:pPr>
            <a:r>
              <a:rPr lang="en-US" sz="1600"/>
              <a:t>Manipulation of resources through CRUD operations.</a:t>
            </a:r>
            <a:endParaRPr/>
          </a:p>
          <a:p>
            <a:pPr indent="-101600" lvl="0" marL="228600" rtl="0" algn="l">
              <a:lnSpc>
                <a:spcPct val="100000"/>
              </a:lnSpc>
              <a:spcBef>
                <a:spcPts val="1000"/>
              </a:spcBef>
              <a:spcAft>
                <a:spcPts val="0"/>
              </a:spcAft>
              <a:buClr>
                <a:schemeClr val="lt1"/>
              </a:buClr>
              <a:buSzPts val="2000"/>
              <a:buNone/>
            </a:pPr>
            <a:r>
              <a:t/>
            </a:r>
            <a:endParaRPr sz="1600"/>
          </a:p>
          <a:p>
            <a:pPr indent="-228600" lvl="0" marL="228600" rtl="0" algn="l">
              <a:lnSpc>
                <a:spcPct val="100000"/>
              </a:lnSpc>
              <a:spcBef>
                <a:spcPts val="1000"/>
              </a:spcBef>
              <a:spcAft>
                <a:spcPts val="0"/>
              </a:spcAft>
              <a:buClr>
                <a:schemeClr val="lt1"/>
              </a:buClr>
              <a:buSzPts val="2000"/>
              <a:buChar char="•"/>
            </a:pPr>
            <a:r>
              <a:rPr b="1" lang="en-US" sz="1600"/>
              <a:t>3. Self-descriptive messages</a:t>
            </a:r>
            <a:endParaRPr/>
          </a:p>
          <a:p>
            <a:pPr indent="-228600" lvl="0" marL="228600" rtl="0" algn="l">
              <a:lnSpc>
                <a:spcPct val="100000"/>
              </a:lnSpc>
              <a:spcBef>
                <a:spcPts val="1000"/>
              </a:spcBef>
              <a:spcAft>
                <a:spcPts val="0"/>
              </a:spcAft>
              <a:buClr>
                <a:schemeClr val="lt1"/>
              </a:buClr>
              <a:buSzPts val="2000"/>
              <a:buChar char="•"/>
            </a:pPr>
            <a:r>
              <a:rPr lang="en-US" sz="1600"/>
              <a:t>Resources are decoupled from their representations so the content can be accessed in more than one format (plain text, HTML, XML, JSON etc etc). Metadata in the message is used to do authentication, detect errors, caching, access control etc etc…</a:t>
            </a:r>
            <a:endParaRPr/>
          </a:p>
          <a:p>
            <a:pPr indent="-101600" lvl="0" marL="228600" rtl="0" algn="l">
              <a:lnSpc>
                <a:spcPct val="100000"/>
              </a:lnSpc>
              <a:spcBef>
                <a:spcPts val="1000"/>
              </a:spcBef>
              <a:spcAft>
                <a:spcPts val="0"/>
              </a:spcAft>
              <a:buClr>
                <a:schemeClr val="lt1"/>
              </a:buClr>
              <a:buSzPts val="2000"/>
              <a:buNone/>
            </a:pPr>
            <a:r>
              <a:t/>
            </a:r>
            <a:endParaRPr sz="1600"/>
          </a:p>
          <a:p>
            <a:pPr indent="-228600" lvl="0" marL="228600" rtl="0" algn="l">
              <a:lnSpc>
                <a:spcPct val="100000"/>
              </a:lnSpc>
              <a:spcBef>
                <a:spcPts val="1000"/>
              </a:spcBef>
              <a:spcAft>
                <a:spcPts val="0"/>
              </a:spcAft>
              <a:buClr>
                <a:schemeClr val="lt1"/>
              </a:buClr>
              <a:buSzPts val="2000"/>
              <a:buChar char="•"/>
            </a:pPr>
            <a:r>
              <a:rPr b="1" lang="en-US" sz="1600"/>
              <a:t>4. Stateful interactions through hyperlinks</a:t>
            </a:r>
            <a:endParaRPr/>
          </a:p>
          <a:p>
            <a:pPr indent="-228600" lvl="0" marL="228600" rtl="0" algn="l">
              <a:lnSpc>
                <a:spcPct val="100000"/>
              </a:lnSpc>
              <a:spcBef>
                <a:spcPts val="1000"/>
              </a:spcBef>
              <a:spcAft>
                <a:spcPts val="0"/>
              </a:spcAft>
              <a:buClr>
                <a:schemeClr val="lt1"/>
              </a:buClr>
              <a:buSzPts val="2000"/>
              <a:buChar char="•"/>
            </a:pPr>
            <a:r>
              <a:rPr lang="en-US" sz="1600"/>
              <a:t>Every interaction with a resource is stateless. Stateful interactions can be done through URI manipulation, cookies or hidden form fields.</a:t>
            </a:r>
            <a:endParaRPr/>
          </a:p>
          <a:p>
            <a:pPr indent="-101600" lvl="0" marL="228600" rtl="0" algn="l">
              <a:lnSpc>
                <a:spcPct val="100000"/>
              </a:lnSpc>
              <a:spcBef>
                <a:spcPts val="1000"/>
              </a:spcBef>
              <a:spcAft>
                <a:spcPts val="0"/>
              </a:spcAft>
              <a:buClr>
                <a:schemeClr val="lt1"/>
              </a:buClr>
              <a:buSzPts val="2000"/>
              <a:buNone/>
            </a:pPr>
            <a:r>
              <a:t/>
            </a:r>
            <a:endParaRPr b="1" sz="1600"/>
          </a:p>
          <a:p>
            <a:pPr indent="-101600" lvl="0" marL="228600" rtl="0" algn="l">
              <a:lnSpc>
                <a:spcPct val="100000"/>
              </a:lnSpc>
              <a:spcBef>
                <a:spcPts val="1000"/>
              </a:spcBef>
              <a:spcAft>
                <a:spcPts val="0"/>
              </a:spcAft>
              <a:buClr>
                <a:schemeClr val="lt1"/>
              </a:buClr>
              <a:buSzPts val="2000"/>
              <a:buNone/>
            </a:pPr>
            <a:r>
              <a:t/>
            </a:r>
            <a:endParaRPr b="1" sz="1600"/>
          </a:p>
        </p:txBody>
      </p:sp>
      <p:sp>
        <p:nvSpPr>
          <p:cNvPr id="301" name="Google Shape;301;p8"/>
          <p:cNvSpPr txBox="1"/>
          <p:nvPr>
            <p:ph idx="2" type="body"/>
          </p:nvPr>
        </p:nvSpPr>
        <p:spPr>
          <a:xfrm>
            <a:off x="783771" y="1420990"/>
            <a:ext cx="6145213" cy="484010"/>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b="1" lang="en-US"/>
              <a:t>Representational State Transfer</a:t>
            </a:r>
            <a:endParaRPr/>
          </a:p>
          <a:p>
            <a:pPr indent="0" lvl="0" marL="0" rtl="0" algn="l">
              <a:lnSpc>
                <a:spcPct val="91666"/>
              </a:lnSpc>
              <a:spcBef>
                <a:spcPts val="1000"/>
              </a:spcBef>
              <a:spcAft>
                <a:spcPts val="0"/>
              </a:spcAft>
              <a:buClr>
                <a:schemeClr val="lt1"/>
              </a:buClr>
              <a:buSzPts val="3000"/>
              <a:buNone/>
            </a:pPr>
            <a:r>
              <a:t/>
            </a:r>
            <a:endParaRPr/>
          </a:p>
        </p:txBody>
      </p:sp>
      <p:sp>
        <p:nvSpPr>
          <p:cNvPr id="302" name="Google Shape;302;p8"/>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WHAT IS A REST SERVICE?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9"/>
          <p:cNvSpPr txBox="1"/>
          <p:nvPr>
            <p:ph idx="1" type="body"/>
          </p:nvPr>
        </p:nvSpPr>
        <p:spPr>
          <a:xfrm>
            <a:off x="407987" y="2010606"/>
            <a:ext cx="4164013" cy="444258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500"/>
              <a:buChar char="•"/>
            </a:pPr>
            <a:r>
              <a:rPr lang="en-US"/>
              <a:t>Used as endpoints, routing the calls from external applications or other microservices.</a:t>
            </a:r>
            <a:endParaRPr/>
          </a:p>
        </p:txBody>
      </p:sp>
      <p:sp>
        <p:nvSpPr>
          <p:cNvPr id="309" name="Google Shape;309;p9"/>
          <p:cNvSpPr txBox="1"/>
          <p:nvPr>
            <p:ph idx="2" type="body"/>
          </p:nvPr>
        </p:nvSpPr>
        <p:spPr>
          <a:xfrm>
            <a:off x="1344687" y="1420990"/>
            <a:ext cx="5543551" cy="438494"/>
          </a:xfrm>
          <a:prstGeom prst="rect">
            <a:avLst/>
          </a:prstGeom>
          <a:noFill/>
          <a:ln>
            <a:noFill/>
          </a:ln>
        </p:spPr>
        <p:txBody>
          <a:bodyPr anchorCtr="0" anchor="t" bIns="45700" lIns="91425" spcFirstLastPara="1" rIns="91425" wrap="square" tIns="45700">
            <a:noAutofit/>
          </a:bodyPr>
          <a:lstStyle/>
          <a:p>
            <a:pPr indent="0" lvl="0" marL="0" rtl="0" algn="l">
              <a:lnSpc>
                <a:spcPct val="91666"/>
              </a:lnSpc>
              <a:spcBef>
                <a:spcPts val="0"/>
              </a:spcBef>
              <a:spcAft>
                <a:spcPts val="0"/>
              </a:spcAft>
              <a:buClr>
                <a:schemeClr val="lt1"/>
              </a:buClr>
              <a:buSzPts val="3000"/>
              <a:buNone/>
            </a:pPr>
            <a:r>
              <a:rPr lang="en-US"/>
              <a:t>What are they?</a:t>
            </a:r>
            <a:endParaRPr/>
          </a:p>
        </p:txBody>
      </p:sp>
      <p:sp>
        <p:nvSpPr>
          <p:cNvPr id="310" name="Google Shape;310;p9"/>
          <p:cNvSpPr txBox="1"/>
          <p:nvPr>
            <p:ph type="title"/>
          </p:nvPr>
        </p:nvSpPr>
        <p:spPr>
          <a:xfrm>
            <a:off x="1344688" y="404813"/>
            <a:ext cx="9984951" cy="86505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3600"/>
              <a:buFont typeface="Twentieth Century"/>
              <a:buNone/>
            </a:pPr>
            <a:r>
              <a:rPr lang="en-US"/>
              <a:t>SPRING CONTROLLERS</a:t>
            </a:r>
            <a:endParaRPr/>
          </a:p>
        </p:txBody>
      </p:sp>
      <p:pic>
        <p:nvPicPr>
          <p:cNvPr id="311" name="Google Shape;311;p9"/>
          <p:cNvPicPr preferRelativeResize="0"/>
          <p:nvPr/>
        </p:nvPicPr>
        <p:blipFill rotWithShape="1">
          <a:blip r:embed="rId3">
            <a:alphaModFix/>
          </a:blip>
          <a:srcRect b="22308" l="27501" r="24208" t="17306"/>
          <a:stretch/>
        </p:blipFill>
        <p:spPr>
          <a:xfrm>
            <a:off x="4572000" y="1395013"/>
            <a:ext cx="7467600" cy="5058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2021-03-02T20:09:04Z</dcterms:created>
  <dc:creator>Maaike J van Putten</dc:creator>
</cp:coreProperties>
</file>