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5OnDcVlJOkjyadnaoeVpvJcco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56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In the Product.java class, the Supplier object is a dependency. By using DI, the Supplier object can be injected into the Product class instead of being created within the class itself.</a:t>
            </a:r>
            <a:endParaRPr/>
          </a:p>
          <a:p>
            <a:pPr marL="0" lvl="0" indent="0" algn="l" rtl="0">
              <a:spcBef>
                <a:spcPts val="0"/>
              </a:spcBef>
              <a:spcAft>
                <a:spcPts val="0"/>
              </a:spcAft>
              <a:buNone/>
            </a:pPr>
            <a:r>
              <a:rPr lang="en-US"/>
              <a:t>The use of DI in the Product.java class allows the class to rely on abstractions rather than concrete implementations, promoting loose coupling.</a:t>
            </a:r>
            <a:endParaRPr/>
          </a:p>
          <a:p>
            <a:pPr marL="0" lvl="0" indent="0" algn="l" rtl="0">
              <a:spcBef>
                <a:spcPts val="0"/>
              </a:spcBef>
              <a:spcAft>
                <a:spcPts val="0"/>
              </a:spcAft>
              <a:buNone/>
            </a:pPr>
            <a:endParaRPr/>
          </a:p>
          <a:p>
            <a:pPr marL="0" lvl="0" indent="0" algn="l" rtl="0">
              <a:spcBef>
                <a:spcPts val="0"/>
              </a:spcBef>
              <a:spcAft>
                <a:spcPts val="0"/>
              </a:spcAft>
              <a:buNone/>
            </a:pPr>
            <a:r>
              <a:rPr lang="en-US"/>
              <a:t>In the related test classes, such as ProductMockitoTest, DI can be used to provide a mock or a fake implementation of the Supplier object, allowing controlled testing of the Product class.</a:t>
            </a:r>
            <a:endParaRPr/>
          </a:p>
          <a:p>
            <a:pPr marL="0" lvl="0" indent="0" algn="l" rtl="0">
              <a:spcBef>
                <a:spcPts val="0"/>
              </a:spcBef>
              <a:spcAft>
                <a:spcPts val="0"/>
              </a:spcAft>
              <a:buNone/>
            </a:pPr>
            <a:endParaRPr/>
          </a:p>
          <a:p>
            <a:pPr marL="0" lvl="0" indent="0" algn="l" rtl="0">
              <a:spcBef>
                <a:spcPts val="0"/>
              </a:spcBef>
              <a:spcAft>
                <a:spcPts val="0"/>
              </a:spcAft>
              <a:buNone/>
            </a:pPr>
            <a:r>
              <a:rPr lang="en-US"/>
              <a:t>With DI, the test classes can inject different implementations of the Supplier object, enabling different scenarios and behavior to be tested.</a:t>
            </a:r>
            <a:endParaRPr/>
          </a:p>
          <a:p>
            <a:pPr marL="0" lvl="0" indent="0" algn="l" rtl="0">
              <a:spcBef>
                <a:spcPts val="0"/>
              </a:spcBef>
              <a:spcAft>
                <a:spcPts val="0"/>
              </a:spcAft>
              <a:buNone/>
            </a:pPr>
            <a:endParaRPr/>
          </a:p>
        </p:txBody>
      </p:sp>
      <p:sp>
        <p:nvSpPr>
          <p:cNvPr id="182" name="Google Shape;18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1250a189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511250a189_0_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70000"/>
              </a:lnSpc>
              <a:spcBef>
                <a:spcPts val="1200"/>
              </a:spcBef>
              <a:spcAft>
                <a:spcPts val="0"/>
              </a:spcAft>
              <a:buClr>
                <a:schemeClr val="dk1"/>
              </a:buClr>
              <a:buSzPts val="935"/>
              <a:buFont typeface="Arial"/>
              <a:buNone/>
            </a:pPr>
            <a:r>
              <a:rPr lang="en-US" b="1">
                <a:solidFill>
                  <a:srgbClr val="3F3F3F"/>
                </a:solidFill>
              </a:rPr>
              <a:t>Steps:</a:t>
            </a:r>
            <a:endParaRPr b="1">
              <a:solidFill>
                <a:srgbClr val="3F3F3F"/>
              </a:solidFill>
            </a:endParaRPr>
          </a:p>
          <a:p>
            <a:pPr marL="0" lvl="0" indent="0" algn="l" rtl="0">
              <a:lnSpc>
                <a:spcPct val="70000"/>
              </a:lnSpc>
              <a:spcBef>
                <a:spcPts val="1200"/>
              </a:spcBef>
              <a:spcAft>
                <a:spcPts val="0"/>
              </a:spcAft>
              <a:buClr>
                <a:schemeClr val="dk1"/>
              </a:buClr>
              <a:buSzPts val="935"/>
              <a:buFont typeface="Arial"/>
              <a:buNone/>
            </a:pPr>
            <a:r>
              <a:rPr lang="en-US">
                <a:solidFill>
                  <a:srgbClr val="3F3F3F"/>
                </a:solidFill>
              </a:rPr>
              <a:t>Create an interface called Supplier with the following methods:</a:t>
            </a:r>
            <a:endParaRPr>
              <a:solidFill>
                <a:srgbClr val="3F3F3F"/>
              </a:solidFill>
            </a:endParaRPr>
          </a:p>
          <a:p>
            <a:pPr marL="0" lvl="0" indent="0" algn="l" rtl="0">
              <a:lnSpc>
                <a:spcPct val="70000"/>
              </a:lnSpc>
              <a:spcBef>
                <a:spcPts val="1200"/>
              </a:spcBef>
              <a:spcAft>
                <a:spcPts val="0"/>
              </a:spcAft>
              <a:buClr>
                <a:schemeClr val="dk1"/>
              </a:buClr>
              <a:buSzPts val="935"/>
              <a:buFont typeface="Arial"/>
              <a:buNone/>
            </a:pPr>
            <a:r>
              <a:rPr lang="en-US">
                <a:solidFill>
                  <a:srgbClr val="3F3F3F"/>
                </a:solidFill>
              </a:rPr>
              <a:t>String getSupplierName(): Returns the name of the supplier.</a:t>
            </a:r>
            <a:endParaRPr>
              <a:solidFill>
                <a:srgbClr val="3F3F3F"/>
              </a:solidFill>
            </a:endParaRPr>
          </a:p>
          <a:p>
            <a:pPr marL="0" lvl="0" indent="0" algn="l" rtl="0">
              <a:lnSpc>
                <a:spcPct val="70000"/>
              </a:lnSpc>
              <a:spcBef>
                <a:spcPts val="1200"/>
              </a:spcBef>
              <a:spcAft>
                <a:spcPts val="0"/>
              </a:spcAft>
              <a:buClr>
                <a:schemeClr val="dk1"/>
              </a:buClr>
              <a:buSzPts val="935"/>
              <a:buFont typeface="Arial"/>
              <a:buNone/>
            </a:pPr>
            <a:r>
              <a:rPr lang="en-US">
                <a:solidFill>
                  <a:srgbClr val="3F3F3F"/>
                </a:solidFill>
              </a:rPr>
              <a:t>double getPrice(String productId): Returns the price of the product with the given ID.</a:t>
            </a:r>
            <a:endParaRPr>
              <a:solidFill>
                <a:srgbClr val="3F3F3F"/>
              </a:solidFill>
            </a:endParaRPr>
          </a:p>
          <a:p>
            <a:pPr marL="0" lvl="0" indent="0" algn="l" rtl="0">
              <a:lnSpc>
                <a:spcPct val="70000"/>
              </a:lnSpc>
              <a:spcBef>
                <a:spcPts val="1200"/>
              </a:spcBef>
              <a:spcAft>
                <a:spcPts val="0"/>
              </a:spcAft>
              <a:buClr>
                <a:schemeClr val="dk1"/>
              </a:buClr>
              <a:buSzPts val="935"/>
              <a:buFont typeface="Arial"/>
              <a:buNone/>
            </a:pPr>
            <a:r>
              <a:rPr lang="en-US">
                <a:solidFill>
                  <a:srgbClr val="3F3F3F"/>
                </a:solidFill>
              </a:rPr>
              <a:t>Modify the Product class to accept an instance of the Supplier interface through its constructor. Remove any existing code related to price retrieval or supplier information and replace it with calls to the Supplier methods.</a:t>
            </a:r>
            <a:endParaRPr>
              <a:solidFill>
                <a:srgbClr val="3F3F3F"/>
              </a:solidFill>
            </a:endParaRPr>
          </a:p>
          <a:p>
            <a:pPr marL="0" lvl="0" indent="0" algn="l" rtl="0">
              <a:lnSpc>
                <a:spcPct val="70000"/>
              </a:lnSpc>
              <a:spcBef>
                <a:spcPts val="1200"/>
              </a:spcBef>
              <a:spcAft>
                <a:spcPts val="0"/>
              </a:spcAft>
              <a:buNone/>
            </a:pPr>
            <a:r>
              <a:rPr lang="en-US">
                <a:solidFill>
                  <a:srgbClr val="3F3F3F"/>
                </a:solidFill>
              </a:rPr>
              <a:t>Implement the Supplier interface with a class called MockSupplier. This implementation should provide hardcoded supplier names and prices for different products</a:t>
            </a:r>
            <a:endParaRPr/>
          </a:p>
          <a:p>
            <a:pPr marL="0" lvl="0" indent="0" algn="l" rtl="0">
              <a:spcBef>
                <a:spcPts val="20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Expected Outcome: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By the end of this exercise, you should be able to:</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Understand the concept of Dependency Injection and its benefits.</a:t>
            </a:r>
            <a:endParaRPr/>
          </a:p>
          <a:p>
            <a:pPr marL="0" lvl="0" indent="0" algn="l" rtl="0">
              <a:spcBef>
                <a:spcPts val="0"/>
              </a:spcBef>
              <a:spcAft>
                <a:spcPts val="0"/>
              </a:spcAft>
              <a:buClr>
                <a:schemeClr val="dk1"/>
              </a:buClr>
              <a:buSzPts val="1100"/>
              <a:buFont typeface="Arial"/>
              <a:buNone/>
            </a:pPr>
            <a:r>
              <a:rPr lang="en-US"/>
              <a:t>Implement Dependency Injection in the Product class.</a:t>
            </a:r>
            <a:endParaRPr/>
          </a:p>
          <a:p>
            <a:pPr marL="0" lvl="0" indent="0" algn="l" rtl="0">
              <a:spcBef>
                <a:spcPts val="0"/>
              </a:spcBef>
              <a:spcAft>
                <a:spcPts val="0"/>
              </a:spcAft>
              <a:buClr>
                <a:schemeClr val="dk1"/>
              </a:buClr>
              <a:buSzPts val="1100"/>
              <a:buFont typeface="Arial"/>
              <a:buNone/>
            </a:pPr>
            <a:r>
              <a:rPr lang="en-US"/>
              <a:t>Create an interface to represent the supplier and define its methods.</a:t>
            </a:r>
            <a:endParaRPr/>
          </a:p>
          <a:p>
            <a:pPr marL="0" lvl="0" indent="0" algn="l" rtl="0">
              <a:spcBef>
                <a:spcPts val="0"/>
              </a:spcBef>
              <a:spcAft>
                <a:spcPts val="0"/>
              </a:spcAft>
              <a:buClr>
                <a:schemeClr val="dk1"/>
              </a:buClr>
              <a:buSzPts val="1100"/>
              <a:buFont typeface="Arial"/>
              <a:buNone/>
            </a:pPr>
            <a:r>
              <a:rPr lang="en-US"/>
              <a:t>Modify the Product class to use Dependency Injection for supplier information.</a:t>
            </a:r>
            <a:endParaRPr/>
          </a:p>
          <a:p>
            <a:pPr marL="0" lvl="0" indent="0" algn="l" rtl="0">
              <a:spcBef>
                <a:spcPts val="0"/>
              </a:spcBef>
              <a:spcAft>
                <a:spcPts val="0"/>
              </a:spcAft>
              <a:buClr>
                <a:schemeClr val="dk1"/>
              </a:buClr>
              <a:buSzPts val="1100"/>
              <a:buFont typeface="Arial"/>
              <a:buNone/>
            </a:pPr>
            <a:r>
              <a:rPr lang="en-US"/>
              <a:t>Write unit tests to validate the functionality of the Product class with the injected Supplier.</a:t>
            </a:r>
            <a:endParaRPr/>
          </a:p>
          <a:p>
            <a:pPr marL="0" lvl="0" indent="0" algn="l" rtl="0">
              <a:spcBef>
                <a:spcPts val="0"/>
              </a:spcBef>
              <a:spcAft>
                <a:spcPts val="0"/>
              </a:spcAft>
              <a:buNone/>
            </a:pPr>
            <a:r>
              <a:rPr lang="en-US"/>
              <a:t>Note: This exercise provides a simple example of implementing Dependency Injection in the Product class. It helps you understand how to decouple dependencies and improve testability. You can further enhance the exercise by introducing additional features or dependencies to the system, such as tracking product categories or implementing a database-backed supplier information provider.</a:t>
            </a:r>
            <a:endParaRPr/>
          </a:p>
        </p:txBody>
      </p:sp>
      <p:sp>
        <p:nvSpPr>
          <p:cNvPr id="189" name="Google Shape;189;g2511250a189_0_8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511250a189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511250a189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2511250a189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511250a189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511250a189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2511250a189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511250a189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511250a189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511250a189_0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511250a189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511250a189_0_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b="1"/>
              <a:t>Steps</a:t>
            </a:r>
            <a:r>
              <a:rPr lang="en-US"/>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Create a method called performTimeConsumingOperation() that simulates a time-consuming operation. This method could include a loop that iterates a large number of times or performs a complex calculation.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Create a unit test method called testTimeConsumingOperationWithTimeout().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Annotate the testTimeConsumingOperationWithTimeout() method with the @Test annotation to indicate that it is a test case.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Add the @Timeout annotation to the testTimeConsumingOperationWithTimeout() method and specify a timeout value in milliseconds. For example, @Timeout(value = 500).</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Inside the testTimeConsumingOperationWithTimeout() method, call the performTimeConsumingOperation() method.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Run the test and observe the results.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b="1"/>
              <a:t>Expected Outcome:</a:t>
            </a:r>
            <a:endParaRPr b="1"/>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By the end of this exercise, you should be able to:</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Understand the concept of timeouts in test execution.</a:t>
            </a:r>
            <a:endParaRPr/>
          </a:p>
          <a:p>
            <a:pPr marL="0" lvl="0" indent="0" algn="l" rtl="0">
              <a:spcBef>
                <a:spcPts val="0"/>
              </a:spcBef>
              <a:spcAft>
                <a:spcPts val="0"/>
              </a:spcAft>
              <a:buClr>
                <a:schemeClr val="dk1"/>
              </a:buClr>
              <a:buSzPts val="1100"/>
              <a:buFont typeface="Arial"/>
              <a:buNone/>
            </a:pPr>
            <a:r>
              <a:rPr lang="en-US"/>
              <a:t>Implement a timeout in a test case using the @Timeout annotation.</a:t>
            </a:r>
            <a:endParaRPr/>
          </a:p>
          <a:p>
            <a:pPr marL="0" lvl="0" indent="0" algn="l" rtl="0">
              <a:spcBef>
                <a:spcPts val="0"/>
              </a:spcBef>
              <a:spcAft>
                <a:spcPts val="0"/>
              </a:spcAft>
              <a:buClr>
                <a:schemeClr val="dk1"/>
              </a:buClr>
              <a:buSzPts val="1100"/>
              <a:buFont typeface="Arial"/>
              <a:buNone/>
            </a:pPr>
            <a:r>
              <a:rPr lang="en-US"/>
              <a:t>Handle time-consuming operations within a specified time limit.</a:t>
            </a:r>
            <a:endParaRPr/>
          </a:p>
          <a:p>
            <a:pPr marL="0" lvl="0" indent="0" algn="l" rtl="0">
              <a:spcBef>
                <a:spcPts val="0"/>
              </a:spcBef>
              <a:spcAft>
                <a:spcPts val="0"/>
              </a:spcAft>
              <a:buClr>
                <a:schemeClr val="dk1"/>
              </a:buClr>
              <a:buSzPts val="1100"/>
              <a:buFont typeface="Arial"/>
              <a:buNone/>
            </a:pPr>
            <a:r>
              <a:rPr lang="en-US"/>
              <a:t>Verify that the test case completes within the specified timeout duration.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17" name="Google Shape;217;g2511250a189_0_9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511250a189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511250a189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2511250a189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1250a189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511250a189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1250a189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511250a189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511250a189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g2511250a189_0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511250a189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511250a189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2511250a189_0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511250a189_0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511250a189_0_1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b="1"/>
              <a:t>Steps:</a:t>
            </a:r>
            <a:endParaRPr b="1"/>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Create a unit test method called testFeatureA().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Annotate the testFeatureA() method with the @Test annotation to indicate that it is a test case.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Inside the testFeatureA() method, add a conditional statement to check if a specific condition is met before executing the test scenario related to Feature A. For example, you can use an if statement to check if a certain configuration or environment variable is set.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If the condition is met, implement the test scenario for Feature 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Create another unit test method called testFeatureB().</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Annotate the testFeatureB() method with the @Test annotation.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Inside the testFeatureB() method, add a different conditional statement to check if another specific condition is met before executing the test scenario related to Feature B.</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If the condition is met, implement the test scenario for Feature B.</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Run the test and observe the results.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b="1"/>
              <a:t>Expected Outcome:</a:t>
            </a:r>
            <a:endParaRPr b="1"/>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By the end of this exercise, you should be able to:</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Understand the concept of conditional test execution.</a:t>
            </a:r>
            <a:endParaRPr/>
          </a:p>
          <a:p>
            <a:pPr marL="0" lvl="0" indent="0" algn="l" rtl="0">
              <a:spcBef>
                <a:spcPts val="0"/>
              </a:spcBef>
              <a:spcAft>
                <a:spcPts val="0"/>
              </a:spcAft>
              <a:buClr>
                <a:schemeClr val="dk1"/>
              </a:buClr>
              <a:buSzPts val="1100"/>
              <a:buFont typeface="Arial"/>
              <a:buNone/>
            </a:pPr>
            <a:r>
              <a:rPr lang="en-US"/>
              <a:t>Implement conditional statements in test methods.</a:t>
            </a:r>
            <a:endParaRPr/>
          </a:p>
          <a:p>
            <a:pPr marL="0" lvl="0" indent="0" algn="l" rtl="0">
              <a:spcBef>
                <a:spcPts val="0"/>
              </a:spcBef>
              <a:spcAft>
                <a:spcPts val="0"/>
              </a:spcAft>
              <a:buClr>
                <a:schemeClr val="dk1"/>
              </a:buClr>
              <a:buSzPts val="1100"/>
              <a:buFont typeface="Arial"/>
              <a:buNone/>
            </a:pPr>
            <a:r>
              <a:rPr lang="en-US"/>
              <a:t>Execute specific test scenarios based on certain conditions.</a:t>
            </a:r>
            <a:endParaRPr/>
          </a:p>
          <a:p>
            <a:pPr marL="0" lvl="0" indent="0" algn="l" rtl="0">
              <a:spcBef>
                <a:spcPts val="0"/>
              </a:spcBef>
              <a:spcAft>
                <a:spcPts val="0"/>
              </a:spcAft>
              <a:buClr>
                <a:schemeClr val="dk1"/>
              </a:buClr>
              <a:buSzPts val="1100"/>
              <a:buFont typeface="Arial"/>
              <a:buNone/>
            </a:pPr>
            <a:r>
              <a:rPr lang="en-US"/>
              <a:t>Skip or exclude tests that do not meet the specified conditions.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52" name="Google Shape;252;g2511250a189_0_10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511250a189_0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511250a189_0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2511250a189_0_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511250a189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511250a189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g2511250a189_0_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511250a189_0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511250a189_0_1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b="1"/>
              <a:t>Steps:</a:t>
            </a:r>
            <a:endParaRPr b="1"/>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Create a unit test method called testFeature().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Implement the necessary setup and assertions for the test scenario related to the feature.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Annotate the testFeature() method with the @Test annotation to indicate that it is a test case.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Add the @Disabled annotation above the @Test annotation to disable the test. This will prevent the test from being executed during the test run.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Create additional unit test methods for other features, without disabling them, to have a complete test suite.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Run the test suite and observe the test execution.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b="1"/>
              <a:t>Expected Outcome:</a:t>
            </a:r>
            <a:endParaRPr b="1"/>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By the end of this exercise, you should be able to:</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Understand how to disable a unit test using annotations.</a:t>
            </a:r>
            <a:endParaRPr/>
          </a:p>
          <a:p>
            <a:pPr marL="0" lvl="0" indent="0" algn="l" rtl="0">
              <a:spcBef>
                <a:spcPts val="0"/>
              </a:spcBef>
              <a:spcAft>
                <a:spcPts val="0"/>
              </a:spcAft>
              <a:buClr>
                <a:schemeClr val="dk1"/>
              </a:buClr>
              <a:buSzPts val="1100"/>
              <a:buFont typeface="Arial"/>
              <a:buNone/>
            </a:pPr>
            <a:r>
              <a:rPr lang="en-US"/>
              <a:t>Disable a specific test case in a test suite.</a:t>
            </a:r>
            <a:endParaRPr/>
          </a:p>
          <a:p>
            <a:pPr marL="0" lvl="0" indent="0" algn="l" rtl="0">
              <a:spcBef>
                <a:spcPts val="0"/>
              </a:spcBef>
              <a:spcAft>
                <a:spcPts val="0"/>
              </a:spcAft>
              <a:buClr>
                <a:schemeClr val="dk1"/>
              </a:buClr>
              <a:buSzPts val="1100"/>
              <a:buFont typeface="Arial"/>
              <a:buNone/>
            </a:pPr>
            <a:r>
              <a:rPr lang="en-US"/>
              <a:t>Observe the impact of disabling a test on the overall test execution.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73" name="Google Shape;273;g2511250a189_0_1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511250a189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511250a189_0_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g2511250a189_0_6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511250a189_0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511250a189_0_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g2511250a189_0_7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511250a189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511250a189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g2511250a189_0_7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Full Description: Product Inventory Management</a:t>
            </a:r>
            <a:endParaRPr/>
          </a:p>
          <a:p>
            <a:pPr marL="0" lvl="0" indent="0" algn="l" rtl="0">
              <a:spcBef>
                <a:spcPts val="0"/>
              </a:spcBef>
              <a:spcAft>
                <a:spcPts val="0"/>
              </a:spcAft>
              <a:buNone/>
            </a:pPr>
            <a:endParaRPr/>
          </a:p>
          <a:p>
            <a:pPr marL="0" lvl="0" indent="0" algn="l" rtl="0">
              <a:spcBef>
                <a:spcPts val="0"/>
              </a:spcBef>
              <a:spcAft>
                <a:spcPts val="0"/>
              </a:spcAft>
              <a:buNone/>
            </a:pPr>
            <a:r>
              <a:rPr lang="en-US" b="1"/>
              <a:t>Description:</a:t>
            </a:r>
            <a:endParaRPr/>
          </a:p>
          <a:p>
            <a:pPr marL="0" lvl="0" indent="0" algn="l" rtl="0">
              <a:spcBef>
                <a:spcPts val="0"/>
              </a:spcBef>
              <a:spcAft>
                <a:spcPts val="0"/>
              </a:spcAft>
              <a:buNone/>
            </a:pPr>
            <a:r>
              <a:rPr lang="en-US"/>
              <a:t>You are developing a product inventory management system for a retail business. The system tracks the stock of various products and allows for inventory management operations such as adding stock and selling products. The Product class represents a product in the inventory, and the Inventory class manages the overall inventory.</a:t>
            </a:r>
            <a:endParaRPr/>
          </a:p>
          <a:p>
            <a:pPr marL="0" lvl="0" indent="0" algn="l" rtl="0">
              <a:spcBef>
                <a:spcPts val="0"/>
              </a:spcBef>
              <a:spcAft>
                <a:spcPts val="0"/>
              </a:spcAft>
              <a:buNone/>
            </a:pPr>
            <a:endParaRPr/>
          </a:p>
          <a:p>
            <a:pPr marL="0" lvl="0" indent="0" algn="l" rtl="0">
              <a:spcBef>
                <a:spcPts val="0"/>
              </a:spcBef>
              <a:spcAft>
                <a:spcPts val="0"/>
              </a:spcAft>
              <a:buNone/>
            </a:pPr>
            <a:r>
              <a:rPr lang="en-US" b="1"/>
              <a:t>Requirements:</a:t>
            </a:r>
            <a:endParaRPr/>
          </a:p>
          <a:p>
            <a:pPr marL="0" lvl="0" indent="0" algn="l" rtl="0">
              <a:spcBef>
                <a:spcPts val="0"/>
              </a:spcBef>
              <a:spcAft>
                <a:spcPts val="0"/>
              </a:spcAft>
              <a:buNone/>
            </a:pPr>
            <a:endParaRPr/>
          </a:p>
          <a:p>
            <a:pPr marL="0" lvl="0" indent="0" algn="l" rtl="0">
              <a:spcBef>
                <a:spcPts val="0"/>
              </a:spcBef>
              <a:spcAft>
                <a:spcPts val="0"/>
              </a:spcAft>
              <a:buNone/>
            </a:pPr>
            <a:r>
              <a:rPr lang="en-US"/>
              <a:t>The Product class should have the following attributes:</a:t>
            </a:r>
            <a:endParaRPr/>
          </a:p>
          <a:p>
            <a:pPr marL="0" lvl="0" indent="0" algn="l" rtl="0">
              <a:spcBef>
                <a:spcPts val="0"/>
              </a:spcBef>
              <a:spcAft>
                <a:spcPts val="0"/>
              </a:spcAft>
              <a:buNone/>
            </a:pPr>
            <a:endParaRPr/>
          </a:p>
          <a:p>
            <a:pPr marL="0" lvl="0" indent="0" algn="l" rtl="0">
              <a:spcBef>
                <a:spcPts val="0"/>
              </a:spcBef>
              <a:spcAft>
                <a:spcPts val="0"/>
              </a:spcAft>
              <a:buNone/>
            </a:pPr>
            <a:r>
              <a:rPr lang="en-US"/>
              <a:t>productId (int): Represents the unique identifier of the product.</a:t>
            </a:r>
            <a:endParaRPr/>
          </a:p>
          <a:p>
            <a:pPr marL="0" lvl="0" indent="0" algn="l" rtl="0">
              <a:spcBef>
                <a:spcPts val="0"/>
              </a:spcBef>
              <a:spcAft>
                <a:spcPts val="0"/>
              </a:spcAft>
              <a:buNone/>
            </a:pPr>
            <a:r>
              <a:rPr lang="en-US"/>
              <a:t>productName (String): Represents the name of the product.</a:t>
            </a:r>
            <a:endParaRPr/>
          </a:p>
          <a:p>
            <a:pPr marL="0" lvl="0" indent="0" algn="l" rtl="0">
              <a:spcBef>
                <a:spcPts val="0"/>
              </a:spcBef>
              <a:spcAft>
                <a:spcPts val="0"/>
              </a:spcAft>
              <a:buNone/>
            </a:pPr>
            <a:r>
              <a:rPr lang="en-US"/>
              <a:t>quantity (int): Represents the current stock quantity of the product.</a:t>
            </a:r>
            <a:endParaRPr/>
          </a:p>
          <a:p>
            <a:pPr marL="0" lvl="0" indent="0" algn="l" rtl="0">
              <a:spcBef>
                <a:spcPts val="0"/>
              </a:spcBef>
              <a:spcAft>
                <a:spcPts val="0"/>
              </a:spcAft>
              <a:buNone/>
            </a:pPr>
            <a:r>
              <a:rPr lang="en-US"/>
              <a:t>The Product class should have the following methods:</a:t>
            </a:r>
            <a:endParaRPr/>
          </a:p>
          <a:p>
            <a:pPr marL="0" lvl="0" indent="0" algn="l" rtl="0">
              <a:spcBef>
                <a:spcPts val="0"/>
              </a:spcBef>
              <a:spcAft>
                <a:spcPts val="0"/>
              </a:spcAft>
              <a:buNone/>
            </a:pPr>
            <a:endParaRPr/>
          </a:p>
          <a:p>
            <a:pPr marL="0" lvl="0" indent="0" algn="l" rtl="0">
              <a:spcBef>
                <a:spcPts val="0"/>
              </a:spcBef>
              <a:spcAft>
                <a:spcPts val="0"/>
              </a:spcAft>
              <a:buNone/>
            </a:pPr>
            <a:r>
              <a:rPr lang="en-US"/>
              <a:t>getProductId(): Returns the product ID.</a:t>
            </a:r>
            <a:endParaRPr/>
          </a:p>
          <a:p>
            <a:pPr marL="0" lvl="0" indent="0" algn="l" rtl="0">
              <a:spcBef>
                <a:spcPts val="0"/>
              </a:spcBef>
              <a:spcAft>
                <a:spcPts val="0"/>
              </a:spcAft>
              <a:buNone/>
            </a:pPr>
            <a:r>
              <a:rPr lang="en-US"/>
              <a:t>getProductName(): Returns the product name.</a:t>
            </a:r>
            <a:endParaRPr/>
          </a:p>
          <a:p>
            <a:pPr marL="0" lvl="0" indent="0" algn="l" rtl="0">
              <a:spcBef>
                <a:spcPts val="0"/>
              </a:spcBef>
              <a:spcAft>
                <a:spcPts val="0"/>
              </a:spcAft>
              <a:buNone/>
            </a:pPr>
            <a:r>
              <a:rPr lang="en-US"/>
              <a:t>getQuantity(): Returns the current quantity of the product.</a:t>
            </a:r>
            <a:endParaRPr/>
          </a:p>
          <a:p>
            <a:pPr marL="0" lvl="0" indent="0" algn="l" rtl="0">
              <a:spcBef>
                <a:spcPts val="0"/>
              </a:spcBef>
              <a:spcAft>
                <a:spcPts val="0"/>
              </a:spcAft>
              <a:buNone/>
            </a:pPr>
            <a:r>
              <a:rPr lang="en-US"/>
              <a:t>addStock(int quantity): Adds the specified quantity to the product's stock.</a:t>
            </a:r>
            <a:endParaRPr/>
          </a:p>
          <a:p>
            <a:pPr marL="0" lvl="0" indent="0" algn="l" rtl="0">
              <a:spcBef>
                <a:spcPts val="0"/>
              </a:spcBef>
              <a:spcAft>
                <a:spcPts val="0"/>
              </a:spcAft>
              <a:buNone/>
            </a:pPr>
            <a:r>
              <a:rPr lang="en-US"/>
              <a:t>sellProduct(int quantity): Decreases the stock quantity by the specified amount when selling a product.</a:t>
            </a:r>
            <a:endParaRPr/>
          </a:p>
          <a:p>
            <a:pPr marL="0" lvl="0" indent="0" algn="l" rtl="0">
              <a:spcBef>
                <a:spcPts val="0"/>
              </a:spcBef>
              <a:spcAft>
                <a:spcPts val="0"/>
              </a:spcAft>
              <a:buNone/>
            </a:pPr>
            <a:r>
              <a:rPr lang="en-US"/>
              <a:t>Test Cases:</a:t>
            </a:r>
            <a:endParaRPr/>
          </a:p>
          <a:p>
            <a:pPr marL="0" lvl="0" indent="0" algn="l" rtl="0">
              <a:spcBef>
                <a:spcPts val="0"/>
              </a:spcBef>
              <a:spcAft>
                <a:spcPts val="0"/>
              </a:spcAft>
              <a:buNone/>
            </a:pPr>
            <a:endParaRPr/>
          </a:p>
          <a:p>
            <a:pPr marL="0" lvl="0" indent="0" algn="l" rtl="0">
              <a:spcBef>
                <a:spcPts val="0"/>
              </a:spcBef>
              <a:spcAft>
                <a:spcPts val="0"/>
              </a:spcAft>
              <a:buNone/>
            </a:pPr>
            <a:r>
              <a:rPr lang="en-US" b="1"/>
              <a:t>Test Adding Stock:</a:t>
            </a:r>
            <a:endParaRPr/>
          </a:p>
          <a:p>
            <a:pPr marL="0" lvl="0" indent="0" algn="l" rtl="0">
              <a:spcBef>
                <a:spcPts val="0"/>
              </a:spcBef>
              <a:spcAft>
                <a:spcPts val="0"/>
              </a:spcAft>
              <a:buNone/>
            </a:pPr>
            <a:endParaRPr/>
          </a:p>
          <a:p>
            <a:pPr marL="0" lvl="0" indent="0" algn="l" rtl="0">
              <a:spcBef>
                <a:spcPts val="0"/>
              </a:spcBef>
              <a:spcAft>
                <a:spcPts val="0"/>
              </a:spcAft>
              <a:buNone/>
            </a:pPr>
            <a:r>
              <a:rPr lang="en-US"/>
              <a:t>Test scenario: Adding stock quantity to a product.</a:t>
            </a:r>
            <a:endParaRPr/>
          </a:p>
          <a:p>
            <a:pPr marL="0" lvl="0" indent="0" algn="l" rtl="0">
              <a:spcBef>
                <a:spcPts val="0"/>
              </a:spcBef>
              <a:spcAft>
                <a:spcPts val="0"/>
              </a:spcAft>
              <a:buNone/>
            </a:pPr>
            <a:r>
              <a:rPr lang="en-US"/>
              <a:t>Initial quantity: 100</a:t>
            </a:r>
            <a:endParaRPr/>
          </a:p>
          <a:p>
            <a:pPr marL="0" lvl="0" indent="0" algn="l" rtl="0">
              <a:spcBef>
                <a:spcPts val="0"/>
              </a:spcBef>
              <a:spcAft>
                <a:spcPts val="0"/>
              </a:spcAft>
              <a:buNone/>
            </a:pPr>
            <a:r>
              <a:rPr lang="en-US"/>
              <a:t>Added quantity: 50</a:t>
            </a:r>
            <a:endParaRPr/>
          </a:p>
          <a:p>
            <a:pPr marL="0" lvl="0" indent="0" algn="l" rtl="0">
              <a:spcBef>
                <a:spcPts val="0"/>
              </a:spcBef>
              <a:spcAft>
                <a:spcPts val="0"/>
              </a:spcAft>
              <a:buNone/>
            </a:pPr>
            <a:r>
              <a:rPr lang="en-US"/>
              <a:t>Expected result: The product's stock quantity should be updated to 150.</a:t>
            </a:r>
            <a:endParaRPr/>
          </a:p>
          <a:p>
            <a:pPr marL="0" lvl="0" indent="0" algn="l" rtl="0">
              <a:spcBef>
                <a:spcPts val="0"/>
              </a:spcBef>
              <a:spcAft>
                <a:spcPts val="0"/>
              </a:spcAft>
              <a:buNone/>
            </a:pPr>
            <a:r>
              <a:rPr lang="en-US"/>
              <a:t>Test Selling Product:</a:t>
            </a:r>
            <a:endParaRPr/>
          </a:p>
          <a:p>
            <a:pPr marL="0" lvl="0" indent="0" algn="l" rtl="0">
              <a:spcBef>
                <a:spcPts val="0"/>
              </a:spcBef>
              <a:spcAft>
                <a:spcPts val="0"/>
              </a:spcAft>
              <a:buNone/>
            </a:pPr>
            <a:endParaRPr/>
          </a:p>
          <a:p>
            <a:pPr marL="0" lvl="0" indent="0" algn="l" rtl="0">
              <a:spcBef>
                <a:spcPts val="0"/>
              </a:spcBef>
              <a:spcAft>
                <a:spcPts val="0"/>
              </a:spcAft>
              <a:buNone/>
            </a:pPr>
            <a:r>
              <a:rPr lang="en-US"/>
              <a:t>Test scenario: Selling a product and updating the stock quantity.</a:t>
            </a:r>
            <a:endParaRPr/>
          </a:p>
          <a:p>
            <a:pPr marL="0" lvl="0" indent="0" algn="l" rtl="0">
              <a:spcBef>
                <a:spcPts val="0"/>
              </a:spcBef>
              <a:spcAft>
                <a:spcPts val="0"/>
              </a:spcAft>
              <a:buNone/>
            </a:pPr>
            <a:r>
              <a:rPr lang="en-US"/>
              <a:t>Initial quantity: 100</a:t>
            </a:r>
            <a:endParaRPr/>
          </a:p>
          <a:p>
            <a:pPr marL="0" lvl="0" indent="0" algn="l" rtl="0">
              <a:spcBef>
                <a:spcPts val="0"/>
              </a:spcBef>
              <a:spcAft>
                <a:spcPts val="0"/>
              </a:spcAft>
              <a:buNone/>
            </a:pPr>
            <a:r>
              <a:rPr lang="en-US"/>
              <a:t>Sold quantity: 20</a:t>
            </a:r>
            <a:endParaRPr/>
          </a:p>
          <a:p>
            <a:pPr marL="0" lvl="0" indent="0" algn="l" rtl="0">
              <a:spcBef>
                <a:spcPts val="0"/>
              </a:spcBef>
              <a:spcAft>
                <a:spcPts val="0"/>
              </a:spcAft>
              <a:buNone/>
            </a:pPr>
            <a:r>
              <a:rPr lang="en-US"/>
              <a:t>Expected result: The product's stock quantity should be updated to 80.</a:t>
            </a:r>
            <a:endParaRPr/>
          </a:p>
          <a:p>
            <a:pPr marL="0" lvl="0" indent="0" algn="l" rtl="0">
              <a:spcBef>
                <a:spcPts val="0"/>
              </a:spcBef>
              <a:spcAft>
                <a:spcPts val="0"/>
              </a:spcAft>
              <a:buNone/>
            </a:pPr>
            <a:r>
              <a:rPr lang="en-US"/>
              <a:t>Unit Testing:</a:t>
            </a:r>
            <a:endParaRPr/>
          </a:p>
          <a:p>
            <a:pPr marL="0" lvl="0" indent="0" algn="l" rtl="0">
              <a:spcBef>
                <a:spcPts val="0"/>
              </a:spcBef>
              <a:spcAft>
                <a:spcPts val="0"/>
              </a:spcAft>
              <a:buNone/>
            </a:pPr>
            <a:r>
              <a:rPr lang="en-US"/>
              <a:t>Write unit tests using any testing framework (e.g., JUnit, TestNG) to validate the functionality of the Product and Inventory classes. Include test cases to cover the scenarios mentioned in the test cases section. Use assertions to compare the expected results with the actual results of the methods.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42" name="Google Shape;14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Solution is mentioned here as well as in the file:</a:t>
            </a:r>
            <a:br>
              <a:rPr lang="en-US"/>
            </a:br>
            <a:r>
              <a:rPr lang="en-US"/>
              <a:t>// Step 1: Create a new instance of the Product class</a:t>
            </a:r>
            <a:endParaRPr/>
          </a:p>
          <a:p>
            <a:pPr marL="0" marR="0" lvl="0" indent="0" algn="l" rtl="0">
              <a:lnSpc>
                <a:spcPct val="100000"/>
              </a:lnSpc>
              <a:spcBef>
                <a:spcPts val="0"/>
              </a:spcBef>
              <a:spcAft>
                <a:spcPts val="0"/>
              </a:spcAft>
              <a:buClr>
                <a:schemeClr val="dk1"/>
              </a:buClr>
              <a:buSzPts val="1200"/>
              <a:buFont typeface="Calibri"/>
              <a:buNone/>
            </a:pPr>
            <a:r>
              <a:rPr lang="en-US"/>
              <a:t>Product product = new Product(123, "Example Product", 100);</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 Step 2: Call the addStock(int quantity) method</a:t>
            </a:r>
            <a:endParaRPr/>
          </a:p>
          <a:p>
            <a:pPr marL="0" marR="0" lvl="0" indent="0" algn="l" rtl="0">
              <a:lnSpc>
                <a:spcPct val="100000"/>
              </a:lnSpc>
              <a:spcBef>
                <a:spcPts val="0"/>
              </a:spcBef>
              <a:spcAft>
                <a:spcPts val="0"/>
              </a:spcAft>
              <a:buClr>
                <a:schemeClr val="dk1"/>
              </a:buClr>
              <a:buSzPts val="1200"/>
              <a:buFont typeface="Calibri"/>
              <a:buNone/>
            </a:pPr>
            <a:r>
              <a:rPr lang="en-US"/>
              <a:t>int addedQuantity = 50;</a:t>
            </a:r>
            <a:endParaRPr/>
          </a:p>
          <a:p>
            <a:pPr marL="0" marR="0" lvl="0" indent="0" algn="l" rtl="0">
              <a:lnSpc>
                <a:spcPct val="100000"/>
              </a:lnSpc>
              <a:spcBef>
                <a:spcPts val="0"/>
              </a:spcBef>
              <a:spcAft>
                <a:spcPts val="0"/>
              </a:spcAft>
              <a:buClr>
                <a:schemeClr val="dk1"/>
              </a:buClr>
              <a:buSzPts val="1200"/>
              <a:buFont typeface="Calibri"/>
              <a:buNone/>
            </a:pPr>
            <a:r>
              <a:rPr lang="en-US"/>
              <a:t>product.addStock(addedQuantity);</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 Step 3: Use an assertion to verify the updated stock quantity</a:t>
            </a:r>
            <a:endParaRPr/>
          </a:p>
          <a:p>
            <a:pPr marL="0" marR="0" lvl="0" indent="0" algn="l" rtl="0">
              <a:lnSpc>
                <a:spcPct val="100000"/>
              </a:lnSpc>
              <a:spcBef>
                <a:spcPts val="0"/>
              </a:spcBef>
              <a:spcAft>
                <a:spcPts val="0"/>
              </a:spcAft>
              <a:buClr>
                <a:schemeClr val="dk1"/>
              </a:buClr>
              <a:buSzPts val="1200"/>
              <a:buFont typeface="Calibri"/>
              <a:buNone/>
            </a:pPr>
            <a:r>
              <a:rPr lang="en-US"/>
              <a:t>int expectedQuantity = 100 + addedQuantity;</a:t>
            </a:r>
            <a:endParaRPr/>
          </a:p>
          <a:p>
            <a:pPr marL="0" marR="0" lvl="0" indent="0" algn="l" rtl="0">
              <a:lnSpc>
                <a:spcPct val="100000"/>
              </a:lnSpc>
              <a:spcBef>
                <a:spcPts val="0"/>
              </a:spcBef>
              <a:spcAft>
                <a:spcPts val="0"/>
              </a:spcAft>
              <a:buClr>
                <a:schemeClr val="dk1"/>
              </a:buClr>
              <a:buSzPts val="1200"/>
              <a:buFont typeface="Calibri"/>
              <a:buNone/>
            </a:pPr>
            <a:r>
              <a:rPr lang="en-US"/>
              <a:t>assertEquals(expectedQuantity, product.getQuantity(), "Stock quantity should be updated correctly");</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 Step 4: Run the test and observe the assertion result</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Explanation:</a:t>
            </a:r>
            <a:endParaRPr/>
          </a:p>
          <a:p>
            <a:pPr marL="0" marR="0" lvl="0" indent="0" algn="l" rtl="0">
              <a:lnSpc>
                <a:spcPct val="100000"/>
              </a:lnSpc>
              <a:spcBef>
                <a:spcPts val="0"/>
              </a:spcBef>
              <a:spcAft>
                <a:spcPts val="0"/>
              </a:spcAft>
              <a:buClr>
                <a:schemeClr val="dk1"/>
              </a:buClr>
              <a:buSzPts val="1200"/>
              <a:buFont typeface="Calibri"/>
              <a:buNone/>
            </a:pPr>
            <a:r>
              <a:rPr lang="en-US"/>
              <a:t>Exercise Explanation:</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In this exercise, we focus on verifying the correctness of the addStock(int quantity) method.</a:t>
            </a:r>
            <a:endParaRPr/>
          </a:p>
          <a:p>
            <a:pPr marL="0" marR="0" lvl="0" indent="0" algn="l" rtl="0">
              <a:lnSpc>
                <a:spcPct val="100000"/>
              </a:lnSpc>
              <a:spcBef>
                <a:spcPts val="0"/>
              </a:spcBef>
              <a:spcAft>
                <a:spcPts val="0"/>
              </a:spcAft>
              <a:buClr>
                <a:schemeClr val="dk1"/>
              </a:buClr>
              <a:buSzPts val="1200"/>
              <a:buFont typeface="Calibri"/>
              <a:buNone/>
            </a:pPr>
            <a:r>
              <a:rPr lang="en-US"/>
              <a:t>We create a new instance of the Product class with an initial quantity of 100.</a:t>
            </a:r>
            <a:endParaRPr/>
          </a:p>
          <a:p>
            <a:pPr marL="0" marR="0" lvl="0" indent="0" algn="l" rtl="0">
              <a:lnSpc>
                <a:spcPct val="100000"/>
              </a:lnSpc>
              <a:spcBef>
                <a:spcPts val="0"/>
              </a:spcBef>
              <a:spcAft>
                <a:spcPts val="0"/>
              </a:spcAft>
              <a:buClr>
                <a:schemeClr val="dk1"/>
              </a:buClr>
              <a:buSzPts val="1200"/>
              <a:buFont typeface="Calibri"/>
              <a:buNone/>
            </a:pPr>
            <a:r>
              <a:rPr lang="en-US"/>
              <a:t>By calling the addStock(int quantity) method and passing a value of 50, we expect the stock quantity to be updated to 150.</a:t>
            </a:r>
            <a:endParaRPr/>
          </a:p>
          <a:p>
            <a:pPr marL="0" marR="0" lvl="0" indent="0" algn="l" rtl="0">
              <a:lnSpc>
                <a:spcPct val="100000"/>
              </a:lnSpc>
              <a:spcBef>
                <a:spcPts val="0"/>
              </a:spcBef>
              <a:spcAft>
                <a:spcPts val="0"/>
              </a:spcAft>
              <a:buClr>
                <a:schemeClr val="dk1"/>
              </a:buClr>
              <a:buSzPts val="1200"/>
              <a:buFont typeface="Calibri"/>
              <a:buNone/>
            </a:pPr>
            <a:r>
              <a:rPr lang="en-US"/>
              <a:t>The assertion assertEquals(expectedQuantity, product.getQuantity(), "Stock quantity should be updated correctly") compares the expected quantity (100 + addedQuantity) with the actual quantity obtained from product.getQuantity().</a:t>
            </a:r>
            <a:endParaRPr/>
          </a:p>
          <a:p>
            <a:pPr marL="0" marR="0" lvl="0" indent="0" algn="l" rtl="0">
              <a:lnSpc>
                <a:spcPct val="100000"/>
              </a:lnSpc>
              <a:spcBef>
                <a:spcPts val="0"/>
              </a:spcBef>
              <a:spcAft>
                <a:spcPts val="0"/>
              </a:spcAft>
              <a:buClr>
                <a:schemeClr val="dk1"/>
              </a:buClr>
              <a:buSzPts val="1200"/>
              <a:buFont typeface="Calibri"/>
              <a:buNone/>
            </a:pPr>
            <a:r>
              <a:rPr lang="en-US"/>
              <a:t>If the assertion passes, it confirms that the addStock method is functioning correctly. Otherwise, if the assertion fails, it indicates a potential issue in the code that needs to be addressed.</a:t>
            </a:r>
            <a:endParaRPr/>
          </a:p>
          <a:p>
            <a:pPr marL="0" marR="0" lvl="0" indent="0" algn="l" rtl="0">
              <a:lnSpc>
                <a:spcPct val="100000"/>
              </a:lnSpc>
              <a:spcBef>
                <a:spcPts val="0"/>
              </a:spcBef>
              <a:spcAft>
                <a:spcPts val="0"/>
              </a:spcAft>
              <a:buClr>
                <a:schemeClr val="dk1"/>
              </a:buClr>
              <a:buSzPts val="1200"/>
              <a:buFont typeface="Calibri"/>
              <a:buNone/>
            </a:pPr>
            <a:r>
              <a:rPr lang="en-US"/>
              <a:t>Note: Make sure to import the necessary assertion class (assertEquals) from the testing framework you are using, such as JUnit.</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endParaRPr/>
          </a:p>
        </p:txBody>
      </p:sp>
      <p:sp>
        <p:nvSpPr>
          <p:cNvPr id="161" name="Google Shape;16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1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5"/>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5"/>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cxnSp>
        <p:nvCxnSpPr>
          <p:cNvPr id="26" name="Google Shape;26;p1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4"/>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2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5"/>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5"/>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3"/>
        <p:cNvGrpSpPr/>
        <p:nvPr/>
      </p:nvGrpSpPr>
      <p:grpSpPr>
        <a:xfrm>
          <a:off x="0" y="0"/>
          <a:ext cx="0" cy="0"/>
          <a:chOff x="0" y="0"/>
          <a:chExt cx="0" cy="0"/>
        </a:xfrm>
      </p:grpSpPr>
      <p:sp>
        <p:nvSpPr>
          <p:cNvPr id="34" name="Google Shape;34;p17"/>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7"/>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7"/>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7"/>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8" name="Google Shape;38;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cxnSp>
        <p:nvCxnSpPr>
          <p:cNvPr id="41" name="Google Shape;41;p17"/>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8"/>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18"/>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 name="Google Shape;46;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2" name="Google Shape;52;p19"/>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19"/>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4" name="Google Shape;54;p19"/>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2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22"/>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2"/>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2"/>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2"/>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22"/>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22"/>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23"/>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3"/>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3"/>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2" name="Google Shape;82;p23"/>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83" name="Google Shape;83;p23"/>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4"/>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‹nr.›</a:t>
            </a:fld>
            <a:endParaRPr/>
          </a:p>
        </p:txBody>
      </p:sp>
      <p:cxnSp>
        <p:nvCxnSpPr>
          <p:cNvPr id="17" name="Google Shape;17;p14"/>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a:t>Java Testing with JUnit</a:t>
            </a:r>
            <a:endParaRPr/>
          </a:p>
        </p:txBody>
      </p:sp>
      <p:sp>
        <p:nvSpPr>
          <p:cNvPr id="106" name="Google Shape;106;p1"/>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Assumptions vs Assertions</a:t>
            </a:r>
            <a:endParaRPr/>
          </a:p>
        </p:txBody>
      </p:sp>
      <p:sp>
        <p:nvSpPr>
          <p:cNvPr id="171" name="Google Shape;171;p11"/>
          <p:cNvSpPr txBox="1">
            <a:spLocks noGrp="1"/>
          </p:cNvSpPr>
          <p:nvPr>
            <p:ph type="body" idx="1"/>
          </p:nvPr>
        </p:nvSpPr>
        <p:spPr>
          <a:xfrm>
            <a:off x="1378635" y="2980567"/>
            <a:ext cx="3861577" cy="1087341"/>
          </a:xfrm>
          <a:prstGeom prst="rect">
            <a:avLst/>
          </a:prstGeom>
          <a:noFill/>
          <a:ln>
            <a:noFill/>
          </a:ln>
        </p:spPr>
        <p:txBody>
          <a:bodyPr spcFirstLastPara="1" wrap="square" lIns="0" tIns="45700" rIns="0" bIns="45700" anchor="t" anchorCtr="0">
            <a:noAutofit/>
          </a:bodyPr>
          <a:lstStyle/>
          <a:p>
            <a:pPr marL="91440" lvl="0" indent="-133350" algn="l" rtl="0">
              <a:lnSpc>
                <a:spcPct val="90000"/>
              </a:lnSpc>
              <a:spcBef>
                <a:spcPts val="0"/>
              </a:spcBef>
              <a:spcAft>
                <a:spcPts val="0"/>
              </a:spcAft>
              <a:buSzPts val="2100"/>
              <a:buChar char=" "/>
            </a:pPr>
            <a:r>
              <a:rPr lang="en-US" sz="2100"/>
              <a:t>Assumption met: Test runs</a:t>
            </a:r>
            <a:endParaRPr sz="2100"/>
          </a:p>
          <a:p>
            <a:pPr marL="91440" lvl="0" indent="-133350" algn="l" rtl="0">
              <a:lnSpc>
                <a:spcPct val="90000"/>
              </a:lnSpc>
              <a:spcBef>
                <a:spcPts val="1400"/>
              </a:spcBef>
              <a:spcAft>
                <a:spcPts val="0"/>
              </a:spcAft>
              <a:buSzPts val="2100"/>
              <a:buChar char=" "/>
            </a:pPr>
            <a:r>
              <a:rPr lang="en-US" sz="2100"/>
              <a:t>Assumption not met: Test Aborted</a:t>
            </a:r>
            <a:endParaRPr sz="2100"/>
          </a:p>
          <a:p>
            <a:pPr marL="91440" lvl="0" indent="0" algn="l" rtl="0">
              <a:lnSpc>
                <a:spcPct val="90000"/>
              </a:lnSpc>
              <a:spcBef>
                <a:spcPts val="1400"/>
              </a:spcBef>
              <a:spcAft>
                <a:spcPts val="0"/>
              </a:spcAft>
              <a:buSzPts val="2000"/>
              <a:buNone/>
            </a:pPr>
            <a:endParaRPr sz="2100"/>
          </a:p>
        </p:txBody>
      </p:sp>
      <p:sp>
        <p:nvSpPr>
          <p:cNvPr id="172" name="Google Shape;172;p11"/>
          <p:cNvSpPr txBox="1"/>
          <p:nvPr/>
        </p:nvSpPr>
        <p:spPr>
          <a:xfrm>
            <a:off x="6126481" y="2980567"/>
            <a:ext cx="3767793" cy="1345250"/>
          </a:xfrm>
          <a:prstGeom prst="rect">
            <a:avLst/>
          </a:prstGeom>
          <a:noFill/>
          <a:ln>
            <a:noFill/>
          </a:ln>
        </p:spPr>
        <p:txBody>
          <a:bodyPr spcFirstLastPara="1" wrap="square" lIns="0" tIns="45700" rIns="0" bIns="45700" anchor="t" anchorCtr="0">
            <a:normAutofit/>
          </a:bodyPr>
          <a:lstStyle/>
          <a:p>
            <a:pPr marL="91440" marR="0" lvl="0" indent="-133350" algn="l" rtl="0">
              <a:lnSpc>
                <a:spcPct val="90000"/>
              </a:lnSpc>
              <a:spcBef>
                <a:spcPts val="0"/>
              </a:spcBef>
              <a:spcAft>
                <a:spcPts val="0"/>
              </a:spcAft>
              <a:buClr>
                <a:schemeClr val="accent1"/>
              </a:buClr>
              <a:buSzPts val="2100"/>
              <a:buFont typeface="Calibri"/>
              <a:buChar char=" "/>
            </a:pPr>
            <a:r>
              <a:rPr lang="en-US" sz="2100">
                <a:solidFill>
                  <a:srgbClr val="3F3F3F"/>
                </a:solidFill>
                <a:latin typeface="Calibri"/>
                <a:ea typeface="Calibri"/>
                <a:cs typeface="Calibri"/>
                <a:sym typeface="Calibri"/>
              </a:rPr>
              <a:t>Assertion true: Test succeeds</a:t>
            </a:r>
            <a:endParaRPr sz="1500"/>
          </a:p>
          <a:p>
            <a:pPr marL="91440" marR="0" lvl="0" indent="-133350" algn="l" rtl="0">
              <a:lnSpc>
                <a:spcPct val="90000"/>
              </a:lnSpc>
              <a:spcBef>
                <a:spcPts val="1400"/>
              </a:spcBef>
              <a:spcAft>
                <a:spcPts val="0"/>
              </a:spcAft>
              <a:buClr>
                <a:schemeClr val="accent1"/>
              </a:buClr>
              <a:buSzPts val="2100"/>
              <a:buFont typeface="Calibri"/>
              <a:buChar char=" "/>
            </a:pPr>
            <a:r>
              <a:rPr lang="en-US" sz="2100">
                <a:solidFill>
                  <a:srgbClr val="3F3F3F"/>
                </a:solidFill>
                <a:latin typeface="Calibri"/>
                <a:ea typeface="Calibri"/>
                <a:cs typeface="Calibri"/>
                <a:sym typeface="Calibri"/>
              </a:rPr>
              <a:t>Assertion false: Test fails</a:t>
            </a:r>
            <a:endParaRPr sz="1500"/>
          </a:p>
        </p:txBody>
      </p:sp>
      <p:cxnSp>
        <p:nvCxnSpPr>
          <p:cNvPr id="173" name="Google Shape;173;p11"/>
          <p:cNvCxnSpPr/>
          <p:nvPr/>
        </p:nvCxnSpPr>
        <p:spPr>
          <a:xfrm>
            <a:off x="5545015" y="2722658"/>
            <a:ext cx="0" cy="1852246"/>
          </a:xfrm>
          <a:prstGeom prst="straightConnector1">
            <a:avLst/>
          </a:prstGeom>
          <a:noFill/>
          <a:ln w="25400"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Nested Tests</a:t>
            </a:r>
            <a:endParaRPr/>
          </a:p>
        </p:txBody>
      </p:sp>
      <p:sp>
        <p:nvSpPr>
          <p:cNvPr id="179" name="Google Shape;179;p12"/>
          <p:cNvSpPr txBox="1">
            <a:spLocks noGrp="1"/>
          </p:cNvSpPr>
          <p:nvPr>
            <p:ph type="body" idx="1"/>
          </p:nvPr>
        </p:nvSpPr>
        <p:spPr>
          <a:xfrm>
            <a:off x="1097275" y="2241000"/>
            <a:ext cx="10170300" cy="2181900"/>
          </a:xfrm>
          <a:prstGeom prst="rect">
            <a:avLst/>
          </a:prstGeom>
          <a:noFill/>
          <a:ln>
            <a:noFill/>
          </a:ln>
        </p:spPr>
        <p:txBody>
          <a:bodyPr spcFirstLastPara="1" wrap="square" lIns="0" tIns="0" rIns="0" bIns="0" anchor="ctr" anchorCtr="0">
            <a:spAutoFit/>
          </a:bodyPr>
          <a:lstStyle/>
          <a:p>
            <a:pPr marL="91440" lvl="0" indent="-133350" algn="l" rtl="0">
              <a:lnSpc>
                <a:spcPct val="115000"/>
              </a:lnSpc>
              <a:spcBef>
                <a:spcPts val="1400"/>
              </a:spcBef>
              <a:spcAft>
                <a:spcPts val="0"/>
              </a:spcAft>
              <a:buSzPts val="2100"/>
              <a:buChar char="●"/>
            </a:pPr>
            <a:r>
              <a:rPr lang="en-US" sz="2100"/>
              <a:t>Meaningful assertion messages assist in identifying the cause of failures and debugging.</a:t>
            </a:r>
            <a:endParaRPr sz="2100"/>
          </a:p>
          <a:p>
            <a:pPr marL="91440" lvl="0" indent="-114300" algn="l" rtl="0">
              <a:lnSpc>
                <a:spcPct val="115000"/>
              </a:lnSpc>
              <a:spcBef>
                <a:spcPts val="0"/>
              </a:spcBef>
              <a:spcAft>
                <a:spcPts val="0"/>
              </a:spcAft>
              <a:buSzPts val="1800"/>
              <a:buChar char="●"/>
            </a:pPr>
            <a:r>
              <a:rPr lang="en-US" sz="2100">
                <a:solidFill>
                  <a:schemeClr val="dk1"/>
                </a:solidFill>
              </a:rPr>
              <a:t>Nested tests are used to establish a hierarchical relationship between tests</a:t>
            </a:r>
            <a:endParaRPr sz="2100">
              <a:solidFill>
                <a:schemeClr val="dk1"/>
              </a:solidFill>
            </a:endParaRPr>
          </a:p>
          <a:p>
            <a:pPr marL="91440" lvl="0" indent="-114300" algn="l" rtl="0">
              <a:lnSpc>
                <a:spcPct val="115000"/>
              </a:lnSpc>
              <a:spcBef>
                <a:spcPts val="0"/>
              </a:spcBef>
              <a:spcAft>
                <a:spcPts val="0"/>
              </a:spcAft>
              <a:buSzPts val="1800"/>
              <a:buChar char="●"/>
            </a:pPr>
            <a:r>
              <a:rPr lang="en-US" sz="2100">
                <a:solidFill>
                  <a:schemeClr val="dk1"/>
                </a:solidFill>
              </a:rPr>
              <a:t>They are useful when there is a need to organize code and tests around specific methods or features, allowing for better code structure and readability.</a:t>
            </a:r>
            <a:endParaRPr sz="2100">
              <a:solidFill>
                <a:schemeClr val="dk1"/>
              </a:solidFill>
            </a:endParaRPr>
          </a:p>
          <a:p>
            <a:pPr marL="91440" lvl="0" indent="0" algn="l" rtl="0">
              <a:lnSpc>
                <a:spcPct val="115000"/>
              </a:lnSpc>
              <a:spcBef>
                <a:spcPts val="0"/>
              </a:spcBef>
              <a:spcAft>
                <a:spcPts val="0"/>
              </a:spcAft>
              <a:buNone/>
            </a:pPr>
            <a:endParaRPr sz="2100">
              <a:solidFill>
                <a:schemeClr val="dk1"/>
              </a:solidFill>
            </a:endParaRPr>
          </a:p>
          <a:p>
            <a:pPr marL="457200" marR="0" lvl="0" indent="0" algn="l" rtl="0">
              <a:lnSpc>
                <a:spcPct val="115000"/>
              </a:lnSpc>
              <a:spcBef>
                <a:spcPts val="0"/>
              </a:spcBef>
              <a:spcAft>
                <a:spcPts val="0"/>
              </a:spcAft>
              <a:buNone/>
            </a:pPr>
            <a:endParaRPr sz="2100" i="0" u="none" strike="noStrike" cap="none">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Dependency Injection</a:t>
            </a:r>
            <a:endParaRPr/>
          </a:p>
        </p:txBody>
      </p:sp>
      <p:sp>
        <p:nvSpPr>
          <p:cNvPr id="185" name="Google Shape;185;p1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457200" lvl="0" indent="-349250" algn="l" rtl="0">
              <a:lnSpc>
                <a:spcPct val="115000"/>
              </a:lnSpc>
              <a:spcBef>
                <a:spcPts val="0"/>
              </a:spcBef>
              <a:spcAft>
                <a:spcPts val="0"/>
              </a:spcAft>
              <a:buSzPts val="1900"/>
              <a:buChar char="●"/>
            </a:pPr>
            <a:r>
              <a:rPr lang="en-US" sz="2100"/>
              <a:t>Dependency Injection (DI) is a design pattern that allows the separation of object creation and the dependencies required by an object.</a:t>
            </a:r>
            <a:endParaRPr sz="2100"/>
          </a:p>
          <a:p>
            <a:pPr marL="457200" lvl="0" indent="-349250" algn="l" rtl="0">
              <a:lnSpc>
                <a:spcPct val="115000"/>
              </a:lnSpc>
              <a:spcBef>
                <a:spcPts val="0"/>
              </a:spcBef>
              <a:spcAft>
                <a:spcPts val="0"/>
              </a:spcAft>
              <a:buSzPts val="1900"/>
              <a:buChar char="●"/>
            </a:pPr>
            <a:r>
              <a:rPr lang="en-US" sz="2100"/>
              <a:t>With DI, the test classes can inject different implementations of the Supplier object, enabling different scenarios and behavior to be tested.</a:t>
            </a:r>
            <a:endParaRPr sz="2100"/>
          </a:p>
          <a:p>
            <a:pPr marL="457200" lvl="0" indent="-349250" algn="l" rtl="0">
              <a:lnSpc>
                <a:spcPct val="115000"/>
              </a:lnSpc>
              <a:spcBef>
                <a:spcPts val="0"/>
              </a:spcBef>
              <a:spcAft>
                <a:spcPts val="0"/>
              </a:spcAft>
              <a:buSzPts val="1900"/>
              <a:buChar char="●"/>
            </a:pPr>
            <a:r>
              <a:rPr lang="en-US" sz="2100"/>
              <a:t>In the absence of a DI framework, manual dependency injection can be achieved by creating and passing the dependencies explicitly in the code.</a:t>
            </a:r>
            <a:endParaRPr sz="2100"/>
          </a:p>
          <a:p>
            <a:pPr marL="457200" lvl="0" indent="0" algn="l" rtl="0">
              <a:lnSpc>
                <a:spcPct val="115000"/>
              </a:lnSpc>
              <a:spcBef>
                <a:spcPts val="0"/>
              </a:spcBef>
              <a:spcAft>
                <a:spcPts val="0"/>
              </a:spcAft>
              <a:buNone/>
            </a:pP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2511250a189_0_85"/>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Exercise </a:t>
            </a:r>
            <a:endParaRPr/>
          </a:p>
        </p:txBody>
      </p:sp>
      <p:sp>
        <p:nvSpPr>
          <p:cNvPr id="192" name="Google Shape;192;g2511250a189_0_85"/>
          <p:cNvSpPr txBox="1">
            <a:spLocks noGrp="1"/>
          </p:cNvSpPr>
          <p:nvPr>
            <p:ph type="body" idx="1"/>
          </p:nvPr>
        </p:nvSpPr>
        <p:spPr>
          <a:xfrm>
            <a:off x="1097275" y="1845724"/>
            <a:ext cx="10058400" cy="4686600"/>
          </a:xfrm>
          <a:prstGeom prst="rect">
            <a:avLst/>
          </a:prstGeom>
        </p:spPr>
        <p:txBody>
          <a:bodyPr spcFirstLastPara="1" wrap="square" lIns="0" tIns="45700" rIns="0" bIns="45700" anchor="t" anchorCtr="0">
            <a:noAutofit/>
          </a:bodyPr>
          <a:lstStyle/>
          <a:p>
            <a:pPr marL="0" lvl="0" indent="0" algn="l" rtl="0">
              <a:lnSpc>
                <a:spcPct val="70000"/>
              </a:lnSpc>
              <a:spcBef>
                <a:spcPts val="1200"/>
              </a:spcBef>
              <a:spcAft>
                <a:spcPts val="0"/>
              </a:spcAft>
              <a:buSzPts val="935"/>
              <a:buNone/>
            </a:pPr>
            <a:r>
              <a:rPr lang="en-US"/>
              <a:t>In this exercise, you will focus on implementing Dependency Injection in the Product class. The Product class represents a product in a retail business's inventory management system. Your task is to modify the code to use Dependency Injection and write a unit test to verify its functionality.</a:t>
            </a:r>
            <a:endParaRPr/>
          </a:p>
          <a:p>
            <a:pPr marL="0" lvl="0" indent="0" algn="l" rtl="0">
              <a:lnSpc>
                <a:spcPct val="100000"/>
              </a:lnSpc>
              <a:spcBef>
                <a:spcPts val="200"/>
              </a:spcBef>
              <a:spcAft>
                <a:spcPts val="0"/>
              </a:spcAft>
              <a:buClr>
                <a:schemeClr val="dk1"/>
              </a:buClr>
              <a:buSzPts val="1100"/>
              <a:buFont typeface="Arial"/>
              <a:buNone/>
            </a:pPr>
            <a:r>
              <a:rPr lang="en-US">
                <a:solidFill>
                  <a:schemeClr val="dk1"/>
                </a:solidFill>
              </a:rPr>
              <a:t>Create a test class for the Product class.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a:solidFill>
                  <a:schemeClr val="dk1"/>
                </a:solidFill>
              </a:rPr>
              <a:t>Write a unit test to verify the functionality of the getSupplierName method. Use the MockSupplier implementation to simulate retrieving the supplier name for a product. Verify that the Product correctly retrieves the supplier name.</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a:solidFill>
                  <a:schemeClr val="dk1"/>
                </a:solidFill>
              </a:rPr>
              <a:t>Write a unit test to verify the functionality of the getPrice method. Use the MockSupplier implementation to simulate retrieving the price for a product. Verify that the Product correctly retrieves the price.</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a:solidFill>
                  <a:schemeClr val="dk1"/>
                </a:solidFill>
              </a:rPr>
              <a:t>Run the unit tests and observe the results. Ensure that the tests pass and the Product class behaves as expected with the injected Supplier implementation.</a:t>
            </a:r>
            <a:endParaRPr>
              <a:solidFill>
                <a:schemeClr val="dk1"/>
              </a:solidFill>
            </a:endParaRPr>
          </a:p>
          <a:p>
            <a:pPr marL="0" lvl="0" indent="0" algn="l" rtl="0">
              <a:lnSpc>
                <a:spcPct val="70000"/>
              </a:lnSpc>
              <a:spcBef>
                <a:spcPts val="1200"/>
              </a:spcBef>
              <a:spcAft>
                <a:spcPts val="200"/>
              </a:spcAft>
              <a:buSzPts val="935"/>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2511250a189_0_1"/>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Repeated Test</a:t>
            </a:r>
            <a:endParaRPr/>
          </a:p>
        </p:txBody>
      </p:sp>
      <p:sp>
        <p:nvSpPr>
          <p:cNvPr id="199" name="Google Shape;199;g2511250a189_0_1"/>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rmAutofit/>
          </a:bodyPr>
          <a:lstStyle/>
          <a:p>
            <a:pPr marL="457200" lvl="0" indent="-349250" algn="l" rtl="0">
              <a:lnSpc>
                <a:spcPct val="115000"/>
              </a:lnSpc>
              <a:spcBef>
                <a:spcPts val="1200"/>
              </a:spcBef>
              <a:spcAft>
                <a:spcPts val="0"/>
              </a:spcAft>
              <a:buSzPts val="1900"/>
              <a:buChar char="●"/>
            </a:pPr>
            <a:r>
              <a:rPr lang="en-US" sz="2100"/>
              <a:t>@RepeatedTest allows a test method to be executed repeatedly with a specified number of repetitions.</a:t>
            </a:r>
            <a:endParaRPr sz="2100"/>
          </a:p>
          <a:p>
            <a:pPr marL="457200" lvl="0" indent="-349250" algn="l" rtl="0">
              <a:lnSpc>
                <a:spcPct val="115000"/>
              </a:lnSpc>
              <a:spcBef>
                <a:spcPts val="0"/>
              </a:spcBef>
              <a:spcAft>
                <a:spcPts val="0"/>
              </a:spcAft>
              <a:buSzPts val="1900"/>
              <a:buChar char="●"/>
            </a:pPr>
            <a:r>
              <a:rPr lang="en-US" sz="2100"/>
              <a:t>Useful for scenarios requiring multiple iterations or variations.</a:t>
            </a:r>
            <a:endParaRPr sz="2100"/>
          </a:p>
          <a:p>
            <a:pPr marL="457200" lvl="0" indent="-349250" algn="l" rtl="0">
              <a:lnSpc>
                <a:spcPct val="115000"/>
              </a:lnSpc>
              <a:spcBef>
                <a:spcPts val="0"/>
              </a:spcBef>
              <a:spcAft>
                <a:spcPts val="0"/>
              </a:spcAft>
              <a:buSzPts val="1900"/>
              <a:buChar char="●"/>
            </a:pPr>
            <a:r>
              <a:rPr lang="en-US" sz="2100"/>
              <a:t>Repetitions are independent test executions.</a:t>
            </a:r>
            <a:endParaRPr sz="2100"/>
          </a:p>
          <a:p>
            <a:pPr marL="457200" lvl="0" indent="-349250" algn="l" rtl="0">
              <a:lnSpc>
                <a:spcPct val="115000"/>
              </a:lnSpc>
              <a:spcBef>
                <a:spcPts val="0"/>
              </a:spcBef>
              <a:spcAft>
                <a:spcPts val="0"/>
              </a:spcAft>
              <a:buSzPts val="1900"/>
              <a:buChar char="●"/>
            </a:pPr>
            <a:r>
              <a:rPr lang="en-US" sz="2100"/>
              <a:t>Specify repetition count using the value attribute of @RepeatedTest.</a:t>
            </a:r>
            <a:endParaRPr sz="2100"/>
          </a:p>
          <a:p>
            <a:pPr marL="457200" lvl="0" indent="-349250" algn="l" rtl="0">
              <a:lnSpc>
                <a:spcPct val="115000"/>
              </a:lnSpc>
              <a:spcBef>
                <a:spcPts val="0"/>
              </a:spcBef>
              <a:spcAft>
                <a:spcPts val="0"/>
              </a:spcAft>
              <a:buSzPts val="1900"/>
              <a:buChar char="●"/>
            </a:pPr>
            <a:r>
              <a:rPr lang="en-US" sz="2100"/>
              <a:t>Helpful for performance testing, stress testing, and testing with randomized inputs.</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2511250a189_0_7"/>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Parameterized Test</a:t>
            </a:r>
            <a:endParaRPr/>
          </a:p>
        </p:txBody>
      </p:sp>
      <p:sp>
        <p:nvSpPr>
          <p:cNvPr id="206" name="Google Shape;206;g2511250a189_0_7"/>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rmAutofit/>
          </a:bodyPr>
          <a:lstStyle/>
          <a:p>
            <a:pPr marL="457200" lvl="0" indent="-349250" algn="l" rtl="0">
              <a:lnSpc>
                <a:spcPct val="115000"/>
              </a:lnSpc>
              <a:spcBef>
                <a:spcPts val="1200"/>
              </a:spcBef>
              <a:spcAft>
                <a:spcPts val="0"/>
              </a:spcAft>
              <a:buSzPts val="1900"/>
              <a:buChar char="●"/>
            </a:pPr>
            <a:r>
              <a:rPr lang="en-US" sz="2100"/>
              <a:t>@ParameterizedTest allows a test method to be executed multiple times with different sets of input parameters.</a:t>
            </a:r>
            <a:endParaRPr sz="2100"/>
          </a:p>
          <a:p>
            <a:pPr marL="457200" lvl="0" indent="-349250" algn="l" rtl="0">
              <a:lnSpc>
                <a:spcPct val="115000"/>
              </a:lnSpc>
              <a:spcBef>
                <a:spcPts val="0"/>
              </a:spcBef>
              <a:spcAft>
                <a:spcPts val="0"/>
              </a:spcAft>
              <a:buSzPts val="1900"/>
              <a:buChar char="●"/>
            </a:pPr>
            <a:r>
              <a:rPr lang="en-US" sz="2100"/>
              <a:t>Useful for testing multiple scenarios with varying input values.</a:t>
            </a:r>
            <a:endParaRPr sz="2100"/>
          </a:p>
          <a:p>
            <a:pPr marL="457200" lvl="0" indent="-349250" algn="l" rtl="0">
              <a:lnSpc>
                <a:spcPct val="115000"/>
              </a:lnSpc>
              <a:spcBef>
                <a:spcPts val="0"/>
              </a:spcBef>
              <a:spcAft>
                <a:spcPts val="0"/>
              </a:spcAft>
              <a:buSzPts val="1900"/>
              <a:buChar char="●"/>
            </a:pPr>
            <a:r>
              <a:rPr lang="en-US" sz="2100"/>
              <a:t>Provides a way to write concise and reusable test code.</a:t>
            </a:r>
            <a:endParaRPr sz="2100"/>
          </a:p>
          <a:p>
            <a:pPr marL="457200" lvl="0" indent="-349250" algn="l" rtl="0">
              <a:lnSpc>
                <a:spcPct val="115000"/>
              </a:lnSpc>
              <a:spcBef>
                <a:spcPts val="0"/>
              </a:spcBef>
              <a:spcAft>
                <a:spcPts val="0"/>
              </a:spcAft>
              <a:buSzPts val="1900"/>
              <a:buChar char="●"/>
            </a:pPr>
            <a:r>
              <a:rPr lang="en-US" sz="2100"/>
              <a:t>Input values are defined using the @ValueSource or @CsvSource annotations.</a:t>
            </a:r>
            <a:endParaRPr sz="2100"/>
          </a:p>
          <a:p>
            <a:pPr marL="457200" lvl="0" indent="-349250" algn="l" rtl="0">
              <a:lnSpc>
                <a:spcPct val="115000"/>
              </a:lnSpc>
              <a:spcBef>
                <a:spcPts val="0"/>
              </a:spcBef>
              <a:spcAft>
                <a:spcPts val="0"/>
              </a:spcAft>
              <a:buSzPts val="1900"/>
              <a:buChar char="●"/>
            </a:pPr>
            <a:r>
              <a:rPr lang="en-US" sz="2100"/>
              <a:t>Each set of input parameters is treated as a separate test case.</a:t>
            </a:r>
            <a:endParaRPr sz="2100"/>
          </a:p>
          <a:p>
            <a:pPr marL="457200" lvl="0" indent="-349250" algn="l" rtl="0">
              <a:lnSpc>
                <a:spcPct val="115000"/>
              </a:lnSpc>
              <a:spcBef>
                <a:spcPts val="0"/>
              </a:spcBef>
              <a:spcAft>
                <a:spcPts val="0"/>
              </a:spcAft>
              <a:buSzPts val="1900"/>
              <a:buChar char="●"/>
            </a:pPr>
            <a:r>
              <a:rPr lang="en-US" sz="2100"/>
              <a:t>Test results are reported individually for each parameter set.</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511250a189_0_13"/>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Timeouts</a:t>
            </a:r>
            <a:endParaRPr/>
          </a:p>
        </p:txBody>
      </p:sp>
      <p:sp>
        <p:nvSpPr>
          <p:cNvPr id="213" name="Google Shape;213;g2511250a189_0_13"/>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rmAutofit/>
          </a:bodyPr>
          <a:lstStyle/>
          <a:p>
            <a:pPr marL="457200" lvl="0" indent="-349250" algn="l" rtl="0">
              <a:lnSpc>
                <a:spcPct val="115000"/>
              </a:lnSpc>
              <a:spcBef>
                <a:spcPts val="1200"/>
              </a:spcBef>
              <a:spcAft>
                <a:spcPts val="0"/>
              </a:spcAft>
              <a:buSzPts val="1900"/>
              <a:buChar char="●"/>
            </a:pPr>
            <a:r>
              <a:rPr lang="en-US" sz="2100"/>
              <a:t>Timeouts help in controlling the maximum duration a test method should take to complete.</a:t>
            </a:r>
            <a:endParaRPr sz="2100"/>
          </a:p>
          <a:p>
            <a:pPr marL="457200" lvl="0" indent="-349250" algn="l" rtl="0">
              <a:lnSpc>
                <a:spcPct val="115000"/>
              </a:lnSpc>
              <a:spcBef>
                <a:spcPts val="0"/>
              </a:spcBef>
              <a:spcAft>
                <a:spcPts val="0"/>
              </a:spcAft>
              <a:buSzPts val="1900"/>
              <a:buChar char="●"/>
            </a:pPr>
            <a:r>
              <a:rPr lang="en-US" sz="2100"/>
              <a:t>Prevents tests from running indefinitely, ensuring timely execution.</a:t>
            </a:r>
            <a:endParaRPr sz="2100"/>
          </a:p>
          <a:p>
            <a:pPr marL="457200" lvl="0" indent="-349250" algn="l" rtl="0">
              <a:lnSpc>
                <a:spcPct val="115000"/>
              </a:lnSpc>
              <a:spcBef>
                <a:spcPts val="0"/>
              </a:spcBef>
              <a:spcAft>
                <a:spcPts val="0"/>
              </a:spcAft>
              <a:buSzPts val="1900"/>
              <a:buChar char="●"/>
            </a:pPr>
            <a:r>
              <a:rPr lang="en-US" sz="2100"/>
              <a:t>Specified using the @Timeout annotation in JUnit 5.</a:t>
            </a:r>
            <a:endParaRPr sz="2100"/>
          </a:p>
          <a:p>
            <a:pPr marL="457200" lvl="0" indent="-349250" algn="l" rtl="0">
              <a:lnSpc>
                <a:spcPct val="115000"/>
              </a:lnSpc>
              <a:spcBef>
                <a:spcPts val="0"/>
              </a:spcBef>
              <a:spcAft>
                <a:spcPts val="0"/>
              </a:spcAft>
              <a:buSzPts val="1900"/>
              <a:buChar char="●"/>
            </a:pPr>
            <a:r>
              <a:rPr lang="en-US" sz="2100"/>
              <a:t>Test methods exceeding the specified timeout duration are marked as failed.</a:t>
            </a:r>
            <a:endParaRPr sz="2100"/>
          </a:p>
          <a:p>
            <a:pPr marL="457200" lvl="0" indent="-349250" algn="l" rtl="0">
              <a:lnSpc>
                <a:spcPct val="115000"/>
              </a:lnSpc>
              <a:spcBef>
                <a:spcPts val="0"/>
              </a:spcBef>
              <a:spcAft>
                <a:spcPts val="0"/>
              </a:spcAft>
              <a:buSzPts val="1900"/>
              <a:buChar char="●"/>
            </a:pPr>
            <a:r>
              <a:rPr lang="en-US" sz="2100"/>
              <a:t>Useful for identifying slow or blocking test cases.</a:t>
            </a:r>
            <a:endParaRPr sz="2100"/>
          </a:p>
          <a:p>
            <a:pPr marL="457200" lvl="0" indent="-349250" algn="l" rtl="0">
              <a:lnSpc>
                <a:spcPct val="115000"/>
              </a:lnSpc>
              <a:spcBef>
                <a:spcPts val="0"/>
              </a:spcBef>
              <a:spcAft>
                <a:spcPts val="0"/>
              </a:spcAft>
              <a:buSzPts val="1900"/>
              <a:buChar char="●"/>
            </a:pPr>
            <a:r>
              <a:rPr lang="en-US" sz="2100"/>
              <a:t>Supports both fixed duration timeouts and dynamic timeouts based on conditions.</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2511250a189_0_96"/>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Exercise</a:t>
            </a:r>
            <a:endParaRPr/>
          </a:p>
        </p:txBody>
      </p:sp>
      <p:sp>
        <p:nvSpPr>
          <p:cNvPr id="220" name="Google Shape;220;g2511250a189_0_96"/>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rmAutofit/>
          </a:bodyPr>
          <a:lstStyle/>
          <a:p>
            <a:pPr marL="0" lvl="0" indent="0" algn="l" rtl="0">
              <a:spcBef>
                <a:spcPts val="1200"/>
              </a:spcBef>
              <a:spcAft>
                <a:spcPts val="0"/>
              </a:spcAft>
              <a:buClr>
                <a:schemeClr val="dk1"/>
              </a:buClr>
              <a:buSzPts val="1100"/>
              <a:buFont typeface="Arial"/>
              <a:buNone/>
            </a:pPr>
            <a:r>
              <a:rPr lang="en-US" sz="2100"/>
              <a:t>In this exercise, you will focus on implementing timeout handling in a test case. The test case scenario involves a time-consuming operation, and you want to ensure that the test does not run indefinitely. Your task is to modify the code to include a timeout and write a unit test to validate the behavior.</a:t>
            </a:r>
            <a:endParaRPr sz="2100"/>
          </a:p>
          <a:p>
            <a:pPr marL="0" lvl="0" indent="0" algn="l" rtl="0">
              <a:spcBef>
                <a:spcPts val="1200"/>
              </a:spcBef>
              <a:spcAft>
                <a:spcPts val="0"/>
              </a:spcAft>
              <a:buClr>
                <a:schemeClr val="dk1"/>
              </a:buClr>
              <a:buSzPts val="1100"/>
              <a:buFont typeface="Arial"/>
              <a:buNone/>
            </a:pPr>
            <a:endParaRPr sz="2100"/>
          </a:p>
          <a:p>
            <a:pPr marL="0" lvl="0" indent="0" algn="l" rtl="0">
              <a:spcBef>
                <a:spcPts val="1200"/>
              </a:spcBef>
              <a:spcAft>
                <a:spcPts val="200"/>
              </a:spcAft>
              <a:buNone/>
            </a:pPr>
            <a:endParaRPr sz="2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2511250a189_0_23"/>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Parallel Execution</a:t>
            </a:r>
            <a:endParaRPr/>
          </a:p>
        </p:txBody>
      </p:sp>
      <p:sp>
        <p:nvSpPr>
          <p:cNvPr id="227" name="Google Shape;227;g2511250a189_0_23"/>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rmAutofit/>
          </a:bodyPr>
          <a:lstStyle/>
          <a:p>
            <a:pPr marL="457200" lvl="0" indent="-349250" algn="l" rtl="0">
              <a:lnSpc>
                <a:spcPct val="115000"/>
              </a:lnSpc>
              <a:spcBef>
                <a:spcPts val="1200"/>
              </a:spcBef>
              <a:spcAft>
                <a:spcPts val="0"/>
              </a:spcAft>
              <a:buSzPts val="1900"/>
              <a:buChar char="●"/>
            </a:pPr>
            <a:r>
              <a:rPr lang="en-US" sz="2100"/>
              <a:t>Parallel execution enables running multiple tests concurrently, improving overall test execution time.</a:t>
            </a:r>
            <a:endParaRPr sz="2100"/>
          </a:p>
          <a:p>
            <a:pPr marL="457200" lvl="0" indent="-349250" algn="l" rtl="0">
              <a:lnSpc>
                <a:spcPct val="115000"/>
              </a:lnSpc>
              <a:spcBef>
                <a:spcPts val="0"/>
              </a:spcBef>
              <a:spcAft>
                <a:spcPts val="0"/>
              </a:spcAft>
              <a:buSzPts val="1900"/>
              <a:buChar char="●"/>
            </a:pPr>
            <a:r>
              <a:rPr lang="en-US" sz="2100"/>
              <a:t>Allows utilizing available computing resources efficiently.</a:t>
            </a:r>
            <a:endParaRPr sz="2100"/>
          </a:p>
          <a:p>
            <a:pPr marL="457200" lvl="0" indent="-349250" algn="l" rtl="0">
              <a:lnSpc>
                <a:spcPct val="115000"/>
              </a:lnSpc>
              <a:spcBef>
                <a:spcPts val="0"/>
              </a:spcBef>
              <a:spcAft>
                <a:spcPts val="0"/>
              </a:spcAft>
              <a:buSzPts val="1900"/>
              <a:buChar char="●"/>
            </a:pPr>
            <a:r>
              <a:rPr lang="en-US" sz="2100"/>
              <a:t>Can be achieved using the @Execution annotation in JUnit 5.</a:t>
            </a:r>
            <a:endParaRPr sz="2100"/>
          </a:p>
          <a:p>
            <a:pPr marL="457200" lvl="0" indent="-349250" algn="l" rtl="0">
              <a:lnSpc>
                <a:spcPct val="115000"/>
              </a:lnSpc>
              <a:spcBef>
                <a:spcPts val="0"/>
              </a:spcBef>
              <a:spcAft>
                <a:spcPts val="0"/>
              </a:spcAft>
              <a:buSzPts val="1900"/>
              <a:buChar char="●"/>
            </a:pPr>
            <a:r>
              <a:rPr lang="en-US" sz="2100"/>
              <a:t>Tests can be executed in parallel at different levels, such as class, method, or package.</a:t>
            </a:r>
            <a:endParaRPr sz="2100"/>
          </a:p>
          <a:p>
            <a:pPr marL="457200" lvl="0" indent="-349250" algn="l" rtl="0">
              <a:lnSpc>
                <a:spcPct val="115000"/>
              </a:lnSpc>
              <a:spcBef>
                <a:spcPts val="0"/>
              </a:spcBef>
              <a:spcAft>
                <a:spcPts val="0"/>
              </a:spcAft>
              <a:buSzPts val="1900"/>
              <a:buChar char="●"/>
            </a:pPr>
            <a:r>
              <a:rPr lang="en-US" sz="2100"/>
              <a:t>Helps identify potential issues with test dependencies and shared resources.</a:t>
            </a:r>
            <a:endParaRPr sz="2100"/>
          </a:p>
          <a:p>
            <a:pPr marL="457200" lvl="0" indent="-349250" algn="l" rtl="0">
              <a:lnSpc>
                <a:spcPct val="115000"/>
              </a:lnSpc>
              <a:spcBef>
                <a:spcPts val="0"/>
              </a:spcBef>
              <a:spcAft>
                <a:spcPts val="0"/>
              </a:spcAft>
              <a:buSzPts val="1900"/>
              <a:buChar char="●"/>
            </a:pPr>
            <a:r>
              <a:rPr lang="en-US" sz="2100"/>
              <a:t>It is important to ensure thread safety and isolation of tests when running them in parallel.</a:t>
            </a:r>
            <a:endParaRPr sz="2100"/>
          </a:p>
          <a:p>
            <a:pPr marL="457200" lvl="0" indent="0" algn="l" rtl="0">
              <a:lnSpc>
                <a:spcPct val="115000"/>
              </a:lnSpc>
              <a:spcBef>
                <a:spcPts val="1200"/>
              </a:spcBef>
              <a:spcAft>
                <a:spcPts val="200"/>
              </a:spcAft>
              <a:buNone/>
            </a:pPr>
            <a:endParaRPr sz="21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2511250a189_0_29"/>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Lifecycle Control - Before and After</a:t>
            </a:r>
            <a:endParaRPr/>
          </a:p>
        </p:txBody>
      </p:sp>
      <p:sp>
        <p:nvSpPr>
          <p:cNvPr id="234" name="Google Shape;234;g2511250a189_0_29"/>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Autofit/>
          </a:bodyPr>
          <a:lstStyle/>
          <a:p>
            <a:pPr marL="457200" lvl="0" indent="-349250" algn="l" rtl="0">
              <a:lnSpc>
                <a:spcPct val="115000"/>
              </a:lnSpc>
              <a:spcBef>
                <a:spcPts val="1200"/>
              </a:spcBef>
              <a:spcAft>
                <a:spcPts val="0"/>
              </a:spcAft>
              <a:buSzPts val="1900"/>
              <a:buChar char="●"/>
            </a:pPr>
            <a:r>
              <a:rPr lang="en-US" sz="2100"/>
              <a:t>JUnit provides lifecycle control through methods executed before and after test execution.</a:t>
            </a:r>
            <a:endParaRPr sz="2100"/>
          </a:p>
          <a:p>
            <a:pPr marL="457200" lvl="0" indent="-349250" algn="l" rtl="0">
              <a:lnSpc>
                <a:spcPct val="115000"/>
              </a:lnSpc>
              <a:spcBef>
                <a:spcPts val="0"/>
              </a:spcBef>
              <a:spcAft>
                <a:spcPts val="0"/>
              </a:spcAft>
              <a:buSzPts val="1900"/>
              <a:buChar char="●"/>
            </a:pPr>
            <a:r>
              <a:rPr lang="en-US" sz="2100"/>
              <a:t>The @BeforeAll annotation is used to indicate methods executed once before any test runs in a test class.</a:t>
            </a:r>
            <a:endParaRPr sz="2100"/>
          </a:p>
          <a:p>
            <a:pPr marL="457200" lvl="0" indent="-349250" algn="l" rtl="0">
              <a:lnSpc>
                <a:spcPct val="115000"/>
              </a:lnSpc>
              <a:spcBef>
                <a:spcPts val="0"/>
              </a:spcBef>
              <a:spcAft>
                <a:spcPts val="0"/>
              </a:spcAft>
              <a:buSzPts val="1900"/>
              <a:buChar char="●"/>
            </a:pPr>
            <a:r>
              <a:rPr lang="en-US" sz="2100"/>
              <a:t>The @BeforeEach annotation is used to indicate methods executed before each test method.</a:t>
            </a:r>
            <a:endParaRPr sz="2100"/>
          </a:p>
          <a:p>
            <a:pPr marL="457200" lvl="0" indent="-349250" algn="l" rtl="0">
              <a:lnSpc>
                <a:spcPct val="115000"/>
              </a:lnSpc>
              <a:spcBef>
                <a:spcPts val="0"/>
              </a:spcBef>
              <a:spcAft>
                <a:spcPts val="0"/>
              </a:spcAft>
              <a:buSzPts val="1900"/>
              <a:buChar char="●"/>
            </a:pPr>
            <a:r>
              <a:rPr lang="en-US" sz="2100"/>
              <a:t>The @AfterEach annotation is used to indicate methods executed after each test method.</a:t>
            </a:r>
            <a:endParaRPr sz="2100"/>
          </a:p>
          <a:p>
            <a:pPr marL="457200" lvl="0" indent="-349250" algn="l" rtl="0">
              <a:lnSpc>
                <a:spcPct val="115000"/>
              </a:lnSpc>
              <a:spcBef>
                <a:spcPts val="0"/>
              </a:spcBef>
              <a:spcAft>
                <a:spcPts val="0"/>
              </a:spcAft>
              <a:buSzPts val="1900"/>
              <a:buChar char="●"/>
            </a:pPr>
            <a:r>
              <a:rPr lang="en-US" sz="2100"/>
              <a:t>The @AfterAll annotation is used to indicate methods executed once after all tests in a test class have run.</a:t>
            </a:r>
            <a:endParaRPr sz="2100"/>
          </a:p>
          <a:p>
            <a:pPr marL="457200" lvl="0" indent="-349250" algn="l" rtl="0">
              <a:lnSpc>
                <a:spcPct val="115000"/>
              </a:lnSpc>
              <a:spcBef>
                <a:spcPts val="0"/>
              </a:spcBef>
              <a:spcAft>
                <a:spcPts val="0"/>
              </a:spcAft>
              <a:buSzPts val="1900"/>
              <a:buChar char="●"/>
            </a:pPr>
            <a:r>
              <a:rPr lang="en-US" sz="2100"/>
              <a:t>Lifecycle control methods are useful for setting up and tearing down test resources, such as databases or server connections.</a:t>
            </a:r>
            <a:endParaRPr sz="2100"/>
          </a:p>
          <a:p>
            <a:pPr marL="457200" lvl="0" indent="0" algn="l" rtl="0">
              <a:lnSpc>
                <a:spcPct val="115000"/>
              </a:lnSpc>
              <a:spcBef>
                <a:spcPts val="1200"/>
              </a:spcBef>
              <a:spcAft>
                <a:spcPts val="200"/>
              </a:spcAft>
              <a:buNone/>
            </a:pP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a:t>Introduction</a:t>
            </a:r>
            <a:endParaRPr/>
          </a:p>
        </p:txBody>
      </p:sp>
      <p:sp>
        <p:nvSpPr>
          <p:cNvPr id="112" name="Google Shape;112;p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33350" algn="l" rtl="0">
              <a:lnSpc>
                <a:spcPct val="115000"/>
              </a:lnSpc>
              <a:spcBef>
                <a:spcPts val="0"/>
              </a:spcBef>
              <a:spcAft>
                <a:spcPts val="0"/>
              </a:spcAft>
              <a:buSzPts val="2100"/>
              <a:buChar char="●"/>
            </a:pPr>
            <a:r>
              <a:rPr lang="en-US" sz="2100" dirty="0"/>
              <a:t>Create proper unit tests in Java</a:t>
            </a:r>
            <a:endParaRPr sz="2100" dirty="0"/>
          </a:p>
          <a:p>
            <a:pPr marL="91440" lvl="0" indent="-133350" algn="l" rtl="0">
              <a:lnSpc>
                <a:spcPct val="115000"/>
              </a:lnSpc>
              <a:spcBef>
                <a:spcPts val="1400"/>
              </a:spcBef>
              <a:spcAft>
                <a:spcPts val="0"/>
              </a:spcAft>
              <a:buSzPts val="2100"/>
              <a:buChar char="●"/>
            </a:pPr>
            <a:r>
              <a:rPr lang="en-US" sz="2100" dirty="0"/>
              <a:t>JUnit is the heart of Java testing</a:t>
            </a:r>
            <a:endParaRPr sz="2100" dirty="0"/>
          </a:p>
          <a:p>
            <a:pPr marL="91440" lvl="0" indent="-133350" algn="l" rtl="0">
              <a:lnSpc>
                <a:spcPct val="115000"/>
              </a:lnSpc>
              <a:spcBef>
                <a:spcPts val="1400"/>
              </a:spcBef>
              <a:spcAft>
                <a:spcPts val="0"/>
              </a:spcAft>
              <a:buSzPts val="2100"/>
              <a:buChar char="●"/>
            </a:pPr>
            <a:r>
              <a:rPr lang="en-US" sz="2100" dirty="0"/>
              <a:t>Writing unit tests is different from writing regular code</a:t>
            </a:r>
            <a:endParaRPr sz="2100" dirty="0"/>
          </a:p>
          <a:p>
            <a:pPr marL="91440" lvl="0" indent="-133350" algn="l" rtl="0">
              <a:lnSpc>
                <a:spcPct val="115000"/>
              </a:lnSpc>
              <a:spcBef>
                <a:spcPts val="1400"/>
              </a:spcBef>
              <a:spcAft>
                <a:spcPts val="0"/>
              </a:spcAft>
              <a:buSzPts val="2100"/>
              <a:buChar char="●"/>
            </a:pPr>
            <a:r>
              <a:rPr lang="en-US" sz="2100" dirty="0"/>
              <a:t>Explore advanced topics like (indistinct) and running tests in parallel</a:t>
            </a:r>
            <a:endParaRPr sz="2100" dirty="0"/>
          </a:p>
          <a:p>
            <a:pPr marL="91440" lvl="0" indent="-133350" algn="l" rtl="0">
              <a:lnSpc>
                <a:spcPct val="115000"/>
              </a:lnSpc>
              <a:spcBef>
                <a:spcPts val="1400"/>
              </a:spcBef>
              <a:spcAft>
                <a:spcPts val="0"/>
              </a:spcAft>
              <a:buSzPts val="2100"/>
              <a:buChar char="●"/>
            </a:pPr>
            <a:r>
              <a:rPr lang="en-US" sz="2100" dirty="0"/>
              <a:t>Best practices for writing unit tests</a:t>
            </a:r>
            <a:endParaRPr sz="2100" dirty="0"/>
          </a:p>
          <a:p>
            <a:pPr marL="91440" lvl="0" indent="0" algn="l" rtl="0">
              <a:lnSpc>
                <a:spcPct val="115000"/>
              </a:lnSpc>
              <a:spcBef>
                <a:spcPts val="1400"/>
              </a:spcBef>
              <a:spcAft>
                <a:spcPts val="0"/>
              </a:spcAft>
              <a:buNone/>
            </a:pPr>
            <a:endParaRPr sz="21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2511250a189_0_35"/>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Custom Messages and Report</a:t>
            </a:r>
            <a:endParaRPr/>
          </a:p>
        </p:txBody>
      </p:sp>
      <p:sp>
        <p:nvSpPr>
          <p:cNvPr id="241" name="Google Shape;241;g2511250a189_0_35"/>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Autofit/>
          </a:bodyPr>
          <a:lstStyle/>
          <a:p>
            <a:pPr marL="457200" lvl="0" indent="-349250" algn="l" rtl="0">
              <a:lnSpc>
                <a:spcPct val="115000"/>
              </a:lnSpc>
              <a:spcBef>
                <a:spcPts val="1200"/>
              </a:spcBef>
              <a:spcAft>
                <a:spcPts val="0"/>
              </a:spcAft>
              <a:buSzPts val="1900"/>
              <a:buChar char="●"/>
            </a:pPr>
            <a:r>
              <a:rPr lang="en-US" sz="2100"/>
              <a:t>JUnit allows custom messages to be displayed in test assertions, providing meaningful feedback on failures.</a:t>
            </a:r>
            <a:endParaRPr sz="2100"/>
          </a:p>
          <a:p>
            <a:pPr marL="457200" lvl="0" indent="-349250" algn="l" rtl="0">
              <a:lnSpc>
                <a:spcPct val="115000"/>
              </a:lnSpc>
              <a:spcBef>
                <a:spcPts val="0"/>
              </a:spcBef>
              <a:spcAft>
                <a:spcPts val="0"/>
              </a:spcAft>
              <a:buSzPts val="1900"/>
              <a:buChar char="●"/>
            </a:pPr>
            <a:r>
              <a:rPr lang="en-US" sz="2100"/>
              <a:t>Custom messages can be added as a parameter to assertion methods, making the failure message more descriptive.</a:t>
            </a:r>
            <a:endParaRPr sz="2100"/>
          </a:p>
          <a:p>
            <a:pPr marL="457200" lvl="0" indent="-349250" algn="l" rtl="0">
              <a:lnSpc>
                <a:spcPct val="115000"/>
              </a:lnSpc>
              <a:spcBef>
                <a:spcPts val="0"/>
              </a:spcBef>
              <a:spcAft>
                <a:spcPts val="0"/>
              </a:spcAft>
              <a:buSzPts val="1900"/>
              <a:buChar char="●"/>
            </a:pPr>
            <a:r>
              <a:rPr lang="en-US" sz="2100"/>
              <a:t>This helps in quickly identifying the cause of test failures, improving debugging and troubleshooting.</a:t>
            </a:r>
            <a:endParaRPr sz="2100"/>
          </a:p>
          <a:p>
            <a:pPr marL="457200" lvl="0" indent="-349250" algn="l" rtl="0">
              <a:lnSpc>
                <a:spcPct val="115000"/>
              </a:lnSpc>
              <a:spcBef>
                <a:spcPts val="0"/>
              </a:spcBef>
              <a:spcAft>
                <a:spcPts val="0"/>
              </a:spcAft>
              <a:buSzPts val="1900"/>
              <a:buChar char="●"/>
            </a:pPr>
            <a:r>
              <a:rPr lang="en-US" sz="2100"/>
              <a:t>JUnit also provides rich reporting options to generate detailed test reports.</a:t>
            </a:r>
            <a:endParaRPr sz="2100"/>
          </a:p>
          <a:p>
            <a:pPr marL="457200" lvl="0" indent="-349250" algn="l" rtl="0">
              <a:lnSpc>
                <a:spcPct val="115000"/>
              </a:lnSpc>
              <a:spcBef>
                <a:spcPts val="0"/>
              </a:spcBef>
              <a:spcAft>
                <a:spcPts val="0"/>
              </a:spcAft>
              <a:buSzPts val="1900"/>
              <a:buChar char="●"/>
            </a:pPr>
            <a:r>
              <a:rPr lang="en-US" sz="2100"/>
              <a:t>Custom reporters can be implemented to generate customized reports, including test execution summaries and metrics.</a:t>
            </a:r>
            <a:endParaRPr sz="2100"/>
          </a:p>
          <a:p>
            <a:pPr marL="457200" lvl="0" indent="-349250" algn="l" rtl="0">
              <a:lnSpc>
                <a:spcPct val="115000"/>
              </a:lnSpc>
              <a:spcBef>
                <a:spcPts val="0"/>
              </a:spcBef>
              <a:spcAft>
                <a:spcPts val="0"/>
              </a:spcAft>
              <a:buSzPts val="1900"/>
              <a:buChar char="●"/>
            </a:pPr>
            <a:r>
              <a:rPr lang="en-US" sz="2100"/>
              <a:t>These reports aid in analyzing test results, identifying trends, and assessing overall test coverage.</a:t>
            </a:r>
            <a:endParaRPr sz="21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2511250a189_0_45"/>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Conditional Test Execution</a:t>
            </a:r>
            <a:endParaRPr/>
          </a:p>
        </p:txBody>
      </p:sp>
      <p:sp>
        <p:nvSpPr>
          <p:cNvPr id="248" name="Google Shape;248;g2511250a189_0_45"/>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rmAutofit lnSpcReduction="10000"/>
          </a:bodyPr>
          <a:lstStyle/>
          <a:p>
            <a:pPr marL="457200" lvl="0" indent="-349250" algn="l" rtl="0">
              <a:lnSpc>
                <a:spcPct val="115000"/>
              </a:lnSpc>
              <a:spcBef>
                <a:spcPts val="1200"/>
              </a:spcBef>
              <a:spcAft>
                <a:spcPts val="0"/>
              </a:spcAft>
              <a:buSzPts val="1900"/>
              <a:buChar char="●"/>
            </a:pPr>
            <a:r>
              <a:rPr lang="en-US" sz="2100"/>
              <a:t>JUnit provides conditional test execution based on specific conditions or assumptions.</a:t>
            </a:r>
            <a:endParaRPr sz="2100"/>
          </a:p>
          <a:p>
            <a:pPr marL="457200" lvl="0" indent="-349250" algn="l" rtl="0">
              <a:lnSpc>
                <a:spcPct val="115000"/>
              </a:lnSpc>
              <a:spcBef>
                <a:spcPts val="0"/>
              </a:spcBef>
              <a:spcAft>
                <a:spcPts val="0"/>
              </a:spcAft>
              <a:buSzPts val="1900"/>
              <a:buChar char="●"/>
            </a:pPr>
            <a:r>
              <a:rPr lang="en-US" sz="2100"/>
              <a:t>Conditional execution allows tests to be skipped or ignored based on certain criteria.</a:t>
            </a:r>
            <a:endParaRPr sz="2100"/>
          </a:p>
          <a:p>
            <a:pPr marL="457200" lvl="0" indent="-349250" algn="l" rtl="0">
              <a:lnSpc>
                <a:spcPct val="115000"/>
              </a:lnSpc>
              <a:spcBef>
                <a:spcPts val="0"/>
              </a:spcBef>
              <a:spcAft>
                <a:spcPts val="0"/>
              </a:spcAft>
              <a:buSzPts val="1900"/>
              <a:buChar char="●"/>
            </a:pPr>
            <a:r>
              <a:rPr lang="en-US" sz="2100"/>
              <a:t>Assumptions can be defined using the assumeTrue() method, which skips the test if the assumption is not met.</a:t>
            </a:r>
            <a:endParaRPr sz="2100"/>
          </a:p>
          <a:p>
            <a:pPr marL="457200" lvl="0" indent="-349250" algn="l" rtl="0">
              <a:lnSpc>
                <a:spcPct val="115000"/>
              </a:lnSpc>
              <a:spcBef>
                <a:spcPts val="0"/>
              </a:spcBef>
              <a:spcAft>
                <a:spcPts val="0"/>
              </a:spcAft>
              <a:buSzPts val="1900"/>
              <a:buChar char="●"/>
            </a:pPr>
            <a:r>
              <a:rPr lang="en-US" sz="2100"/>
              <a:t>This feature is useful when tests rely on specific system configurations, environment variables, or external dependencies.</a:t>
            </a:r>
            <a:endParaRPr sz="2100"/>
          </a:p>
          <a:p>
            <a:pPr marL="457200" lvl="0" indent="-349250" algn="l" rtl="0">
              <a:lnSpc>
                <a:spcPct val="115000"/>
              </a:lnSpc>
              <a:spcBef>
                <a:spcPts val="0"/>
              </a:spcBef>
              <a:spcAft>
                <a:spcPts val="0"/>
              </a:spcAft>
              <a:buSzPts val="1900"/>
              <a:buChar char="●"/>
            </a:pPr>
            <a:r>
              <a:rPr lang="en-US" sz="2100"/>
              <a:t>Conditional execution helps optimize test suites and ensures that tests are executed only when the required conditions are met.</a:t>
            </a:r>
            <a:endParaRPr sz="2100"/>
          </a:p>
          <a:p>
            <a:pPr marL="457200" lvl="0" indent="-349250" algn="l" rtl="0">
              <a:lnSpc>
                <a:spcPct val="115000"/>
              </a:lnSpc>
              <a:spcBef>
                <a:spcPts val="0"/>
              </a:spcBef>
              <a:spcAft>
                <a:spcPts val="0"/>
              </a:spcAft>
              <a:buSzPts val="1900"/>
              <a:buChar char="●"/>
            </a:pPr>
            <a:r>
              <a:rPr lang="en-US" sz="2100"/>
              <a:t>By selectively running tests, developers can focus on relevant scenarios and reduce unnecessary test execution time.</a:t>
            </a:r>
            <a:endParaRPr sz="2100"/>
          </a:p>
          <a:p>
            <a:pPr marL="0" lvl="0" indent="0" algn="l" rtl="0">
              <a:lnSpc>
                <a:spcPct val="115000"/>
              </a:lnSpc>
              <a:spcBef>
                <a:spcPts val="1200"/>
              </a:spcBef>
              <a:spcAft>
                <a:spcPts val="200"/>
              </a:spcAft>
              <a:buNone/>
            </a:pPr>
            <a:endParaRPr sz="21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2511250a189_0_105"/>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Exercise</a:t>
            </a:r>
            <a:endParaRPr/>
          </a:p>
        </p:txBody>
      </p:sp>
      <p:sp>
        <p:nvSpPr>
          <p:cNvPr id="255" name="Google Shape;255;g2511250a189_0_105"/>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rmAutofit/>
          </a:bodyPr>
          <a:lstStyle/>
          <a:p>
            <a:pPr marL="0" lvl="0" indent="0" algn="l" rtl="0">
              <a:spcBef>
                <a:spcPts val="1200"/>
              </a:spcBef>
              <a:spcAft>
                <a:spcPts val="0"/>
              </a:spcAft>
              <a:buClr>
                <a:schemeClr val="dk1"/>
              </a:buClr>
              <a:buSzPts val="1100"/>
              <a:buFont typeface="Arial"/>
              <a:buNone/>
            </a:pPr>
            <a:r>
              <a:rPr lang="en-US" sz="2100"/>
              <a:t>In this exercise, you will focus on implementing conditional test execution based on certain conditions. The test case scenario involves different test scenarios that should only be executed under specific conditions. Your task is to modify the code to include conditional statements and write unit tests to validate the behavior.</a:t>
            </a:r>
            <a:endParaRPr sz="2100"/>
          </a:p>
          <a:p>
            <a:pPr marL="0" lvl="0" indent="0" algn="l" rtl="0">
              <a:spcBef>
                <a:spcPts val="1200"/>
              </a:spcBef>
              <a:spcAft>
                <a:spcPts val="0"/>
              </a:spcAft>
              <a:buClr>
                <a:schemeClr val="dk1"/>
              </a:buClr>
              <a:buSzPts val="1100"/>
              <a:buFont typeface="Arial"/>
              <a:buNone/>
            </a:pPr>
            <a:endParaRPr sz="2100"/>
          </a:p>
          <a:p>
            <a:pPr marL="0" lvl="0" indent="0" algn="l" rtl="0">
              <a:spcBef>
                <a:spcPts val="1200"/>
              </a:spcBef>
              <a:spcAft>
                <a:spcPts val="200"/>
              </a:spcAft>
              <a:buNone/>
            </a:pPr>
            <a:endParaRPr sz="21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2511250a189_0_60"/>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4700"/>
              <a:t>How to make code ready for unit Testing</a:t>
            </a:r>
            <a:endParaRPr sz="4700"/>
          </a:p>
        </p:txBody>
      </p:sp>
      <p:sp>
        <p:nvSpPr>
          <p:cNvPr id="262" name="Google Shape;262;g2511250a189_0_60"/>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rmAutofit/>
          </a:bodyPr>
          <a:lstStyle/>
          <a:p>
            <a:pPr marL="0" lvl="0" indent="0" algn="l" rtl="0">
              <a:spcBef>
                <a:spcPts val="1200"/>
              </a:spcBef>
              <a:spcAft>
                <a:spcPts val="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2511250a189_0_51"/>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Disabling Unit Test</a:t>
            </a:r>
            <a:endParaRPr/>
          </a:p>
        </p:txBody>
      </p:sp>
      <p:sp>
        <p:nvSpPr>
          <p:cNvPr id="269" name="Google Shape;269;g2511250a189_0_51"/>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rmAutofit/>
          </a:bodyPr>
          <a:lstStyle/>
          <a:p>
            <a:pPr marL="457200" lvl="0" indent="-349250" algn="l" rtl="0">
              <a:lnSpc>
                <a:spcPct val="115000"/>
              </a:lnSpc>
              <a:spcBef>
                <a:spcPts val="1200"/>
              </a:spcBef>
              <a:spcAft>
                <a:spcPts val="0"/>
              </a:spcAft>
              <a:buSzPts val="1900"/>
              <a:buChar char="●"/>
            </a:pPr>
            <a:r>
              <a:rPr lang="en-US" sz="2100"/>
              <a:t>JUnit provides a way to disable or ignore specific unit tests.</a:t>
            </a:r>
            <a:endParaRPr sz="2100"/>
          </a:p>
          <a:p>
            <a:pPr marL="457200" lvl="0" indent="-349250" algn="l" rtl="0">
              <a:lnSpc>
                <a:spcPct val="115000"/>
              </a:lnSpc>
              <a:spcBef>
                <a:spcPts val="0"/>
              </a:spcBef>
              <a:spcAft>
                <a:spcPts val="0"/>
              </a:spcAft>
              <a:buSzPts val="1900"/>
              <a:buChar char="●"/>
            </a:pPr>
            <a:r>
              <a:rPr lang="en-US" sz="2100"/>
              <a:t>Disabling a test allows temporarily excluding it from test execution without removing the test code.</a:t>
            </a:r>
            <a:endParaRPr sz="2100"/>
          </a:p>
          <a:p>
            <a:pPr marL="457200" lvl="0" indent="-349250" algn="l" rtl="0">
              <a:lnSpc>
                <a:spcPct val="115000"/>
              </a:lnSpc>
              <a:spcBef>
                <a:spcPts val="0"/>
              </a:spcBef>
              <a:spcAft>
                <a:spcPts val="0"/>
              </a:spcAft>
              <a:buSzPts val="1900"/>
              <a:buChar char="●"/>
            </a:pPr>
            <a:r>
              <a:rPr lang="en-US" sz="2100"/>
              <a:t>The @Disabled annotation can be used to disable a test class or individual test methods.</a:t>
            </a:r>
            <a:endParaRPr sz="2100"/>
          </a:p>
          <a:p>
            <a:pPr marL="457200" lvl="0" indent="-349250" algn="l" rtl="0">
              <a:lnSpc>
                <a:spcPct val="115000"/>
              </a:lnSpc>
              <a:spcBef>
                <a:spcPts val="0"/>
              </a:spcBef>
              <a:spcAft>
                <a:spcPts val="0"/>
              </a:spcAft>
              <a:buSzPts val="1900"/>
              <a:buChar char="●"/>
            </a:pPr>
            <a:r>
              <a:rPr lang="en-US" sz="2100"/>
              <a:t>Disabled tests are skipped during test execution and marked as ignored in the test results.</a:t>
            </a:r>
            <a:endParaRPr sz="2100"/>
          </a:p>
          <a:p>
            <a:pPr marL="457200" lvl="0" indent="-349250" algn="l" rtl="0">
              <a:lnSpc>
                <a:spcPct val="115000"/>
              </a:lnSpc>
              <a:spcBef>
                <a:spcPts val="0"/>
              </a:spcBef>
              <a:spcAft>
                <a:spcPts val="0"/>
              </a:spcAft>
              <a:buSzPts val="1900"/>
              <a:buChar char="●"/>
            </a:pPr>
            <a:r>
              <a:rPr lang="en-US" sz="2100"/>
              <a:t>This feature is useful when tests are failing or not applicable in the current development or testing phase.</a:t>
            </a:r>
            <a:endParaRPr sz="2100"/>
          </a:p>
          <a:p>
            <a:pPr marL="457200" lvl="0" indent="-349250" algn="l" rtl="0">
              <a:lnSpc>
                <a:spcPct val="115000"/>
              </a:lnSpc>
              <a:spcBef>
                <a:spcPts val="0"/>
              </a:spcBef>
              <a:spcAft>
                <a:spcPts val="0"/>
              </a:spcAft>
              <a:buSzPts val="1900"/>
              <a:buChar char="●"/>
            </a:pPr>
            <a:r>
              <a:rPr lang="en-US" sz="2100"/>
              <a:t>Disabling tests helps maintain a clean and focused test suite by temporarily excluding irrelevant or problematic tests.</a:t>
            </a:r>
            <a:endParaRPr sz="21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2511250a189_0_113"/>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Exercise </a:t>
            </a:r>
            <a:endParaRPr/>
          </a:p>
        </p:txBody>
      </p:sp>
      <p:sp>
        <p:nvSpPr>
          <p:cNvPr id="276" name="Google Shape;276;g2511250a189_0_113"/>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rmAutofit/>
          </a:bodyPr>
          <a:lstStyle/>
          <a:p>
            <a:pPr marL="0" lvl="0" indent="0" algn="l" rtl="0">
              <a:spcBef>
                <a:spcPts val="1200"/>
              </a:spcBef>
              <a:spcAft>
                <a:spcPts val="0"/>
              </a:spcAft>
              <a:buClr>
                <a:schemeClr val="dk1"/>
              </a:buClr>
              <a:buSzPts val="1100"/>
              <a:buFont typeface="Arial"/>
              <a:buNone/>
            </a:pPr>
            <a:r>
              <a:rPr lang="en-US" sz="2100"/>
              <a:t>In this exercise, you will learn how to disable a unit test using annotations. Disabling a unit test can be useful in scenarios where a test case is failing or needs to be temporarily excluded from the test suite. Your task is to disable a specific unit test and observe the impact on the test execution.</a:t>
            </a:r>
            <a:endParaRPr sz="2100"/>
          </a:p>
          <a:p>
            <a:pPr marL="0" lvl="0" indent="0" algn="l" rtl="0">
              <a:spcBef>
                <a:spcPts val="1200"/>
              </a:spcBef>
              <a:spcAft>
                <a:spcPts val="0"/>
              </a:spcAft>
              <a:buClr>
                <a:schemeClr val="dk1"/>
              </a:buClr>
              <a:buSzPts val="1100"/>
              <a:buFont typeface="Arial"/>
              <a:buNone/>
            </a:pPr>
            <a:endParaRPr sz="2100"/>
          </a:p>
          <a:p>
            <a:pPr marL="0" lvl="0" indent="0" algn="l" rtl="0">
              <a:spcBef>
                <a:spcPts val="1200"/>
              </a:spcBef>
              <a:spcAft>
                <a:spcPts val="200"/>
              </a:spcAft>
              <a:buNone/>
            </a:pPr>
            <a:endParaRPr sz="21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2511250a189_0_66"/>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Mockito</a:t>
            </a:r>
            <a:endParaRPr/>
          </a:p>
        </p:txBody>
      </p:sp>
      <p:sp>
        <p:nvSpPr>
          <p:cNvPr id="283" name="Google Shape;283;g2511250a189_0_66"/>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rmAutofit/>
          </a:bodyPr>
          <a:lstStyle/>
          <a:p>
            <a:pPr marL="457200" lvl="0" indent="-349250" algn="l" rtl="0">
              <a:lnSpc>
                <a:spcPct val="115000"/>
              </a:lnSpc>
              <a:spcBef>
                <a:spcPts val="1200"/>
              </a:spcBef>
              <a:spcAft>
                <a:spcPts val="0"/>
              </a:spcAft>
              <a:buSzPts val="1900"/>
              <a:buChar char="●"/>
            </a:pPr>
            <a:r>
              <a:rPr lang="en-US" sz="2100"/>
              <a:t>Mockito is a popular mocking framework for Java unit testing.</a:t>
            </a:r>
            <a:endParaRPr sz="2100"/>
          </a:p>
          <a:p>
            <a:pPr marL="457200" lvl="0" indent="-349250" algn="l" rtl="0">
              <a:lnSpc>
                <a:spcPct val="115000"/>
              </a:lnSpc>
              <a:spcBef>
                <a:spcPts val="0"/>
              </a:spcBef>
              <a:spcAft>
                <a:spcPts val="0"/>
              </a:spcAft>
              <a:buSzPts val="1900"/>
              <a:buChar char="●"/>
            </a:pPr>
            <a:r>
              <a:rPr lang="en-US" sz="2100"/>
              <a:t>It allows the creation of mock objects to simulate dependencies and interactions with external components.</a:t>
            </a:r>
            <a:endParaRPr sz="2100"/>
          </a:p>
          <a:p>
            <a:pPr marL="457200" lvl="0" indent="-349250" algn="l" rtl="0">
              <a:lnSpc>
                <a:spcPct val="115000"/>
              </a:lnSpc>
              <a:spcBef>
                <a:spcPts val="0"/>
              </a:spcBef>
              <a:spcAft>
                <a:spcPts val="0"/>
              </a:spcAft>
              <a:buSzPts val="1900"/>
              <a:buChar char="●"/>
            </a:pPr>
            <a:r>
              <a:rPr lang="en-US" sz="2100"/>
              <a:t>Mockito provides a simple and expressive API for creating and configuring mock objects.</a:t>
            </a:r>
            <a:endParaRPr sz="2100"/>
          </a:p>
          <a:p>
            <a:pPr marL="457200" lvl="0" indent="-349250" algn="l" rtl="0">
              <a:lnSpc>
                <a:spcPct val="115000"/>
              </a:lnSpc>
              <a:spcBef>
                <a:spcPts val="0"/>
              </a:spcBef>
              <a:spcAft>
                <a:spcPts val="0"/>
              </a:spcAft>
              <a:buSzPts val="1900"/>
              <a:buChar char="●"/>
            </a:pPr>
            <a:r>
              <a:rPr lang="en-US" sz="2100"/>
              <a:t>With Mockito, you can verify method invocations, define return values, and stub behaviors of mock objects.</a:t>
            </a:r>
            <a:endParaRPr sz="2100"/>
          </a:p>
          <a:p>
            <a:pPr marL="457200" lvl="0" indent="-349250" algn="l" rtl="0">
              <a:lnSpc>
                <a:spcPct val="115000"/>
              </a:lnSpc>
              <a:spcBef>
                <a:spcPts val="0"/>
              </a:spcBef>
              <a:spcAft>
                <a:spcPts val="0"/>
              </a:spcAft>
              <a:buSzPts val="1900"/>
              <a:buChar char="●"/>
            </a:pPr>
            <a:r>
              <a:rPr lang="en-US" sz="2100"/>
              <a:t>Mockito integrates well with other testing frameworks like JUnit and can be used alongside them.</a:t>
            </a:r>
            <a:endParaRPr sz="2100"/>
          </a:p>
          <a:p>
            <a:pPr marL="457200" lvl="0" indent="-349250" algn="l" rtl="0">
              <a:lnSpc>
                <a:spcPct val="115000"/>
              </a:lnSpc>
              <a:spcBef>
                <a:spcPts val="0"/>
              </a:spcBef>
              <a:spcAft>
                <a:spcPts val="0"/>
              </a:spcAft>
              <a:buSzPts val="1900"/>
              <a:buChar char="●"/>
            </a:pPr>
            <a:r>
              <a:rPr lang="en-US" sz="2100"/>
              <a:t>Using Mockito can help isolate units of code for testing and make unit tests more focused and reliable.</a:t>
            </a:r>
            <a:endParaRPr sz="21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2511250a189_0_73"/>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Conlcusion</a:t>
            </a:r>
            <a:endParaRPr/>
          </a:p>
        </p:txBody>
      </p:sp>
      <p:sp>
        <p:nvSpPr>
          <p:cNvPr id="290" name="Google Shape;290;g2511250a189_0_73"/>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rmAutofit/>
          </a:bodyPr>
          <a:lstStyle/>
          <a:p>
            <a:pPr marL="0" lvl="0" indent="0" algn="l" rtl="0">
              <a:spcBef>
                <a:spcPts val="1200"/>
              </a:spcBef>
              <a:spcAft>
                <a:spcPts val="2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2511250a189_0_79"/>
          <p:cNvSpPr txBox="1">
            <a:spLocks noGrp="1"/>
          </p:cNvSpPr>
          <p:nvPr>
            <p:ph type="body" idx="1"/>
          </p:nvPr>
        </p:nvSpPr>
        <p:spPr>
          <a:xfrm>
            <a:off x="3480402" y="2916907"/>
            <a:ext cx="5764200" cy="1024200"/>
          </a:xfrm>
          <a:prstGeom prst="rect">
            <a:avLst/>
          </a:prstGeom>
        </p:spPr>
        <p:txBody>
          <a:bodyPr spcFirstLastPara="1" wrap="square" lIns="0" tIns="45700" rIns="0" bIns="45700" anchor="t" anchorCtr="0">
            <a:normAutofit lnSpcReduction="10000"/>
          </a:bodyPr>
          <a:lstStyle/>
          <a:p>
            <a:pPr marL="0" lvl="0" indent="0" algn="l" rtl="0">
              <a:spcBef>
                <a:spcPts val="1200"/>
              </a:spcBef>
              <a:spcAft>
                <a:spcPts val="200"/>
              </a:spcAft>
              <a:buNone/>
            </a:pPr>
            <a:r>
              <a:rPr lang="en-US" sz="6900"/>
              <a:t>Thank you!</a:t>
            </a:r>
            <a:endParaRPr sz="6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Unit Testing and JUnit</a:t>
            </a:r>
            <a:endParaRPr/>
          </a:p>
        </p:txBody>
      </p:sp>
      <p:sp>
        <p:nvSpPr>
          <p:cNvPr id="118" name="Google Shape;118;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457200" lvl="0" indent="-349250" algn="l" rtl="0">
              <a:lnSpc>
                <a:spcPct val="115000"/>
              </a:lnSpc>
              <a:spcBef>
                <a:spcPts val="0"/>
              </a:spcBef>
              <a:spcAft>
                <a:spcPts val="0"/>
              </a:spcAft>
              <a:buSzPts val="1900"/>
              <a:buChar char="●"/>
            </a:pPr>
            <a:r>
              <a:rPr lang="en-US" sz="2100"/>
              <a:t>Types of testing: unit, system, integration, acceptance, performance, regression, security, load, end-to-end</a:t>
            </a:r>
            <a:endParaRPr sz="2100"/>
          </a:p>
          <a:p>
            <a:pPr marL="457200" lvl="0" indent="-349250" algn="l" rtl="0">
              <a:lnSpc>
                <a:spcPct val="115000"/>
              </a:lnSpc>
              <a:spcBef>
                <a:spcPts val="0"/>
              </a:spcBef>
              <a:spcAft>
                <a:spcPts val="0"/>
              </a:spcAft>
              <a:buSzPts val="1900"/>
              <a:buChar char="●"/>
            </a:pPr>
            <a:r>
              <a:rPr lang="en-US" sz="2100"/>
              <a:t>Importance of unit testing for stability and performance</a:t>
            </a:r>
            <a:endParaRPr sz="2100"/>
          </a:p>
          <a:p>
            <a:pPr marL="457200" lvl="0" indent="-349250" algn="l" rtl="0">
              <a:lnSpc>
                <a:spcPct val="115000"/>
              </a:lnSpc>
              <a:spcBef>
                <a:spcPts val="0"/>
              </a:spcBef>
              <a:spcAft>
                <a:spcPts val="0"/>
              </a:spcAft>
              <a:buSzPts val="1900"/>
              <a:buChar char="●"/>
            </a:pPr>
            <a:r>
              <a:rPr lang="en-US" sz="2100"/>
              <a:t>Advantages of unit testing: bug detection, time and cost savings, promotes better code</a:t>
            </a:r>
            <a:endParaRPr sz="2100"/>
          </a:p>
          <a:p>
            <a:pPr marL="457200" lvl="0" indent="-349250" algn="l" rtl="0">
              <a:lnSpc>
                <a:spcPct val="115000"/>
              </a:lnSpc>
              <a:spcBef>
                <a:spcPts val="0"/>
              </a:spcBef>
              <a:spcAft>
                <a:spcPts val="0"/>
              </a:spcAft>
              <a:buSzPts val="1900"/>
              <a:buChar char="●"/>
            </a:pPr>
            <a:r>
              <a:rPr lang="en-US" sz="2100"/>
              <a:t>Introduction to JUnit: Java's unit testing framework</a:t>
            </a:r>
            <a:endParaRPr sz="2100"/>
          </a:p>
          <a:p>
            <a:pPr marL="457200" lvl="0" indent="-349250" algn="l" rtl="0">
              <a:lnSpc>
                <a:spcPct val="115000"/>
              </a:lnSpc>
              <a:spcBef>
                <a:spcPts val="0"/>
              </a:spcBef>
              <a:spcAft>
                <a:spcPts val="0"/>
              </a:spcAft>
              <a:buSzPts val="1900"/>
              <a:buChar char="●"/>
            </a:pPr>
            <a:r>
              <a:rPr lang="en-US" sz="2100"/>
              <a:t>Part of the xUnit series for various languages</a:t>
            </a:r>
            <a:endParaRPr sz="2100"/>
          </a:p>
          <a:p>
            <a:pPr marL="457200" lvl="0" indent="-349250" algn="l" rtl="0">
              <a:lnSpc>
                <a:spcPct val="115000"/>
              </a:lnSpc>
              <a:spcBef>
                <a:spcPts val="0"/>
              </a:spcBef>
              <a:spcAft>
                <a:spcPts val="0"/>
              </a:spcAft>
              <a:buSzPts val="1900"/>
              <a:buChar char="●"/>
            </a:pPr>
            <a:r>
              <a:rPr lang="en-US" sz="2100"/>
              <a:t>Simplifies automated unit testing and essential for TDD</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xfrm>
            <a:off x="531845" y="241757"/>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Quick Example of basic Unit test</a:t>
            </a:r>
            <a:endParaRPr/>
          </a:p>
        </p:txBody>
      </p:sp>
      <p:sp>
        <p:nvSpPr>
          <p:cNvPr id="124" name="Google Shape;124;p4"/>
          <p:cNvSpPr txBox="1">
            <a:spLocks noGrp="1"/>
          </p:cNvSpPr>
          <p:nvPr>
            <p:ph type="body" idx="1"/>
          </p:nvPr>
        </p:nvSpPr>
        <p:spPr>
          <a:xfrm>
            <a:off x="3719182" y="1939040"/>
            <a:ext cx="4463765" cy="4023360"/>
          </a:xfrm>
          <a:prstGeom prst="rect">
            <a:avLst/>
          </a:prstGeom>
          <a:noFill/>
          <a:ln>
            <a:noFill/>
          </a:ln>
        </p:spPr>
        <p:txBody>
          <a:bodyPr spcFirstLastPara="1" wrap="square" lIns="0" tIns="45700" rIns="0" bIns="45700" anchor="t" anchorCtr="0">
            <a:noAutofit/>
          </a:bodyPr>
          <a:lstStyle/>
          <a:p>
            <a:pPr marL="91440" lvl="0" indent="-133350" algn="l" rtl="0">
              <a:lnSpc>
                <a:spcPct val="90000"/>
              </a:lnSpc>
              <a:spcBef>
                <a:spcPts val="0"/>
              </a:spcBef>
              <a:spcAft>
                <a:spcPts val="0"/>
              </a:spcAft>
              <a:buSzPts val="2100"/>
              <a:buChar char=" "/>
            </a:pPr>
            <a:r>
              <a:rPr lang="en-US" sz="2100" b="1"/>
              <a:t>Code</a:t>
            </a:r>
            <a:endParaRPr sz="2100"/>
          </a:p>
          <a:p>
            <a:pPr marL="91440" lvl="0" indent="0" algn="l" rtl="0">
              <a:lnSpc>
                <a:spcPct val="90000"/>
              </a:lnSpc>
              <a:spcBef>
                <a:spcPts val="1400"/>
              </a:spcBef>
              <a:spcAft>
                <a:spcPts val="0"/>
              </a:spcAft>
              <a:buSzPts val="2000"/>
              <a:buNone/>
            </a:pPr>
            <a:endParaRPr sz="2100"/>
          </a:p>
          <a:p>
            <a:pPr marL="91440" lvl="0" indent="-133350" algn="l" rtl="0">
              <a:lnSpc>
                <a:spcPct val="90000"/>
              </a:lnSpc>
              <a:spcBef>
                <a:spcPts val="1400"/>
              </a:spcBef>
              <a:spcAft>
                <a:spcPts val="0"/>
              </a:spcAft>
              <a:buSzPts val="2100"/>
              <a:buChar char=" "/>
            </a:pPr>
            <a:r>
              <a:rPr lang="en-US" sz="2100"/>
              <a:t>public class SimpleCalculator {</a:t>
            </a:r>
            <a:endParaRPr sz="2100"/>
          </a:p>
          <a:p>
            <a:pPr marL="91440" lvl="0" indent="0" algn="l" rtl="0">
              <a:lnSpc>
                <a:spcPct val="90000"/>
              </a:lnSpc>
              <a:spcBef>
                <a:spcPts val="1400"/>
              </a:spcBef>
              <a:spcAft>
                <a:spcPts val="0"/>
              </a:spcAft>
              <a:buSzPts val="2000"/>
              <a:buNone/>
            </a:pPr>
            <a:endParaRPr sz="2100"/>
          </a:p>
          <a:p>
            <a:pPr marL="91440" lvl="0" indent="-133350" algn="l" rtl="0">
              <a:lnSpc>
                <a:spcPct val="90000"/>
              </a:lnSpc>
              <a:spcBef>
                <a:spcPts val="1400"/>
              </a:spcBef>
              <a:spcAft>
                <a:spcPts val="0"/>
              </a:spcAft>
              <a:buSzPts val="2100"/>
              <a:buChar char=" "/>
            </a:pPr>
            <a:r>
              <a:rPr lang="en-US" sz="2100"/>
              <a:t>    public int multiply(int a, int b) {</a:t>
            </a:r>
            <a:endParaRPr sz="2100"/>
          </a:p>
          <a:p>
            <a:pPr marL="91440" lvl="0" indent="-133350" algn="l" rtl="0">
              <a:lnSpc>
                <a:spcPct val="90000"/>
              </a:lnSpc>
              <a:spcBef>
                <a:spcPts val="1400"/>
              </a:spcBef>
              <a:spcAft>
                <a:spcPts val="0"/>
              </a:spcAft>
              <a:buSzPts val="2100"/>
              <a:buChar char=" "/>
            </a:pPr>
            <a:r>
              <a:rPr lang="en-US" sz="2100"/>
              <a:t>        return a * b;</a:t>
            </a:r>
            <a:endParaRPr sz="2100"/>
          </a:p>
          <a:p>
            <a:pPr marL="91440" lvl="0" indent="-133350" algn="l" rtl="0">
              <a:lnSpc>
                <a:spcPct val="90000"/>
              </a:lnSpc>
              <a:spcBef>
                <a:spcPts val="1400"/>
              </a:spcBef>
              <a:spcAft>
                <a:spcPts val="0"/>
              </a:spcAft>
              <a:buSzPts val="2100"/>
              <a:buChar char=" "/>
            </a:pPr>
            <a:r>
              <a:rPr lang="en-US" sz="2100"/>
              <a:t>    }</a:t>
            </a:r>
            <a:endParaRPr sz="2100"/>
          </a:p>
          <a:p>
            <a:pPr marL="91440" lvl="0" indent="-133350" algn="l" rtl="0">
              <a:lnSpc>
                <a:spcPct val="90000"/>
              </a:lnSpc>
              <a:spcBef>
                <a:spcPts val="1400"/>
              </a:spcBef>
              <a:spcAft>
                <a:spcPts val="0"/>
              </a:spcAft>
              <a:buSzPts val="2100"/>
              <a:buChar char=" "/>
            </a:pPr>
            <a:r>
              <a:rPr lang="en-US" sz="2100"/>
              <a:t>}</a:t>
            </a:r>
            <a:endParaRPr sz="2100"/>
          </a:p>
          <a:p>
            <a:pPr marL="91440" lvl="0" indent="0" algn="l" rtl="0">
              <a:lnSpc>
                <a:spcPct val="90000"/>
              </a:lnSpc>
              <a:spcBef>
                <a:spcPts val="1400"/>
              </a:spcBef>
              <a:spcAft>
                <a:spcPts val="0"/>
              </a:spcAft>
              <a:buSzPts val="2000"/>
              <a:buNone/>
            </a:pP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Unit Test</a:t>
            </a:r>
            <a:endParaRPr/>
          </a:p>
        </p:txBody>
      </p:sp>
      <p:sp>
        <p:nvSpPr>
          <p:cNvPr id="130" name="Google Shape;130;p5"/>
          <p:cNvSpPr txBox="1"/>
          <p:nvPr/>
        </p:nvSpPr>
        <p:spPr>
          <a:xfrm>
            <a:off x="668073" y="1904827"/>
            <a:ext cx="5126238" cy="4023360"/>
          </a:xfrm>
          <a:prstGeom prst="rect">
            <a:avLst/>
          </a:prstGeom>
          <a:noFill/>
          <a:ln>
            <a:noFill/>
          </a:ln>
        </p:spPr>
        <p:txBody>
          <a:bodyPr spcFirstLastPara="1" wrap="square" lIns="0" tIns="45700" rIns="0" bIns="45700" anchor="t" anchorCtr="0">
            <a:noAutofit/>
          </a:bodyPr>
          <a:lstStyle/>
          <a:p>
            <a:pPr marL="91440" marR="0" lvl="0" indent="-107950" algn="l" rtl="0">
              <a:lnSpc>
                <a:spcPct val="90000"/>
              </a:lnSpc>
              <a:spcBef>
                <a:spcPts val="0"/>
              </a:spcBef>
              <a:spcAft>
                <a:spcPts val="0"/>
              </a:spcAft>
              <a:buClr>
                <a:schemeClr val="accent1"/>
              </a:buClr>
              <a:buSzPts val="1700"/>
              <a:buFont typeface="Calibri"/>
              <a:buChar char=" "/>
            </a:pPr>
            <a:r>
              <a:rPr lang="en-US" sz="1700" b="0" i="0" u="none" strike="noStrike" cap="none">
                <a:solidFill>
                  <a:srgbClr val="3F3F3F"/>
                </a:solidFill>
                <a:latin typeface="Calibri"/>
                <a:ea typeface="Calibri"/>
                <a:cs typeface="Calibri"/>
                <a:sym typeface="Calibri"/>
              </a:rPr>
              <a:t>import org.junit.jupiter.api.Test;</a:t>
            </a:r>
            <a:endParaRPr sz="1500"/>
          </a:p>
          <a:p>
            <a:pPr marL="91440" marR="0" lvl="0" indent="-107950" algn="l" rtl="0">
              <a:lnSpc>
                <a:spcPct val="90000"/>
              </a:lnSpc>
              <a:spcBef>
                <a:spcPts val="1400"/>
              </a:spcBef>
              <a:spcAft>
                <a:spcPts val="0"/>
              </a:spcAft>
              <a:buClr>
                <a:schemeClr val="accent1"/>
              </a:buClr>
              <a:buSzPts val="1700"/>
              <a:buFont typeface="Calibri"/>
              <a:buChar char=" "/>
            </a:pPr>
            <a:r>
              <a:rPr lang="en-US" sz="1700" b="0" i="0" u="none" strike="noStrike" cap="none">
                <a:solidFill>
                  <a:srgbClr val="3F3F3F"/>
                </a:solidFill>
                <a:latin typeface="Calibri"/>
                <a:ea typeface="Calibri"/>
                <a:cs typeface="Calibri"/>
                <a:sym typeface="Calibri"/>
              </a:rPr>
              <a:t>import static org.junit.jupiter.api.Assertions.assertEquals;</a:t>
            </a:r>
            <a:endParaRPr sz="1500"/>
          </a:p>
          <a:p>
            <a:pPr marL="91440" marR="0" lvl="0" indent="-107950" algn="l" rtl="0">
              <a:lnSpc>
                <a:spcPct val="90000"/>
              </a:lnSpc>
              <a:spcBef>
                <a:spcPts val="1400"/>
              </a:spcBef>
              <a:spcAft>
                <a:spcPts val="0"/>
              </a:spcAft>
              <a:buClr>
                <a:schemeClr val="accent1"/>
              </a:buClr>
              <a:buSzPts val="1700"/>
              <a:buFont typeface="Calibri"/>
              <a:buChar char=" "/>
            </a:pPr>
            <a:r>
              <a:rPr lang="en-US" sz="1700" b="0" i="0" u="none" strike="noStrike" cap="none">
                <a:solidFill>
                  <a:srgbClr val="3F3F3F"/>
                </a:solidFill>
                <a:latin typeface="Calibri"/>
                <a:ea typeface="Calibri"/>
                <a:cs typeface="Calibri"/>
                <a:sym typeface="Calibri"/>
              </a:rPr>
              <a:t>public class SimpleCalculatorTest {</a:t>
            </a:r>
            <a:endParaRPr sz="1500"/>
          </a:p>
          <a:p>
            <a:pPr marL="91440" marR="0" lvl="0" indent="-107950" algn="l" rtl="0">
              <a:lnSpc>
                <a:spcPct val="90000"/>
              </a:lnSpc>
              <a:spcBef>
                <a:spcPts val="1400"/>
              </a:spcBef>
              <a:spcAft>
                <a:spcPts val="0"/>
              </a:spcAft>
              <a:buClr>
                <a:schemeClr val="accent1"/>
              </a:buClr>
              <a:buSzPts val="1700"/>
              <a:buFont typeface="Calibri"/>
              <a:buChar char=" "/>
            </a:pPr>
            <a:r>
              <a:rPr lang="en-US" sz="1700" b="0" i="0" u="none" strike="noStrike" cap="none">
                <a:solidFill>
                  <a:srgbClr val="3F3F3F"/>
                </a:solidFill>
                <a:latin typeface="Calibri"/>
                <a:ea typeface="Calibri"/>
                <a:cs typeface="Calibri"/>
                <a:sym typeface="Calibri"/>
              </a:rPr>
              <a:t>    @Test</a:t>
            </a:r>
            <a:endParaRPr sz="1500"/>
          </a:p>
          <a:p>
            <a:pPr marL="91440" marR="0" lvl="0" indent="-107950" algn="l" rtl="0">
              <a:lnSpc>
                <a:spcPct val="90000"/>
              </a:lnSpc>
              <a:spcBef>
                <a:spcPts val="1400"/>
              </a:spcBef>
              <a:spcAft>
                <a:spcPts val="0"/>
              </a:spcAft>
              <a:buClr>
                <a:schemeClr val="accent1"/>
              </a:buClr>
              <a:buSzPts val="1700"/>
              <a:buFont typeface="Calibri"/>
              <a:buChar char=" "/>
            </a:pPr>
            <a:r>
              <a:rPr lang="en-US" sz="1700" b="0" i="0" u="none" strike="noStrike" cap="none">
                <a:solidFill>
                  <a:srgbClr val="3F3F3F"/>
                </a:solidFill>
                <a:latin typeface="Calibri"/>
                <a:ea typeface="Calibri"/>
                <a:cs typeface="Calibri"/>
                <a:sym typeface="Calibri"/>
              </a:rPr>
              <a:t>    public void testMultiplication() {</a:t>
            </a:r>
            <a:endParaRPr sz="1500"/>
          </a:p>
          <a:p>
            <a:pPr marL="91440" marR="0" lvl="0" indent="-107950" algn="l" rtl="0">
              <a:lnSpc>
                <a:spcPct val="90000"/>
              </a:lnSpc>
              <a:spcBef>
                <a:spcPts val="1400"/>
              </a:spcBef>
              <a:spcAft>
                <a:spcPts val="0"/>
              </a:spcAft>
              <a:buClr>
                <a:schemeClr val="accent1"/>
              </a:buClr>
              <a:buSzPts val="1700"/>
              <a:buFont typeface="Calibri"/>
              <a:buChar char=" "/>
            </a:pPr>
            <a:r>
              <a:rPr lang="en-US" sz="1700" b="0" i="0" u="none" strike="noStrike" cap="none">
                <a:solidFill>
                  <a:srgbClr val="3F3F3F"/>
                </a:solidFill>
                <a:latin typeface="Calibri"/>
                <a:ea typeface="Calibri"/>
                <a:cs typeface="Calibri"/>
                <a:sym typeface="Calibri"/>
              </a:rPr>
              <a:t>        // Arrange</a:t>
            </a:r>
            <a:endParaRPr sz="1500"/>
          </a:p>
          <a:p>
            <a:pPr marL="91440" marR="0" lvl="0" indent="-107950" algn="l" rtl="0">
              <a:lnSpc>
                <a:spcPct val="90000"/>
              </a:lnSpc>
              <a:spcBef>
                <a:spcPts val="1400"/>
              </a:spcBef>
              <a:spcAft>
                <a:spcPts val="0"/>
              </a:spcAft>
              <a:buClr>
                <a:schemeClr val="accent1"/>
              </a:buClr>
              <a:buSzPts val="1700"/>
              <a:buFont typeface="Calibri"/>
              <a:buChar char=" "/>
            </a:pPr>
            <a:r>
              <a:rPr lang="en-US" sz="1700" b="0" i="0" u="none" strike="noStrike" cap="none">
                <a:solidFill>
                  <a:srgbClr val="3F3F3F"/>
                </a:solidFill>
                <a:latin typeface="Calibri"/>
                <a:ea typeface="Calibri"/>
                <a:cs typeface="Calibri"/>
                <a:sym typeface="Calibri"/>
              </a:rPr>
              <a:t>        SimpleCalculator calculator = new SimpleCalculator();</a:t>
            </a:r>
            <a:endParaRPr sz="1500"/>
          </a:p>
          <a:p>
            <a:pPr marL="91440" marR="0" lvl="0" indent="-107950" algn="l" rtl="0">
              <a:lnSpc>
                <a:spcPct val="90000"/>
              </a:lnSpc>
              <a:spcBef>
                <a:spcPts val="1400"/>
              </a:spcBef>
              <a:spcAft>
                <a:spcPts val="0"/>
              </a:spcAft>
              <a:buClr>
                <a:schemeClr val="accent1"/>
              </a:buClr>
              <a:buSzPts val="1700"/>
              <a:buFont typeface="Calibri"/>
              <a:buChar char=" "/>
            </a:pPr>
            <a:r>
              <a:rPr lang="en-US" sz="1700" b="0" i="0" u="none" strike="noStrike" cap="none">
                <a:solidFill>
                  <a:srgbClr val="3F3F3F"/>
                </a:solidFill>
                <a:latin typeface="Calibri"/>
                <a:ea typeface="Calibri"/>
                <a:cs typeface="Calibri"/>
                <a:sym typeface="Calibri"/>
              </a:rPr>
              <a:t>        int a = 4;</a:t>
            </a:r>
            <a:endParaRPr sz="1500"/>
          </a:p>
          <a:p>
            <a:pPr marL="91440" marR="0" lvl="0" indent="-107950" algn="l" rtl="0">
              <a:lnSpc>
                <a:spcPct val="90000"/>
              </a:lnSpc>
              <a:spcBef>
                <a:spcPts val="1400"/>
              </a:spcBef>
              <a:spcAft>
                <a:spcPts val="0"/>
              </a:spcAft>
              <a:buClr>
                <a:schemeClr val="accent1"/>
              </a:buClr>
              <a:buSzPts val="1700"/>
              <a:buFont typeface="Calibri"/>
              <a:buChar char=" "/>
            </a:pPr>
            <a:r>
              <a:rPr lang="en-US" sz="1700" b="0" i="0" u="none" strike="noStrike" cap="none">
                <a:solidFill>
                  <a:srgbClr val="3F3F3F"/>
                </a:solidFill>
                <a:latin typeface="Calibri"/>
                <a:ea typeface="Calibri"/>
                <a:cs typeface="Calibri"/>
                <a:sym typeface="Calibri"/>
              </a:rPr>
              <a:t>        int b = 5;</a:t>
            </a:r>
            <a:endParaRPr sz="1500"/>
          </a:p>
          <a:p>
            <a:pPr marL="91440" marR="0" lvl="0" indent="-107950" algn="l" rtl="0">
              <a:lnSpc>
                <a:spcPct val="90000"/>
              </a:lnSpc>
              <a:spcBef>
                <a:spcPts val="1400"/>
              </a:spcBef>
              <a:spcAft>
                <a:spcPts val="0"/>
              </a:spcAft>
              <a:buClr>
                <a:schemeClr val="accent1"/>
              </a:buClr>
              <a:buSzPts val="1700"/>
              <a:buFont typeface="Calibri"/>
              <a:buChar char=" "/>
            </a:pPr>
            <a:r>
              <a:rPr lang="en-US" sz="1700" b="0" i="0" u="none" strike="noStrike" cap="none">
                <a:solidFill>
                  <a:srgbClr val="3F3F3F"/>
                </a:solidFill>
                <a:latin typeface="Calibri"/>
                <a:ea typeface="Calibri"/>
                <a:cs typeface="Calibri"/>
                <a:sym typeface="Calibri"/>
              </a:rPr>
              <a:t>      </a:t>
            </a:r>
            <a:endParaRPr sz="1500"/>
          </a:p>
        </p:txBody>
      </p:sp>
      <p:sp>
        <p:nvSpPr>
          <p:cNvPr id="131" name="Google Shape;131;p5"/>
          <p:cNvSpPr txBox="1"/>
          <p:nvPr/>
        </p:nvSpPr>
        <p:spPr>
          <a:xfrm>
            <a:off x="7072607" y="2379788"/>
            <a:ext cx="4992000" cy="2432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900" b="0" i="0" u="none" strike="noStrike" cap="none">
                <a:solidFill>
                  <a:schemeClr val="dk1"/>
                </a:solidFill>
                <a:latin typeface="Calibri"/>
                <a:ea typeface="Calibri"/>
                <a:cs typeface="Calibri"/>
                <a:sym typeface="Calibri"/>
              </a:rPr>
              <a:t> int expectedProduct = 20;</a:t>
            </a:r>
            <a:endParaRPr sz="1500"/>
          </a:p>
          <a:p>
            <a:pPr marL="0" marR="0" lvl="0" indent="0" algn="l" rtl="0">
              <a:spcBef>
                <a:spcPts val="0"/>
              </a:spcBef>
              <a:spcAft>
                <a:spcPts val="0"/>
              </a:spcAft>
              <a:buNone/>
            </a:pPr>
            <a:r>
              <a:rPr lang="en-US" sz="1900">
                <a:solidFill>
                  <a:schemeClr val="dk1"/>
                </a:solidFill>
                <a:latin typeface="Calibri"/>
                <a:ea typeface="Calibri"/>
                <a:cs typeface="Calibri"/>
                <a:sym typeface="Calibri"/>
              </a:rPr>
              <a:t>        // Act</a:t>
            </a:r>
            <a:endParaRPr sz="1500"/>
          </a:p>
          <a:p>
            <a:pPr marL="0" marR="0" lvl="0" indent="0" algn="l" rtl="0">
              <a:spcBef>
                <a:spcPts val="0"/>
              </a:spcBef>
              <a:spcAft>
                <a:spcPts val="0"/>
              </a:spcAft>
              <a:buNone/>
            </a:pPr>
            <a:r>
              <a:rPr lang="en-US" sz="1900">
                <a:solidFill>
                  <a:schemeClr val="dk1"/>
                </a:solidFill>
                <a:latin typeface="Calibri"/>
                <a:ea typeface="Calibri"/>
                <a:cs typeface="Calibri"/>
                <a:sym typeface="Calibri"/>
              </a:rPr>
              <a:t>        int actualProduct = calculator.multiply(a, b);</a:t>
            </a:r>
            <a:endParaRPr sz="1500"/>
          </a:p>
          <a:p>
            <a:pPr marL="0" marR="0" lvl="0" indent="0" algn="l" rtl="0">
              <a:spcBef>
                <a:spcPts val="0"/>
              </a:spcBef>
              <a:spcAft>
                <a:spcPts val="0"/>
              </a:spcAft>
              <a:buNone/>
            </a:pPr>
            <a:r>
              <a:rPr lang="en-US" sz="1900">
                <a:solidFill>
                  <a:schemeClr val="dk1"/>
                </a:solidFill>
                <a:latin typeface="Calibri"/>
                <a:ea typeface="Calibri"/>
                <a:cs typeface="Calibri"/>
                <a:sym typeface="Calibri"/>
              </a:rPr>
              <a:t>        // Assert</a:t>
            </a:r>
            <a:endParaRPr sz="1500"/>
          </a:p>
          <a:p>
            <a:pPr marL="0" marR="0" lvl="0" indent="0" algn="l" rtl="0">
              <a:spcBef>
                <a:spcPts val="0"/>
              </a:spcBef>
              <a:spcAft>
                <a:spcPts val="0"/>
              </a:spcAft>
              <a:buNone/>
            </a:pPr>
            <a:r>
              <a:rPr lang="en-US" sz="1900">
                <a:solidFill>
                  <a:schemeClr val="dk1"/>
                </a:solidFill>
                <a:latin typeface="Calibri"/>
                <a:ea typeface="Calibri"/>
                <a:cs typeface="Calibri"/>
                <a:sym typeface="Calibri"/>
              </a:rPr>
              <a:t>        assertEquals(expectedProduct, actualProduct);</a:t>
            </a:r>
            <a:endParaRPr sz="1500"/>
          </a:p>
          <a:p>
            <a:pPr marL="0" marR="0" lvl="0" indent="0" algn="l" rtl="0">
              <a:spcBef>
                <a:spcPts val="0"/>
              </a:spcBef>
              <a:spcAft>
                <a:spcPts val="0"/>
              </a:spcAft>
              <a:buNone/>
            </a:pPr>
            <a:r>
              <a:rPr lang="en-US" sz="1900">
                <a:solidFill>
                  <a:schemeClr val="dk1"/>
                </a:solidFill>
                <a:latin typeface="Calibri"/>
                <a:ea typeface="Calibri"/>
                <a:cs typeface="Calibri"/>
                <a:sym typeface="Calibri"/>
              </a:rPr>
              <a:t>    }</a:t>
            </a:r>
            <a:endParaRPr sz="1500"/>
          </a:p>
          <a:p>
            <a:pPr marL="0" marR="0" lvl="0" indent="0" algn="l" rtl="0">
              <a:spcBef>
                <a:spcPts val="0"/>
              </a:spcBef>
              <a:spcAft>
                <a:spcPts val="0"/>
              </a:spcAft>
              <a:buNone/>
            </a:pPr>
            <a:r>
              <a:rPr lang="en-US" sz="1900">
                <a:solidFill>
                  <a:schemeClr val="dk1"/>
                </a:solidFill>
                <a:latin typeface="Calibri"/>
                <a:ea typeface="Calibri"/>
                <a:cs typeface="Calibri"/>
                <a:sym typeface="Calibri"/>
              </a:rPr>
              <a:t>}</a:t>
            </a:r>
            <a:endParaRPr sz="1500"/>
          </a:p>
        </p:txBody>
      </p:sp>
      <p:cxnSp>
        <p:nvCxnSpPr>
          <p:cNvPr id="132" name="Google Shape;132;p5"/>
          <p:cNvCxnSpPr/>
          <p:nvPr/>
        </p:nvCxnSpPr>
        <p:spPr>
          <a:xfrm rot="10800000" flipH="1">
            <a:off x="2080731" y="2547132"/>
            <a:ext cx="4992000" cy="2706000"/>
          </a:xfrm>
          <a:prstGeom prst="bentConnector3">
            <a:avLst>
              <a:gd name="adj1" fmla="val 77848"/>
            </a:avLst>
          </a:prstGeom>
          <a:noFill/>
          <a:ln w="15875" cap="flat" cmpd="sng">
            <a:solidFill>
              <a:schemeClr val="accent1"/>
            </a:solidFill>
            <a:prstDash val="solid"/>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Exercise</a:t>
            </a:r>
            <a:endParaRPr/>
          </a:p>
        </p:txBody>
      </p:sp>
      <p:sp>
        <p:nvSpPr>
          <p:cNvPr id="138" name="Google Shape;138;p6"/>
          <p:cNvSpPr txBox="1">
            <a:spLocks noGrp="1"/>
          </p:cNvSpPr>
          <p:nvPr>
            <p:ph type="body" idx="1"/>
          </p:nvPr>
        </p:nvSpPr>
        <p:spPr>
          <a:xfrm>
            <a:off x="1097280" y="1845733"/>
            <a:ext cx="10058400" cy="4424437"/>
          </a:xfrm>
          <a:prstGeom prst="rect">
            <a:avLst/>
          </a:prstGeom>
          <a:noFill/>
          <a:ln>
            <a:noFill/>
          </a:ln>
        </p:spPr>
        <p:txBody>
          <a:bodyPr spcFirstLastPara="1" wrap="square" lIns="0" tIns="45700" rIns="0" bIns="45700" anchor="t" anchorCtr="0">
            <a:noAutofit/>
          </a:bodyPr>
          <a:lstStyle/>
          <a:p>
            <a:pPr marL="91440" lvl="0" indent="-114300" algn="l" rtl="0">
              <a:lnSpc>
                <a:spcPct val="90000"/>
              </a:lnSpc>
              <a:spcBef>
                <a:spcPts val="0"/>
              </a:spcBef>
              <a:spcAft>
                <a:spcPts val="0"/>
              </a:spcAft>
              <a:buSzPts val="1800"/>
              <a:buChar char=" "/>
            </a:pPr>
            <a:r>
              <a:rPr lang="en-US" sz="1800" b="1"/>
              <a:t>Write a class called SimpleMultiplier that contains a method multiply which takes two integers, a and b, as input and returns their product. For example, if a is 4 and b is 5, the method should return 20.</a:t>
            </a:r>
            <a:endParaRPr sz="2200"/>
          </a:p>
          <a:p>
            <a:pPr marL="91440" lvl="0" indent="-114300" algn="l" rtl="0">
              <a:lnSpc>
                <a:spcPct val="90000"/>
              </a:lnSpc>
              <a:spcBef>
                <a:spcPts val="1400"/>
              </a:spcBef>
              <a:spcAft>
                <a:spcPts val="0"/>
              </a:spcAft>
              <a:buSzPts val="1800"/>
              <a:buChar char=" "/>
            </a:pPr>
            <a:r>
              <a:rPr lang="en-US" sz="1800" b="1"/>
              <a:t>Requirements for Unit Testing:</a:t>
            </a:r>
            <a:endParaRPr sz="2200"/>
          </a:p>
          <a:p>
            <a:pPr marL="91440" lvl="0" indent="-114300" algn="l" rtl="0">
              <a:lnSpc>
                <a:spcPct val="90000"/>
              </a:lnSpc>
              <a:spcBef>
                <a:spcPts val="1400"/>
              </a:spcBef>
              <a:spcAft>
                <a:spcPts val="0"/>
              </a:spcAft>
              <a:buSzPts val="1800"/>
              <a:buChar char=" "/>
            </a:pPr>
            <a:r>
              <a:rPr lang="en-US" sz="1800"/>
              <a:t>Write unit tests to verify the correctness of the multiply method.</a:t>
            </a:r>
            <a:endParaRPr sz="2200"/>
          </a:p>
          <a:p>
            <a:pPr marL="91440" lvl="0" indent="-114300" algn="l" rtl="0">
              <a:lnSpc>
                <a:spcPct val="90000"/>
              </a:lnSpc>
              <a:spcBef>
                <a:spcPts val="1400"/>
              </a:spcBef>
              <a:spcAft>
                <a:spcPts val="0"/>
              </a:spcAft>
              <a:buSzPts val="1800"/>
              <a:buChar char=" "/>
            </a:pPr>
            <a:r>
              <a:rPr lang="en-US" sz="1800"/>
              <a:t>Include test cases to cover different scenarios, such as:</a:t>
            </a:r>
            <a:endParaRPr sz="2200"/>
          </a:p>
          <a:p>
            <a:pPr marL="384048" lvl="1" indent="-195580" algn="l" rtl="0">
              <a:lnSpc>
                <a:spcPct val="90000"/>
              </a:lnSpc>
              <a:spcBef>
                <a:spcPts val="400"/>
              </a:spcBef>
              <a:spcAft>
                <a:spcPts val="0"/>
              </a:spcAft>
              <a:buSzPts val="1800"/>
              <a:buFont typeface="Arial"/>
              <a:buChar char="•"/>
            </a:pPr>
            <a:r>
              <a:rPr lang="en-US"/>
              <a:t>Testing with positive integers.</a:t>
            </a:r>
            <a:endParaRPr sz="2000"/>
          </a:p>
          <a:p>
            <a:pPr marL="384048" lvl="1" indent="-195580" algn="l" rtl="0">
              <a:lnSpc>
                <a:spcPct val="90000"/>
              </a:lnSpc>
              <a:spcBef>
                <a:spcPts val="600"/>
              </a:spcBef>
              <a:spcAft>
                <a:spcPts val="0"/>
              </a:spcAft>
              <a:buSzPts val="1800"/>
              <a:buFont typeface="Arial"/>
              <a:buChar char="•"/>
            </a:pPr>
            <a:r>
              <a:rPr lang="en-US"/>
              <a:t>Testing with negative integers.</a:t>
            </a:r>
            <a:endParaRPr sz="2000"/>
          </a:p>
          <a:p>
            <a:pPr marL="384048" lvl="1" indent="-195580" algn="l" rtl="0">
              <a:lnSpc>
                <a:spcPct val="90000"/>
              </a:lnSpc>
              <a:spcBef>
                <a:spcPts val="600"/>
              </a:spcBef>
              <a:spcAft>
                <a:spcPts val="0"/>
              </a:spcAft>
              <a:buSzPts val="1800"/>
              <a:buFont typeface="Arial"/>
              <a:buChar char="•"/>
            </a:pPr>
            <a:r>
              <a:rPr lang="en-US"/>
              <a:t>Testing with one or both inputs being zero.</a:t>
            </a:r>
            <a:endParaRPr sz="2000"/>
          </a:p>
          <a:p>
            <a:pPr marL="384048" lvl="1" indent="-195580" algn="l" rtl="0">
              <a:lnSpc>
                <a:spcPct val="90000"/>
              </a:lnSpc>
              <a:spcBef>
                <a:spcPts val="600"/>
              </a:spcBef>
              <a:spcAft>
                <a:spcPts val="0"/>
              </a:spcAft>
              <a:buSzPts val="1800"/>
              <a:buFont typeface="Arial"/>
              <a:buChar char="•"/>
            </a:pPr>
            <a:r>
              <a:rPr lang="en-US"/>
              <a:t>Testing with large integers.</a:t>
            </a:r>
            <a:endParaRPr sz="2000"/>
          </a:p>
          <a:p>
            <a:pPr marL="201168" lvl="1" indent="0" algn="l" rtl="0">
              <a:lnSpc>
                <a:spcPct val="90000"/>
              </a:lnSpc>
              <a:spcBef>
                <a:spcPts val="600"/>
              </a:spcBef>
              <a:spcAft>
                <a:spcPts val="0"/>
              </a:spcAft>
              <a:buSzPts val="1600"/>
              <a:buNone/>
            </a:pPr>
            <a:endParaRPr/>
          </a:p>
          <a:p>
            <a:pPr marL="91440" lvl="0" indent="-114300" algn="l" rtl="0">
              <a:lnSpc>
                <a:spcPct val="90000"/>
              </a:lnSpc>
              <a:spcBef>
                <a:spcPts val="1600"/>
              </a:spcBef>
              <a:spcAft>
                <a:spcPts val="0"/>
              </a:spcAft>
              <a:buSzPts val="1800"/>
              <a:buChar char=" "/>
            </a:pPr>
            <a:r>
              <a:rPr lang="en-US" sz="1800"/>
              <a:t>Ensure that the unit tests appropriately cover the functionality and edge cases of the multiply method.</a:t>
            </a:r>
            <a:endParaRPr sz="2200"/>
          </a:p>
          <a:p>
            <a:pPr marL="91440" lvl="0" indent="-114300" algn="l" rtl="0">
              <a:lnSpc>
                <a:spcPct val="90000"/>
              </a:lnSpc>
              <a:spcBef>
                <a:spcPts val="1400"/>
              </a:spcBef>
              <a:spcAft>
                <a:spcPts val="0"/>
              </a:spcAft>
              <a:buSzPts val="1800"/>
              <a:buChar char=" "/>
            </a:pPr>
            <a:r>
              <a:rPr lang="en-US" sz="1800"/>
              <a:t>Use assertions to compare the expected output with the actual output of the multiply method.</a:t>
            </a:r>
            <a:endParaRPr sz="2200"/>
          </a:p>
          <a:p>
            <a:pPr marL="91440" lvl="0" indent="0" algn="l" rtl="0">
              <a:lnSpc>
                <a:spcPct val="90000"/>
              </a:lnSpc>
              <a:spcBef>
                <a:spcPts val="1400"/>
              </a:spcBef>
              <a:spcAft>
                <a:spcPts val="0"/>
              </a:spcAft>
              <a:buSzPts val="1600"/>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Write and Run Test Classes</a:t>
            </a:r>
            <a:endParaRPr/>
          </a:p>
        </p:txBody>
      </p:sp>
      <p:sp>
        <p:nvSpPr>
          <p:cNvPr id="145" name="Google Shape;145;p7"/>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b="1"/>
              <a:t>Description:</a:t>
            </a:r>
            <a:endParaRPr b="1"/>
          </a:p>
          <a:p>
            <a:pPr marL="91440" lvl="0" indent="-127000" algn="l" rtl="0">
              <a:lnSpc>
                <a:spcPct val="90000"/>
              </a:lnSpc>
              <a:spcBef>
                <a:spcPts val="1400"/>
              </a:spcBef>
              <a:spcAft>
                <a:spcPts val="0"/>
              </a:spcAft>
              <a:buSzPts val="2000"/>
              <a:buChar char=" "/>
            </a:pPr>
            <a:r>
              <a:rPr lang="en-US"/>
              <a:t>You are developing a product inventory management system for a retail business. The system tracks the stock of various products and allows for inventory management operations such as adding stock and selling products. The Product class represents a product in the inventory, and the Inventory class manages the overall inventory.</a:t>
            </a:r>
            <a:endParaRPr/>
          </a:p>
          <a:p>
            <a:pPr marL="91440" lvl="0" indent="0" algn="l" rtl="0">
              <a:lnSpc>
                <a:spcPct val="90000"/>
              </a:lnSpc>
              <a:spcBef>
                <a:spcPts val="1400"/>
              </a:spcBef>
              <a:spcAft>
                <a:spcPts val="0"/>
              </a:spcAft>
              <a:buSzPts val="2000"/>
              <a:buNone/>
            </a:pPr>
            <a:endParaRPr/>
          </a:p>
          <a:p>
            <a:pPr marL="91440" lvl="0" indent="0" algn="l" rtl="0">
              <a:lnSpc>
                <a:spcPct val="90000"/>
              </a:lnSpc>
              <a:spcBef>
                <a:spcPts val="1400"/>
              </a:spcBef>
              <a:spcAft>
                <a:spcPts val="0"/>
              </a:spcAft>
              <a:buSzPts val="2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Assertion</a:t>
            </a:r>
            <a:endParaRPr/>
          </a:p>
        </p:txBody>
      </p:sp>
      <p:sp>
        <p:nvSpPr>
          <p:cNvPr id="157" name="Google Shape;157;p9"/>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lvl="0" indent="-130175" algn="l" rtl="0">
              <a:lnSpc>
                <a:spcPct val="105000"/>
              </a:lnSpc>
              <a:spcBef>
                <a:spcPts val="0"/>
              </a:spcBef>
              <a:spcAft>
                <a:spcPts val="0"/>
              </a:spcAft>
              <a:buSzPts val="2050"/>
              <a:buChar char="●"/>
            </a:pPr>
            <a:r>
              <a:rPr lang="en-US" sz="2050"/>
              <a:t>Assertions are essential in unit testing to validate expected outcomes and ensure code correctness.</a:t>
            </a:r>
            <a:endParaRPr sz="2050"/>
          </a:p>
          <a:p>
            <a:pPr marL="91440" lvl="0" indent="-130175" algn="l" rtl="0">
              <a:lnSpc>
                <a:spcPct val="105000"/>
              </a:lnSpc>
              <a:spcBef>
                <a:spcPts val="1400"/>
              </a:spcBef>
              <a:spcAft>
                <a:spcPts val="0"/>
              </a:spcAft>
              <a:buSzPts val="2050"/>
              <a:buChar char="●"/>
            </a:pPr>
            <a:r>
              <a:rPr lang="en-US" sz="2050"/>
              <a:t>They compare the actual result with the expected result and raise an error if they don't match.</a:t>
            </a:r>
            <a:endParaRPr sz="2050"/>
          </a:p>
          <a:p>
            <a:pPr marL="91440" lvl="0" indent="-130175" algn="l" rtl="0">
              <a:lnSpc>
                <a:spcPct val="105000"/>
              </a:lnSpc>
              <a:spcBef>
                <a:spcPts val="1400"/>
              </a:spcBef>
              <a:spcAft>
                <a:spcPts val="0"/>
              </a:spcAft>
              <a:buSzPts val="2050"/>
              <a:buChar char="●"/>
            </a:pPr>
            <a:r>
              <a:rPr lang="en-US" sz="2050"/>
              <a:t>Assertions make specific claims about code behavior, helping to catch bugs and ensure reliability.</a:t>
            </a:r>
            <a:endParaRPr sz="2050"/>
          </a:p>
          <a:p>
            <a:pPr marL="91440" lvl="0" indent="-130175" algn="l" rtl="0">
              <a:lnSpc>
                <a:spcPct val="105000"/>
              </a:lnSpc>
              <a:spcBef>
                <a:spcPts val="1400"/>
              </a:spcBef>
              <a:spcAft>
                <a:spcPts val="0"/>
              </a:spcAft>
              <a:buSzPts val="2050"/>
              <a:buChar char="●"/>
            </a:pPr>
            <a:r>
              <a:rPr lang="en-US" sz="2050"/>
              <a:t>For example, the assertion assertEquals(expected, actual, message) can be used to verify the correctness of the multiplication operation a * b.</a:t>
            </a:r>
            <a:endParaRPr sz="2050"/>
          </a:p>
          <a:p>
            <a:pPr marL="91440" lvl="0" indent="-130175" algn="l" rtl="0">
              <a:lnSpc>
                <a:spcPct val="105000"/>
              </a:lnSpc>
              <a:spcBef>
                <a:spcPts val="1400"/>
              </a:spcBef>
              <a:spcAft>
                <a:spcPts val="0"/>
              </a:spcAft>
              <a:buSzPts val="2050"/>
              <a:buChar char="●"/>
            </a:pPr>
            <a:r>
              <a:rPr lang="en-US" sz="2050"/>
              <a:t>If the actual result doesn't match the expected value, the assertion will fail, indicating a potential issue in the code.</a:t>
            </a:r>
            <a:endParaRPr sz="2050"/>
          </a:p>
          <a:p>
            <a:pPr marL="91440" lvl="0" indent="-130175" algn="l" rtl="0">
              <a:lnSpc>
                <a:spcPct val="105000"/>
              </a:lnSpc>
              <a:spcBef>
                <a:spcPts val="1400"/>
              </a:spcBef>
              <a:spcAft>
                <a:spcPts val="0"/>
              </a:spcAft>
              <a:buSzPts val="2050"/>
              <a:buChar char="●"/>
            </a:pPr>
            <a:r>
              <a:rPr lang="en-US" sz="2050"/>
              <a:t>Meaningful assertion messages assist in identifying the cause of failures and debugging.</a:t>
            </a:r>
            <a:endParaRPr sz="2050"/>
          </a:p>
          <a:p>
            <a:pPr marL="91440" lvl="0" indent="0" algn="l" rtl="0">
              <a:lnSpc>
                <a:spcPct val="105000"/>
              </a:lnSpc>
              <a:spcBef>
                <a:spcPts val="1400"/>
              </a:spcBef>
              <a:spcAft>
                <a:spcPts val="0"/>
              </a:spcAft>
              <a:buSzPts val="1018"/>
              <a:buNone/>
            </a:pPr>
            <a:endParaRPr sz="205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Exercise </a:t>
            </a:r>
            <a:endParaRPr/>
          </a:p>
        </p:txBody>
      </p:sp>
      <p:sp>
        <p:nvSpPr>
          <p:cNvPr id="164" name="Google Shape;164;p10"/>
          <p:cNvSpPr txBox="1">
            <a:spLocks noGrp="1"/>
          </p:cNvSpPr>
          <p:nvPr>
            <p:ph type="body" idx="1"/>
          </p:nvPr>
        </p:nvSpPr>
        <p:spPr>
          <a:xfrm>
            <a:off x="1097280" y="1845733"/>
            <a:ext cx="10836812" cy="4461281"/>
          </a:xfrm>
          <a:prstGeom prst="rect">
            <a:avLst/>
          </a:prstGeom>
          <a:noFill/>
          <a:ln>
            <a:noFill/>
          </a:ln>
        </p:spPr>
        <p:txBody>
          <a:bodyPr spcFirstLastPara="1" wrap="square" lIns="0" tIns="45700" rIns="0" bIns="45700" anchor="t" anchorCtr="0">
            <a:normAutofit/>
          </a:bodyPr>
          <a:lstStyle/>
          <a:p>
            <a:pPr marL="91440" lvl="0" indent="-127000" algn="ctr" rtl="0">
              <a:lnSpc>
                <a:spcPct val="90000"/>
              </a:lnSpc>
              <a:spcBef>
                <a:spcPts val="0"/>
              </a:spcBef>
              <a:spcAft>
                <a:spcPts val="0"/>
              </a:spcAft>
              <a:buSzPts val="2000"/>
              <a:buChar char=" "/>
            </a:pPr>
            <a:r>
              <a:rPr lang="en-US" b="1"/>
              <a:t>Case: Assertion in Product Inventory Management</a:t>
            </a:r>
            <a:endParaRPr/>
          </a:p>
          <a:p>
            <a:pPr marL="91440" lvl="0" indent="-127000" algn="l" rtl="0">
              <a:lnSpc>
                <a:spcPct val="90000"/>
              </a:lnSpc>
              <a:spcBef>
                <a:spcPts val="1400"/>
              </a:spcBef>
              <a:spcAft>
                <a:spcPts val="0"/>
              </a:spcAft>
              <a:buSzPts val="2000"/>
              <a:buChar char=" "/>
            </a:pPr>
            <a:r>
              <a:rPr lang="en-US"/>
              <a:t>Consider the following scenario for the Product Inventory Management system:</a:t>
            </a:r>
            <a:endParaRPr/>
          </a:p>
          <a:p>
            <a:pPr marL="91440" lvl="0" indent="-127000" algn="l" rtl="0">
              <a:lnSpc>
                <a:spcPct val="90000"/>
              </a:lnSpc>
              <a:spcBef>
                <a:spcPts val="1400"/>
              </a:spcBef>
              <a:spcAft>
                <a:spcPts val="0"/>
              </a:spcAft>
              <a:buSzPts val="2000"/>
              <a:buChar char=" "/>
            </a:pPr>
            <a:r>
              <a:rPr lang="en-US"/>
              <a:t>You have implemented the addStock(int quantity) method in the Product class, which adds the specified quantity to the product's stock. Your task is to write an assertion to verify the correctness of this method.</a:t>
            </a:r>
            <a:endParaRPr/>
          </a:p>
          <a:p>
            <a:pPr marL="91440" lvl="0" indent="-127000" algn="l" rtl="0">
              <a:lnSpc>
                <a:spcPct val="90000"/>
              </a:lnSpc>
              <a:spcBef>
                <a:spcPts val="1400"/>
              </a:spcBef>
              <a:spcAft>
                <a:spcPts val="0"/>
              </a:spcAft>
              <a:buSzPts val="2000"/>
              <a:buChar char=" "/>
            </a:pPr>
            <a:r>
              <a:rPr lang="en-US" b="1"/>
              <a:t>Exercise Steps:</a:t>
            </a:r>
            <a:endParaRPr/>
          </a:p>
          <a:p>
            <a:pPr marL="91440" lvl="0" indent="-127000" algn="l" rtl="0">
              <a:lnSpc>
                <a:spcPct val="90000"/>
              </a:lnSpc>
              <a:spcBef>
                <a:spcPts val="1400"/>
              </a:spcBef>
              <a:spcAft>
                <a:spcPts val="0"/>
              </a:spcAft>
              <a:buSzPts val="2000"/>
              <a:buChar char=" "/>
            </a:pPr>
            <a:r>
              <a:rPr lang="en-US"/>
              <a:t>Create a new instance of the Product class with an initial quantity.</a:t>
            </a:r>
            <a:endParaRPr/>
          </a:p>
          <a:p>
            <a:pPr marL="91440" lvl="0" indent="-127000" algn="l" rtl="0">
              <a:lnSpc>
                <a:spcPct val="90000"/>
              </a:lnSpc>
              <a:spcBef>
                <a:spcPts val="1400"/>
              </a:spcBef>
              <a:spcAft>
                <a:spcPts val="0"/>
              </a:spcAft>
              <a:buSzPts val="2000"/>
              <a:buChar char=" "/>
            </a:pPr>
            <a:r>
              <a:rPr lang="en-US"/>
              <a:t>Call the addStock(int quantity) method, passing a positive value to add stock.</a:t>
            </a:r>
            <a:endParaRPr/>
          </a:p>
          <a:p>
            <a:pPr marL="91440" lvl="0" indent="-127000" algn="l" rtl="0">
              <a:lnSpc>
                <a:spcPct val="90000"/>
              </a:lnSpc>
              <a:spcBef>
                <a:spcPts val="1400"/>
              </a:spcBef>
              <a:spcAft>
                <a:spcPts val="0"/>
              </a:spcAft>
              <a:buSzPts val="2000"/>
              <a:buChar char=" "/>
            </a:pPr>
            <a:r>
              <a:rPr lang="en-US"/>
              <a:t>Use an assertion to verify that the product's stock quantity has been updated correctly.</a:t>
            </a:r>
            <a:endParaRPr/>
          </a:p>
          <a:p>
            <a:pPr marL="91440" lvl="0" indent="-127000" algn="l" rtl="0">
              <a:lnSpc>
                <a:spcPct val="90000"/>
              </a:lnSpc>
              <a:spcBef>
                <a:spcPts val="1400"/>
              </a:spcBef>
              <a:spcAft>
                <a:spcPts val="0"/>
              </a:spcAft>
              <a:buSzPts val="2000"/>
              <a:buChar char=" "/>
            </a:pPr>
            <a:r>
              <a:rPr lang="en-US"/>
              <a:t>Run the test and observe the assertion result.</a:t>
            </a:r>
            <a:endParaRPr/>
          </a:p>
          <a:p>
            <a:pPr marL="91440" lvl="0" indent="0" algn="l" rtl="0">
              <a:lnSpc>
                <a:spcPct val="90000"/>
              </a:lnSpc>
              <a:spcBef>
                <a:spcPts val="1400"/>
              </a:spcBef>
              <a:spcAft>
                <a:spcPts val="0"/>
              </a:spcAft>
              <a:buSzPts val="2000"/>
              <a:buNone/>
            </a:pPr>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3458</Words>
  <Application>Microsoft Office PowerPoint</Application>
  <PresentationFormat>Breedbeeld</PresentationFormat>
  <Paragraphs>341</Paragraphs>
  <Slides>28</Slides>
  <Notes>28</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28</vt:i4>
      </vt:variant>
    </vt:vector>
  </HeadingPairs>
  <TitlesOfParts>
    <vt:vector size="31" baseType="lpstr">
      <vt:lpstr>Arial</vt:lpstr>
      <vt:lpstr>Calibri</vt:lpstr>
      <vt:lpstr>Retrospect</vt:lpstr>
      <vt:lpstr>Java Testing with JUnit</vt:lpstr>
      <vt:lpstr>Introduction</vt:lpstr>
      <vt:lpstr>Unit Testing and JUnit</vt:lpstr>
      <vt:lpstr>Quick Example of basic Unit test</vt:lpstr>
      <vt:lpstr>Unit Test</vt:lpstr>
      <vt:lpstr>Exercise</vt:lpstr>
      <vt:lpstr>Write and Run Test Classes</vt:lpstr>
      <vt:lpstr>Assertion</vt:lpstr>
      <vt:lpstr>Exercise </vt:lpstr>
      <vt:lpstr>Assumptions vs Assertions</vt:lpstr>
      <vt:lpstr>Nested Tests</vt:lpstr>
      <vt:lpstr>Dependency Injection</vt:lpstr>
      <vt:lpstr>Exercise </vt:lpstr>
      <vt:lpstr>Repeated Test</vt:lpstr>
      <vt:lpstr>Parameterized Test</vt:lpstr>
      <vt:lpstr>Timeouts</vt:lpstr>
      <vt:lpstr>Exercise</vt:lpstr>
      <vt:lpstr>Parallel Execution</vt:lpstr>
      <vt:lpstr>Lifecycle Control - Before and After</vt:lpstr>
      <vt:lpstr>Custom Messages and Report</vt:lpstr>
      <vt:lpstr>Conditional Test Execution</vt:lpstr>
      <vt:lpstr>Exercise</vt:lpstr>
      <vt:lpstr>How to make code ready for unit Testing</vt:lpstr>
      <vt:lpstr>Disabling Unit Test</vt:lpstr>
      <vt:lpstr>Exercise </vt:lpstr>
      <vt:lpstr>Mockito</vt:lpstr>
      <vt:lpstr>Conlcusion</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Testing with JUnit</dc:title>
  <dc:creator>Muhammad Ali</dc:creator>
  <cp:lastModifiedBy>Maaike van Putten</cp:lastModifiedBy>
  <cp:revision>1</cp:revision>
  <dcterms:created xsi:type="dcterms:W3CDTF">2023-06-04T12:59:11Z</dcterms:created>
  <dcterms:modified xsi:type="dcterms:W3CDTF">2023-07-06T12:13:10Z</dcterms:modified>
</cp:coreProperties>
</file>