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85"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8" r:id="rId50"/>
    <p:sldId id="341" r:id="rId51"/>
    <p:sldId id="344" r:id="rId52"/>
    <p:sldId id="305" r:id="rId53"/>
    <p:sldId id="310" r:id="rId54"/>
    <p:sldId id="311" r:id="rId55"/>
    <p:sldId id="312" r:id="rId56"/>
    <p:sldId id="313" r:id="rId57"/>
    <p:sldId id="306" r:id="rId58"/>
    <p:sldId id="30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aike van Putten" initials="Mv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966" autoAdjust="0"/>
  </p:normalViewPr>
  <p:slideViewPr>
    <p:cSldViewPr snapToGrid="0">
      <p:cViewPr varScale="1">
        <p:scale>
          <a:sx n="157" d="100"/>
          <a:sy n="157"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9-02T22:14:59.015" idx="1">
    <p:pos x="1101" y="3175"/>
    <p:text>extending a class prevents that class from extending any other class, therefore A is usually better</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03" name="Shape 103"/>
          <p:cNvSpPr>
            <a:spLocks noGrp="1"/>
          </p:cNvSpPr>
          <p:nvPr>
            <p:ph type="body" sz="quarter" idx="1"/>
          </p:nvPr>
        </p:nvSpPr>
        <p:spPr>
          <a:prstGeom prst="rect">
            <a:avLst/>
          </a:prstGeom>
        </p:spPr>
        <p:txBody>
          <a:bodyPr/>
          <a:lstStyle/>
          <a:p>
            <a:r>
              <a:rPr dirty="0"/>
              <a:t>Threads in a multi-threaded process share the environment. That means they can </a:t>
            </a:r>
            <a:r>
              <a:rPr dirty="0" err="1"/>
              <a:t>acces</a:t>
            </a:r>
            <a:r>
              <a:t> the same memory space and communicate directly with one another. Static variables and methods are shared between threads. If one thread updates a static object, all other threads will see this change.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2187243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Just like most in concurrent api, concurrent collections exist for the convenience of the developer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package </a:t>
            </a:r>
            <a:r>
              <a:rPr lang="nl-NL" dirty="0" err="1"/>
              <a:t>concurrentcollections</a:t>
            </a:r>
            <a:r>
              <a:rPr lang="nl-NL" dirty="0"/>
              <a:t>;</a:t>
            </a:r>
          </a:p>
          <a:p>
            <a:r>
              <a:rPr lang="nl-NL" dirty="0"/>
              <a:t>import </a:t>
            </a:r>
            <a:r>
              <a:rPr lang="nl-NL" dirty="0" err="1"/>
              <a:t>java.util.concurrent.ConcurrentHashMap</a:t>
            </a:r>
            <a:r>
              <a:rPr lang="nl-NL" dirty="0"/>
              <a:t>;</a:t>
            </a:r>
          </a:p>
          <a:p>
            <a:r>
              <a:rPr lang="nl-NL" dirty="0"/>
              <a:t>import </a:t>
            </a:r>
            <a:r>
              <a:rPr lang="nl-NL" dirty="0" err="1"/>
              <a:t>java.util.concurrent.ConcurrentSkipListSet</a:t>
            </a:r>
            <a:r>
              <a:rPr lang="nl-NL" dirty="0"/>
              <a:t>;</a:t>
            </a:r>
          </a:p>
          <a:p>
            <a:r>
              <a:rPr lang="nl-NL" dirty="0"/>
              <a:t>public class Customer {</a:t>
            </a:r>
          </a:p>
          <a:p>
            <a:r>
              <a:rPr lang="nl-NL" dirty="0"/>
              <a:t>    private String name;</a:t>
            </a:r>
          </a:p>
          <a:p>
            <a:r>
              <a:rPr lang="nl-NL" dirty="0"/>
              <a:t>    private </a:t>
            </a:r>
            <a:r>
              <a:rPr lang="nl-NL" dirty="0" err="1"/>
              <a:t>ConcurrentSkipListSet</a:t>
            </a:r>
            <a:r>
              <a:rPr lang="nl-NL" dirty="0"/>
              <a:t>&lt;String&gt; </a:t>
            </a:r>
            <a:r>
              <a:rPr lang="nl-NL" dirty="0" err="1"/>
              <a:t>weeklyGroceries</a:t>
            </a:r>
            <a:r>
              <a:rPr lang="nl-NL" dirty="0"/>
              <a:t> = new </a:t>
            </a:r>
            <a:r>
              <a:rPr lang="nl-NL" dirty="0" err="1"/>
              <a:t>ConcurrentSkipListSet</a:t>
            </a:r>
            <a:r>
              <a:rPr lang="nl-NL" dirty="0"/>
              <a:t>&lt;&gt;();</a:t>
            </a:r>
          </a:p>
          <a:p>
            <a:r>
              <a:rPr lang="nl-NL" dirty="0"/>
              <a:t>    private </a:t>
            </a:r>
            <a:r>
              <a:rPr lang="nl-NL" dirty="0" err="1"/>
              <a:t>ConcurrentHashMap</a:t>
            </a:r>
            <a:r>
              <a:rPr lang="nl-NL" dirty="0"/>
              <a:t>&lt;String, Long&gt; </a:t>
            </a:r>
            <a:r>
              <a:rPr lang="nl-NL" dirty="0" err="1"/>
              <a:t>groceriesMap</a:t>
            </a:r>
            <a:r>
              <a:rPr lang="nl-NL" dirty="0"/>
              <a:t> = new </a:t>
            </a:r>
            <a:r>
              <a:rPr lang="nl-NL" dirty="0" err="1"/>
              <a:t>ConcurrentHashMap</a:t>
            </a:r>
            <a:r>
              <a:rPr lang="nl-NL" dirty="0"/>
              <a:t>&lt;&gt;();</a:t>
            </a:r>
          </a:p>
          <a:p>
            <a:r>
              <a:rPr lang="nl-NL" dirty="0"/>
              <a:t>    public </a:t>
            </a:r>
            <a:r>
              <a:rPr lang="nl-NL" dirty="0" err="1"/>
              <a:t>ConcurrentHashMap</a:t>
            </a:r>
            <a:r>
              <a:rPr lang="nl-NL" dirty="0"/>
              <a:t>&lt;String, Long&gt; </a:t>
            </a:r>
            <a:r>
              <a:rPr lang="nl-NL" dirty="0" err="1"/>
              <a:t>getGroceriesMap</a:t>
            </a:r>
            <a:r>
              <a:rPr lang="nl-NL" dirty="0"/>
              <a:t>() {</a:t>
            </a:r>
          </a:p>
          <a:p>
            <a:r>
              <a:rPr lang="nl-NL" dirty="0"/>
              <a:t>        return </a:t>
            </a:r>
            <a:r>
              <a:rPr lang="nl-NL" dirty="0" err="1"/>
              <a:t>groceriesMap</a:t>
            </a:r>
            <a:r>
              <a:rPr lang="nl-NL" dirty="0"/>
              <a:t>;</a:t>
            </a:r>
          </a:p>
          <a:p>
            <a:r>
              <a:rPr lang="nl-NL" dirty="0"/>
              <a:t>    }</a:t>
            </a:r>
          </a:p>
          <a:p>
            <a:r>
              <a:rPr lang="nl-NL" dirty="0"/>
              <a:t>    public </a:t>
            </a:r>
            <a:r>
              <a:rPr lang="nl-NL" dirty="0" err="1"/>
              <a:t>void</a:t>
            </a:r>
            <a:r>
              <a:rPr lang="nl-NL" dirty="0"/>
              <a:t> </a:t>
            </a:r>
            <a:r>
              <a:rPr lang="nl-NL" dirty="0" err="1"/>
              <a:t>setGroceriesMap</a:t>
            </a:r>
            <a:r>
              <a:rPr lang="nl-NL" dirty="0"/>
              <a:t>(</a:t>
            </a:r>
            <a:r>
              <a:rPr lang="nl-NL" dirty="0" err="1"/>
              <a:t>ConcurrentHashMap</a:t>
            </a:r>
            <a:r>
              <a:rPr lang="nl-NL" dirty="0"/>
              <a:t>&lt;String, Long&gt; </a:t>
            </a:r>
            <a:r>
              <a:rPr lang="nl-NL" dirty="0" err="1"/>
              <a:t>groceriesMap</a:t>
            </a:r>
            <a:r>
              <a:rPr lang="nl-NL" dirty="0"/>
              <a:t>) {</a:t>
            </a:r>
          </a:p>
          <a:p>
            <a:r>
              <a:rPr lang="nl-NL" dirty="0"/>
              <a:t>        </a:t>
            </a:r>
            <a:r>
              <a:rPr lang="nl-NL" dirty="0" err="1"/>
              <a:t>this.groceriesMap</a:t>
            </a:r>
            <a:r>
              <a:rPr lang="nl-NL" dirty="0"/>
              <a:t> = </a:t>
            </a:r>
            <a:r>
              <a:rPr lang="nl-NL" dirty="0" err="1"/>
              <a:t>groceriesMap</a:t>
            </a:r>
            <a:r>
              <a:rPr lang="nl-NL" dirty="0"/>
              <a:t>;</a:t>
            </a:r>
          </a:p>
          <a:p>
            <a:r>
              <a:rPr lang="nl-NL" dirty="0"/>
              <a:t>    }</a:t>
            </a:r>
          </a:p>
          <a:p>
            <a:r>
              <a:rPr lang="nl-NL" dirty="0"/>
              <a:t>    public </a:t>
            </a:r>
            <a:r>
              <a:rPr lang="nl-NL" dirty="0" err="1"/>
              <a:t>ConcurrentSkipListSet</a:t>
            </a:r>
            <a:r>
              <a:rPr lang="nl-NL" dirty="0"/>
              <a:t>&lt;String&gt; </a:t>
            </a:r>
            <a:r>
              <a:rPr lang="nl-NL" dirty="0" err="1"/>
              <a:t>getWeeklyGroceries</a:t>
            </a:r>
            <a:r>
              <a:rPr lang="nl-NL" dirty="0"/>
              <a:t>() {</a:t>
            </a:r>
          </a:p>
          <a:p>
            <a:r>
              <a:rPr lang="nl-NL" dirty="0"/>
              <a:t>        return </a:t>
            </a:r>
            <a:r>
              <a:rPr lang="nl-NL" dirty="0" err="1"/>
              <a:t>weeklyGroceries</a:t>
            </a:r>
            <a:r>
              <a:rPr lang="nl-NL" dirty="0"/>
              <a:t>;</a:t>
            </a:r>
          </a:p>
          <a:p>
            <a:r>
              <a:rPr lang="nl-NL" dirty="0"/>
              <a:t>    }</a:t>
            </a:r>
          </a:p>
          <a:p>
            <a:r>
              <a:rPr lang="nl-NL" dirty="0"/>
              <a:t>    public </a:t>
            </a:r>
            <a:r>
              <a:rPr lang="nl-NL" dirty="0" err="1"/>
              <a:t>void</a:t>
            </a:r>
            <a:r>
              <a:rPr lang="nl-NL" dirty="0"/>
              <a:t> </a:t>
            </a:r>
            <a:r>
              <a:rPr lang="nl-NL" dirty="0" err="1"/>
              <a:t>setWeeklyGroceries</a:t>
            </a:r>
            <a:r>
              <a:rPr lang="nl-NL" dirty="0"/>
              <a:t>(</a:t>
            </a:r>
            <a:r>
              <a:rPr lang="nl-NL" dirty="0" err="1"/>
              <a:t>ConcurrentSkipListSet</a:t>
            </a:r>
            <a:r>
              <a:rPr lang="nl-NL" dirty="0"/>
              <a:t>&lt;String&gt; </a:t>
            </a:r>
            <a:r>
              <a:rPr lang="nl-NL" dirty="0" err="1"/>
              <a:t>weeklyGroceries</a:t>
            </a:r>
            <a:r>
              <a:rPr lang="nl-NL" dirty="0"/>
              <a:t>) {</a:t>
            </a:r>
          </a:p>
          <a:p>
            <a:r>
              <a:rPr lang="nl-NL" dirty="0"/>
              <a:t>        </a:t>
            </a:r>
            <a:r>
              <a:rPr lang="nl-NL" dirty="0" err="1"/>
              <a:t>this.weeklyGroceries</a:t>
            </a:r>
            <a:r>
              <a:rPr lang="nl-NL" dirty="0"/>
              <a:t> = </a:t>
            </a:r>
            <a:r>
              <a:rPr lang="nl-NL" dirty="0" err="1"/>
              <a:t>weeklyGroceries</a:t>
            </a:r>
            <a:r>
              <a:rPr lang="nl-NL" dirty="0"/>
              <a:t>;</a:t>
            </a:r>
          </a:p>
          <a:p>
            <a:r>
              <a:rPr lang="nl-NL" dirty="0"/>
              <a:t>    }</a:t>
            </a:r>
          </a:p>
          <a:p>
            <a:r>
              <a:rPr lang="nl-NL" dirty="0"/>
              <a:t>    public String </a:t>
            </a:r>
            <a:r>
              <a:rPr lang="nl-NL" dirty="0" err="1"/>
              <a:t>getName</a:t>
            </a:r>
            <a:r>
              <a:rPr lang="nl-NL" dirty="0"/>
              <a:t>() {</a:t>
            </a:r>
          </a:p>
          <a:p>
            <a:r>
              <a:rPr lang="nl-NL" dirty="0"/>
              <a:t>        return name;</a:t>
            </a:r>
          </a:p>
          <a:p>
            <a:r>
              <a:rPr lang="nl-NL" dirty="0"/>
              <a:t>    }</a:t>
            </a:r>
          </a:p>
          <a:p>
            <a:r>
              <a:rPr lang="nl-NL" dirty="0"/>
              <a:t>    public </a:t>
            </a:r>
            <a:r>
              <a:rPr lang="nl-NL" dirty="0" err="1"/>
              <a:t>void</a:t>
            </a:r>
            <a:r>
              <a:rPr lang="nl-NL" dirty="0"/>
              <a:t> </a:t>
            </a:r>
            <a:r>
              <a:rPr lang="nl-NL" dirty="0" err="1"/>
              <a:t>setName</a:t>
            </a:r>
            <a:r>
              <a:rPr lang="nl-NL" dirty="0"/>
              <a:t>(String name) {</a:t>
            </a:r>
          </a:p>
          <a:p>
            <a:r>
              <a:rPr lang="nl-NL" dirty="0"/>
              <a:t>        this.name = name;</a:t>
            </a:r>
          </a:p>
          <a:p>
            <a:r>
              <a:rPr lang="nl-NL" dirty="0"/>
              <a:t>    }</a:t>
            </a:r>
          </a:p>
          <a:p>
            <a:r>
              <a:rPr lang="nl-NL" dirty="0"/>
              <a:t>}</a:t>
            </a:r>
          </a:p>
          <a:p>
            <a:endParaRPr lang="nl-NL" dirty="0"/>
          </a:p>
          <a:p>
            <a:endParaRPr lang="nl-NL" dirty="0"/>
          </a:p>
          <a:p>
            <a:r>
              <a:rPr lang="nl-NL" dirty="0"/>
              <a:t>***************</a:t>
            </a:r>
          </a:p>
          <a:p>
            <a:endParaRPr lang="nl-NL" dirty="0"/>
          </a:p>
          <a:p>
            <a:r>
              <a:rPr lang="nl-NL" dirty="0" err="1"/>
              <a:t>BeHelped.getName</a:t>
            </a:r>
            <a:r>
              <a:rPr lang="nl-NL" dirty="0"/>
              <a:t>() + " </a:t>
            </a:r>
            <a:r>
              <a:rPr lang="nl-NL" dirty="0" err="1"/>
              <a:t>bought</a:t>
            </a:r>
            <a:r>
              <a:rPr lang="nl-NL" dirty="0"/>
              <a:t> " + </a:t>
            </a:r>
            <a:r>
              <a:rPr lang="nl-NL" dirty="0" err="1"/>
              <a:t>entry.getValue</a:t>
            </a:r>
            <a:r>
              <a:rPr lang="nl-NL" dirty="0"/>
              <a:t>() + " items of " + </a:t>
            </a:r>
            <a:r>
              <a:rPr lang="nl-NL" dirty="0" err="1"/>
              <a:t>entry.getKey</a:t>
            </a:r>
            <a:r>
              <a:rPr lang="nl-NL" dirty="0"/>
              <a:t>() + " at </a:t>
            </a:r>
            <a:r>
              <a:rPr lang="nl-NL" dirty="0" err="1"/>
              <a:t>checkout</a:t>
            </a:r>
            <a:r>
              <a:rPr lang="nl-NL" dirty="0"/>
              <a:t> " + </a:t>
            </a:r>
            <a:r>
              <a:rPr lang="nl-NL" dirty="0" err="1"/>
              <a:t>Thread.currentThread</a:t>
            </a:r>
            <a:r>
              <a:rPr lang="nl-NL" dirty="0"/>
              <a:t>().</a:t>
            </a:r>
            <a:r>
              <a:rPr lang="nl-NL" dirty="0" err="1"/>
              <a:t>getId</a:t>
            </a:r>
            <a:r>
              <a:rPr lang="nl-NL" dirty="0"/>
              <a:t>())));</a:t>
            </a:r>
          </a:p>
          <a:p>
            <a:r>
              <a:rPr lang="nl-NL" dirty="0"/>
              <a:t>        }</a:t>
            </a:r>
          </a:p>
          <a:p>
            <a:r>
              <a:rPr lang="nl-NL" dirty="0"/>
              <a:t>    }</a:t>
            </a:r>
          </a:p>
          <a:p>
            <a:r>
              <a:rPr lang="nl-NL" dirty="0"/>
              <a:t>    private </a:t>
            </a:r>
            <a:r>
              <a:rPr lang="nl-NL" dirty="0" err="1"/>
              <a:t>static</a:t>
            </a:r>
            <a:r>
              <a:rPr lang="nl-NL" dirty="0"/>
              <a:t> Customer </a:t>
            </a:r>
            <a:r>
              <a:rPr lang="nl-NL" dirty="0" err="1"/>
              <a:t>createCustomer</a:t>
            </a:r>
            <a:r>
              <a:rPr lang="nl-NL" dirty="0"/>
              <a:t>(long x) {</a:t>
            </a:r>
          </a:p>
          <a:p>
            <a:r>
              <a:rPr lang="nl-NL" dirty="0"/>
              <a:t>        Customer </a:t>
            </a:r>
            <a:r>
              <a:rPr lang="nl-NL" dirty="0" err="1"/>
              <a:t>customer</a:t>
            </a:r>
            <a:r>
              <a:rPr lang="nl-NL" dirty="0"/>
              <a:t> = new Customer();</a:t>
            </a:r>
          </a:p>
          <a:p>
            <a:r>
              <a:rPr lang="nl-NL" dirty="0"/>
              <a:t>        </a:t>
            </a:r>
            <a:r>
              <a:rPr lang="nl-NL" dirty="0" err="1"/>
              <a:t>customer.setName</a:t>
            </a:r>
            <a:r>
              <a:rPr lang="nl-NL" dirty="0"/>
              <a:t>(""+x);</a:t>
            </a:r>
          </a:p>
          <a:p>
            <a:r>
              <a:rPr lang="nl-NL" dirty="0"/>
              <a:t>        </a:t>
            </a:r>
            <a:r>
              <a:rPr lang="nl-NL" dirty="0" err="1"/>
              <a:t>customer.getWeeklyGroceries</a:t>
            </a:r>
            <a:r>
              <a:rPr lang="nl-NL" dirty="0"/>
              <a:t>().</a:t>
            </a:r>
            <a:r>
              <a:rPr lang="nl-NL" dirty="0" err="1"/>
              <a:t>add</a:t>
            </a:r>
            <a:r>
              <a:rPr lang="nl-NL" dirty="0"/>
              <a:t>("</a:t>
            </a:r>
            <a:r>
              <a:rPr lang="nl-NL" dirty="0" err="1"/>
              <a:t>Bread</a:t>
            </a:r>
            <a:r>
              <a:rPr lang="nl-NL" dirty="0"/>
              <a:t>");</a:t>
            </a:r>
          </a:p>
          <a:p>
            <a:r>
              <a:rPr lang="nl-NL" dirty="0"/>
              <a:t>        </a:t>
            </a:r>
            <a:r>
              <a:rPr lang="nl-NL" dirty="0" err="1"/>
              <a:t>customer.getWeeklyGroceries</a:t>
            </a:r>
            <a:r>
              <a:rPr lang="nl-NL" dirty="0"/>
              <a:t>().</a:t>
            </a:r>
            <a:r>
              <a:rPr lang="nl-NL" dirty="0" err="1"/>
              <a:t>add</a:t>
            </a:r>
            <a:r>
              <a:rPr lang="nl-NL" dirty="0"/>
              <a:t>("</a:t>
            </a:r>
            <a:r>
              <a:rPr lang="nl-NL" dirty="0" err="1"/>
              <a:t>Milk</a:t>
            </a:r>
            <a:r>
              <a:rPr lang="nl-NL" dirty="0"/>
              <a:t>");</a:t>
            </a:r>
          </a:p>
          <a:p>
            <a:r>
              <a:rPr lang="nl-NL" dirty="0"/>
              <a:t>        </a:t>
            </a:r>
            <a:r>
              <a:rPr lang="nl-NL" dirty="0" err="1"/>
              <a:t>customer.getWeeklyGroceries</a:t>
            </a:r>
            <a:r>
              <a:rPr lang="nl-NL" dirty="0"/>
              <a:t>().</a:t>
            </a:r>
            <a:r>
              <a:rPr lang="nl-NL" dirty="0" err="1"/>
              <a:t>add</a:t>
            </a:r>
            <a:r>
              <a:rPr lang="nl-NL" dirty="0"/>
              <a:t>("</a:t>
            </a:r>
            <a:r>
              <a:rPr lang="nl-NL" dirty="0" err="1"/>
              <a:t>Apples</a:t>
            </a:r>
            <a:r>
              <a:rPr lang="nl-NL" dirty="0"/>
              <a:t>");</a:t>
            </a:r>
          </a:p>
          <a:p>
            <a:r>
              <a:rPr lang="nl-NL" dirty="0"/>
              <a:t>        Thread packer1 = new Thread(() -&gt; </a:t>
            </a:r>
            <a:r>
              <a:rPr lang="nl-NL" dirty="0" err="1"/>
              <a:t>packGroceries</a:t>
            </a:r>
            <a:r>
              <a:rPr lang="nl-NL" dirty="0"/>
              <a:t>(customer));</a:t>
            </a:r>
          </a:p>
          <a:p>
            <a:r>
              <a:rPr lang="nl-NL" dirty="0"/>
              <a:t>        Thread packer2 = new Thread(() -&gt; </a:t>
            </a:r>
            <a:r>
              <a:rPr lang="nl-NL" dirty="0" err="1"/>
              <a:t>packGroceries</a:t>
            </a:r>
            <a:r>
              <a:rPr lang="nl-NL" dirty="0"/>
              <a:t>(customer));</a:t>
            </a:r>
          </a:p>
          <a:p>
            <a:r>
              <a:rPr lang="nl-NL" dirty="0"/>
              <a:t>        packer1.start();</a:t>
            </a:r>
          </a:p>
          <a:p>
            <a:r>
              <a:rPr lang="nl-NL" dirty="0"/>
              <a:t>        packer2.start();</a:t>
            </a:r>
          </a:p>
          <a:p>
            <a:r>
              <a:rPr lang="nl-NL" dirty="0"/>
              <a:t>        return customer;</a:t>
            </a:r>
          </a:p>
          <a:p>
            <a:r>
              <a:rPr lang="nl-NL" dirty="0"/>
              <a:t>    }</a:t>
            </a:r>
          </a:p>
          <a:p>
            <a:r>
              <a:rPr lang="nl-NL" dirty="0"/>
              <a:t>    private </a:t>
            </a:r>
            <a:r>
              <a:rPr lang="nl-NL" dirty="0" err="1"/>
              <a:t>static</a:t>
            </a:r>
            <a:r>
              <a:rPr lang="nl-NL" dirty="0"/>
              <a:t> </a:t>
            </a:r>
            <a:r>
              <a:rPr lang="nl-NL" dirty="0" err="1"/>
              <a:t>void</a:t>
            </a:r>
            <a:r>
              <a:rPr lang="nl-NL" dirty="0"/>
              <a:t> </a:t>
            </a:r>
            <a:r>
              <a:rPr lang="nl-NL" dirty="0" err="1"/>
              <a:t>packGroceries</a:t>
            </a:r>
            <a:r>
              <a:rPr lang="nl-NL" dirty="0"/>
              <a:t>(Customer customer) {</a:t>
            </a:r>
          </a:p>
          <a:p>
            <a:r>
              <a:rPr lang="nl-NL" dirty="0"/>
              <a:t>        </a:t>
            </a:r>
            <a:r>
              <a:rPr lang="nl-NL" dirty="0" err="1"/>
              <a:t>for</a:t>
            </a:r>
            <a:r>
              <a:rPr lang="nl-NL" dirty="0"/>
              <a:t> (String </a:t>
            </a:r>
            <a:r>
              <a:rPr lang="nl-NL" dirty="0" err="1"/>
              <a:t>grocery</a:t>
            </a:r>
            <a:r>
              <a:rPr lang="nl-NL" dirty="0"/>
              <a:t> : </a:t>
            </a:r>
            <a:r>
              <a:rPr lang="nl-NL" dirty="0" err="1"/>
              <a:t>customer.getWeeklyGroceries</a:t>
            </a:r>
            <a:r>
              <a:rPr lang="nl-NL" dirty="0"/>
              <a:t>()) {</a:t>
            </a:r>
          </a:p>
          <a:p>
            <a:r>
              <a:rPr lang="nl-NL" dirty="0"/>
              <a:t>            </a:t>
            </a:r>
            <a:r>
              <a:rPr lang="nl-NL" dirty="0" err="1"/>
              <a:t>if</a:t>
            </a:r>
            <a:r>
              <a:rPr lang="nl-NL" dirty="0"/>
              <a:t> (!</a:t>
            </a:r>
            <a:r>
              <a:rPr lang="nl-NL" dirty="0" err="1"/>
              <a:t>customer.getGroceriesMap</a:t>
            </a:r>
            <a:r>
              <a:rPr lang="nl-NL" dirty="0"/>
              <a:t>().</a:t>
            </a:r>
            <a:r>
              <a:rPr lang="nl-NL" dirty="0" err="1"/>
              <a:t>containsKey</a:t>
            </a:r>
            <a:r>
              <a:rPr lang="nl-NL" dirty="0"/>
              <a:t>(</a:t>
            </a:r>
            <a:r>
              <a:rPr lang="nl-NL" dirty="0" err="1"/>
              <a:t>grocery</a:t>
            </a:r>
            <a:r>
              <a:rPr lang="nl-NL" dirty="0"/>
              <a:t>)) {</a:t>
            </a:r>
          </a:p>
          <a:p>
            <a:r>
              <a:rPr lang="nl-NL" dirty="0"/>
              <a:t>                </a:t>
            </a:r>
            <a:r>
              <a:rPr lang="nl-NL" dirty="0" err="1"/>
              <a:t>customer.getGroceriesMap</a:t>
            </a:r>
            <a:r>
              <a:rPr lang="nl-NL" dirty="0"/>
              <a:t>().put(</a:t>
            </a:r>
            <a:r>
              <a:rPr lang="nl-NL" dirty="0" err="1"/>
              <a:t>grocery</a:t>
            </a:r>
            <a:r>
              <a:rPr lang="nl-NL" dirty="0"/>
              <a:t>, </a:t>
            </a:r>
            <a:r>
              <a:rPr lang="nl-NL" dirty="0" err="1"/>
              <a:t>Thread.currentThread</a:t>
            </a:r>
            <a:r>
              <a:rPr lang="nl-NL" dirty="0"/>
              <a:t>().</a:t>
            </a:r>
            <a:r>
              <a:rPr lang="nl-NL" dirty="0" err="1"/>
              <a:t>getId</a:t>
            </a:r>
            <a:r>
              <a:rPr lang="nl-NL" dirty="0"/>
              <a:t>());</a:t>
            </a:r>
          </a:p>
          <a:p>
            <a:r>
              <a:rPr lang="nl-NL" dirty="0"/>
              <a:t>            }</a:t>
            </a:r>
          </a:p>
          <a:p>
            <a:r>
              <a:rPr lang="nl-NL" dirty="0"/>
              <a:t>        }</a:t>
            </a:r>
          </a:p>
          <a:p>
            <a:r>
              <a:rPr lang="nl-NL" dirty="0"/>
              <a:t>    }</a:t>
            </a:r>
          </a:p>
          <a:p>
            <a:r>
              <a:rPr lang="nl-NL" dirty="0"/>
              <a:t>}</a:t>
            </a:r>
          </a:p>
        </p:txBody>
      </p:sp>
    </p:spTree>
    <p:extLst>
      <p:ext uri="{BB962C8B-B14F-4D97-AF65-F5344CB8AC3E}">
        <p14:creationId xmlns:p14="http://schemas.microsoft.com/office/powerpoint/2010/main" val="4249417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Used</a:t>
            </a:r>
            <a:r>
              <a:rPr lang="nl-NL" dirty="0"/>
              <a:t> </a:t>
            </a:r>
            <a:r>
              <a:rPr lang="nl-NL" dirty="0" err="1"/>
              <a:t>for</a:t>
            </a:r>
            <a:r>
              <a:rPr lang="nl-NL" dirty="0"/>
              <a:t> </a:t>
            </a:r>
            <a:r>
              <a:rPr lang="nl-NL" dirty="0" err="1"/>
              <a:t>wrapping</a:t>
            </a:r>
            <a:r>
              <a:rPr lang="nl-NL" dirty="0"/>
              <a:t> </a:t>
            </a:r>
            <a:r>
              <a:rPr lang="nl-NL" dirty="0" err="1"/>
              <a:t>existing</a:t>
            </a:r>
            <a:r>
              <a:rPr lang="nl-NL" dirty="0"/>
              <a:t> </a:t>
            </a:r>
            <a:r>
              <a:rPr lang="nl-NL" dirty="0" err="1"/>
              <a:t>nonconc</a:t>
            </a:r>
            <a:r>
              <a:rPr lang="nl-NL" dirty="0"/>
              <a:t> classes</a:t>
            </a:r>
          </a:p>
          <a:p>
            <a:r>
              <a:rPr lang="nl-NL" dirty="0" err="1"/>
              <a:t>Also</a:t>
            </a:r>
            <a:r>
              <a:rPr lang="nl-NL" dirty="0"/>
              <a:t> </a:t>
            </a:r>
            <a:r>
              <a:rPr lang="nl-NL" dirty="0" err="1"/>
              <a:t>use</a:t>
            </a:r>
            <a:r>
              <a:rPr lang="nl-NL" dirty="0"/>
              <a:t> it </a:t>
            </a:r>
            <a:r>
              <a:rPr lang="nl-NL" dirty="0" err="1"/>
              <a:t>when</a:t>
            </a:r>
            <a:r>
              <a:rPr lang="nl-NL" dirty="0"/>
              <a:t> </a:t>
            </a:r>
            <a:r>
              <a:rPr lang="nl-NL" dirty="0" err="1"/>
              <a:t>you</a:t>
            </a:r>
            <a:r>
              <a:rPr lang="nl-NL" dirty="0"/>
              <a:t> </a:t>
            </a:r>
            <a:r>
              <a:rPr lang="nl-NL" dirty="0" err="1"/>
              <a:t>know</a:t>
            </a:r>
            <a:r>
              <a:rPr lang="nl-NL" dirty="0"/>
              <a:t> </a:t>
            </a:r>
            <a:r>
              <a:rPr lang="nl-NL" dirty="0" err="1"/>
              <a:t>atm</a:t>
            </a:r>
            <a:r>
              <a:rPr lang="nl-NL" dirty="0"/>
              <a:t> of </a:t>
            </a:r>
            <a:r>
              <a:rPr lang="nl-NL" dirty="0" err="1"/>
              <a:t>creation</a:t>
            </a:r>
            <a:r>
              <a:rPr lang="nl-NL" dirty="0"/>
              <a:t> </a:t>
            </a:r>
            <a:r>
              <a:rPr lang="nl-NL" dirty="0" err="1"/>
              <a:t>that</a:t>
            </a:r>
            <a:r>
              <a:rPr lang="nl-NL" dirty="0"/>
              <a:t> object </a:t>
            </a:r>
            <a:r>
              <a:rPr lang="nl-NL" dirty="0" err="1"/>
              <a:t>requires</a:t>
            </a:r>
            <a:r>
              <a:rPr lang="nl-NL" dirty="0"/>
              <a:t> </a:t>
            </a:r>
            <a:r>
              <a:rPr lang="nl-NL" dirty="0" err="1"/>
              <a:t>synchronization</a:t>
            </a:r>
            <a:endParaRPr lang="nl-NL" dirty="0"/>
          </a:p>
          <a:p>
            <a:r>
              <a:rPr lang="nl-NL" dirty="0" err="1"/>
              <a:t>Synchronized</a:t>
            </a:r>
            <a:r>
              <a:rPr lang="nl-NL" dirty="0"/>
              <a:t> </a:t>
            </a:r>
            <a:r>
              <a:rPr lang="nl-NL" dirty="0" err="1"/>
              <a:t>collection</a:t>
            </a:r>
            <a:r>
              <a:rPr lang="nl-NL" dirty="0"/>
              <a:t> </a:t>
            </a:r>
            <a:r>
              <a:rPr lang="nl-NL" dirty="0" err="1"/>
              <a:t>throw</a:t>
            </a:r>
            <a:r>
              <a:rPr lang="nl-NL" dirty="0"/>
              <a:t> </a:t>
            </a:r>
            <a:r>
              <a:rPr lang="nl-NL" dirty="0" err="1"/>
              <a:t>an</a:t>
            </a:r>
            <a:r>
              <a:rPr lang="nl-NL" dirty="0"/>
              <a:t> </a:t>
            </a:r>
            <a:r>
              <a:rPr lang="nl-NL" dirty="0" err="1"/>
              <a:t>exception</a:t>
            </a:r>
            <a:r>
              <a:rPr lang="nl-NL" dirty="0"/>
              <a:t> </a:t>
            </a:r>
            <a:r>
              <a:rPr lang="nl-NL" dirty="0" err="1"/>
              <a:t>when</a:t>
            </a:r>
            <a:r>
              <a:rPr lang="nl-NL" dirty="0"/>
              <a:t> </a:t>
            </a:r>
            <a:r>
              <a:rPr lang="nl-NL" dirty="0" err="1"/>
              <a:t>they</a:t>
            </a:r>
            <a:r>
              <a:rPr lang="nl-NL" dirty="0"/>
              <a:t> are </a:t>
            </a:r>
            <a:r>
              <a:rPr lang="nl-NL" dirty="0" err="1"/>
              <a:t>changed</a:t>
            </a:r>
            <a:r>
              <a:rPr lang="nl-NL" dirty="0"/>
              <a:t> </a:t>
            </a:r>
            <a:r>
              <a:rPr lang="nl-NL" dirty="0" err="1"/>
              <a:t>during</a:t>
            </a:r>
            <a:r>
              <a:rPr lang="nl-NL" dirty="0"/>
              <a:t> iteration, </a:t>
            </a:r>
            <a:r>
              <a:rPr lang="nl-NL" dirty="0" err="1"/>
              <a:t>wrap</a:t>
            </a:r>
            <a:r>
              <a:rPr lang="nl-NL" dirty="0"/>
              <a:t> in </a:t>
            </a:r>
            <a:r>
              <a:rPr lang="nl-NL" dirty="0" err="1"/>
              <a:t>synchronized</a:t>
            </a:r>
            <a:r>
              <a:rPr lang="nl-NL" dirty="0"/>
              <a:t> block</a:t>
            </a:r>
          </a:p>
          <a:p>
            <a:endParaRPr lang="nl-NL" dirty="0"/>
          </a:p>
          <a:p>
            <a:endParaRPr lang="nl-NL" dirty="0"/>
          </a:p>
        </p:txBody>
      </p:sp>
    </p:spTree>
    <p:extLst>
      <p:ext uri="{BB962C8B-B14F-4D97-AF65-F5344CB8AC3E}">
        <p14:creationId xmlns:p14="http://schemas.microsoft.com/office/powerpoint/2010/main" val="85813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Count</a:t>
            </a:r>
            <a:r>
              <a:rPr lang="nl-NL" dirty="0"/>
              <a:t>, min </a:t>
            </a:r>
            <a:r>
              <a:rPr lang="nl-NL" dirty="0" err="1"/>
              <a:t>and</a:t>
            </a:r>
            <a:r>
              <a:rPr lang="nl-NL" dirty="0"/>
              <a:t> max </a:t>
            </a:r>
            <a:r>
              <a:rPr lang="nl-NL" dirty="0" err="1"/>
              <a:t>won’t</a:t>
            </a:r>
            <a:r>
              <a:rPr lang="nl-NL" dirty="0"/>
              <a:t> </a:t>
            </a:r>
            <a:r>
              <a:rPr lang="nl-NL" dirty="0" err="1"/>
              <a:t>work</a:t>
            </a:r>
            <a:r>
              <a:rPr lang="nl-NL" dirty="0"/>
              <a:t> on </a:t>
            </a:r>
            <a:r>
              <a:rPr lang="nl-NL" dirty="0" err="1"/>
              <a:t>infinite</a:t>
            </a:r>
            <a:r>
              <a:rPr lang="nl-NL" dirty="0"/>
              <a:t> stream</a:t>
            </a:r>
          </a:p>
          <a:p>
            <a:r>
              <a:rPr lang="nl-NL" dirty="0"/>
              <a:t>Collect </a:t>
            </a:r>
            <a:r>
              <a:rPr lang="nl-NL" dirty="0" err="1"/>
              <a:t>and</a:t>
            </a:r>
            <a:r>
              <a:rPr lang="nl-NL" dirty="0"/>
              <a:t> </a:t>
            </a:r>
            <a:r>
              <a:rPr lang="nl-NL" dirty="0" err="1"/>
              <a:t>sum</a:t>
            </a:r>
            <a:r>
              <a:rPr lang="nl-NL" dirty="0"/>
              <a:t> integers &gt; </a:t>
            </a:r>
            <a:r>
              <a:rPr lang="nl-NL" dirty="0" err="1"/>
              <a:t>find</a:t>
            </a:r>
            <a:r>
              <a:rPr lang="nl-NL" dirty="0"/>
              <a:t> sol</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50</a:t>
            </a:fld>
            <a:endParaRPr lang="nl-NL"/>
          </a:p>
        </p:txBody>
      </p:sp>
    </p:spTree>
    <p:extLst>
      <p:ext uri="{BB962C8B-B14F-4D97-AF65-F5344CB8AC3E}">
        <p14:creationId xmlns:p14="http://schemas.microsoft.com/office/powerpoint/2010/main" val="136945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Convenient</a:t>
            </a:r>
            <a:r>
              <a:rPr lang="nl-NL" dirty="0"/>
              <a:t> </a:t>
            </a:r>
            <a:r>
              <a:rPr lang="nl-NL" dirty="0" err="1"/>
              <a:t>when</a:t>
            </a:r>
            <a:r>
              <a:rPr lang="nl-NL" dirty="0"/>
              <a:t> it </a:t>
            </a:r>
            <a:r>
              <a:rPr lang="nl-NL" dirty="0" err="1"/>
              <a:t>can</a:t>
            </a:r>
            <a:r>
              <a:rPr lang="nl-NL" dirty="0"/>
              <a:t> </a:t>
            </a:r>
            <a:r>
              <a:rPr lang="nl-NL" dirty="0" err="1"/>
              <a:t>be</a:t>
            </a:r>
            <a:r>
              <a:rPr lang="nl-NL" dirty="0"/>
              <a:t> </a:t>
            </a:r>
            <a:r>
              <a:rPr lang="nl-NL" dirty="0" err="1"/>
              <a:t>completely</a:t>
            </a:r>
            <a:r>
              <a:rPr lang="nl-NL" dirty="0"/>
              <a:t> concurrent: e.g. </a:t>
            </a:r>
            <a:r>
              <a:rPr lang="nl-NL" dirty="0" err="1"/>
              <a:t>painting</a:t>
            </a:r>
            <a:r>
              <a:rPr lang="nl-NL" dirty="0"/>
              <a:t> </a:t>
            </a:r>
            <a:r>
              <a:rPr lang="nl-NL" dirty="0" err="1"/>
              <a:t>the</a:t>
            </a:r>
            <a:r>
              <a:rPr lang="nl-NL" dirty="0"/>
              <a:t> new </a:t>
            </a:r>
            <a:r>
              <a:rPr lang="nl-NL" dirty="0" err="1"/>
              <a:t>window</a:t>
            </a:r>
            <a:r>
              <a:rPr lang="nl-NL" dirty="0"/>
              <a:t> frames </a:t>
            </a:r>
            <a:r>
              <a:rPr lang="nl-NL" dirty="0" err="1"/>
              <a:t>not</a:t>
            </a:r>
            <a:r>
              <a:rPr lang="nl-NL" dirty="0"/>
              <a:t> </a:t>
            </a:r>
            <a:r>
              <a:rPr lang="nl-NL" dirty="0" err="1"/>
              <a:t>possible</a:t>
            </a:r>
            <a:r>
              <a:rPr lang="nl-NL" dirty="0"/>
              <a:t> </a:t>
            </a:r>
            <a:r>
              <a:rPr lang="nl-NL" dirty="0" err="1"/>
              <a:t>before</a:t>
            </a:r>
            <a:r>
              <a:rPr lang="nl-NL" dirty="0"/>
              <a:t> </a:t>
            </a:r>
            <a:r>
              <a:rPr lang="nl-NL" dirty="0" err="1"/>
              <a:t>having</a:t>
            </a:r>
            <a:r>
              <a:rPr lang="nl-NL" dirty="0"/>
              <a:t> </a:t>
            </a:r>
            <a:r>
              <a:rPr lang="nl-NL" dirty="0" err="1"/>
              <a:t>placed</a:t>
            </a:r>
            <a:r>
              <a:rPr lang="nl-NL" dirty="0"/>
              <a:t> </a:t>
            </a:r>
            <a:r>
              <a:rPr lang="nl-NL" dirty="0" err="1"/>
              <a:t>them</a:t>
            </a:r>
            <a:r>
              <a:rPr lang="nl-NL" dirty="0"/>
              <a:t>, or cleaning </a:t>
            </a:r>
            <a:r>
              <a:rPr lang="nl-NL" dirty="0" err="1"/>
              <a:t>the</a:t>
            </a:r>
            <a:r>
              <a:rPr lang="nl-NL" dirty="0"/>
              <a:t> </a:t>
            </a:r>
            <a:r>
              <a:rPr lang="nl-NL" dirty="0" err="1"/>
              <a:t>lion</a:t>
            </a:r>
            <a:r>
              <a:rPr lang="nl-NL" dirty="0"/>
              <a:t> </a:t>
            </a:r>
            <a:r>
              <a:rPr lang="nl-NL" dirty="0" err="1"/>
              <a:t>cage</a:t>
            </a:r>
            <a:r>
              <a:rPr lang="nl-NL" dirty="0"/>
              <a:t> </a:t>
            </a:r>
            <a:r>
              <a:rPr lang="nl-NL" dirty="0" err="1"/>
              <a:t>with</a:t>
            </a:r>
            <a:r>
              <a:rPr lang="nl-NL" dirty="0"/>
              <a:t> </a:t>
            </a:r>
            <a:r>
              <a:rPr lang="nl-NL" dirty="0" err="1"/>
              <a:t>the</a:t>
            </a:r>
            <a:r>
              <a:rPr lang="nl-NL" dirty="0"/>
              <a:t> </a:t>
            </a:r>
            <a:r>
              <a:rPr lang="nl-NL" dirty="0" err="1"/>
              <a:t>lion</a:t>
            </a:r>
            <a:r>
              <a:rPr lang="nl-NL" dirty="0"/>
              <a:t> </a:t>
            </a:r>
            <a:r>
              <a:rPr lang="nl-NL" dirty="0" err="1"/>
              <a:t>still</a:t>
            </a:r>
            <a:r>
              <a:rPr lang="nl-NL" dirty="0"/>
              <a:t> in it </a:t>
            </a:r>
            <a:r>
              <a:rPr lang="nl-NL" dirty="0" err="1"/>
              <a:t>etc</a:t>
            </a:r>
            <a:endParaRPr lang="nl-NL" dirty="0"/>
          </a:p>
          <a:p>
            <a:endParaRPr lang="nl-NL" dirty="0"/>
          </a:p>
          <a:p>
            <a:r>
              <a:rPr lang="en-US" dirty="0"/>
              <a:t>A </a:t>
            </a:r>
            <a:r>
              <a:rPr lang="en-US" i="1" dirty="0" err="1"/>
              <a:t>CyclicBarrier</a:t>
            </a:r>
            <a:r>
              <a:rPr lang="en-US" dirty="0"/>
              <a:t> is a synchronizer that allows a set of threads to wait for each other to reach a common execution point, also called a </a:t>
            </a:r>
            <a:r>
              <a:rPr lang="en-US" i="1" dirty="0"/>
              <a:t>barrier</a:t>
            </a:r>
            <a:r>
              <a:rPr lang="en-US" dirty="0"/>
              <a:t>.</a:t>
            </a:r>
          </a:p>
          <a:p>
            <a:r>
              <a:rPr lang="en-US" i="1" dirty="0" err="1"/>
              <a:t>CyclicBarriers</a:t>
            </a:r>
            <a:r>
              <a:rPr lang="en-US" dirty="0"/>
              <a:t> are used in programs in which we have a fixed number of threads that must wait for each other to reach a common point before continuing execution.</a:t>
            </a:r>
          </a:p>
          <a:p>
            <a:r>
              <a:rPr lang="en-US" b="1" dirty="0"/>
              <a:t>The barrier is called </a:t>
            </a:r>
            <a:r>
              <a:rPr lang="en-US" b="1" i="1" dirty="0"/>
              <a:t>cyclic </a:t>
            </a:r>
            <a:r>
              <a:rPr lang="en-US" b="1" dirty="0"/>
              <a:t>because it can be re-used after the waiting threads are released.</a:t>
            </a:r>
            <a:endParaRPr lang="en-US" dirty="0"/>
          </a:p>
          <a:p>
            <a:endParaRPr lang="nl-NL" dirty="0"/>
          </a:p>
        </p:txBody>
      </p:sp>
    </p:spTree>
    <p:extLst>
      <p:ext uri="{BB962C8B-B14F-4D97-AF65-F5344CB8AC3E}">
        <p14:creationId xmlns:p14="http://schemas.microsoft.com/office/powerpoint/2010/main" val="2309610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Deadlock: </a:t>
            </a:r>
            <a:r>
              <a:rPr lang="nl-NL" dirty="0" err="1"/>
              <a:t>two</a:t>
            </a:r>
            <a:r>
              <a:rPr lang="nl-NL" dirty="0"/>
              <a:t> </a:t>
            </a:r>
            <a:r>
              <a:rPr lang="nl-NL" dirty="0" err="1"/>
              <a:t>friends</a:t>
            </a:r>
            <a:r>
              <a:rPr lang="nl-NL" dirty="0"/>
              <a:t> </a:t>
            </a:r>
            <a:r>
              <a:rPr lang="nl-NL" dirty="0" err="1"/>
              <a:t>waiting</a:t>
            </a:r>
            <a:r>
              <a:rPr lang="nl-NL" dirty="0"/>
              <a:t> </a:t>
            </a:r>
            <a:r>
              <a:rPr lang="nl-NL" dirty="0" err="1"/>
              <a:t>for</a:t>
            </a:r>
            <a:r>
              <a:rPr lang="nl-NL" dirty="0"/>
              <a:t> </a:t>
            </a:r>
            <a:r>
              <a:rPr lang="nl-NL" dirty="0" err="1"/>
              <a:t>each</a:t>
            </a:r>
            <a:r>
              <a:rPr lang="nl-NL" dirty="0"/>
              <a:t> </a:t>
            </a:r>
            <a:r>
              <a:rPr lang="nl-NL" dirty="0" err="1"/>
              <a:t>other</a:t>
            </a:r>
            <a:r>
              <a:rPr lang="nl-NL" dirty="0"/>
              <a:t> at </a:t>
            </a:r>
            <a:r>
              <a:rPr lang="nl-NL" dirty="0" err="1"/>
              <a:t>the</a:t>
            </a:r>
            <a:r>
              <a:rPr lang="nl-NL" dirty="0"/>
              <a:t> wrong spot</a:t>
            </a:r>
          </a:p>
          <a:p>
            <a:r>
              <a:rPr lang="nl-NL" dirty="0" err="1"/>
              <a:t>Starvation</a:t>
            </a:r>
            <a:r>
              <a:rPr lang="nl-NL" dirty="0"/>
              <a:t>: </a:t>
            </a:r>
            <a:r>
              <a:rPr lang="nl-NL" dirty="0" err="1"/>
              <a:t>group</a:t>
            </a:r>
            <a:r>
              <a:rPr lang="nl-NL" dirty="0"/>
              <a:t> of </a:t>
            </a:r>
            <a:r>
              <a:rPr lang="nl-NL" dirty="0" err="1"/>
              <a:t>friends</a:t>
            </a:r>
            <a:r>
              <a:rPr lang="nl-NL" dirty="0"/>
              <a:t> </a:t>
            </a:r>
            <a:r>
              <a:rPr lang="nl-NL" dirty="0" err="1"/>
              <a:t>and</a:t>
            </a:r>
            <a:r>
              <a:rPr lang="nl-NL" dirty="0"/>
              <a:t> </a:t>
            </a:r>
            <a:r>
              <a:rPr lang="nl-NL" dirty="0" err="1"/>
              <a:t>all</a:t>
            </a:r>
            <a:r>
              <a:rPr lang="nl-NL" dirty="0"/>
              <a:t> are </a:t>
            </a:r>
            <a:r>
              <a:rPr lang="nl-NL" dirty="0" err="1"/>
              <a:t>very</a:t>
            </a:r>
            <a:r>
              <a:rPr lang="nl-NL" dirty="0"/>
              <a:t> dominant, </a:t>
            </a:r>
            <a:r>
              <a:rPr lang="nl-NL" dirty="0" err="1"/>
              <a:t>except</a:t>
            </a:r>
            <a:r>
              <a:rPr lang="nl-NL" dirty="0"/>
              <a:t> </a:t>
            </a:r>
            <a:r>
              <a:rPr lang="nl-NL" dirty="0" err="1"/>
              <a:t>for</a:t>
            </a:r>
            <a:r>
              <a:rPr lang="nl-NL" dirty="0"/>
              <a:t> </a:t>
            </a:r>
            <a:r>
              <a:rPr lang="nl-NL" dirty="0" err="1"/>
              <a:t>one</a:t>
            </a:r>
            <a:r>
              <a:rPr lang="nl-NL" dirty="0"/>
              <a:t> </a:t>
            </a:r>
            <a:r>
              <a:rPr lang="nl-NL" dirty="0" err="1"/>
              <a:t>who</a:t>
            </a:r>
            <a:r>
              <a:rPr lang="nl-NL" dirty="0"/>
              <a:t> never </a:t>
            </a:r>
            <a:r>
              <a:rPr lang="nl-NL" dirty="0" err="1"/>
              <a:t>speaks</a:t>
            </a:r>
            <a:r>
              <a:rPr lang="nl-NL" dirty="0"/>
              <a:t> up</a:t>
            </a:r>
          </a:p>
          <a:p>
            <a:r>
              <a:rPr lang="nl-NL" dirty="0" err="1"/>
              <a:t>Livelock</a:t>
            </a:r>
            <a:r>
              <a:rPr lang="nl-NL" dirty="0"/>
              <a:t>: </a:t>
            </a:r>
            <a:r>
              <a:rPr lang="nl-NL" dirty="0" err="1"/>
              <a:t>two</a:t>
            </a:r>
            <a:r>
              <a:rPr lang="nl-NL" dirty="0"/>
              <a:t> </a:t>
            </a:r>
            <a:r>
              <a:rPr lang="nl-NL" dirty="0" err="1"/>
              <a:t>friends</a:t>
            </a:r>
            <a:r>
              <a:rPr lang="nl-NL" dirty="0"/>
              <a:t> </a:t>
            </a:r>
            <a:r>
              <a:rPr lang="nl-NL" dirty="0" err="1"/>
              <a:t>waiting</a:t>
            </a:r>
            <a:r>
              <a:rPr lang="nl-NL" dirty="0"/>
              <a:t> </a:t>
            </a:r>
            <a:r>
              <a:rPr lang="nl-NL" dirty="0" err="1"/>
              <a:t>for</a:t>
            </a:r>
            <a:r>
              <a:rPr lang="nl-NL" dirty="0"/>
              <a:t> </a:t>
            </a:r>
            <a:r>
              <a:rPr lang="nl-NL" dirty="0" err="1"/>
              <a:t>each</a:t>
            </a:r>
            <a:r>
              <a:rPr lang="nl-NL" dirty="0"/>
              <a:t> </a:t>
            </a:r>
            <a:r>
              <a:rPr lang="nl-NL" dirty="0" err="1"/>
              <a:t>other</a:t>
            </a:r>
            <a:r>
              <a:rPr lang="nl-NL" dirty="0"/>
              <a:t> at </a:t>
            </a:r>
            <a:r>
              <a:rPr lang="nl-NL" dirty="0" err="1"/>
              <a:t>the</a:t>
            </a:r>
            <a:r>
              <a:rPr lang="nl-NL" dirty="0"/>
              <a:t> wrong spot </a:t>
            </a:r>
            <a:r>
              <a:rPr lang="nl-NL" dirty="0" err="1"/>
              <a:t>and</a:t>
            </a:r>
            <a:r>
              <a:rPr lang="nl-NL" dirty="0"/>
              <a:t> </a:t>
            </a:r>
            <a:r>
              <a:rPr lang="nl-NL" dirty="0" err="1"/>
              <a:t>trying</a:t>
            </a:r>
            <a:r>
              <a:rPr lang="nl-NL" dirty="0"/>
              <a:t> </a:t>
            </a:r>
            <a:r>
              <a:rPr lang="nl-NL" dirty="0" err="1"/>
              <a:t>to</a:t>
            </a:r>
            <a:r>
              <a:rPr lang="nl-NL" dirty="0"/>
              <a:t> call </a:t>
            </a:r>
            <a:r>
              <a:rPr lang="nl-NL" dirty="0" err="1"/>
              <a:t>each</a:t>
            </a:r>
            <a:r>
              <a:rPr lang="nl-NL" dirty="0"/>
              <a:t> </a:t>
            </a:r>
            <a:r>
              <a:rPr lang="nl-NL" dirty="0" err="1"/>
              <a:t>other</a:t>
            </a:r>
            <a:r>
              <a:rPr lang="nl-NL" dirty="0"/>
              <a:t> at </a:t>
            </a:r>
            <a:r>
              <a:rPr lang="nl-NL" dirty="0" err="1"/>
              <a:t>the</a:t>
            </a:r>
            <a:r>
              <a:rPr lang="nl-NL" dirty="0"/>
              <a:t> </a:t>
            </a:r>
            <a:r>
              <a:rPr lang="nl-NL" dirty="0" err="1"/>
              <a:t>same</a:t>
            </a:r>
            <a:r>
              <a:rPr lang="nl-NL" dirty="0"/>
              <a:t> time </a:t>
            </a:r>
            <a:r>
              <a:rPr lang="nl-NL" dirty="0" err="1"/>
              <a:t>and</a:t>
            </a:r>
            <a:r>
              <a:rPr lang="nl-NL" dirty="0"/>
              <a:t> </a:t>
            </a:r>
            <a:r>
              <a:rPr lang="nl-NL" dirty="0" err="1"/>
              <a:t>they</a:t>
            </a:r>
            <a:r>
              <a:rPr lang="nl-NL" dirty="0"/>
              <a:t> keep </a:t>
            </a:r>
            <a:r>
              <a:rPr lang="nl-NL" dirty="0" err="1"/>
              <a:t>getting</a:t>
            </a:r>
            <a:r>
              <a:rPr lang="nl-NL" dirty="0"/>
              <a:t> </a:t>
            </a:r>
            <a:r>
              <a:rPr lang="nl-NL" dirty="0" err="1"/>
              <a:t>to</a:t>
            </a:r>
            <a:r>
              <a:rPr lang="nl-NL" dirty="0"/>
              <a:t> voicemail</a:t>
            </a:r>
          </a:p>
          <a:p>
            <a:r>
              <a:rPr lang="nl-NL" dirty="0"/>
              <a:t>Race </a:t>
            </a:r>
            <a:r>
              <a:rPr lang="nl-NL" dirty="0" err="1"/>
              <a:t>condition</a:t>
            </a:r>
            <a:r>
              <a:rPr lang="nl-NL" dirty="0"/>
              <a:t>: </a:t>
            </a:r>
            <a:r>
              <a:rPr lang="nl-NL" dirty="0" err="1"/>
              <a:t>the</a:t>
            </a:r>
            <a:r>
              <a:rPr lang="nl-NL" dirty="0"/>
              <a:t> </a:t>
            </a:r>
            <a:r>
              <a:rPr lang="nl-NL" dirty="0" err="1"/>
              <a:t>two</a:t>
            </a:r>
            <a:r>
              <a:rPr lang="nl-NL" dirty="0"/>
              <a:t> </a:t>
            </a:r>
            <a:r>
              <a:rPr lang="nl-NL" dirty="0" err="1"/>
              <a:t>friends</a:t>
            </a:r>
            <a:r>
              <a:rPr lang="nl-NL" dirty="0"/>
              <a:t> are </a:t>
            </a:r>
            <a:r>
              <a:rPr lang="nl-NL" dirty="0" err="1"/>
              <a:t>not</a:t>
            </a:r>
            <a:r>
              <a:rPr lang="nl-NL" dirty="0"/>
              <a:t> </a:t>
            </a:r>
            <a:r>
              <a:rPr lang="nl-NL" dirty="0" err="1"/>
              <a:t>that</a:t>
            </a:r>
            <a:r>
              <a:rPr lang="nl-NL" dirty="0"/>
              <a:t> </a:t>
            </a:r>
            <a:r>
              <a:rPr lang="nl-NL" dirty="0" err="1"/>
              <a:t>dumb</a:t>
            </a:r>
            <a:r>
              <a:rPr lang="nl-NL" dirty="0"/>
              <a:t> </a:t>
            </a:r>
            <a:r>
              <a:rPr lang="nl-NL" dirty="0" err="1"/>
              <a:t>and</a:t>
            </a:r>
            <a:r>
              <a:rPr lang="nl-NL" dirty="0"/>
              <a:t> </a:t>
            </a:r>
            <a:r>
              <a:rPr lang="nl-NL" dirty="0" err="1"/>
              <a:t>only</a:t>
            </a:r>
            <a:r>
              <a:rPr lang="nl-NL" dirty="0"/>
              <a:t> call </a:t>
            </a:r>
            <a:r>
              <a:rPr lang="nl-NL" dirty="0" err="1"/>
              <a:t>each</a:t>
            </a:r>
            <a:r>
              <a:rPr lang="nl-NL" dirty="0"/>
              <a:t> </a:t>
            </a:r>
            <a:r>
              <a:rPr lang="nl-NL" dirty="0" err="1"/>
              <a:t>others</a:t>
            </a:r>
            <a:r>
              <a:rPr lang="nl-NL" dirty="0"/>
              <a:t> voicemails </a:t>
            </a:r>
            <a:r>
              <a:rPr lang="nl-NL" dirty="0" err="1"/>
              <a:t>once</a:t>
            </a:r>
            <a:r>
              <a:rPr lang="nl-NL" dirty="0"/>
              <a:t> </a:t>
            </a:r>
          </a:p>
        </p:txBody>
      </p:sp>
    </p:spTree>
    <p:extLst>
      <p:ext uri="{BB962C8B-B14F-4D97-AF65-F5344CB8AC3E}">
        <p14:creationId xmlns:p14="http://schemas.microsoft.com/office/powerpoint/2010/main" val="1959356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Deadlock – </a:t>
            </a:r>
            <a:r>
              <a:rPr lang="nl-NL" dirty="0" err="1"/>
              <a:t>try</a:t>
            </a:r>
            <a:r>
              <a:rPr lang="nl-NL" dirty="0"/>
              <a:t> </a:t>
            </a:r>
            <a:r>
              <a:rPr lang="nl-NL" dirty="0" err="1"/>
              <a:t>to</a:t>
            </a:r>
            <a:r>
              <a:rPr lang="nl-NL" dirty="0"/>
              <a:t> do it on </a:t>
            </a:r>
            <a:r>
              <a:rPr lang="nl-NL" dirty="0" err="1"/>
              <a:t>the</a:t>
            </a:r>
            <a:r>
              <a:rPr lang="nl-NL" dirty="0"/>
              <a:t> </a:t>
            </a:r>
            <a:r>
              <a:rPr lang="nl-NL" dirty="0" err="1"/>
              <a:t>cyclicbarrier</a:t>
            </a:r>
            <a:r>
              <a:rPr lang="nl-NL" dirty="0"/>
              <a:t> </a:t>
            </a:r>
            <a:r>
              <a:rPr lang="nl-NL" dirty="0" err="1"/>
              <a:t>exercise</a:t>
            </a:r>
            <a:endParaRPr lang="nl-NL" dirty="0"/>
          </a:p>
        </p:txBody>
      </p:sp>
    </p:spTree>
    <p:extLst>
      <p:ext uri="{BB962C8B-B14F-4D97-AF65-F5344CB8AC3E}">
        <p14:creationId xmlns:p14="http://schemas.microsoft.com/office/powerpoint/2010/main" val="354481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381000" y="685800"/>
            <a:ext cx="6096000" cy="3429000"/>
          </a:xfrm>
          <a:prstGeom prst="rect">
            <a:avLst/>
          </a:prstGeom>
        </p:spPr>
        <p:txBody>
          <a:bodyPr/>
          <a:lstStyle/>
          <a:p>
            <a:endParaRPr/>
          </a:p>
        </p:txBody>
      </p:sp>
      <p:sp>
        <p:nvSpPr>
          <p:cNvPr id="111" name="Shape 111"/>
          <p:cNvSpPr>
            <a:spLocks noGrp="1"/>
          </p:cNvSpPr>
          <p:nvPr>
            <p:ph type="body" sz="quarter" idx="1"/>
          </p:nvPr>
        </p:nvSpPr>
        <p:spPr>
          <a:prstGeom prst="rect">
            <a:avLst/>
          </a:prstGeom>
        </p:spPr>
        <p:txBody>
          <a:bodyPr/>
          <a:lstStyle/>
          <a:p>
            <a:r>
              <a:t>Round robin is an example of a thread scheduler. Each thread receives an equal number of CPU rounds in which it is executing that thread. The threads are taking turns in a circular order. If the thread is not finished when the rounds are over, the current state will be stored and the CPU will continue with another thread and continue the other thread when it’s the turn of that thread again.</a:t>
            </a:r>
          </a:p>
          <a:p>
            <a:endParaRPr/>
          </a:p>
          <a:p>
            <a:r>
              <a:t>Context switch: has a cost, because it takes time and resources to store and reload states of threads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381000" y="685800"/>
            <a:ext cx="6096000" cy="3429000"/>
          </a:xfrm>
          <a:prstGeom prst="rect">
            <a:avLst/>
          </a:prstGeom>
        </p:spPr>
        <p:txBody>
          <a:bodyPr/>
          <a:lstStyle/>
          <a:p>
            <a:endParaRPr/>
          </a:p>
        </p:txBody>
      </p:sp>
      <p:sp>
        <p:nvSpPr>
          <p:cNvPr id="125" name="Shape 125"/>
          <p:cNvSpPr>
            <a:spLocks noGrp="1"/>
          </p:cNvSpPr>
          <p:nvPr>
            <p:ph type="body" sz="quarter" idx="1"/>
          </p:nvPr>
        </p:nvSpPr>
        <p:spPr>
          <a:prstGeom prst="rect">
            <a:avLst/>
          </a:prstGeom>
        </p:spPr>
        <p:txBody>
          <a:bodyPr/>
          <a:lstStyle/>
          <a:p>
            <a:r>
              <a:t>Less common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381000" y="685800"/>
            <a:ext cx="6096000" cy="3429000"/>
          </a:xfrm>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t>Hello and world in any order.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t>Two: the main thread and the new ThreadExample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381000" y="685800"/>
            <a:ext cx="6096000" cy="3429000"/>
          </a:xfrm>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t>Hello and world in that order. It is not a separate thread, because start is not called. Instead run is called directly.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Order is fixed, because it’s a singlethreadexecutor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381000" y="685800"/>
            <a:ext cx="6096000" cy="3429000"/>
          </a:xfrm>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r>
              <a:t>Last two are executed synchronously, this means the enclosing program will wait for these methods to be finished before continuing.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t>Fixedrate: start are fixed time periods apart</a:t>
            </a:r>
          </a:p>
          <a:p>
            <a:r>
              <a:t>Fixeddelay: ends and new start are fixed periods apart</a:t>
            </a:r>
          </a:p>
          <a:p>
            <a:endParaRPr/>
          </a:p>
          <a:p>
            <a:r>
              <a:t>They both take runnables, because they run infinitively, else they would return an infinite stream of future objects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37714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89747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411314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7856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115623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332298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166776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1395718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543716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el en object">
    <p:spTree>
      <p:nvGrpSpPr>
        <p:cNvPr id="1" name=""/>
        <p:cNvGrpSpPr/>
        <p:nvPr/>
      </p:nvGrpSpPr>
      <p:grpSpPr>
        <a:xfrm>
          <a:off x="0" y="0"/>
          <a:ext cx="0" cy="0"/>
          <a:chOff x="0" y="0"/>
          <a:chExt cx="0" cy="0"/>
        </a:xfrm>
      </p:grpSpPr>
      <p:sp>
        <p:nvSpPr>
          <p:cNvPr id="20" name="Titeltekst"/>
          <p:cNvSpPr txBox="1">
            <a:spLocks noGrp="1"/>
          </p:cNvSpPr>
          <p:nvPr>
            <p:ph type="title"/>
          </p:nvPr>
        </p:nvSpPr>
        <p:spPr>
          <a:prstGeom prst="rect">
            <a:avLst/>
          </a:prstGeom>
        </p:spPr>
        <p:txBody>
          <a:bodyPr/>
          <a:lstStyle/>
          <a:p>
            <a:r>
              <a:t>Titeltekst</a:t>
            </a:r>
          </a:p>
        </p:txBody>
      </p:sp>
      <p:sp>
        <p:nvSpPr>
          <p:cNvPr id="21" name="Hoofdtekst - niveau één…"/>
          <p:cNvSpPr txBox="1">
            <a:spLocks noGrp="1"/>
          </p:cNvSpPr>
          <p:nvPr>
            <p:ph type="body" idx="1"/>
          </p:nvPr>
        </p:nvSpPr>
        <p:spPr>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2"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8454412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81516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63266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30761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14685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13345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70430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95970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18779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CB4B4D-7CA3-9044-876B-883B54F8677D}" type="slidenum">
              <a:rPr lang="en-NL" smtClean="0"/>
              <a:t>‹#›</a:t>
            </a:fld>
            <a:endParaRPr lang="en-NL"/>
          </a:p>
        </p:txBody>
      </p:sp>
    </p:spTree>
    <p:extLst>
      <p:ext uri="{BB962C8B-B14F-4D97-AF65-F5344CB8AC3E}">
        <p14:creationId xmlns:p14="http://schemas.microsoft.com/office/powerpoint/2010/main" val="180994728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el 1"/>
          <p:cNvSpPr txBox="1">
            <a:spLocks noGrp="1"/>
          </p:cNvSpPr>
          <p:nvPr>
            <p:ph type="ctrTitle"/>
          </p:nvPr>
        </p:nvSpPr>
        <p:spPr>
          <a:prstGeom prst="rect">
            <a:avLst/>
          </a:prstGeom>
        </p:spPr>
        <p:txBody>
          <a:bodyPr/>
          <a:lstStyle/>
          <a:p>
            <a:r>
              <a:rPr dirty="0"/>
              <a:t>Concurrency</a:t>
            </a:r>
          </a:p>
        </p:txBody>
      </p:sp>
      <p:sp>
        <p:nvSpPr>
          <p:cNvPr id="95" name="Ondertitel 2"/>
          <p:cNvSpPr txBox="1">
            <a:spLocks noGrp="1"/>
          </p:cNvSpPr>
          <p:nvPr>
            <p:ph type="subTitle" idx="1"/>
          </p:nvPr>
        </p:nvSpPr>
        <p:spPr>
          <a:prstGeom prst="rect">
            <a:avLst/>
          </a:prstGeom>
        </p:spPr>
        <p:txBody>
          <a:bodyPr/>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el 1"/>
          <p:cNvSpPr txBox="1">
            <a:spLocks noGrp="1"/>
          </p:cNvSpPr>
          <p:nvPr>
            <p:ph type="title"/>
          </p:nvPr>
        </p:nvSpPr>
        <p:spPr>
          <a:prstGeom prst="rect">
            <a:avLst/>
          </a:prstGeom>
        </p:spPr>
        <p:txBody>
          <a:bodyPr/>
          <a:lstStyle/>
          <a:p>
            <a:r>
              <a:t>Exercise: creating threads</a:t>
            </a:r>
          </a:p>
        </p:txBody>
      </p:sp>
      <p:sp>
        <p:nvSpPr>
          <p:cNvPr id="128" name="Tijdelijke aanduiding voor inhoud 2"/>
          <p:cNvSpPr txBox="1">
            <a:spLocks noGrp="1"/>
          </p:cNvSpPr>
          <p:nvPr>
            <p:ph type="body" idx="1"/>
          </p:nvPr>
        </p:nvSpPr>
        <p:spPr>
          <a:prstGeom prst="rect">
            <a:avLst/>
          </a:prstGeom>
        </p:spPr>
        <p:txBody>
          <a:bodyPr/>
          <a:lstStyle/>
          <a:p>
            <a:r>
              <a:t>Create two threads</a:t>
            </a:r>
          </a:p>
          <a:p>
            <a:r>
              <a:t>Create two different classes that define the work that needs to be done:</a:t>
            </a:r>
          </a:p>
          <a:p>
            <a:pPr marL="685800" lvl="1" indent="-228600"/>
            <a:r>
              <a:t>RunnableClass (using Runnable interface)</a:t>
            </a:r>
          </a:p>
          <a:p>
            <a:pPr marL="685800" lvl="1" indent="-228600"/>
            <a:r>
              <a:t>SubThread (using Thread class)</a:t>
            </a:r>
          </a:p>
          <a:p>
            <a:r>
              <a:t>Make the class print the thread id</a:t>
            </a:r>
          </a:p>
          <a:p>
            <a:r>
              <a:t>Start the threads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el 1"/>
          <p:cNvSpPr txBox="1">
            <a:spLocks noGrp="1"/>
          </p:cNvSpPr>
          <p:nvPr>
            <p:ph type="title"/>
          </p:nvPr>
        </p:nvSpPr>
        <p:spPr>
          <a:prstGeom prst="rect">
            <a:avLst/>
          </a:prstGeom>
        </p:spPr>
        <p:txBody>
          <a:bodyPr/>
          <a:lstStyle>
            <a:lvl1pPr>
              <a:defRPr sz="3600"/>
            </a:lvl1pPr>
          </a:lstStyle>
          <a:p>
            <a:r>
              <a:t>What does this print to the console?</a:t>
            </a:r>
          </a:p>
        </p:txBody>
      </p:sp>
      <p:sp>
        <p:nvSpPr>
          <p:cNvPr id="131" name="Tijdelijke aanduiding voor inhoud 2"/>
          <p:cNvSpPr txBox="1">
            <a:spLocks noGrp="1"/>
          </p:cNvSpPr>
          <p:nvPr>
            <p:ph type="body" idx="1"/>
          </p:nvPr>
        </p:nvSpPr>
        <p:spPr>
          <a:prstGeom prst="rect">
            <a:avLst/>
          </a:prstGeom>
        </p:spPr>
        <p:txBody>
          <a:bodyPr>
            <a:normAutofit fontScale="92500" lnSpcReduction="20000"/>
          </a:bodyPr>
          <a:lstStyle/>
          <a:p>
            <a:pPr marL="0" indent="0">
              <a:lnSpc>
                <a:spcPct val="72000"/>
              </a:lnSpc>
              <a:buSzTx/>
              <a:buNone/>
              <a:defRPr sz="2300"/>
            </a:pPr>
            <a:r>
              <a:t>public class RunnableExample implements Runnable {</a:t>
            </a:r>
          </a:p>
          <a:p>
            <a:pPr marL="0" indent="0">
              <a:lnSpc>
                <a:spcPct val="72000"/>
              </a:lnSpc>
              <a:buSzTx/>
              <a:buNone/>
              <a:defRPr sz="2300"/>
            </a:pPr>
            <a:r>
              <a:t>	@Override</a:t>
            </a:r>
          </a:p>
          <a:p>
            <a:pPr marL="0" indent="0">
              <a:lnSpc>
                <a:spcPct val="72000"/>
              </a:lnSpc>
              <a:buSzTx/>
              <a:buNone/>
              <a:defRPr sz="2300"/>
            </a:pPr>
            <a:r>
              <a:t>	public void run(){</a:t>
            </a:r>
          </a:p>
          <a:p>
            <a:pPr marL="0" indent="0">
              <a:lnSpc>
                <a:spcPct val="72000"/>
              </a:lnSpc>
              <a:buSzTx/>
              <a:buNone/>
              <a:defRPr sz="2300"/>
            </a:pPr>
            <a:r>
              <a:t>		System.out.println(“Hello”);	</a:t>
            </a:r>
          </a:p>
          <a:p>
            <a:pPr marL="0" indent="0">
              <a:lnSpc>
                <a:spcPct val="72000"/>
              </a:lnSpc>
              <a:buSzTx/>
              <a:buNone/>
              <a:defRPr sz="2300"/>
            </a:pPr>
            <a:r>
              <a:t>	}</a:t>
            </a:r>
          </a:p>
          <a:p>
            <a:pPr marL="0" indent="0">
              <a:lnSpc>
                <a:spcPct val="72000"/>
              </a:lnSpc>
              <a:buSzTx/>
              <a:buNone/>
              <a:defRPr sz="2300"/>
            </a:pPr>
            <a:endParaRPr/>
          </a:p>
          <a:p>
            <a:pPr marL="0" indent="0">
              <a:lnSpc>
                <a:spcPct val="72000"/>
              </a:lnSpc>
              <a:buSzTx/>
              <a:buNone/>
              <a:defRPr sz="2300"/>
            </a:pPr>
            <a:r>
              <a:t>	public static void main(String[] args) {</a:t>
            </a:r>
          </a:p>
          <a:p>
            <a:pPr marL="0" indent="0">
              <a:lnSpc>
                <a:spcPct val="72000"/>
              </a:lnSpc>
              <a:buSzTx/>
              <a:buNone/>
              <a:defRPr sz="2300"/>
            </a:pPr>
            <a:r>
              <a:t>		(new Thread(new RunnableExample())).start();</a:t>
            </a:r>
          </a:p>
          <a:p>
            <a:pPr marL="0" indent="0">
              <a:lnSpc>
                <a:spcPct val="72000"/>
              </a:lnSpc>
              <a:buSzTx/>
              <a:buNone/>
              <a:defRPr sz="2300"/>
            </a:pPr>
            <a:r>
              <a:t>		System.out.println(“world”);	</a:t>
            </a:r>
          </a:p>
          <a:p>
            <a:pPr marL="0" indent="0">
              <a:lnSpc>
                <a:spcPct val="72000"/>
              </a:lnSpc>
              <a:buSzTx/>
              <a:buNone/>
              <a:defRPr sz="2300"/>
            </a:pPr>
            <a:r>
              <a:t>	}</a:t>
            </a:r>
          </a:p>
          <a:p>
            <a:pPr marL="0" indent="0">
              <a:lnSpc>
                <a:spcPct val="72000"/>
              </a:lnSpc>
              <a:buSzTx/>
              <a:buNone/>
              <a:defRPr sz="2300"/>
            </a:pPr>
            <a: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el 1"/>
          <p:cNvSpPr txBox="1">
            <a:spLocks noGrp="1"/>
          </p:cNvSpPr>
          <p:nvPr>
            <p:ph type="title"/>
          </p:nvPr>
        </p:nvSpPr>
        <p:spPr>
          <a:prstGeom prst="rect">
            <a:avLst/>
          </a:prstGeom>
        </p:spPr>
        <p:txBody>
          <a:bodyPr/>
          <a:lstStyle>
            <a:lvl1pPr defTabSz="868680">
              <a:defRPr sz="4180"/>
            </a:lvl1pPr>
          </a:lstStyle>
          <a:p>
            <a:r>
              <a:t>Question: how many (user-defined) threads?</a:t>
            </a:r>
          </a:p>
        </p:txBody>
      </p:sp>
      <p:sp>
        <p:nvSpPr>
          <p:cNvPr id="136" name="Tijdelijke aanduiding voor inhoud 2"/>
          <p:cNvSpPr txBox="1">
            <a:spLocks noGrp="1"/>
          </p:cNvSpPr>
          <p:nvPr>
            <p:ph type="body" idx="1"/>
          </p:nvPr>
        </p:nvSpPr>
        <p:spPr>
          <a:prstGeom prst="rect">
            <a:avLst/>
          </a:prstGeom>
        </p:spPr>
        <p:txBody>
          <a:bodyPr>
            <a:normAutofit fontScale="92500" lnSpcReduction="10000"/>
          </a:bodyPr>
          <a:lstStyle/>
          <a:p>
            <a:pPr marL="0" indent="0">
              <a:lnSpc>
                <a:spcPct val="72000"/>
              </a:lnSpc>
              <a:buSzTx/>
              <a:buNone/>
              <a:defRPr sz="2500"/>
            </a:pPr>
            <a:r>
              <a:rPr dirty="0"/>
              <a:t>public class </a:t>
            </a:r>
            <a:r>
              <a:rPr dirty="0" err="1"/>
              <a:t>ThreadExample</a:t>
            </a:r>
            <a:r>
              <a:rPr dirty="0"/>
              <a:t> </a:t>
            </a:r>
            <a:r>
              <a:rPr lang="nl-NL" dirty="0" err="1"/>
              <a:t>extends</a:t>
            </a:r>
            <a:r>
              <a:rPr dirty="0"/>
              <a:t> Thread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a:t>
            </a:r>
            <a:r>
              <a:rPr dirty="0" err="1"/>
              <a:t>ThreadExample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el 1"/>
          <p:cNvSpPr txBox="1">
            <a:spLocks noGrp="1"/>
          </p:cNvSpPr>
          <p:nvPr>
            <p:ph type="title"/>
          </p:nvPr>
        </p:nvSpPr>
        <p:spPr>
          <a:prstGeom prst="rect">
            <a:avLst/>
          </a:prstGeom>
        </p:spPr>
        <p:txBody>
          <a:bodyPr/>
          <a:lstStyle>
            <a:lvl1pPr>
              <a:defRPr sz="3600"/>
            </a:lvl1pPr>
          </a:lstStyle>
          <a:p>
            <a:r>
              <a:t>What does this print to the console?</a:t>
            </a:r>
          </a:p>
        </p:txBody>
      </p:sp>
      <p:sp>
        <p:nvSpPr>
          <p:cNvPr id="141" name="Tijdelijke aanduiding voor inhoud 2"/>
          <p:cNvSpPr txBox="1">
            <a:spLocks noGrp="1"/>
          </p:cNvSpPr>
          <p:nvPr>
            <p:ph type="body" idx="1"/>
          </p:nvPr>
        </p:nvSpPr>
        <p:spPr>
          <a:prstGeom prst="rect">
            <a:avLst/>
          </a:prstGeom>
        </p:spPr>
        <p:txBody>
          <a:bodyPr>
            <a:normAutofit fontScale="92500" lnSpcReduction="20000"/>
          </a:bodyPr>
          <a:lstStyle/>
          <a:p>
            <a:pPr marL="0" indent="0">
              <a:lnSpc>
                <a:spcPct val="72000"/>
              </a:lnSpc>
              <a:buSzTx/>
              <a:buNone/>
              <a:defRPr sz="2300"/>
            </a:pPr>
            <a:r>
              <a:rPr dirty="0"/>
              <a:t>public class </a:t>
            </a:r>
            <a:r>
              <a:rPr dirty="0" err="1"/>
              <a:t>RunnableExample</a:t>
            </a:r>
            <a:r>
              <a:rPr dirty="0"/>
              <a:t> implements Runnable {</a:t>
            </a:r>
          </a:p>
          <a:p>
            <a:pPr marL="0" indent="0">
              <a:lnSpc>
                <a:spcPct val="72000"/>
              </a:lnSpc>
              <a:buSzTx/>
              <a:buNone/>
              <a:defRPr sz="2300"/>
            </a:pPr>
            <a:r>
              <a:rPr dirty="0"/>
              <a:t>	@Override</a:t>
            </a:r>
          </a:p>
          <a:p>
            <a:pPr marL="0" indent="0">
              <a:lnSpc>
                <a:spcPct val="72000"/>
              </a:lnSpc>
              <a:buSzTx/>
              <a:buNone/>
              <a:defRPr sz="2300"/>
            </a:pPr>
            <a:r>
              <a:rPr dirty="0"/>
              <a:t>	public void run(){</a:t>
            </a:r>
          </a:p>
          <a:p>
            <a:pPr marL="0" indent="0">
              <a:lnSpc>
                <a:spcPct val="72000"/>
              </a:lnSpc>
              <a:buSzTx/>
              <a:buNone/>
              <a:defRPr sz="2300"/>
            </a:pPr>
            <a:r>
              <a:rPr dirty="0"/>
              <a:t>		</a:t>
            </a:r>
            <a:r>
              <a:rPr dirty="0" err="1"/>
              <a:t>System.out.println</a:t>
            </a:r>
            <a:r>
              <a:rPr dirty="0"/>
              <a:t>(“Hello”);	</a:t>
            </a:r>
          </a:p>
          <a:p>
            <a:pPr marL="0" indent="0">
              <a:lnSpc>
                <a:spcPct val="72000"/>
              </a:lnSpc>
              <a:buSzTx/>
              <a:buNone/>
              <a:defRPr sz="2300"/>
            </a:pPr>
            <a:r>
              <a:rPr dirty="0"/>
              <a:t>	}</a:t>
            </a:r>
          </a:p>
          <a:p>
            <a:pPr marL="0" indent="0">
              <a:lnSpc>
                <a:spcPct val="72000"/>
              </a:lnSpc>
              <a:buSzTx/>
              <a:buNone/>
              <a:defRPr sz="2300"/>
            </a:pPr>
            <a:endParaRPr dirty="0"/>
          </a:p>
          <a:p>
            <a:pPr marL="0" indent="0">
              <a:lnSpc>
                <a:spcPct val="72000"/>
              </a:lnSpc>
              <a:buSzTx/>
              <a:buNone/>
              <a:defRPr sz="2300"/>
            </a:pPr>
            <a:r>
              <a:rPr dirty="0"/>
              <a:t>	public static void main(String[] </a:t>
            </a:r>
            <a:r>
              <a:rPr dirty="0" err="1"/>
              <a:t>args</a:t>
            </a:r>
            <a:r>
              <a:rPr dirty="0"/>
              <a:t>) {</a:t>
            </a:r>
          </a:p>
          <a:p>
            <a:pPr marL="0" indent="0">
              <a:lnSpc>
                <a:spcPct val="72000"/>
              </a:lnSpc>
              <a:buSzTx/>
              <a:buNone/>
              <a:defRPr sz="2300"/>
            </a:pPr>
            <a:r>
              <a:rPr dirty="0"/>
              <a:t>		(new Thread(new </a:t>
            </a:r>
            <a:r>
              <a:rPr dirty="0" err="1"/>
              <a:t>RunnableExample</a:t>
            </a:r>
            <a:r>
              <a:rPr dirty="0"/>
              <a:t>())).run();</a:t>
            </a:r>
          </a:p>
          <a:p>
            <a:pPr marL="0" indent="0">
              <a:lnSpc>
                <a:spcPct val="72000"/>
              </a:lnSpc>
              <a:buSzTx/>
              <a:buNone/>
              <a:defRPr sz="2300"/>
            </a:pPr>
            <a:r>
              <a:rPr dirty="0"/>
              <a:t>		</a:t>
            </a:r>
            <a:r>
              <a:rPr dirty="0" err="1"/>
              <a:t>System.out.println</a:t>
            </a:r>
            <a:r>
              <a:rPr dirty="0"/>
              <a:t>(“world”);	</a:t>
            </a:r>
          </a:p>
          <a:p>
            <a:pPr marL="0" indent="0">
              <a:lnSpc>
                <a:spcPct val="72000"/>
              </a:lnSpc>
              <a:buSzTx/>
              <a:buNone/>
              <a:defRPr sz="2300"/>
            </a:pPr>
            <a:r>
              <a:rPr dirty="0"/>
              <a:t>	}</a:t>
            </a:r>
          </a:p>
          <a:p>
            <a:pPr marL="0" indent="0">
              <a:lnSpc>
                <a:spcPct val="72000"/>
              </a:lnSpc>
              <a:buSzTx/>
              <a:buNone/>
              <a:defRPr sz="2300"/>
            </a:pPr>
            <a:r>
              <a:rPr dirty="0"/>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el 1"/>
          <p:cNvSpPr txBox="1">
            <a:spLocks noGrp="1"/>
          </p:cNvSpPr>
          <p:nvPr>
            <p:ph type="title"/>
          </p:nvPr>
        </p:nvSpPr>
        <p:spPr>
          <a:prstGeom prst="rect">
            <a:avLst/>
          </a:prstGeom>
        </p:spPr>
        <p:txBody>
          <a:bodyPr/>
          <a:lstStyle/>
          <a:p>
            <a:r>
              <a:t>Polling</a:t>
            </a:r>
          </a:p>
        </p:txBody>
      </p:sp>
      <p:sp>
        <p:nvSpPr>
          <p:cNvPr id="146" name="Tijdelijke aanduiding voor inhoud 2"/>
          <p:cNvSpPr txBox="1">
            <a:spLocks noGrp="1"/>
          </p:cNvSpPr>
          <p:nvPr>
            <p:ph type="body" idx="1"/>
          </p:nvPr>
        </p:nvSpPr>
        <p:spPr>
          <a:prstGeom prst="rect">
            <a:avLst/>
          </a:prstGeom>
        </p:spPr>
        <p:txBody>
          <a:bodyPr/>
          <a:lstStyle/>
          <a:p>
            <a:r>
              <a:t>Polling is checking data / state at fixed intervals</a:t>
            </a:r>
          </a:p>
          <a:p>
            <a:r>
              <a:t>Interval can be set by calling the sleep method on the thread that is polling, this can be done by Thread.sleep(</a:t>
            </a:r>
            <a:r>
              <a:rPr i="1"/>
              <a:t>nrOfMilliseconds</a:t>
            </a:r>
            <a:r>
              <a:t>)</a:t>
            </a:r>
          </a:p>
          <a:p>
            <a:r>
              <a:t>Sleep might throw the checked InterruptedException, so this need to be caught or added to the method declaration in which sleep is called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el 1"/>
          <p:cNvSpPr txBox="1">
            <a:spLocks noGrp="1"/>
          </p:cNvSpPr>
          <p:nvPr>
            <p:ph type="title"/>
          </p:nvPr>
        </p:nvSpPr>
        <p:spPr>
          <a:prstGeom prst="rect">
            <a:avLst/>
          </a:prstGeom>
        </p:spPr>
        <p:txBody>
          <a:bodyPr/>
          <a:lstStyle/>
          <a:p>
            <a:r>
              <a:t>Exercise: sleep</a:t>
            </a:r>
          </a:p>
        </p:txBody>
      </p:sp>
      <p:sp>
        <p:nvSpPr>
          <p:cNvPr id="149" name="Tijdelijke aanduiding voor inhoud 2"/>
          <p:cNvSpPr txBox="1">
            <a:spLocks noGrp="1"/>
          </p:cNvSpPr>
          <p:nvPr>
            <p:ph type="body" idx="1"/>
          </p:nvPr>
        </p:nvSpPr>
        <p:spPr>
          <a:prstGeom prst="rect">
            <a:avLst/>
          </a:prstGeom>
        </p:spPr>
        <p:txBody>
          <a:bodyPr/>
          <a:lstStyle/>
          <a:p>
            <a:r>
              <a:t>Use sleep to create an InterruptedException</a:t>
            </a:r>
          </a:p>
          <a:p>
            <a:endParaRPr/>
          </a:p>
          <a:p>
            <a:r>
              <a:t>Why does this happen?</a:t>
            </a:r>
          </a:p>
          <a:p>
            <a:r>
              <a:t>And how to use sleep?</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el 1"/>
          <p:cNvSpPr txBox="1">
            <a:spLocks noGrp="1"/>
          </p:cNvSpPr>
          <p:nvPr>
            <p:ph type="title"/>
          </p:nvPr>
        </p:nvSpPr>
        <p:spPr>
          <a:prstGeom prst="rect">
            <a:avLst/>
          </a:prstGeom>
        </p:spPr>
        <p:txBody>
          <a:bodyPr/>
          <a:lstStyle/>
          <a:p>
            <a:r>
              <a:t>ExecutorService</a:t>
            </a:r>
          </a:p>
        </p:txBody>
      </p:sp>
      <p:sp>
        <p:nvSpPr>
          <p:cNvPr id="152" name="Tijdelijke aanduiding voor inhoud 2"/>
          <p:cNvSpPr txBox="1">
            <a:spLocks noGrp="1"/>
          </p:cNvSpPr>
          <p:nvPr>
            <p:ph type="body" idx="1"/>
          </p:nvPr>
        </p:nvSpPr>
        <p:spPr>
          <a:prstGeom prst="rect">
            <a:avLst/>
          </a:prstGeom>
        </p:spPr>
        <p:txBody>
          <a:bodyPr>
            <a:normAutofit lnSpcReduction="10000"/>
          </a:bodyPr>
          <a:lstStyle/>
          <a:p>
            <a:r>
              <a:t>Interface that is part of the Concurrency API</a:t>
            </a:r>
          </a:p>
          <a:p>
            <a:r>
              <a:t>Creates and manages threads for the developer</a:t>
            </a:r>
          </a:p>
          <a:p>
            <a:endParaRPr/>
          </a:p>
          <a:p>
            <a:r>
              <a:t>Steps:</a:t>
            </a:r>
          </a:p>
          <a:p>
            <a:pPr marL="685800" lvl="1" indent="-228600">
              <a:spcBef>
                <a:spcPts val="500"/>
              </a:spcBef>
              <a:defRPr sz="2400"/>
            </a:pPr>
            <a:r>
              <a:t>Get an instance of ExecutorService</a:t>
            </a:r>
          </a:p>
          <a:p>
            <a:pPr marL="685800" lvl="1" indent="-228600">
              <a:spcBef>
                <a:spcPts val="500"/>
              </a:spcBef>
              <a:defRPr sz="2400"/>
            </a:pPr>
            <a:r>
              <a:t>Execute tasks using the ExecutorService</a:t>
            </a:r>
          </a:p>
          <a:p>
            <a:pPr marL="685800" lvl="1" indent="-228600">
              <a:spcBef>
                <a:spcPts val="500"/>
              </a:spcBef>
              <a:defRPr sz="2400"/>
            </a:pPr>
            <a:r>
              <a:t>Close ExecutorService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el 1"/>
          <p:cNvSpPr txBox="1">
            <a:spLocks noGrp="1"/>
          </p:cNvSpPr>
          <p:nvPr>
            <p:ph type="title"/>
          </p:nvPr>
        </p:nvSpPr>
        <p:spPr>
          <a:prstGeom prst="rect">
            <a:avLst/>
          </a:prstGeom>
        </p:spPr>
        <p:txBody>
          <a:bodyPr/>
          <a:lstStyle/>
          <a:p>
            <a:r>
              <a:t>Example: what does this print?</a:t>
            </a:r>
          </a:p>
        </p:txBody>
      </p:sp>
      <p:sp>
        <p:nvSpPr>
          <p:cNvPr id="155" name="Tijdelijke aanduiding voor inhoud 2"/>
          <p:cNvSpPr txBox="1">
            <a:spLocks noGrp="1"/>
          </p:cNvSpPr>
          <p:nvPr>
            <p:ph type="body" idx="1"/>
          </p:nvPr>
        </p:nvSpPr>
        <p:spPr>
          <a:prstGeom prst="rect">
            <a:avLst/>
          </a:prstGeom>
        </p:spPr>
        <p:txBody>
          <a:bodyPr>
            <a:normAutofit fontScale="92500" lnSpcReduction="20000"/>
          </a:bodyPr>
          <a:lstStyle/>
          <a:p>
            <a:pPr marL="0" indent="0">
              <a:lnSpc>
                <a:spcPct val="72000"/>
              </a:lnSpc>
              <a:buSzTx/>
              <a:buNone/>
              <a:defRPr sz="1700"/>
            </a:pPr>
            <a:r>
              <a:t>public static void main(String[] args) {</a:t>
            </a:r>
          </a:p>
          <a:p>
            <a:pPr marL="0" indent="0">
              <a:lnSpc>
                <a:spcPct val="72000"/>
              </a:lnSpc>
              <a:buSzTx/>
              <a:buNone/>
              <a:defRPr sz="1700"/>
            </a:pPr>
            <a:r>
              <a:t>	ExecutorService executorService = null;</a:t>
            </a:r>
          </a:p>
          <a:p>
            <a:pPr marL="0" indent="0">
              <a:lnSpc>
                <a:spcPct val="72000"/>
              </a:lnSpc>
              <a:buSzTx/>
              <a:buNone/>
              <a:defRPr sz="1700"/>
            </a:pPr>
            <a:r>
              <a:t>	try {</a:t>
            </a:r>
          </a:p>
          <a:p>
            <a:pPr marL="0" indent="0">
              <a:lnSpc>
                <a:spcPct val="72000"/>
              </a:lnSpc>
              <a:buSzTx/>
              <a:buNone/>
              <a:defRPr sz="1700"/>
            </a:pPr>
            <a:r>
              <a:t>		executorService = Executors.newSingleThreadExecutor();</a:t>
            </a:r>
          </a:p>
          <a:p>
            <a:pPr marL="0" indent="0">
              <a:lnSpc>
                <a:spcPct val="72000"/>
              </a:lnSpc>
              <a:buSzTx/>
              <a:buNone/>
              <a:defRPr sz="1700"/>
            </a:pPr>
            <a:r>
              <a:t>		System.out.print(“Hello ”);</a:t>
            </a:r>
          </a:p>
          <a:p>
            <a:pPr marL="0" indent="0">
              <a:lnSpc>
                <a:spcPct val="72000"/>
              </a:lnSpc>
              <a:buSzTx/>
              <a:buNone/>
              <a:defRPr sz="1700"/>
            </a:pPr>
            <a:r>
              <a:t>		exectorService.execute(()-&gt; System.out.print(“ world”));</a:t>
            </a:r>
          </a:p>
          <a:p>
            <a:pPr marL="0" indent="0">
              <a:lnSpc>
                <a:spcPct val="72000"/>
              </a:lnSpc>
              <a:buSzTx/>
              <a:buNone/>
              <a:defRPr sz="1700"/>
            </a:pPr>
            <a:r>
              <a:t>		exectorService.execute(()-&gt; System.out.print(“!”));</a:t>
            </a:r>
          </a:p>
          <a:p>
            <a:pPr marL="0" indent="0">
              <a:lnSpc>
                <a:spcPct val="72000"/>
              </a:lnSpc>
              <a:buSzTx/>
              <a:buNone/>
              <a:defRPr sz="1700"/>
            </a:pPr>
            <a:r>
              <a:t>	} finally {</a:t>
            </a:r>
          </a:p>
          <a:p>
            <a:pPr marL="0" indent="0">
              <a:lnSpc>
                <a:spcPct val="72000"/>
              </a:lnSpc>
              <a:buSzTx/>
              <a:buNone/>
              <a:defRPr sz="1700"/>
            </a:pPr>
            <a:r>
              <a:t>		if(executorService != null) {</a:t>
            </a:r>
          </a:p>
          <a:p>
            <a:pPr marL="0" indent="0">
              <a:lnSpc>
                <a:spcPct val="72000"/>
              </a:lnSpc>
              <a:buSzTx/>
              <a:buNone/>
              <a:defRPr sz="1700"/>
            </a:pPr>
            <a:r>
              <a:t>			executorService.shutdown();</a:t>
            </a:r>
          </a:p>
          <a:p>
            <a:pPr marL="0" indent="0">
              <a:lnSpc>
                <a:spcPct val="72000"/>
              </a:lnSpc>
              <a:buSzTx/>
              <a:buNone/>
              <a:defRPr sz="1700"/>
            </a:pPr>
            <a:r>
              <a:t>		}</a:t>
            </a:r>
          </a:p>
          <a:p>
            <a:pPr marL="0" indent="0">
              <a:lnSpc>
                <a:spcPct val="72000"/>
              </a:lnSpc>
              <a:buSzTx/>
              <a:buNone/>
              <a:defRPr sz="1700"/>
            </a:pPr>
            <a:r>
              <a:t>	}</a:t>
            </a:r>
          </a:p>
          <a:p>
            <a:pPr marL="0" indent="0">
              <a:lnSpc>
                <a:spcPct val="72000"/>
              </a:lnSpc>
              <a:buSzTx/>
              <a:buNone/>
              <a:defRPr sz="1700"/>
            </a:pPr>
            <a:r>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el 1"/>
          <p:cNvSpPr txBox="1">
            <a:spLocks noGrp="1"/>
          </p:cNvSpPr>
          <p:nvPr>
            <p:ph type="title"/>
          </p:nvPr>
        </p:nvSpPr>
        <p:spPr>
          <a:prstGeom prst="rect">
            <a:avLst/>
          </a:prstGeom>
        </p:spPr>
        <p:txBody>
          <a:bodyPr/>
          <a:lstStyle/>
          <a:p>
            <a:r>
              <a:t>.shutdown()</a:t>
            </a:r>
          </a:p>
        </p:txBody>
      </p:sp>
      <p:sp>
        <p:nvSpPr>
          <p:cNvPr id="160" name="Tijdelijke aanduiding voor inhoud 2"/>
          <p:cNvSpPr txBox="1">
            <a:spLocks noGrp="1"/>
          </p:cNvSpPr>
          <p:nvPr>
            <p:ph type="body" idx="1"/>
          </p:nvPr>
        </p:nvSpPr>
        <p:spPr>
          <a:prstGeom prst="rect">
            <a:avLst/>
          </a:prstGeom>
        </p:spPr>
        <p:txBody>
          <a:bodyPr>
            <a:normAutofit fontScale="92500" lnSpcReduction="10000"/>
          </a:bodyPr>
          <a:lstStyle/>
          <a:p>
            <a:r>
              <a:t>Necessary, because it creates a non-daemon thread, and the application would not terminate if this thread won’t be killed with .shutdown().</a:t>
            </a:r>
          </a:p>
          <a:p>
            <a:r>
              <a:t>ExecutorService will finish tasks that are submitted to it before shutting down, but it won’t accept new tasks after .shutdown() has been called</a:t>
            </a:r>
          </a:p>
          <a:p>
            <a:r>
              <a:t>Submitting tasks to an ExecutorService after .shutdown has been called will result in a RejectedExecutionException</a:t>
            </a:r>
          </a:p>
          <a:p>
            <a:r>
              <a:t>Cannot be closed with try-with-resources, because it doesn’t implement AutoCloseable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el 1"/>
          <p:cNvSpPr txBox="1">
            <a:spLocks noGrp="1"/>
          </p:cNvSpPr>
          <p:nvPr>
            <p:ph type="title"/>
          </p:nvPr>
        </p:nvSpPr>
        <p:spPr>
          <a:prstGeom prst="rect">
            <a:avLst/>
          </a:prstGeom>
        </p:spPr>
        <p:txBody>
          <a:bodyPr/>
          <a:lstStyle/>
          <a:p>
            <a:r>
              <a:t>.shutdownNow()</a:t>
            </a:r>
          </a:p>
        </p:txBody>
      </p:sp>
      <p:sp>
        <p:nvSpPr>
          <p:cNvPr id="163" name="Tijdelijke aanduiding voor inhoud 2"/>
          <p:cNvSpPr txBox="1">
            <a:spLocks noGrp="1"/>
          </p:cNvSpPr>
          <p:nvPr>
            <p:ph type="body" idx="1"/>
          </p:nvPr>
        </p:nvSpPr>
        <p:spPr>
          <a:prstGeom prst="rect">
            <a:avLst/>
          </a:prstGeom>
        </p:spPr>
        <p:txBody>
          <a:bodyPr/>
          <a:lstStyle/>
          <a:p>
            <a:r>
              <a:t>Tries to stop running tasks and doesn’t start tasks that have yet been submitted, then it shuts down the executor service</a:t>
            </a:r>
          </a:p>
          <a:p>
            <a:r>
              <a:t>Returns a list of tasks that were submitted but have never started</a:t>
            </a:r>
          </a:p>
          <a:p>
            <a:r>
              <a:t>No garantees on whether it succeeds to stop running tasks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el 1"/>
          <p:cNvSpPr txBox="1">
            <a:spLocks noGrp="1"/>
          </p:cNvSpPr>
          <p:nvPr>
            <p:ph type="title"/>
          </p:nvPr>
        </p:nvSpPr>
        <p:spPr>
          <a:prstGeom prst="rect">
            <a:avLst/>
          </a:prstGeom>
        </p:spPr>
        <p:txBody>
          <a:bodyPr/>
          <a:lstStyle/>
          <a:p>
            <a:r>
              <a:rPr dirty="0"/>
              <a:t>Content</a:t>
            </a:r>
          </a:p>
        </p:txBody>
      </p:sp>
      <p:sp>
        <p:nvSpPr>
          <p:cNvPr id="98" name="Tijdelijke aanduiding voor inhoud 2"/>
          <p:cNvSpPr txBox="1">
            <a:spLocks noGrp="1"/>
          </p:cNvSpPr>
          <p:nvPr>
            <p:ph type="body" idx="1"/>
          </p:nvPr>
        </p:nvSpPr>
        <p:spPr>
          <a:prstGeom prst="rect">
            <a:avLst/>
          </a:prstGeom>
        </p:spPr>
        <p:txBody>
          <a:bodyPr>
            <a:normAutofit fontScale="92500" lnSpcReduction="10000"/>
          </a:bodyPr>
          <a:lstStyle/>
          <a:p>
            <a:r>
              <a:rPr dirty="0"/>
              <a:t>Threads</a:t>
            </a:r>
          </a:p>
          <a:p>
            <a:r>
              <a:rPr dirty="0"/>
              <a:t>Creating threads</a:t>
            </a:r>
          </a:p>
          <a:p>
            <a:r>
              <a:rPr dirty="0"/>
              <a:t>Synchronizing</a:t>
            </a:r>
          </a:p>
          <a:p>
            <a:r>
              <a:rPr dirty="0"/>
              <a:t>Concurrent collections</a:t>
            </a:r>
          </a:p>
          <a:p>
            <a:r>
              <a:rPr dirty="0"/>
              <a:t>Parallel streams</a:t>
            </a:r>
          </a:p>
          <a:p>
            <a:r>
              <a:rPr dirty="0"/>
              <a:t>Concurrent process management</a:t>
            </a:r>
          </a:p>
          <a:p>
            <a:r>
              <a:rPr dirty="0"/>
              <a:t>Threading problems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el 1"/>
          <p:cNvSpPr txBox="1">
            <a:spLocks noGrp="1"/>
          </p:cNvSpPr>
          <p:nvPr>
            <p:ph type="title"/>
          </p:nvPr>
        </p:nvSpPr>
        <p:spPr>
          <a:prstGeom prst="rect">
            <a:avLst/>
          </a:prstGeom>
        </p:spPr>
        <p:txBody>
          <a:bodyPr/>
          <a:lstStyle>
            <a:lvl1pPr defTabSz="868680">
              <a:defRPr sz="4180"/>
            </a:lvl1pPr>
          </a:lstStyle>
          <a:p>
            <a:r>
              <a:t>Submitting tasks for execution using the ExecutorService</a:t>
            </a:r>
          </a:p>
        </p:txBody>
      </p:sp>
      <p:sp>
        <p:nvSpPr>
          <p:cNvPr id="166" name="Tijdelijke aanduiding voor inhoud 2"/>
          <p:cNvSpPr txBox="1">
            <a:spLocks noGrp="1"/>
          </p:cNvSpPr>
          <p:nvPr>
            <p:ph type="body" idx="1"/>
          </p:nvPr>
        </p:nvSpPr>
        <p:spPr>
          <a:prstGeom prst="rect">
            <a:avLst/>
          </a:prstGeom>
        </p:spPr>
        <p:txBody>
          <a:bodyPr/>
          <a:lstStyle/>
          <a:p>
            <a:endParaRPr/>
          </a:p>
        </p:txBody>
      </p:sp>
      <p:graphicFrame>
        <p:nvGraphicFramePr>
          <p:cNvPr id="167" name="Tabel 3"/>
          <p:cNvGraphicFramePr/>
          <p:nvPr/>
        </p:nvGraphicFramePr>
        <p:xfrm>
          <a:off x="838200" y="1825625"/>
          <a:ext cx="8128000" cy="3855720"/>
        </p:xfrm>
        <a:graphic>
          <a:graphicData uri="http://schemas.openxmlformats.org/drawingml/2006/table">
            <a:tbl>
              <a:tblPr firstRow="1" bandRow="1">
                <a:tableStyleId>{4C3C2611-4C71-4FC5-86AE-919BDF0F9419}</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l">
                        <a:defRPr sz="1800" b="0">
                          <a:solidFill>
                            <a:srgbClr val="000000"/>
                          </a:solidFill>
                        </a:defRPr>
                      </a:pPr>
                      <a:r>
                        <a:rPr b="1">
                          <a:solidFill>
                            <a:srgbClr val="FFFFFF"/>
                          </a:solidFill>
                        </a:rPr>
                        <a:t>Method</a:t>
                      </a:r>
                    </a:p>
                  </a:txBody>
                  <a:tcPr marL="45720" marR="45720" horzOverflow="overflow"/>
                </a:tc>
                <a:tc>
                  <a:txBody>
                    <a:bodyPr/>
                    <a:lstStyle/>
                    <a:p>
                      <a:pPr algn="l">
                        <a:defRPr sz="1800" b="0">
                          <a:solidFill>
                            <a:srgbClr val="000000"/>
                          </a:solidFill>
                        </a:defRPr>
                      </a:pPr>
                      <a:r>
                        <a:rPr b="1">
                          <a:solidFill>
                            <a:srgbClr val="FFFFFF"/>
                          </a:solidFill>
                        </a:rPr>
                        <a:t>Additional info</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void execute(Runnable 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Future&lt;?&gt; submit(Runnable r)</a:t>
                      </a:r>
                    </a:p>
                  </a:txBody>
                  <a:tcPr marL="45720" marR="45720" horzOverflow="overflow"/>
                </a:tc>
                <a:tc>
                  <a:txBody>
                    <a:bodyPr/>
                    <a:lstStyle/>
                    <a:p>
                      <a:pPr algn="l">
                        <a:defRPr sz="1800"/>
                      </a:pPr>
                      <a:r>
                        <a:t>Returns Future of the task</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&lt;T&gt; Future&lt;T&gt; submit(Callable&lt;T&gt; c)</a:t>
                      </a:r>
                    </a:p>
                  </a:txBody>
                  <a:tcPr marL="45720" marR="45720" horzOverflow="overflow"/>
                </a:tc>
                <a:tc>
                  <a:txBody>
                    <a:bodyPr/>
                    <a:lstStyle/>
                    <a:p>
                      <a:pPr algn="l">
                        <a:defRPr sz="1800"/>
                      </a:pPr>
                      <a:r>
                        <a:t>Returns a Future representing the pending result</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&lt;T&gt; List&lt;Future&lt;T&gt;&gt; invokeAll(Collection&lt;? extends Callable&lt;T&gt;&gt; c) throws InterruptedException</a:t>
                      </a:r>
                    </a:p>
                  </a:txBody>
                  <a:tcPr marL="45720" marR="45720" horzOverflow="overflow"/>
                </a:tc>
                <a:tc>
                  <a:txBody>
                    <a:bodyPr/>
                    <a:lstStyle/>
                    <a:p>
                      <a:pPr algn="l">
                        <a:defRPr sz="1800"/>
                      </a:pPr>
                      <a:r>
                        <a:t>Executes tasks synchronously, returns all the tasks in the order they were in the input parameter</a:t>
                      </a: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&lt;T&gt; T invokeAny(Collection&lt;? extends Callable&lt;T&gt;&gt; c) throws InterruptedException, ExecutionException</a:t>
                      </a:r>
                    </a:p>
                  </a:txBody>
                  <a:tcPr marL="45720" marR="45720" horzOverflow="overflow"/>
                </a:tc>
                <a:tc>
                  <a:txBody>
                    <a:bodyPr/>
                    <a:lstStyle/>
                    <a:p>
                      <a:pPr algn="l">
                        <a:defRPr sz="1800"/>
                      </a:pPr>
                      <a:r>
                        <a:t>Executes tasks synchronously, returns the result of one finished tasks and cancels unfinished tasks</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el 1"/>
          <p:cNvSpPr txBox="1">
            <a:spLocks noGrp="1"/>
          </p:cNvSpPr>
          <p:nvPr>
            <p:ph type="title"/>
          </p:nvPr>
        </p:nvSpPr>
        <p:spPr>
          <a:prstGeom prst="rect">
            <a:avLst/>
          </a:prstGeom>
        </p:spPr>
        <p:txBody>
          <a:bodyPr/>
          <a:lstStyle/>
          <a:p>
            <a:r>
              <a:rPr dirty="0"/>
              <a:t>Future object</a:t>
            </a:r>
          </a:p>
        </p:txBody>
      </p:sp>
      <p:sp>
        <p:nvSpPr>
          <p:cNvPr id="172" name="Tijdelijke aanduiding voor inhoud 2"/>
          <p:cNvSpPr txBox="1">
            <a:spLocks noGrp="1"/>
          </p:cNvSpPr>
          <p:nvPr>
            <p:ph type="body" idx="1"/>
          </p:nvPr>
        </p:nvSpPr>
        <p:spPr>
          <a:prstGeom prst="rect">
            <a:avLst/>
          </a:prstGeom>
        </p:spPr>
        <p:txBody>
          <a:bodyPr>
            <a:normAutofit fontScale="92500" lnSpcReduction="10000"/>
          </a:bodyPr>
          <a:lstStyle/>
          <a:p>
            <a:pPr marL="217170" indent="-217170" defTabSz="868680">
              <a:lnSpc>
                <a:spcPct val="81000"/>
              </a:lnSpc>
              <a:spcBef>
                <a:spcPts val="900"/>
              </a:spcBef>
              <a:defRPr sz="2660"/>
            </a:pPr>
            <a:r>
              <a:rPr dirty="0" err="1"/>
              <a:t>java.util.concurrent.Future</a:t>
            </a:r>
            <a:r>
              <a:rPr dirty="0"/>
              <a:t>&lt;V&gt; object</a:t>
            </a:r>
          </a:p>
          <a:p>
            <a:pPr marL="217170" indent="-217170" defTabSz="868680">
              <a:lnSpc>
                <a:spcPct val="81000"/>
              </a:lnSpc>
              <a:spcBef>
                <a:spcPts val="900"/>
              </a:spcBef>
              <a:defRPr sz="2660"/>
            </a:pPr>
            <a:r>
              <a:rPr dirty="0"/>
              <a:t>Returned by methods executing tasks</a:t>
            </a:r>
          </a:p>
          <a:p>
            <a:pPr marL="217170" indent="-217170" defTabSz="868680">
              <a:lnSpc>
                <a:spcPct val="81000"/>
              </a:lnSpc>
              <a:spcBef>
                <a:spcPts val="900"/>
              </a:spcBef>
              <a:defRPr sz="2660"/>
            </a:pPr>
            <a:r>
              <a:rPr dirty="0"/>
              <a:t>Can be used to see the result of the executed tasks</a:t>
            </a:r>
          </a:p>
          <a:p>
            <a:pPr marL="217170" indent="-217170" defTabSz="868680">
              <a:lnSpc>
                <a:spcPct val="81000"/>
              </a:lnSpc>
              <a:spcBef>
                <a:spcPts val="900"/>
              </a:spcBef>
              <a:defRPr sz="2660"/>
            </a:pPr>
            <a:endParaRPr dirty="0"/>
          </a:p>
          <a:p>
            <a:pPr marL="217170" indent="-217170" defTabSz="868680">
              <a:lnSpc>
                <a:spcPct val="81000"/>
              </a:lnSpc>
              <a:spcBef>
                <a:spcPts val="900"/>
              </a:spcBef>
              <a:defRPr sz="2660"/>
            </a:pPr>
            <a:r>
              <a:rPr dirty="0"/>
              <a:t>Methods on Future object can be called:</a:t>
            </a:r>
          </a:p>
          <a:p>
            <a:pPr marL="651509" lvl="1" indent="-217170" defTabSz="868680">
              <a:lnSpc>
                <a:spcPct val="81000"/>
              </a:lnSpc>
              <a:spcBef>
                <a:spcPts val="400"/>
              </a:spcBef>
              <a:defRPr sz="2280"/>
            </a:pPr>
            <a:r>
              <a:rPr dirty="0" err="1"/>
              <a:t>isDone</a:t>
            </a:r>
            <a:r>
              <a:rPr dirty="0"/>
              <a:t>() &gt;&gt; true if task is completed</a:t>
            </a:r>
            <a:r>
              <a:rPr lang="nl-NL" dirty="0"/>
              <a:t> (</a:t>
            </a:r>
            <a:r>
              <a:rPr lang="nl-NL" dirty="0" err="1"/>
              <a:t>completed</a:t>
            </a:r>
            <a:r>
              <a:rPr lang="nl-NL" dirty="0"/>
              <a:t> </a:t>
            </a:r>
            <a:r>
              <a:rPr lang="nl-NL" dirty="0" err="1"/>
              <a:t>may</a:t>
            </a:r>
            <a:r>
              <a:rPr lang="nl-NL" dirty="0"/>
              <a:t> </a:t>
            </a:r>
            <a:r>
              <a:rPr lang="nl-NL" dirty="0" err="1"/>
              <a:t>be</a:t>
            </a:r>
            <a:r>
              <a:rPr lang="nl-NL" dirty="0"/>
              <a:t> </a:t>
            </a:r>
            <a:r>
              <a:rPr lang="nl-NL" dirty="0" err="1"/>
              <a:t>cancelled</a:t>
            </a:r>
            <a:r>
              <a:rPr lang="nl-NL" dirty="0"/>
              <a:t>, </a:t>
            </a:r>
            <a:r>
              <a:rPr lang="nl-NL" dirty="0" err="1"/>
              <a:t>done</a:t>
            </a:r>
            <a:r>
              <a:rPr lang="nl-NL" dirty="0"/>
              <a:t>, </a:t>
            </a:r>
            <a:r>
              <a:rPr lang="nl-NL" dirty="0" err="1"/>
              <a:t>exception</a:t>
            </a:r>
            <a:r>
              <a:rPr lang="nl-NL" dirty="0"/>
              <a:t>)</a:t>
            </a:r>
            <a:endParaRPr dirty="0"/>
          </a:p>
          <a:p>
            <a:pPr marL="651509" lvl="1" indent="-217170" defTabSz="868680">
              <a:lnSpc>
                <a:spcPct val="81000"/>
              </a:lnSpc>
              <a:spcBef>
                <a:spcPts val="400"/>
              </a:spcBef>
              <a:defRPr sz="2280"/>
            </a:pPr>
            <a:r>
              <a:rPr dirty="0" err="1"/>
              <a:t>isCancelled</a:t>
            </a:r>
            <a:r>
              <a:rPr dirty="0"/>
              <a:t>() &gt;&gt; true if it was cancelled</a:t>
            </a:r>
          </a:p>
          <a:p>
            <a:pPr marL="651509" lvl="1" indent="-217170" defTabSz="868680">
              <a:lnSpc>
                <a:spcPct val="81000"/>
              </a:lnSpc>
              <a:spcBef>
                <a:spcPts val="400"/>
              </a:spcBef>
              <a:defRPr sz="2280"/>
            </a:pPr>
            <a:r>
              <a:rPr dirty="0"/>
              <a:t>cancel() &gt;&gt; tries to cancel the task</a:t>
            </a:r>
          </a:p>
          <a:p>
            <a:pPr marL="651509" lvl="1" indent="-217170" defTabSz="868680">
              <a:lnSpc>
                <a:spcPct val="81000"/>
              </a:lnSpc>
              <a:spcBef>
                <a:spcPts val="400"/>
              </a:spcBef>
              <a:defRPr sz="2280"/>
            </a:pPr>
            <a:r>
              <a:rPr dirty="0"/>
              <a:t>V get() &gt;&gt; gets result, and waits forever it is not available (also one available that takes a specified amount of time and throws a </a:t>
            </a:r>
            <a:r>
              <a:rPr dirty="0" err="1"/>
              <a:t>TimeoutException</a:t>
            </a:r>
            <a:r>
              <a:rPr dirty="0"/>
              <a:t> if it’s not done after waiting the specified amount of time)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el 1"/>
          <p:cNvSpPr txBox="1">
            <a:spLocks noGrp="1"/>
          </p:cNvSpPr>
          <p:nvPr>
            <p:ph type="title"/>
          </p:nvPr>
        </p:nvSpPr>
        <p:spPr>
          <a:prstGeom prst="rect">
            <a:avLst/>
          </a:prstGeom>
        </p:spPr>
        <p:txBody>
          <a:bodyPr/>
          <a:lstStyle>
            <a:lvl1pPr defTabSz="868680">
              <a:defRPr sz="4180"/>
            </a:lvl1pPr>
          </a:lstStyle>
          <a:p>
            <a:r>
              <a:t>Exercise: polling with ExecutorService and Future object</a:t>
            </a:r>
          </a:p>
        </p:txBody>
      </p:sp>
      <p:sp>
        <p:nvSpPr>
          <p:cNvPr id="175" name="Tijdelijke aanduiding voor inhoud 2"/>
          <p:cNvSpPr txBox="1">
            <a:spLocks noGrp="1"/>
          </p:cNvSpPr>
          <p:nvPr>
            <p:ph type="body" idx="1"/>
          </p:nvPr>
        </p:nvSpPr>
        <p:spPr>
          <a:prstGeom prst="rect">
            <a:avLst/>
          </a:prstGeom>
        </p:spPr>
        <p:txBody>
          <a:bodyPr/>
          <a:lstStyle/>
          <a:p>
            <a:r>
              <a:t>Create a class that contains the dishes to do</a:t>
            </a:r>
          </a:p>
          <a:p>
            <a:r>
              <a:t>Write an ExecutorService with a single thread</a:t>
            </a:r>
          </a:p>
          <a:p>
            <a:r>
              <a:t>Use this ExecutorService to perform doing the dishes using Future object</a:t>
            </a:r>
          </a:p>
          <a:p>
            <a:r>
              <a:t>Use polling to check whether the dishes are done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el 1"/>
          <p:cNvSpPr txBox="1">
            <a:spLocks noGrp="1"/>
          </p:cNvSpPr>
          <p:nvPr>
            <p:ph type="title"/>
          </p:nvPr>
        </p:nvSpPr>
        <p:spPr>
          <a:prstGeom prst="rect">
            <a:avLst/>
          </a:prstGeom>
        </p:spPr>
        <p:txBody>
          <a:bodyPr/>
          <a:lstStyle/>
          <a:p>
            <a:r>
              <a:t>Callable</a:t>
            </a:r>
          </a:p>
        </p:txBody>
      </p:sp>
      <p:sp>
        <p:nvSpPr>
          <p:cNvPr id="178" name="Tijdelijke aanduiding voor inhoud 2"/>
          <p:cNvSpPr txBox="1">
            <a:spLocks noGrp="1"/>
          </p:cNvSpPr>
          <p:nvPr>
            <p:ph type="body" idx="1"/>
          </p:nvPr>
        </p:nvSpPr>
        <p:spPr>
          <a:prstGeom prst="rect">
            <a:avLst/>
          </a:prstGeom>
        </p:spPr>
        <p:txBody>
          <a:bodyPr>
            <a:normAutofit fontScale="92500" lnSpcReduction="20000"/>
          </a:bodyPr>
          <a:lstStyle/>
          <a:p>
            <a:pPr>
              <a:lnSpc>
                <a:spcPct val="72000"/>
              </a:lnSpc>
              <a:defRPr sz="2500"/>
            </a:pPr>
            <a:r>
              <a:t>Interface java.util.concurrent.Callable</a:t>
            </a:r>
          </a:p>
          <a:p>
            <a:pPr>
              <a:lnSpc>
                <a:spcPct val="72000"/>
              </a:lnSpc>
              <a:defRPr sz="2500"/>
            </a:pPr>
            <a:r>
              <a:t>Like Runnable, but the method is call()</a:t>
            </a:r>
          </a:p>
          <a:p>
            <a:pPr>
              <a:lnSpc>
                <a:spcPct val="72000"/>
              </a:lnSpc>
              <a:defRPr sz="2500"/>
            </a:pPr>
            <a:r>
              <a:t>call() returns a value </a:t>
            </a:r>
          </a:p>
          <a:p>
            <a:pPr>
              <a:lnSpc>
                <a:spcPct val="72000"/>
              </a:lnSpc>
              <a:defRPr sz="2500"/>
            </a:pPr>
            <a:r>
              <a:t>call() can throw checked exceptions</a:t>
            </a:r>
          </a:p>
          <a:p>
            <a:pPr>
              <a:lnSpc>
                <a:spcPct val="72000"/>
              </a:lnSpc>
              <a:defRPr sz="2500"/>
            </a:pPr>
            <a:r>
              <a:t>Usually preferred over Runnable</a:t>
            </a:r>
          </a:p>
          <a:p>
            <a:pPr>
              <a:lnSpc>
                <a:spcPct val="72000"/>
              </a:lnSpc>
              <a:defRPr sz="2500"/>
            </a:pPr>
            <a:endParaRPr/>
          </a:p>
          <a:p>
            <a:pPr>
              <a:lnSpc>
                <a:spcPct val="72000"/>
              </a:lnSpc>
              <a:defRPr sz="2500"/>
            </a:pPr>
            <a:r>
              <a:t>Exercise: </a:t>
            </a:r>
          </a:p>
          <a:p>
            <a:pPr marL="0" indent="0">
              <a:lnSpc>
                <a:spcPct val="72000"/>
              </a:lnSpc>
              <a:buSzTx/>
              <a:buNone/>
              <a:defRPr sz="2500"/>
            </a:pPr>
            <a:r>
              <a:t>Write a class with an ExecutorService that submits using a Callable that concats two Strings </a:t>
            </a:r>
          </a:p>
          <a:p>
            <a:pPr marL="0" indent="0">
              <a:lnSpc>
                <a:spcPct val="72000"/>
              </a:lnSpc>
              <a:buSzTx/>
              <a:buNone/>
              <a:defRPr sz="2500"/>
            </a:pPr>
            <a:r>
              <a:t>Catch the result in a Future</a:t>
            </a:r>
          </a:p>
          <a:p>
            <a:pPr marL="0" indent="0">
              <a:lnSpc>
                <a:spcPct val="72000"/>
              </a:lnSpc>
              <a:buSzTx/>
              <a:buNone/>
              <a:defRPr sz="2500"/>
            </a:pPr>
            <a:r>
              <a:t>Print the result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Exercise: callable"/>
          <p:cNvSpPr txBox="1">
            <a:spLocks noGrp="1"/>
          </p:cNvSpPr>
          <p:nvPr>
            <p:ph type="title"/>
          </p:nvPr>
        </p:nvSpPr>
        <p:spPr>
          <a:prstGeom prst="rect">
            <a:avLst/>
          </a:prstGeom>
        </p:spPr>
        <p:txBody>
          <a:bodyPr/>
          <a:lstStyle/>
          <a:p>
            <a:r>
              <a:t>Exercise: callable</a:t>
            </a:r>
          </a:p>
        </p:txBody>
      </p:sp>
      <p:sp>
        <p:nvSpPr>
          <p:cNvPr id="181" name="Rewrite the previous assignment with a callable"/>
          <p:cNvSpPr txBox="1">
            <a:spLocks noGrp="1"/>
          </p:cNvSpPr>
          <p:nvPr>
            <p:ph type="body" idx="1"/>
          </p:nvPr>
        </p:nvSpPr>
        <p:spPr>
          <a:prstGeom prst="rect">
            <a:avLst/>
          </a:prstGeom>
        </p:spPr>
        <p:txBody>
          <a:bodyPr/>
          <a:lstStyle/>
          <a:p>
            <a:r>
              <a:t>Rewrite the previous assignment with a callable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el 1"/>
          <p:cNvSpPr txBox="1">
            <a:spLocks noGrp="1"/>
          </p:cNvSpPr>
          <p:nvPr>
            <p:ph type="title"/>
          </p:nvPr>
        </p:nvSpPr>
        <p:spPr>
          <a:prstGeom prst="rect">
            <a:avLst/>
          </a:prstGeom>
        </p:spPr>
        <p:txBody>
          <a:bodyPr/>
          <a:lstStyle/>
          <a:p>
            <a:r>
              <a:t>ScheduledExecutorService</a:t>
            </a:r>
          </a:p>
        </p:txBody>
      </p:sp>
      <p:sp>
        <p:nvSpPr>
          <p:cNvPr id="184" name="Tijdelijke aanduiding voor inhoud 2"/>
          <p:cNvSpPr txBox="1">
            <a:spLocks noGrp="1"/>
          </p:cNvSpPr>
          <p:nvPr>
            <p:ph type="body" idx="1"/>
          </p:nvPr>
        </p:nvSpPr>
        <p:spPr>
          <a:prstGeom prst="rect">
            <a:avLst/>
          </a:prstGeom>
        </p:spPr>
        <p:txBody>
          <a:bodyPr>
            <a:normAutofit lnSpcReduction="10000"/>
          </a:bodyPr>
          <a:lstStyle/>
          <a:p>
            <a:pPr marL="217170" indent="-217170" defTabSz="868680">
              <a:lnSpc>
                <a:spcPct val="81000"/>
              </a:lnSpc>
              <a:spcBef>
                <a:spcPts val="900"/>
              </a:spcBef>
              <a:defRPr sz="2375"/>
            </a:pPr>
            <a:r>
              <a:t>Subinterface of ExecutorService</a:t>
            </a:r>
          </a:p>
          <a:p>
            <a:pPr marL="217170" indent="-217170" defTabSz="868680">
              <a:lnSpc>
                <a:spcPct val="81000"/>
              </a:lnSpc>
              <a:spcBef>
                <a:spcPts val="900"/>
              </a:spcBef>
              <a:defRPr sz="2375"/>
            </a:pPr>
            <a:endParaRPr/>
          </a:p>
          <a:p>
            <a:pPr marL="217170" indent="-217170" defTabSz="868680">
              <a:lnSpc>
                <a:spcPct val="81000"/>
              </a:lnSpc>
              <a:spcBef>
                <a:spcPts val="900"/>
              </a:spcBef>
              <a:defRPr sz="2375"/>
            </a:pPr>
            <a:r>
              <a:t>Steps:</a:t>
            </a:r>
          </a:p>
          <a:p>
            <a:pPr marL="651509" lvl="1" indent="-217170" defTabSz="868680">
              <a:lnSpc>
                <a:spcPct val="81000"/>
              </a:lnSpc>
              <a:spcBef>
                <a:spcPts val="400"/>
              </a:spcBef>
              <a:defRPr sz="2090"/>
            </a:pPr>
            <a:r>
              <a:t>Get an instance of ScheduledExecutorService (newSingleThreadScheduledExecutor())</a:t>
            </a:r>
          </a:p>
          <a:p>
            <a:pPr marL="651509" lvl="1" indent="-217170" defTabSz="868680">
              <a:lnSpc>
                <a:spcPct val="81000"/>
              </a:lnSpc>
              <a:spcBef>
                <a:spcPts val="400"/>
              </a:spcBef>
              <a:defRPr sz="2090"/>
            </a:pPr>
            <a:r>
              <a:t>Schedule and execute tasks using the ScheduledExecutorService</a:t>
            </a:r>
          </a:p>
          <a:p>
            <a:pPr marL="651509" lvl="1" indent="-217170" defTabSz="868680">
              <a:lnSpc>
                <a:spcPct val="81000"/>
              </a:lnSpc>
              <a:spcBef>
                <a:spcPts val="400"/>
              </a:spcBef>
              <a:defRPr sz="2090"/>
            </a:pPr>
            <a:r>
              <a:t>Close ScheduledExecutorService</a:t>
            </a:r>
          </a:p>
          <a:p>
            <a:pPr marL="217170" indent="-217170" defTabSz="868680">
              <a:lnSpc>
                <a:spcPct val="81000"/>
              </a:lnSpc>
              <a:spcBef>
                <a:spcPts val="900"/>
              </a:spcBef>
              <a:defRPr sz="2375"/>
            </a:pPr>
            <a:endParaRPr/>
          </a:p>
          <a:p>
            <a:pPr marL="217170" indent="-217170" defTabSz="868680">
              <a:lnSpc>
                <a:spcPct val="81000"/>
              </a:lnSpc>
              <a:spcBef>
                <a:spcPts val="900"/>
              </a:spcBef>
              <a:defRPr sz="2375"/>
            </a:pPr>
            <a:r>
              <a:t>Methods:</a:t>
            </a:r>
          </a:p>
          <a:p>
            <a:pPr marL="651509" lvl="1" indent="-217170" defTabSz="868680">
              <a:lnSpc>
                <a:spcPct val="81000"/>
              </a:lnSpc>
              <a:spcBef>
                <a:spcPts val="400"/>
              </a:spcBef>
              <a:defRPr sz="2090"/>
            </a:pPr>
            <a:r>
              <a:t>schedule(Callable&lt;V&gt;/Runnable c, long delay, TimeUnit tu)</a:t>
            </a:r>
          </a:p>
          <a:p>
            <a:pPr marL="651509" lvl="1" indent="-217170" defTabSz="868680">
              <a:lnSpc>
                <a:spcPct val="81000"/>
              </a:lnSpc>
              <a:spcBef>
                <a:spcPts val="400"/>
              </a:spcBef>
              <a:defRPr sz="2090"/>
            </a:pPr>
            <a:r>
              <a:t>scheduleAtFixedRate(Runnable r, long initialDelay, long fixedRate, TimeUnit tu)</a:t>
            </a:r>
          </a:p>
          <a:p>
            <a:pPr marL="651509" lvl="1" indent="-217170" defTabSz="868680">
              <a:lnSpc>
                <a:spcPct val="81000"/>
              </a:lnSpc>
              <a:spcBef>
                <a:spcPts val="400"/>
              </a:spcBef>
              <a:defRPr sz="2090"/>
            </a:pPr>
            <a:r>
              <a:t>scheduleAtFixedDelay(Runnable r, long initialDelay, long fixedDelay, TimeUnit tu)</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el 1"/>
          <p:cNvSpPr txBox="1">
            <a:spLocks noGrp="1"/>
          </p:cNvSpPr>
          <p:nvPr>
            <p:ph type="title"/>
          </p:nvPr>
        </p:nvSpPr>
        <p:spPr>
          <a:prstGeom prst="rect">
            <a:avLst/>
          </a:prstGeom>
        </p:spPr>
        <p:txBody>
          <a:bodyPr/>
          <a:lstStyle/>
          <a:p>
            <a:r>
              <a:t>Concurrency and pools</a:t>
            </a:r>
          </a:p>
        </p:txBody>
      </p:sp>
      <p:sp>
        <p:nvSpPr>
          <p:cNvPr id="189" name="Tijdelijke aanduiding voor inhoud 2"/>
          <p:cNvSpPr txBox="1">
            <a:spLocks noGrp="1"/>
          </p:cNvSpPr>
          <p:nvPr>
            <p:ph type="body" idx="1"/>
          </p:nvPr>
        </p:nvSpPr>
        <p:spPr>
          <a:prstGeom prst="rect">
            <a:avLst/>
          </a:prstGeom>
        </p:spPr>
        <p:txBody>
          <a:bodyPr/>
          <a:lstStyle/>
          <a:p>
            <a:r>
              <a:t>Thread pool: group of reusable threads that will perform tasks that need to be executed</a:t>
            </a:r>
          </a:p>
          <a:p>
            <a:r>
              <a:t>Single thread vs thread pool: single thread can only do one task at a time and then needs to wait until thread becomes available again. Thread pool can do as many tasks at the same time as it has threads. After that tasks will be queued and pciked up when a thread becomes available.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el 1"/>
          <p:cNvSpPr txBox="1">
            <a:spLocks noGrp="1"/>
          </p:cNvSpPr>
          <p:nvPr>
            <p:ph type="title"/>
          </p:nvPr>
        </p:nvSpPr>
        <p:spPr>
          <a:prstGeom prst="rect">
            <a:avLst/>
          </a:prstGeom>
        </p:spPr>
        <p:txBody>
          <a:bodyPr/>
          <a:lstStyle/>
          <a:p>
            <a:r>
              <a:t>Concurrency and pools</a:t>
            </a:r>
          </a:p>
        </p:txBody>
      </p:sp>
      <p:graphicFrame>
        <p:nvGraphicFramePr>
          <p:cNvPr id="192" name="Tijdelijke aanduiding voor inhoud 3"/>
          <p:cNvGraphicFramePr/>
          <p:nvPr/>
        </p:nvGraphicFramePr>
        <p:xfrm>
          <a:off x="838200" y="1825625"/>
          <a:ext cx="10515600" cy="3307080"/>
        </p:xfrm>
        <a:graphic>
          <a:graphicData uri="http://schemas.openxmlformats.org/drawingml/2006/table">
            <a:tbl>
              <a:tblPr firstRow="1" bandRow="1">
                <a:tableStyleId>{4C3C2611-4C71-4FC5-86AE-919BDF0F9419}</a:tableStyleId>
              </a:tblPr>
              <a:tblGrid>
                <a:gridCol w="2630557">
                  <a:extLst>
                    <a:ext uri="{9D8B030D-6E8A-4147-A177-3AD203B41FA5}">
                      <a16:colId xmlns:a16="http://schemas.microsoft.com/office/drawing/2014/main" val="20000"/>
                    </a:ext>
                  </a:extLst>
                </a:gridCol>
                <a:gridCol w="3737113">
                  <a:extLst>
                    <a:ext uri="{9D8B030D-6E8A-4147-A177-3AD203B41FA5}">
                      <a16:colId xmlns:a16="http://schemas.microsoft.com/office/drawing/2014/main" val="20001"/>
                    </a:ext>
                  </a:extLst>
                </a:gridCol>
                <a:gridCol w="4147930">
                  <a:extLst>
                    <a:ext uri="{9D8B030D-6E8A-4147-A177-3AD203B41FA5}">
                      <a16:colId xmlns:a16="http://schemas.microsoft.com/office/drawing/2014/main" val="20002"/>
                    </a:ext>
                  </a:extLst>
                </a:gridCol>
              </a:tblGrid>
              <a:tr h="370840">
                <a:tc>
                  <a:txBody>
                    <a:bodyPr/>
                    <a:lstStyle/>
                    <a:p>
                      <a:pPr algn="l">
                        <a:defRPr sz="1800" b="0">
                          <a:solidFill>
                            <a:srgbClr val="000000"/>
                          </a:solidFill>
                        </a:defRPr>
                      </a:pPr>
                      <a:r>
                        <a:rPr b="1">
                          <a:solidFill>
                            <a:srgbClr val="FFFFFF"/>
                          </a:solidFill>
                        </a:rPr>
                        <a:t>Returns </a:t>
                      </a:r>
                    </a:p>
                  </a:txBody>
                  <a:tcPr marL="45720" marR="45720" horzOverflow="overflow"/>
                </a:tc>
                <a:tc>
                  <a:txBody>
                    <a:bodyPr/>
                    <a:lstStyle/>
                    <a:p>
                      <a:pPr algn="l">
                        <a:defRPr sz="1800" b="0">
                          <a:solidFill>
                            <a:srgbClr val="000000"/>
                          </a:solidFill>
                        </a:defRPr>
                      </a:pPr>
                      <a:r>
                        <a:rPr b="1">
                          <a:solidFill>
                            <a:srgbClr val="FFFFFF"/>
                          </a:solidFill>
                        </a:rPr>
                        <a:t>Method</a:t>
                      </a:r>
                    </a:p>
                  </a:txBody>
                  <a:tcPr marL="45720" marR="45720" horzOverflow="overflow"/>
                </a:tc>
                <a:tc>
                  <a:txBody>
                    <a:bodyPr/>
                    <a:lstStyle/>
                    <a:p>
                      <a:pPr algn="l">
                        <a:defRPr sz="1800" b="0">
                          <a:solidFill>
                            <a:srgbClr val="000000"/>
                          </a:solidFill>
                        </a:defRPr>
                      </a:pPr>
                      <a:r>
                        <a:rPr b="1">
                          <a:solidFill>
                            <a:srgbClr val="FFFFFF"/>
                          </a:solidFill>
                        </a:rPr>
                        <a:t>Description</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ExecutorService</a:t>
                      </a:r>
                    </a:p>
                  </a:txBody>
                  <a:tcPr marL="45720" marR="45720" horzOverflow="overflow"/>
                </a:tc>
                <a:tc>
                  <a:txBody>
                    <a:bodyPr/>
                    <a:lstStyle/>
                    <a:p>
                      <a:pPr algn="l">
                        <a:defRPr sz="1800"/>
                      </a:pPr>
                      <a:r>
                        <a:t>newSingleThreadExecutor()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ScheduledExecutorService</a:t>
                      </a:r>
                    </a:p>
                  </a:txBody>
                  <a:tcPr marL="45720" marR="45720" horzOverflow="overflow"/>
                </a:tc>
                <a:tc>
                  <a:txBody>
                    <a:bodyPr/>
                    <a:lstStyle/>
                    <a:p>
                      <a:pPr algn="l">
                        <a:defRPr sz="1800"/>
                      </a:pPr>
                      <a:r>
                        <a:t>newSingleThreadScheduledExecutor()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ExecutorService</a:t>
                      </a:r>
                    </a:p>
                  </a:txBody>
                  <a:tcPr marL="45720" marR="45720" horzOverflow="overflow"/>
                </a:tc>
                <a:tc>
                  <a:txBody>
                    <a:bodyPr/>
                    <a:lstStyle/>
                    <a:p>
                      <a:pPr algn="l">
                        <a:defRPr sz="1800"/>
                      </a:pPr>
                      <a:r>
                        <a:t>newCachedThreadPool()</a:t>
                      </a:r>
                    </a:p>
                  </a:txBody>
                  <a:tcPr marL="45720" marR="45720" horzOverflow="overflow"/>
                </a:tc>
                <a:tc>
                  <a:txBody>
                    <a:bodyPr/>
                    <a:lstStyle/>
                    <a:p>
                      <a:pPr algn="l">
                        <a:defRPr sz="1800"/>
                      </a:pPr>
                      <a:r>
                        <a:t>Creates pool that will add threads as needed and reuses available ones</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ExecutorService</a:t>
                      </a:r>
                    </a:p>
                  </a:txBody>
                  <a:tcPr marL="45720" marR="45720" horzOverflow="overflow"/>
                </a:tc>
                <a:tc>
                  <a:txBody>
                    <a:bodyPr/>
                    <a:lstStyle/>
                    <a:p>
                      <a:pPr algn="l">
                        <a:defRPr sz="1800"/>
                      </a:pPr>
                      <a:r>
                        <a:t>newFixedThreadPool(int nrOfThreads)</a:t>
                      </a:r>
                    </a:p>
                  </a:txBody>
                  <a:tcPr marL="45720" marR="45720" horzOverflow="overflow"/>
                </a:tc>
                <a:tc>
                  <a:txBody>
                    <a:bodyPr/>
                    <a:lstStyle/>
                    <a:p>
                      <a:pPr algn="l">
                        <a:defRPr sz="1800"/>
                      </a:pPr>
                      <a:r>
                        <a:t>Creates a pool with a fixed number of threads that can be reused</a:t>
                      </a: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ScheduledExecutorService</a:t>
                      </a:r>
                    </a:p>
                  </a:txBody>
                  <a:tcPr marL="45720" marR="45720" horzOverflow="overflow"/>
                </a:tc>
                <a:tc>
                  <a:txBody>
                    <a:bodyPr/>
                    <a:lstStyle/>
                    <a:p>
                      <a:pPr algn="l">
                        <a:defRPr sz="1800"/>
                      </a:pPr>
                      <a:r>
                        <a:t>newScheduledThreadPool(int nrOfThreads)</a:t>
                      </a:r>
                    </a:p>
                  </a:txBody>
                  <a:tcPr marL="45720" marR="45720" horzOverflow="overflow"/>
                </a:tc>
                <a:tc>
                  <a:txBody>
                    <a:bodyPr/>
                    <a:lstStyle/>
                    <a:p>
                      <a:pPr algn="l">
                        <a:defRPr sz="1800"/>
                      </a:pPr>
                      <a:r>
                        <a:t>Creates a thread pool of a certain size that schedules tasks after a delay or to execute after a certain period</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el 1"/>
          <p:cNvSpPr txBox="1">
            <a:spLocks noGrp="1"/>
          </p:cNvSpPr>
          <p:nvPr>
            <p:ph type="title"/>
          </p:nvPr>
        </p:nvSpPr>
        <p:spPr>
          <a:prstGeom prst="rect">
            <a:avLst/>
          </a:prstGeom>
        </p:spPr>
        <p:txBody>
          <a:bodyPr/>
          <a:lstStyle/>
          <a:p>
            <a:r>
              <a:t>Exercise: let’s count</a:t>
            </a:r>
          </a:p>
        </p:txBody>
      </p:sp>
      <p:sp>
        <p:nvSpPr>
          <p:cNvPr id="195" name="Tijdelijke aanduiding voor inhoud 2"/>
          <p:cNvSpPr txBox="1">
            <a:spLocks noGrp="1"/>
          </p:cNvSpPr>
          <p:nvPr>
            <p:ph type="body" idx="1"/>
          </p:nvPr>
        </p:nvSpPr>
        <p:spPr>
          <a:prstGeom prst="rect">
            <a:avLst/>
          </a:prstGeom>
        </p:spPr>
        <p:txBody>
          <a:bodyPr/>
          <a:lstStyle/>
          <a:p>
            <a:r>
              <a:t>Create a class that holds a counter and a method that increments this counter</a:t>
            </a:r>
          </a:p>
          <a:p>
            <a:r>
              <a:t>Make multiple threads call this method and increment the counter and print the value of the counter</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el 1"/>
          <p:cNvSpPr txBox="1">
            <a:spLocks noGrp="1"/>
          </p:cNvSpPr>
          <p:nvPr>
            <p:ph type="title"/>
          </p:nvPr>
        </p:nvSpPr>
        <p:spPr>
          <a:prstGeom prst="rect">
            <a:avLst/>
          </a:prstGeom>
        </p:spPr>
        <p:txBody>
          <a:bodyPr/>
          <a:lstStyle/>
          <a:p>
            <a:r>
              <a:t>Synchronizing Data Access</a:t>
            </a:r>
          </a:p>
        </p:txBody>
      </p:sp>
      <p:sp>
        <p:nvSpPr>
          <p:cNvPr id="198" name="Tijdelijke aanduiding voor inhoud 2"/>
          <p:cNvSpPr txBox="1">
            <a:spLocks noGrp="1"/>
          </p:cNvSpPr>
          <p:nvPr>
            <p:ph type="body" idx="1"/>
          </p:nvPr>
        </p:nvSpPr>
        <p:spPr>
          <a:prstGeom prst="rect">
            <a:avLst/>
          </a:prstGeom>
        </p:spPr>
        <p:txBody>
          <a:bodyPr/>
          <a:lstStyle/>
          <a:p>
            <a:r>
              <a:t>Problem arises when two threads read the same data at the same time, and then update it and overwrite each others’ results</a:t>
            </a:r>
          </a:p>
          <a:p>
            <a:r>
              <a:t>java.util.concurrency.atomic contains classes that give access to primitives and references in a concurrency safe way</a:t>
            </a:r>
          </a:p>
          <a:p>
            <a:r>
              <a:t>E.g. incrementing: atomic increment considers the read and write one single operation that cannot be interrupted by other processes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el 1"/>
          <p:cNvSpPr txBox="1">
            <a:spLocks noGrp="1"/>
          </p:cNvSpPr>
          <p:nvPr>
            <p:ph type="title"/>
          </p:nvPr>
        </p:nvSpPr>
        <p:spPr>
          <a:prstGeom prst="rect">
            <a:avLst/>
          </a:prstGeom>
        </p:spPr>
        <p:txBody>
          <a:bodyPr/>
          <a:lstStyle/>
          <a:p>
            <a:r>
              <a:rPr dirty="0"/>
              <a:t>Threads</a:t>
            </a:r>
          </a:p>
        </p:txBody>
      </p:sp>
      <p:sp>
        <p:nvSpPr>
          <p:cNvPr id="101" name="Tijdelijke aanduiding voor inhoud 2"/>
          <p:cNvSpPr txBox="1">
            <a:spLocks noGrp="1"/>
          </p:cNvSpPr>
          <p:nvPr>
            <p:ph type="body" idx="1"/>
          </p:nvPr>
        </p:nvSpPr>
        <p:spPr>
          <a:prstGeom prst="rect">
            <a:avLst/>
          </a:prstGeom>
        </p:spPr>
        <p:txBody>
          <a:bodyPr>
            <a:normAutofit fontScale="92500"/>
          </a:bodyPr>
          <a:lstStyle/>
          <a:p>
            <a:pPr>
              <a:lnSpc>
                <a:spcPct val="72000"/>
              </a:lnSpc>
              <a:defRPr sz="2500"/>
            </a:pPr>
            <a:r>
              <a:rPr dirty="0"/>
              <a:t>Path of execution, usually multiple tasks, a thread can execute one task at a time</a:t>
            </a:r>
          </a:p>
          <a:p>
            <a:pPr>
              <a:lnSpc>
                <a:spcPct val="72000"/>
              </a:lnSpc>
              <a:defRPr sz="2500"/>
            </a:pPr>
            <a:r>
              <a:rPr dirty="0"/>
              <a:t>Process consist of at least one thread, but usually more</a:t>
            </a:r>
          </a:p>
          <a:p>
            <a:pPr>
              <a:lnSpc>
                <a:spcPct val="72000"/>
              </a:lnSpc>
              <a:defRPr sz="2500"/>
            </a:pPr>
            <a:r>
              <a:rPr dirty="0"/>
              <a:t>Threads can be executed at the same time</a:t>
            </a:r>
          </a:p>
          <a:p>
            <a:pPr>
              <a:lnSpc>
                <a:spcPct val="72000"/>
              </a:lnSpc>
              <a:defRPr sz="2500"/>
            </a:pPr>
            <a:endParaRPr dirty="0"/>
          </a:p>
          <a:p>
            <a:pPr>
              <a:lnSpc>
                <a:spcPct val="72000"/>
              </a:lnSpc>
              <a:defRPr sz="2500"/>
            </a:pPr>
            <a:r>
              <a:rPr dirty="0"/>
              <a:t>Example: counting all the votes after an election </a:t>
            </a:r>
          </a:p>
          <a:p>
            <a:pPr marL="685800" lvl="1" indent="-228600">
              <a:lnSpc>
                <a:spcPct val="72000"/>
              </a:lnSpc>
              <a:spcBef>
                <a:spcPts val="500"/>
              </a:spcBef>
              <a:defRPr sz="2200"/>
            </a:pPr>
            <a:r>
              <a:rPr dirty="0"/>
              <a:t>Single-threaded process: If Maaike would do all the counting, it would take a really long time</a:t>
            </a:r>
          </a:p>
          <a:p>
            <a:pPr marL="685800" lvl="1" indent="-228600">
              <a:lnSpc>
                <a:spcPct val="72000"/>
              </a:lnSpc>
              <a:spcBef>
                <a:spcPts val="500"/>
              </a:spcBef>
              <a:defRPr sz="2200"/>
            </a:pPr>
            <a:r>
              <a:rPr dirty="0"/>
              <a:t>multi-threaded process: If in every municipality (around 355 in the Netherlands) someone will do the counting for their municipality and this is all summed by Maaike, it goes a lot faster. The process is not finished until the last municipality has been counted. Each municipality represents a thread, all the threads represent a process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el 1"/>
          <p:cNvSpPr txBox="1">
            <a:spLocks noGrp="1"/>
          </p:cNvSpPr>
          <p:nvPr>
            <p:ph type="title"/>
          </p:nvPr>
        </p:nvSpPr>
        <p:spPr>
          <a:prstGeom prst="rect">
            <a:avLst/>
          </a:prstGeom>
        </p:spPr>
        <p:txBody>
          <a:bodyPr/>
          <a:lstStyle/>
          <a:p>
            <a:r>
              <a:t>Atomic classes</a:t>
            </a:r>
          </a:p>
        </p:txBody>
      </p:sp>
      <p:graphicFrame>
        <p:nvGraphicFramePr>
          <p:cNvPr id="204" name="Tijdelijke aanduiding voor inhoud 4"/>
          <p:cNvGraphicFramePr/>
          <p:nvPr/>
        </p:nvGraphicFramePr>
        <p:xfrm>
          <a:off x="838200" y="1825625"/>
          <a:ext cx="10515600" cy="2966720"/>
        </p:xfrm>
        <a:graphic>
          <a:graphicData uri="http://schemas.openxmlformats.org/drawingml/2006/table">
            <a:tbl>
              <a:tblPr firstRow="1" bandRow="1">
                <a:tableStyleId>{4C3C2611-4C71-4FC5-86AE-919BDF0F9419}</a:tableStyleId>
              </a:tblPr>
              <a:tblGrid>
                <a:gridCol w="2560983">
                  <a:extLst>
                    <a:ext uri="{9D8B030D-6E8A-4147-A177-3AD203B41FA5}">
                      <a16:colId xmlns:a16="http://schemas.microsoft.com/office/drawing/2014/main" val="20000"/>
                    </a:ext>
                  </a:extLst>
                </a:gridCol>
                <a:gridCol w="7954617">
                  <a:extLst>
                    <a:ext uri="{9D8B030D-6E8A-4147-A177-3AD203B41FA5}">
                      <a16:colId xmlns:a16="http://schemas.microsoft.com/office/drawing/2014/main" val="20001"/>
                    </a:ext>
                  </a:extLst>
                </a:gridCol>
              </a:tblGrid>
              <a:tr h="370840">
                <a:tc>
                  <a:txBody>
                    <a:bodyPr/>
                    <a:lstStyle/>
                    <a:p>
                      <a:pPr algn="l">
                        <a:defRPr sz="1800" b="0">
                          <a:solidFill>
                            <a:srgbClr val="000000"/>
                          </a:solidFill>
                        </a:defRPr>
                      </a:pPr>
                      <a:r>
                        <a:rPr b="1">
                          <a:solidFill>
                            <a:srgbClr val="FFFFFF"/>
                          </a:solidFill>
                        </a:rPr>
                        <a:t>Atomic class</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AtomicBoolean</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AtomicInteger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AtomicIntegerArray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AtomicLong</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AtomicLongArray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5"/>
                  </a:ext>
                </a:extLst>
              </a:tr>
              <a:tr h="370840">
                <a:tc>
                  <a:txBody>
                    <a:bodyPr/>
                    <a:lstStyle/>
                    <a:p>
                      <a:pPr algn="l">
                        <a:defRPr sz="1800"/>
                      </a:pPr>
                      <a:r>
                        <a:t>AtomicReference</a:t>
                      </a:r>
                    </a:p>
                  </a:txBody>
                  <a:tcPr marL="45720" marR="45720" horzOverflow="overflow"/>
                </a:tc>
                <a:tc>
                  <a:txBody>
                    <a:bodyPr/>
                    <a:lstStyle/>
                    <a:p>
                      <a:pPr algn="l">
                        <a:defRPr sz="1800"/>
                      </a:pPr>
                      <a:r>
                        <a:t>Generic object reference that can be updated atomically</a:t>
                      </a:r>
                    </a:p>
                  </a:txBody>
                  <a:tcPr marL="45720" marR="45720" horzOverflow="overflow"/>
                </a:tc>
                <a:extLst>
                  <a:ext uri="{0D108BD9-81ED-4DB2-BD59-A6C34878D82A}">
                    <a16:rowId xmlns:a16="http://schemas.microsoft.com/office/drawing/2014/main" val="10006"/>
                  </a:ext>
                </a:extLst>
              </a:tr>
              <a:tr h="370840">
                <a:tc>
                  <a:txBody>
                    <a:bodyPr/>
                    <a:lstStyle/>
                    <a:p>
                      <a:pPr algn="l">
                        <a:defRPr sz="1800"/>
                      </a:pPr>
                      <a:r>
                        <a:t>AtomicReferenceArray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el 1"/>
          <p:cNvSpPr txBox="1">
            <a:spLocks noGrp="1"/>
          </p:cNvSpPr>
          <p:nvPr>
            <p:ph type="title"/>
          </p:nvPr>
        </p:nvSpPr>
        <p:spPr>
          <a:prstGeom prst="rect">
            <a:avLst/>
          </a:prstGeom>
        </p:spPr>
        <p:txBody>
          <a:bodyPr/>
          <a:lstStyle/>
          <a:p>
            <a:r>
              <a:t>Methods on atomic classes</a:t>
            </a:r>
          </a:p>
        </p:txBody>
      </p:sp>
      <p:sp>
        <p:nvSpPr>
          <p:cNvPr id="207" name="Tijdelijke aanduiding voor inhoud 2"/>
          <p:cNvSpPr txBox="1">
            <a:spLocks noGrp="1"/>
          </p:cNvSpPr>
          <p:nvPr>
            <p:ph type="body" idx="1"/>
          </p:nvPr>
        </p:nvSpPr>
        <p:spPr>
          <a:prstGeom prst="rect">
            <a:avLst/>
          </a:prstGeom>
        </p:spPr>
        <p:txBody>
          <a:bodyPr>
            <a:normAutofit lnSpcReduction="10000"/>
          </a:bodyPr>
          <a:lstStyle/>
          <a:p>
            <a:pPr>
              <a:lnSpc>
                <a:spcPct val="81000"/>
              </a:lnSpc>
            </a:pPr>
            <a:r>
              <a:t>Get()</a:t>
            </a:r>
          </a:p>
          <a:p>
            <a:pPr>
              <a:lnSpc>
                <a:spcPct val="81000"/>
              </a:lnSpc>
            </a:pPr>
            <a:r>
              <a:t>Set()</a:t>
            </a:r>
          </a:p>
          <a:p>
            <a:pPr>
              <a:lnSpc>
                <a:spcPct val="81000"/>
              </a:lnSpc>
            </a:pPr>
            <a:r>
              <a:t>getAndSet()</a:t>
            </a:r>
          </a:p>
          <a:p>
            <a:pPr>
              <a:lnSpc>
                <a:spcPct val="81000"/>
              </a:lnSpc>
            </a:pPr>
            <a:endParaRPr/>
          </a:p>
          <a:p>
            <a:pPr marL="0" indent="0">
              <a:lnSpc>
                <a:spcPct val="81000"/>
              </a:lnSpc>
              <a:buSzTx/>
              <a:buNone/>
            </a:pPr>
            <a:r>
              <a:t>For numeric classes:</a:t>
            </a:r>
          </a:p>
          <a:p>
            <a:pPr>
              <a:lnSpc>
                <a:spcPct val="81000"/>
              </a:lnSpc>
            </a:pPr>
            <a:r>
              <a:t>incrementAndGet() (++value)</a:t>
            </a:r>
          </a:p>
          <a:p>
            <a:pPr>
              <a:lnSpc>
                <a:spcPct val="81000"/>
              </a:lnSpc>
            </a:pPr>
            <a:r>
              <a:t>getAndIncrement() (value++)</a:t>
            </a:r>
          </a:p>
          <a:p>
            <a:pPr>
              <a:lnSpc>
                <a:spcPct val="81000"/>
              </a:lnSpc>
            </a:pPr>
            <a:r>
              <a:t>decrementAndGet() (--value)</a:t>
            </a:r>
          </a:p>
          <a:p>
            <a:pPr>
              <a:lnSpc>
                <a:spcPct val="81000"/>
              </a:lnSpc>
            </a:pPr>
            <a:r>
              <a:t>getAndDecrement() (value--)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el 1"/>
          <p:cNvSpPr txBox="1">
            <a:spLocks noGrp="1"/>
          </p:cNvSpPr>
          <p:nvPr>
            <p:ph type="title"/>
          </p:nvPr>
        </p:nvSpPr>
        <p:spPr>
          <a:prstGeom prst="rect">
            <a:avLst/>
          </a:prstGeom>
        </p:spPr>
        <p:txBody>
          <a:bodyPr/>
          <a:lstStyle/>
          <a:p>
            <a:r>
              <a:t>Exercise: let’s count</a:t>
            </a:r>
          </a:p>
        </p:txBody>
      </p:sp>
      <p:sp>
        <p:nvSpPr>
          <p:cNvPr id="210" name="Tijdelijke aanduiding voor inhoud 2"/>
          <p:cNvSpPr txBox="1">
            <a:spLocks noGrp="1"/>
          </p:cNvSpPr>
          <p:nvPr>
            <p:ph type="body" idx="1"/>
          </p:nvPr>
        </p:nvSpPr>
        <p:spPr>
          <a:prstGeom prst="rect">
            <a:avLst/>
          </a:prstGeom>
        </p:spPr>
        <p:txBody>
          <a:bodyPr/>
          <a:lstStyle/>
          <a:p>
            <a:r>
              <a:t>Replace the type of the counter with an atomic type.</a:t>
            </a:r>
          </a:p>
          <a:p>
            <a:r>
              <a:t>What happens?</a:t>
            </a:r>
          </a:p>
          <a:p>
            <a:r>
              <a:t>What about the order?</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itel 1"/>
          <p:cNvSpPr txBox="1">
            <a:spLocks noGrp="1"/>
          </p:cNvSpPr>
          <p:nvPr>
            <p:ph type="title"/>
          </p:nvPr>
        </p:nvSpPr>
        <p:spPr>
          <a:prstGeom prst="rect">
            <a:avLst/>
          </a:prstGeom>
        </p:spPr>
        <p:txBody>
          <a:bodyPr/>
          <a:lstStyle/>
          <a:p>
            <a:r>
              <a:t>Synchronized blocks</a:t>
            </a:r>
          </a:p>
        </p:txBody>
      </p:sp>
      <p:sp>
        <p:nvSpPr>
          <p:cNvPr id="213" name="Tijdelijke aanduiding voor inhoud 2"/>
          <p:cNvSpPr txBox="1">
            <a:spLocks noGrp="1"/>
          </p:cNvSpPr>
          <p:nvPr>
            <p:ph type="body" idx="1"/>
          </p:nvPr>
        </p:nvSpPr>
        <p:spPr>
          <a:prstGeom prst="rect">
            <a:avLst/>
          </a:prstGeom>
        </p:spPr>
        <p:txBody>
          <a:bodyPr>
            <a:normAutofit fontScale="85000" lnSpcReduction="20000"/>
          </a:bodyPr>
          <a:lstStyle/>
          <a:p>
            <a:r>
              <a:t>Solves the order problem of the previous exercise</a:t>
            </a:r>
          </a:p>
          <a:p>
            <a:r>
              <a:t>Increases data integrity</a:t>
            </a:r>
          </a:p>
          <a:p>
            <a:r>
              <a:t>Allows only one thread at a time in the block</a:t>
            </a:r>
          </a:p>
          <a:p>
            <a:r>
              <a:t>Monitor/lock for synchronized access</a:t>
            </a:r>
          </a:p>
          <a:p>
            <a:endParaRPr/>
          </a:p>
          <a:p>
            <a:pPr marL="0" indent="0">
              <a:buSzTx/>
              <a:buNone/>
            </a:pPr>
            <a:r>
              <a:t>synchronized(objectInstanceOrClassToBeSynchronized) { </a:t>
            </a:r>
          </a:p>
          <a:p>
            <a:pPr marL="0" indent="0">
              <a:buSzTx/>
              <a:buNone/>
            </a:pPr>
            <a:r>
              <a:t>//task for one thread at a time</a:t>
            </a:r>
          </a:p>
          <a:p>
            <a:pPr marL="0" indent="0">
              <a:buSzTx/>
              <a:buNone/>
            </a:pPr>
            <a: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el 1"/>
          <p:cNvSpPr txBox="1">
            <a:spLocks noGrp="1"/>
          </p:cNvSpPr>
          <p:nvPr>
            <p:ph type="title"/>
          </p:nvPr>
        </p:nvSpPr>
        <p:spPr>
          <a:prstGeom prst="rect">
            <a:avLst/>
          </a:prstGeom>
        </p:spPr>
        <p:txBody>
          <a:bodyPr/>
          <a:lstStyle/>
          <a:p>
            <a:r>
              <a:t>Exercise: let’s count</a:t>
            </a:r>
          </a:p>
        </p:txBody>
      </p:sp>
      <p:sp>
        <p:nvSpPr>
          <p:cNvPr id="201" name="Tijdelijke aanduiding voor inhoud 2"/>
          <p:cNvSpPr txBox="1">
            <a:spLocks noGrp="1"/>
          </p:cNvSpPr>
          <p:nvPr>
            <p:ph type="body" idx="1"/>
          </p:nvPr>
        </p:nvSpPr>
        <p:spPr>
          <a:prstGeom prst="rect">
            <a:avLst/>
          </a:prstGeom>
        </p:spPr>
        <p:txBody>
          <a:bodyPr/>
          <a:lstStyle/>
          <a:p>
            <a:r>
              <a:t>Improve the counter using the synchronized keyword</a:t>
            </a:r>
          </a:p>
          <a:p>
            <a:r>
              <a:t>How long does it take to count to 100.000? And to 1.000.000?</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el 1"/>
          <p:cNvSpPr txBox="1">
            <a:spLocks noGrp="1"/>
          </p:cNvSpPr>
          <p:nvPr>
            <p:ph type="title"/>
          </p:nvPr>
        </p:nvSpPr>
        <p:spPr>
          <a:prstGeom prst="rect">
            <a:avLst/>
          </a:prstGeom>
        </p:spPr>
        <p:txBody>
          <a:bodyPr/>
          <a:lstStyle/>
          <a:p>
            <a:r>
              <a:t>Exercise: synchronized blocks</a:t>
            </a:r>
          </a:p>
        </p:txBody>
      </p:sp>
      <p:sp>
        <p:nvSpPr>
          <p:cNvPr id="216" name="Tijdelijke aanduiding voor inhoud 2"/>
          <p:cNvSpPr txBox="1">
            <a:spLocks noGrp="1"/>
          </p:cNvSpPr>
          <p:nvPr>
            <p:ph type="body" idx="1"/>
          </p:nvPr>
        </p:nvSpPr>
        <p:spPr>
          <a:prstGeom prst="rect">
            <a:avLst/>
          </a:prstGeom>
        </p:spPr>
        <p:txBody>
          <a:bodyPr/>
          <a:lstStyle/>
          <a:p>
            <a:pPr marL="0" indent="0">
              <a:buSzTx/>
              <a:buNone/>
            </a:pPr>
            <a:r>
              <a:t>Improve the previous exercise by adding synchronized to ensure the right order</a:t>
            </a:r>
          </a:p>
          <a:p>
            <a:pPr marL="0" indent="0">
              <a:buSzTx/>
              <a:buNone/>
            </a:pPr>
            <a:endParaRPr/>
          </a:p>
          <a:p>
            <a:pPr marL="0" indent="0">
              <a:buSzTx/>
              <a:buNone/>
            </a:pPr>
            <a:r>
              <a:t>Bonus question: do you still need the atomic class?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el 1"/>
          <p:cNvSpPr txBox="1">
            <a:spLocks noGrp="1"/>
          </p:cNvSpPr>
          <p:nvPr>
            <p:ph type="title"/>
          </p:nvPr>
        </p:nvSpPr>
        <p:spPr>
          <a:prstGeom prst="rect">
            <a:avLst/>
          </a:prstGeom>
        </p:spPr>
        <p:txBody>
          <a:bodyPr/>
          <a:lstStyle/>
          <a:p>
            <a:r>
              <a:t>Synchronized methods</a:t>
            </a:r>
          </a:p>
        </p:txBody>
      </p:sp>
      <p:sp>
        <p:nvSpPr>
          <p:cNvPr id="219" name="Tijdelijke aanduiding voor inhoud 2"/>
          <p:cNvSpPr txBox="1">
            <a:spLocks noGrp="1"/>
          </p:cNvSpPr>
          <p:nvPr>
            <p:ph type="body" idx="1"/>
          </p:nvPr>
        </p:nvSpPr>
        <p:spPr>
          <a:prstGeom prst="rect">
            <a:avLst/>
          </a:prstGeom>
        </p:spPr>
        <p:txBody>
          <a:bodyPr>
            <a:normAutofit fontScale="92500" lnSpcReduction="10000"/>
          </a:bodyPr>
          <a:lstStyle/>
          <a:p>
            <a:r>
              <a:t>public synchronized void doSomething(){} &gt;&gt; synchronizes the instance for the method is being called upon</a:t>
            </a:r>
          </a:p>
          <a:p>
            <a:endParaRPr/>
          </a:p>
          <a:p>
            <a:r>
              <a:t>public static synchronized void doSomething(){} &gt;&gt; synchronizes the class object for the method that is being called</a:t>
            </a:r>
          </a:p>
          <a:p>
            <a:endParaRPr/>
          </a:p>
          <a:p>
            <a:r>
              <a:t>Synchronized slows down the application, since the threads need to wait for each other to enter the synchronized code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el 1"/>
          <p:cNvSpPr txBox="1">
            <a:spLocks noGrp="1"/>
          </p:cNvSpPr>
          <p:nvPr>
            <p:ph type="title"/>
          </p:nvPr>
        </p:nvSpPr>
        <p:spPr>
          <a:prstGeom prst="rect">
            <a:avLst/>
          </a:prstGeom>
        </p:spPr>
        <p:txBody>
          <a:bodyPr/>
          <a:lstStyle/>
          <a:p>
            <a:r>
              <a:t>Concurrent collections</a:t>
            </a:r>
          </a:p>
        </p:txBody>
      </p:sp>
      <p:sp>
        <p:nvSpPr>
          <p:cNvPr id="222" name="Tijdelijke aanduiding voor inhoud 2"/>
          <p:cNvSpPr txBox="1">
            <a:spLocks noGrp="1"/>
          </p:cNvSpPr>
          <p:nvPr>
            <p:ph type="body" idx="1"/>
          </p:nvPr>
        </p:nvSpPr>
        <p:spPr>
          <a:prstGeom prst="rect">
            <a:avLst/>
          </a:prstGeom>
        </p:spPr>
        <p:txBody>
          <a:bodyPr/>
          <a:lstStyle/>
          <a:p>
            <a:r>
              <a:t>Java Collection Framework has concurrent alternatives for the most popular collection types</a:t>
            </a:r>
          </a:p>
          <a:p>
            <a:r>
              <a:t>Concurrent collections are safe for multi-threading</a:t>
            </a:r>
          </a:p>
          <a:p>
            <a:r>
              <a:t>All of this could be achieved with synchronized keyword, but concurrent collections are optimized for performance and avoid mistakes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el 1"/>
          <p:cNvSpPr txBox="1">
            <a:spLocks noGrp="1"/>
          </p:cNvSpPr>
          <p:nvPr>
            <p:ph type="title"/>
          </p:nvPr>
        </p:nvSpPr>
        <p:spPr>
          <a:prstGeom prst="rect">
            <a:avLst/>
          </a:prstGeom>
        </p:spPr>
        <p:txBody>
          <a:bodyPr/>
          <a:lstStyle/>
          <a:p>
            <a:r>
              <a:t>ConcurrentModificationException</a:t>
            </a:r>
          </a:p>
        </p:txBody>
      </p:sp>
      <p:sp>
        <p:nvSpPr>
          <p:cNvPr id="227" name="Tijdelijke aanduiding voor inhoud 2"/>
          <p:cNvSpPr txBox="1">
            <a:spLocks noGrp="1"/>
          </p:cNvSpPr>
          <p:nvPr>
            <p:ph type="body" idx="1"/>
          </p:nvPr>
        </p:nvSpPr>
        <p:spPr>
          <a:prstGeom prst="rect">
            <a:avLst/>
          </a:prstGeom>
        </p:spPr>
        <p:txBody>
          <a:bodyPr/>
          <a:lstStyle/>
          <a:p>
            <a:pPr marL="0" indent="0" defTabSz="457200">
              <a:lnSpc>
                <a:spcPct val="100000"/>
              </a:lnSpc>
              <a:spcBef>
                <a:spcPts val="0"/>
              </a:spcBef>
              <a:buSzTx/>
              <a:buFontTx/>
              <a:buNone/>
              <a:defRPr sz="1900">
                <a:latin typeface="Menlo"/>
                <a:ea typeface="Menlo"/>
                <a:cs typeface="Menlo"/>
                <a:sym typeface="Menlo"/>
              </a:defRPr>
            </a:pPr>
            <a:r>
              <a:t>List&lt;String&gt; ls = </a:t>
            </a:r>
            <a:r>
              <a:rPr b="1">
                <a:solidFill>
                  <a:srgbClr val="011480"/>
                </a:solidFill>
              </a:rPr>
              <a:t>new </a:t>
            </a:r>
            <a:r>
              <a:t>ArrayList&lt;&gt;();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"hoi"</a:t>
            </a:r>
            <a:r>
              <a: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"hey"</a:t>
            </a:r>
            <a:r>
              <a:t>);</a:t>
            </a:r>
          </a:p>
          <a:p>
            <a:pPr marL="0" indent="0" defTabSz="457200">
              <a:lnSpc>
                <a:spcPct val="100000"/>
              </a:lnSpc>
              <a:spcBef>
                <a:spcPts val="0"/>
              </a:spcBef>
              <a:buSzTx/>
              <a:buFontTx/>
              <a:buNone/>
              <a:defRPr sz="1900">
                <a:latin typeface="Menlo"/>
                <a:ea typeface="Menlo"/>
                <a:cs typeface="Menlo"/>
                <a:sym typeface="Menlo"/>
              </a:defRPr>
            </a:pPr>
            <a:endParaRPr/>
          </a:p>
          <a:p>
            <a:pPr marL="0" indent="0" defTabSz="457200">
              <a:lnSpc>
                <a:spcPct val="100000"/>
              </a:lnSpc>
              <a:spcBef>
                <a:spcPts val="0"/>
              </a:spcBef>
              <a:buSzTx/>
              <a:buFontTx/>
              <a:buNone/>
              <a:defRPr sz="1900">
                <a:latin typeface="Menlo"/>
                <a:ea typeface="Menlo"/>
                <a:cs typeface="Menlo"/>
                <a:sym typeface="Menlo"/>
              </a:defRPr>
            </a:pPr>
            <a:r>
              <a:rPr b="1">
                <a:solidFill>
                  <a:srgbClr val="011480"/>
                </a:solidFill>
              </a:rPr>
              <a:t>for </a:t>
            </a:r>
            <a:r>
              <a:t>(String s: ls) {</a:t>
            </a:r>
          </a:p>
          <a:p>
            <a:pPr marL="0" indent="0" defTabSz="457200">
              <a:lnSpc>
                <a:spcPct val="100000"/>
              </a:lnSpc>
              <a:spcBef>
                <a:spcPts val="0"/>
              </a:spcBef>
              <a:buSzTx/>
              <a:buFontTx/>
              <a:buNone/>
              <a:defRPr sz="1900">
                <a:latin typeface="Menlo"/>
                <a:ea typeface="Menlo"/>
                <a:cs typeface="Menlo"/>
                <a:sym typeface="Menlo"/>
              </a:defRPr>
            </a:pPr>
            <a:r>
              <a:t>    ls.add(s);</a:t>
            </a:r>
          </a:p>
          <a:p>
            <a:pPr marL="0" indent="0" defTabSz="457200">
              <a:lnSpc>
                <a:spcPct val="100000"/>
              </a:lnSpc>
              <a:spcBef>
                <a:spcPts val="0"/>
              </a:spcBef>
              <a:buSzTx/>
              <a:buFontTx/>
              <a:buNone/>
              <a:defRPr sz="1900">
                <a:latin typeface="Menlo"/>
                <a:ea typeface="Menlo"/>
                <a:cs typeface="Menlo"/>
                <a:sym typeface="Menlo"/>
              </a:defRPr>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el 1"/>
          <p:cNvSpPr txBox="1">
            <a:spLocks noGrp="1"/>
          </p:cNvSpPr>
          <p:nvPr>
            <p:ph type="title"/>
          </p:nvPr>
        </p:nvSpPr>
        <p:spPr>
          <a:prstGeom prst="rect">
            <a:avLst/>
          </a:prstGeom>
        </p:spPr>
        <p:txBody>
          <a:bodyPr/>
          <a:lstStyle/>
          <a:p>
            <a:r>
              <a:t>No ConcurrentModificationException</a:t>
            </a:r>
          </a:p>
        </p:txBody>
      </p:sp>
      <p:sp>
        <p:nvSpPr>
          <p:cNvPr id="230" name="Tijdelijke aanduiding voor inhoud 2"/>
          <p:cNvSpPr txBox="1">
            <a:spLocks noGrp="1"/>
          </p:cNvSpPr>
          <p:nvPr>
            <p:ph type="body" idx="1"/>
          </p:nvPr>
        </p:nvSpPr>
        <p:spPr>
          <a:prstGeom prst="rect">
            <a:avLst/>
          </a:prstGeom>
        </p:spPr>
        <p:txBody>
          <a:bodyPr/>
          <a:lstStyle/>
          <a:p>
            <a:pPr marL="0" indent="0" defTabSz="457200">
              <a:lnSpc>
                <a:spcPct val="100000"/>
              </a:lnSpc>
              <a:spcBef>
                <a:spcPts val="0"/>
              </a:spcBef>
              <a:buSzTx/>
              <a:buFontTx/>
              <a:buNone/>
              <a:defRPr sz="1900">
                <a:latin typeface="Menlo"/>
                <a:ea typeface="Menlo"/>
                <a:cs typeface="Menlo"/>
                <a:sym typeface="Menlo"/>
              </a:defRPr>
            </a:pPr>
            <a:r>
              <a:t>List&lt;String&gt; ls = </a:t>
            </a:r>
            <a:r>
              <a:rPr b="1">
                <a:solidFill>
                  <a:srgbClr val="011480"/>
                </a:solidFill>
              </a:rPr>
              <a:t>new </a:t>
            </a:r>
            <a:r>
              <a:t>CopyOnWriteArrayList&lt;&gt;();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"hoi"</a:t>
            </a:r>
            <a:r>
              <a: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"hey"</a:t>
            </a:r>
            <a:r>
              <a:t>);</a:t>
            </a:r>
          </a:p>
          <a:p>
            <a:pPr marL="0" indent="0" defTabSz="457200">
              <a:lnSpc>
                <a:spcPct val="100000"/>
              </a:lnSpc>
              <a:spcBef>
                <a:spcPts val="0"/>
              </a:spcBef>
              <a:buSzTx/>
              <a:buFontTx/>
              <a:buNone/>
              <a:defRPr sz="1900">
                <a:latin typeface="Menlo"/>
                <a:ea typeface="Menlo"/>
                <a:cs typeface="Menlo"/>
                <a:sym typeface="Menlo"/>
              </a:defRPr>
            </a:pPr>
            <a:endParaRPr/>
          </a:p>
          <a:p>
            <a:pPr marL="0" indent="0" defTabSz="457200">
              <a:lnSpc>
                <a:spcPct val="100000"/>
              </a:lnSpc>
              <a:spcBef>
                <a:spcPts val="0"/>
              </a:spcBef>
              <a:buSzTx/>
              <a:buFontTx/>
              <a:buNone/>
              <a:defRPr sz="1900">
                <a:latin typeface="Menlo"/>
                <a:ea typeface="Menlo"/>
                <a:cs typeface="Menlo"/>
                <a:sym typeface="Menlo"/>
              </a:defRPr>
            </a:pPr>
            <a:r>
              <a:rPr b="1">
                <a:solidFill>
                  <a:srgbClr val="011480"/>
                </a:solidFill>
              </a:rPr>
              <a:t>for </a:t>
            </a:r>
            <a:r>
              <a:t>(String s: ls) {</a:t>
            </a:r>
          </a:p>
          <a:p>
            <a:pPr marL="0" indent="0" defTabSz="457200">
              <a:lnSpc>
                <a:spcPct val="100000"/>
              </a:lnSpc>
              <a:spcBef>
                <a:spcPts val="0"/>
              </a:spcBef>
              <a:buSzTx/>
              <a:buFontTx/>
              <a:buNone/>
              <a:defRPr sz="1900">
                <a:latin typeface="Menlo"/>
                <a:ea typeface="Menlo"/>
                <a:cs typeface="Menlo"/>
                <a:sym typeface="Menlo"/>
              </a:defRPr>
            </a:pPr>
            <a:r>
              <a:t>    ls.add(s);</a:t>
            </a:r>
          </a:p>
          <a:p>
            <a:pPr marL="0" indent="0" defTabSz="457200">
              <a:lnSpc>
                <a:spcPct val="100000"/>
              </a:lnSpc>
              <a:spcBef>
                <a:spcPts val="0"/>
              </a:spcBef>
              <a:buSzTx/>
              <a:buFontTx/>
              <a:buNone/>
              <a:defRPr sz="1900">
                <a:latin typeface="Menlo"/>
                <a:ea typeface="Menlo"/>
                <a:cs typeface="Menlo"/>
                <a:sym typeface="Menlo"/>
              </a:defRPr>
            </a:pPr>
            <a: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el 1"/>
          <p:cNvSpPr txBox="1">
            <a:spLocks noGrp="1"/>
          </p:cNvSpPr>
          <p:nvPr>
            <p:ph type="title"/>
          </p:nvPr>
        </p:nvSpPr>
        <p:spPr>
          <a:prstGeom prst="rect">
            <a:avLst/>
          </a:prstGeom>
        </p:spPr>
        <p:txBody>
          <a:bodyPr/>
          <a:lstStyle/>
          <a:p>
            <a:r>
              <a:t>Thread types</a:t>
            </a:r>
          </a:p>
        </p:txBody>
      </p:sp>
      <p:sp>
        <p:nvSpPr>
          <p:cNvPr id="106" name="Tijdelijke aanduiding voor inhoud 2"/>
          <p:cNvSpPr txBox="1">
            <a:spLocks noGrp="1"/>
          </p:cNvSpPr>
          <p:nvPr>
            <p:ph type="body" idx="1"/>
          </p:nvPr>
        </p:nvSpPr>
        <p:spPr>
          <a:prstGeom prst="rect">
            <a:avLst/>
          </a:prstGeom>
        </p:spPr>
        <p:txBody>
          <a:bodyPr/>
          <a:lstStyle/>
          <a:p>
            <a:r>
              <a:rPr dirty="0"/>
              <a:t>System thread: created by JVM, e.g. garbage collector</a:t>
            </a:r>
          </a:p>
          <a:p>
            <a:endParaRPr dirty="0"/>
          </a:p>
          <a:p>
            <a:r>
              <a:rPr dirty="0"/>
              <a:t>User-defined thread: created by developer to complete tasks/processes</a:t>
            </a:r>
          </a:p>
          <a:p>
            <a:endParaRPr dirty="0"/>
          </a:p>
          <a:p>
            <a:r>
              <a:rPr dirty="0"/>
              <a:t>Single-threaded process: process with only one user-defined thread</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urrent collection classes"/>
          <p:cNvSpPr txBox="1">
            <a:spLocks noGrp="1"/>
          </p:cNvSpPr>
          <p:nvPr>
            <p:ph type="title"/>
          </p:nvPr>
        </p:nvSpPr>
        <p:spPr>
          <a:prstGeom prst="rect">
            <a:avLst/>
          </a:prstGeom>
        </p:spPr>
        <p:txBody>
          <a:bodyPr/>
          <a:lstStyle/>
          <a:p>
            <a:r>
              <a:t>Concurrent collection classes</a:t>
            </a:r>
          </a:p>
        </p:txBody>
      </p:sp>
      <p:sp>
        <p:nvSpPr>
          <p:cNvPr id="233" name="Hoofdtekst"/>
          <p:cNvSpPr txBox="1">
            <a:spLocks noGrp="1"/>
          </p:cNvSpPr>
          <p:nvPr>
            <p:ph type="body" idx="1"/>
          </p:nvPr>
        </p:nvSpPr>
        <p:spPr>
          <a:prstGeom prst="rect">
            <a:avLst/>
          </a:prstGeom>
        </p:spPr>
        <p:txBody>
          <a:bodyPr/>
          <a:lstStyle/>
          <a:p>
            <a:endParaRPr/>
          </a:p>
        </p:txBody>
      </p:sp>
      <p:graphicFrame>
        <p:nvGraphicFramePr>
          <p:cNvPr id="234" name="Tabel"/>
          <p:cNvGraphicFramePr/>
          <p:nvPr/>
        </p:nvGraphicFramePr>
        <p:xfrm>
          <a:off x="838200" y="1854200"/>
          <a:ext cx="10515600" cy="2819400"/>
        </p:xfrm>
        <a:graphic>
          <a:graphicData uri="http://schemas.openxmlformats.org/drawingml/2006/table">
            <a:tbl>
              <a:tblPr firstRow="1" bandRow="1">
                <a:tableStyleId>{4C3C2611-4C71-4FC5-86AE-919BDF0F9419}</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292100">
                <a:tc>
                  <a:txBody>
                    <a:bodyPr/>
                    <a:lstStyle/>
                    <a:p>
                      <a:pPr algn="l">
                        <a:defRPr sz="1800" b="0">
                          <a:solidFill>
                            <a:srgbClr val="000000"/>
                          </a:solidFill>
                        </a:defRPr>
                      </a:pPr>
                      <a:r>
                        <a:rPr b="1">
                          <a:solidFill>
                            <a:srgbClr val="FFFFFF"/>
                          </a:solidFill>
                        </a:rPr>
                        <a:t>Class</a:t>
                      </a:r>
                    </a:p>
                  </a:txBody>
                  <a:tcPr marL="0" marR="0" marT="0" marB="0" horzOverflow="overflow"/>
                </a:tc>
                <a:tc>
                  <a:txBody>
                    <a:bodyPr/>
                    <a:lstStyle/>
                    <a:p>
                      <a:pPr algn="l">
                        <a:defRPr sz="1800" b="0">
                          <a:solidFill>
                            <a:srgbClr val="000000"/>
                          </a:solidFill>
                        </a:defRPr>
                      </a:pPr>
                      <a:r>
                        <a:rPr b="1">
                          <a:solidFill>
                            <a:srgbClr val="FFFFFF"/>
                          </a:solidFill>
                        </a:rPr>
                        <a:t>Java Collection Framework Interface</a:t>
                      </a:r>
                    </a:p>
                  </a:txBody>
                  <a:tcPr marL="0" marR="0" marT="0" marB="0" horzOverflow="overflow"/>
                </a:tc>
                <a:extLst>
                  <a:ext uri="{0D108BD9-81ED-4DB2-BD59-A6C34878D82A}">
                    <a16:rowId xmlns:a16="http://schemas.microsoft.com/office/drawing/2014/main" val="10000"/>
                  </a:ext>
                </a:extLst>
              </a:tr>
              <a:tr h="292100">
                <a:tc>
                  <a:txBody>
                    <a:bodyPr/>
                    <a:lstStyle/>
                    <a:p>
                      <a:pPr algn="l">
                        <a:defRPr sz="1800"/>
                      </a:pPr>
                      <a:r>
                        <a:t>ConcurrentHashMap</a:t>
                      </a:r>
                    </a:p>
                  </a:txBody>
                  <a:tcPr marL="0" marR="0" marT="0" marB="0" horzOverflow="overflow"/>
                </a:tc>
                <a:tc>
                  <a:txBody>
                    <a:bodyPr/>
                    <a:lstStyle/>
                    <a:p>
                      <a:pPr algn="l">
                        <a:defRPr sz="1800"/>
                      </a:pPr>
                      <a:r>
                        <a:t>ConcurrentMap</a:t>
                      </a:r>
                    </a:p>
                  </a:txBody>
                  <a:tcPr marL="0" marR="0" marT="0" marB="0" horzOverflow="overflow"/>
                </a:tc>
                <a:extLst>
                  <a:ext uri="{0D108BD9-81ED-4DB2-BD59-A6C34878D82A}">
                    <a16:rowId xmlns:a16="http://schemas.microsoft.com/office/drawing/2014/main" val="10001"/>
                  </a:ext>
                </a:extLst>
              </a:tr>
              <a:tr h="279400">
                <a:tc>
                  <a:txBody>
                    <a:bodyPr/>
                    <a:lstStyle/>
                    <a:p>
                      <a:pPr algn="l">
                        <a:defRPr sz="1800"/>
                      </a:pPr>
                      <a:r>
                        <a:t>ConcurrentLinkedDeque</a:t>
                      </a:r>
                    </a:p>
                  </a:txBody>
                  <a:tcPr marL="0" marR="0" marT="0" marB="0" horzOverflow="overflow"/>
                </a:tc>
                <a:tc>
                  <a:txBody>
                    <a:bodyPr/>
                    <a:lstStyle/>
                    <a:p>
                      <a:pPr algn="l">
                        <a:defRPr sz="1800"/>
                      </a:pPr>
                      <a:r>
                        <a:t>Deque</a:t>
                      </a:r>
                    </a:p>
                  </a:txBody>
                  <a:tcPr marL="0" marR="0" marT="0" marB="0" horzOverflow="overflow"/>
                </a:tc>
                <a:extLst>
                  <a:ext uri="{0D108BD9-81ED-4DB2-BD59-A6C34878D82A}">
                    <a16:rowId xmlns:a16="http://schemas.microsoft.com/office/drawing/2014/main" val="10002"/>
                  </a:ext>
                </a:extLst>
              </a:tr>
              <a:tr h="279400">
                <a:tc>
                  <a:txBody>
                    <a:bodyPr/>
                    <a:lstStyle/>
                    <a:p>
                      <a:pPr algn="l">
                        <a:defRPr sz="1800"/>
                      </a:pPr>
                      <a:r>
                        <a:t>ConcurrentLinkedQueue</a:t>
                      </a:r>
                    </a:p>
                  </a:txBody>
                  <a:tcPr marL="0" marR="0" marT="0" marB="0" horzOverflow="overflow"/>
                </a:tc>
                <a:tc>
                  <a:txBody>
                    <a:bodyPr/>
                    <a:lstStyle/>
                    <a:p>
                      <a:pPr algn="l">
                        <a:defRPr sz="1800"/>
                      </a:pPr>
                      <a:r>
                        <a:t>Queue</a:t>
                      </a:r>
                    </a:p>
                  </a:txBody>
                  <a:tcPr marL="0" marR="0" marT="0" marB="0" horzOverflow="overflow"/>
                </a:tc>
                <a:extLst>
                  <a:ext uri="{0D108BD9-81ED-4DB2-BD59-A6C34878D82A}">
                    <a16:rowId xmlns:a16="http://schemas.microsoft.com/office/drawing/2014/main" val="10003"/>
                  </a:ext>
                </a:extLst>
              </a:tr>
              <a:tr h="279400">
                <a:tc>
                  <a:txBody>
                    <a:bodyPr/>
                    <a:lstStyle/>
                    <a:p>
                      <a:pPr algn="l">
                        <a:defRPr sz="1800"/>
                      </a:pPr>
                      <a:r>
                        <a:t>ConcurrentSkipListMap</a:t>
                      </a:r>
                    </a:p>
                  </a:txBody>
                  <a:tcPr marL="0" marR="0" marT="0" marB="0" horzOverflow="overflow"/>
                </a:tc>
                <a:tc>
                  <a:txBody>
                    <a:bodyPr/>
                    <a:lstStyle/>
                    <a:p>
                      <a:pPr algn="l">
                        <a:defRPr sz="1800"/>
                      </a:pPr>
                      <a:r>
                        <a:t>ConcurrentMap, SortedMap, NavigableMap</a:t>
                      </a:r>
                    </a:p>
                  </a:txBody>
                  <a:tcPr marL="0" marR="0" marT="0" marB="0" horzOverflow="overflow"/>
                </a:tc>
                <a:extLst>
                  <a:ext uri="{0D108BD9-81ED-4DB2-BD59-A6C34878D82A}">
                    <a16:rowId xmlns:a16="http://schemas.microsoft.com/office/drawing/2014/main" val="10004"/>
                  </a:ext>
                </a:extLst>
              </a:tr>
              <a:tr h="279400">
                <a:tc>
                  <a:txBody>
                    <a:bodyPr/>
                    <a:lstStyle/>
                    <a:p>
                      <a:pPr algn="l">
                        <a:defRPr sz="1800"/>
                      </a:pPr>
                      <a:r>
                        <a:t>ConcurrentSkipListSet</a:t>
                      </a:r>
                    </a:p>
                  </a:txBody>
                  <a:tcPr marL="0" marR="0" marT="0" marB="0" horzOverflow="overflow"/>
                </a:tc>
                <a:tc>
                  <a:txBody>
                    <a:bodyPr/>
                    <a:lstStyle/>
                    <a:p>
                      <a:pPr algn="l">
                        <a:defRPr sz="1800"/>
                      </a:pPr>
                      <a:r>
                        <a:t>SortedSet, NavigableSet</a:t>
                      </a:r>
                    </a:p>
                  </a:txBody>
                  <a:tcPr marL="0" marR="0" marT="0" marB="0" horzOverflow="overflow"/>
                </a:tc>
                <a:extLst>
                  <a:ext uri="{0D108BD9-81ED-4DB2-BD59-A6C34878D82A}">
                    <a16:rowId xmlns:a16="http://schemas.microsoft.com/office/drawing/2014/main" val="10005"/>
                  </a:ext>
                </a:extLst>
              </a:tr>
              <a:tr h="279400">
                <a:tc>
                  <a:txBody>
                    <a:bodyPr/>
                    <a:lstStyle/>
                    <a:p>
                      <a:pPr algn="l">
                        <a:defRPr sz="1800"/>
                      </a:pPr>
                      <a:r>
                        <a:t>CopyOnWriteArrayList</a:t>
                      </a:r>
                    </a:p>
                  </a:txBody>
                  <a:tcPr marL="0" marR="0" marT="0" marB="0" horzOverflow="overflow"/>
                </a:tc>
                <a:tc>
                  <a:txBody>
                    <a:bodyPr/>
                    <a:lstStyle/>
                    <a:p>
                      <a:pPr algn="l">
                        <a:defRPr sz="1800"/>
                      </a:pPr>
                      <a:r>
                        <a:t>List</a:t>
                      </a:r>
                    </a:p>
                  </a:txBody>
                  <a:tcPr marL="0" marR="0" marT="0" marB="0" horzOverflow="overflow"/>
                </a:tc>
                <a:extLst>
                  <a:ext uri="{0D108BD9-81ED-4DB2-BD59-A6C34878D82A}">
                    <a16:rowId xmlns:a16="http://schemas.microsoft.com/office/drawing/2014/main" val="10006"/>
                  </a:ext>
                </a:extLst>
              </a:tr>
              <a:tr h="279400">
                <a:tc>
                  <a:txBody>
                    <a:bodyPr/>
                    <a:lstStyle/>
                    <a:p>
                      <a:pPr algn="l">
                        <a:defRPr sz="1800"/>
                      </a:pPr>
                      <a:r>
                        <a:t>CopyOnWriteArraySet</a:t>
                      </a:r>
                    </a:p>
                  </a:txBody>
                  <a:tcPr marL="0" marR="0" marT="0" marB="0" horzOverflow="overflow"/>
                </a:tc>
                <a:tc>
                  <a:txBody>
                    <a:bodyPr/>
                    <a:lstStyle/>
                    <a:p>
                      <a:pPr algn="l">
                        <a:defRPr sz="1800"/>
                      </a:pPr>
                      <a:r>
                        <a:t>Set</a:t>
                      </a:r>
                    </a:p>
                  </a:txBody>
                  <a:tcPr marL="0" marR="0" marT="0" marB="0" horzOverflow="overflow"/>
                </a:tc>
                <a:extLst>
                  <a:ext uri="{0D108BD9-81ED-4DB2-BD59-A6C34878D82A}">
                    <a16:rowId xmlns:a16="http://schemas.microsoft.com/office/drawing/2014/main" val="10007"/>
                  </a:ext>
                </a:extLst>
              </a:tr>
              <a:tr h="279400">
                <a:tc>
                  <a:txBody>
                    <a:bodyPr/>
                    <a:lstStyle/>
                    <a:p>
                      <a:pPr algn="l">
                        <a:defRPr sz="1800"/>
                      </a:pPr>
                      <a:r>
                        <a:t>LinkedBlockingDeque</a:t>
                      </a:r>
                    </a:p>
                  </a:txBody>
                  <a:tcPr marL="0" marR="0" marT="0" marB="0" horzOverflow="overflow"/>
                </a:tc>
                <a:tc>
                  <a:txBody>
                    <a:bodyPr/>
                    <a:lstStyle/>
                    <a:p>
                      <a:pPr algn="l">
                        <a:defRPr sz="1800"/>
                      </a:pPr>
                      <a:r>
                        <a:t>BlockingQueue, BlockingDeque</a:t>
                      </a:r>
                    </a:p>
                  </a:txBody>
                  <a:tcPr marL="0" marR="0" marT="0" marB="0" horzOverflow="overflow"/>
                </a:tc>
                <a:extLst>
                  <a:ext uri="{0D108BD9-81ED-4DB2-BD59-A6C34878D82A}">
                    <a16:rowId xmlns:a16="http://schemas.microsoft.com/office/drawing/2014/main" val="10008"/>
                  </a:ext>
                </a:extLst>
              </a:tr>
              <a:tr h="279400">
                <a:tc>
                  <a:txBody>
                    <a:bodyPr/>
                    <a:lstStyle/>
                    <a:p>
                      <a:pPr algn="l">
                        <a:defRPr sz="1800"/>
                      </a:pPr>
                      <a:r>
                        <a:t>LinkedBlockingQueue</a:t>
                      </a:r>
                    </a:p>
                  </a:txBody>
                  <a:tcPr marL="0" marR="0" marT="0" marB="0" horzOverflow="overflow"/>
                </a:tc>
                <a:tc>
                  <a:txBody>
                    <a:bodyPr/>
                    <a:lstStyle/>
                    <a:p>
                      <a:pPr algn="l">
                        <a:defRPr sz="1800"/>
                      </a:pPr>
                      <a:r>
                        <a:t>BlockingQueue</a:t>
                      </a:r>
                    </a:p>
                  </a:txBody>
                  <a:tcPr marL="0" marR="0" marT="0" marB="0" horzOverflow="overflow"/>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oncurrent classes"/>
          <p:cNvSpPr txBox="1">
            <a:spLocks noGrp="1"/>
          </p:cNvSpPr>
          <p:nvPr>
            <p:ph type="title"/>
          </p:nvPr>
        </p:nvSpPr>
        <p:spPr>
          <a:prstGeom prst="rect">
            <a:avLst/>
          </a:prstGeom>
        </p:spPr>
        <p:txBody>
          <a:bodyPr/>
          <a:lstStyle/>
          <a:p>
            <a:pPr lvl="1"/>
            <a:r>
              <a:t>Concurrent classes</a:t>
            </a:r>
          </a:p>
        </p:txBody>
      </p:sp>
      <p:sp>
        <p:nvSpPr>
          <p:cNvPr id="237" name="Create a customer class. This class should have two types of groceries lists.…"/>
          <p:cNvSpPr txBox="1">
            <a:spLocks noGrp="1"/>
          </p:cNvSpPr>
          <p:nvPr>
            <p:ph type="body" idx="1"/>
          </p:nvPr>
        </p:nvSpPr>
        <p:spPr>
          <a:prstGeom prst="rect">
            <a:avLst/>
          </a:prstGeom>
        </p:spPr>
        <p:txBody>
          <a:bodyPr>
            <a:normAutofit fontScale="77500" lnSpcReduction="20000"/>
          </a:bodyPr>
          <a:lstStyle/>
          <a:p>
            <a:pPr marL="180594" indent="-180594" defTabSz="722376">
              <a:spcBef>
                <a:spcPts val="700"/>
              </a:spcBef>
              <a:defRPr sz="2212"/>
            </a:pPr>
            <a:r>
              <a:rPr dirty="0"/>
              <a:t>Create a customer class. This class should have two types of groceries lists.</a:t>
            </a:r>
          </a:p>
          <a:p>
            <a:pPr marL="541781" lvl="1" indent="-180594" defTabSz="722376">
              <a:spcBef>
                <a:spcPts val="700"/>
              </a:spcBef>
              <a:defRPr sz="2212"/>
            </a:pPr>
            <a:r>
              <a:rPr dirty="0"/>
              <a:t>Create a concurrent set for the groceries you need to do this week. Add some groceries to the list and loop through the list printing all the groceries.</a:t>
            </a:r>
          </a:p>
          <a:p>
            <a:pPr marL="541781" lvl="1" indent="-180594" defTabSz="722376">
              <a:spcBef>
                <a:spcPts val="700"/>
              </a:spcBef>
              <a:defRPr sz="2212"/>
            </a:pPr>
            <a:r>
              <a:rPr dirty="0"/>
              <a:t>Create a concurrent map for the groceries. The key should be the String of the name of the item and the value should be the number of items you need.</a:t>
            </a:r>
            <a:endParaRPr lang="nl-NL" dirty="0"/>
          </a:p>
          <a:p>
            <a:pPr defTabSz="722376">
              <a:spcBef>
                <a:spcPts val="700"/>
              </a:spcBef>
              <a:defRPr sz="2212"/>
            </a:pPr>
            <a:r>
              <a:rPr lang="nl-NL" dirty="0"/>
              <a:t>Get </a:t>
            </a:r>
            <a:r>
              <a:rPr lang="nl-NL" dirty="0" err="1"/>
              <a:t>the</a:t>
            </a:r>
            <a:r>
              <a:rPr lang="nl-NL" dirty="0"/>
              <a:t> </a:t>
            </a:r>
            <a:r>
              <a:rPr lang="nl-NL" dirty="0" err="1"/>
              <a:t>groceries</a:t>
            </a:r>
            <a:r>
              <a:rPr lang="nl-NL" dirty="0"/>
              <a:t> on </a:t>
            </a:r>
            <a:r>
              <a:rPr lang="nl-NL" dirty="0" err="1"/>
              <a:t>the</a:t>
            </a:r>
            <a:r>
              <a:rPr lang="nl-NL" dirty="0"/>
              <a:t> list </a:t>
            </a:r>
            <a:r>
              <a:rPr lang="nl-NL" dirty="0" err="1"/>
              <a:t>multithreaded</a:t>
            </a:r>
            <a:r>
              <a:rPr lang="nl-NL" dirty="0"/>
              <a:t> (</a:t>
            </a:r>
            <a:r>
              <a:rPr lang="nl-NL" dirty="0" err="1"/>
              <a:t>with</a:t>
            </a:r>
            <a:r>
              <a:rPr lang="nl-NL" dirty="0"/>
              <a:t> </a:t>
            </a:r>
            <a:r>
              <a:rPr lang="nl-NL" dirty="0" err="1"/>
              <a:t>two</a:t>
            </a:r>
            <a:r>
              <a:rPr lang="nl-NL" dirty="0"/>
              <a:t> “persons”, in </a:t>
            </a:r>
            <a:r>
              <a:rPr lang="nl-NL" dirty="0" err="1"/>
              <a:t>two</a:t>
            </a:r>
            <a:r>
              <a:rPr lang="nl-NL" dirty="0"/>
              <a:t> </a:t>
            </a:r>
            <a:r>
              <a:rPr lang="nl-NL" dirty="0" err="1"/>
              <a:t>threads</a:t>
            </a:r>
            <a:r>
              <a:rPr lang="nl-NL" dirty="0"/>
              <a:t>)</a:t>
            </a:r>
            <a:endParaRPr dirty="0"/>
          </a:p>
          <a:p>
            <a:pPr marL="180594" indent="-180594" defTabSz="722376">
              <a:spcBef>
                <a:spcPts val="700"/>
              </a:spcBef>
              <a:defRPr sz="2212"/>
            </a:pPr>
            <a:r>
              <a:rPr dirty="0"/>
              <a:t>Create a main app with a concurrent queue for the line at the checkout</a:t>
            </a:r>
            <a:r>
              <a:rPr lang="nl-NL" dirty="0"/>
              <a:t>s</a:t>
            </a:r>
            <a:r>
              <a:rPr dirty="0"/>
              <a:t> in the supermarket. Write some code that helps the next customer in line with the groceries.</a:t>
            </a:r>
            <a:r>
              <a:rPr lang="nl-NL" dirty="0"/>
              <a:t> </a:t>
            </a:r>
            <a:r>
              <a:rPr lang="nl-NL" dirty="0" err="1"/>
              <a:t>There</a:t>
            </a:r>
            <a:r>
              <a:rPr lang="nl-NL" dirty="0"/>
              <a:t> are multiple </a:t>
            </a:r>
            <a:r>
              <a:rPr lang="nl-NL" dirty="0" err="1"/>
              <a:t>checkouts</a:t>
            </a:r>
            <a:r>
              <a:rPr lang="nl-NL" dirty="0"/>
              <a:t>.</a:t>
            </a:r>
            <a:r>
              <a:rPr dirty="0"/>
              <a:t> Write some context to test this process.</a:t>
            </a:r>
          </a:p>
          <a:p>
            <a:pPr marL="180594" indent="-180594" defTabSz="722376">
              <a:spcBef>
                <a:spcPts val="700"/>
              </a:spcBef>
              <a:defRPr sz="2212"/>
            </a:pPr>
            <a:endParaRPr dirty="0"/>
          </a:p>
          <a:p>
            <a:pPr marL="180594" indent="-180594" defTabSz="722376">
              <a:spcBef>
                <a:spcPts val="700"/>
              </a:spcBef>
              <a:defRPr sz="2212"/>
            </a:pPr>
            <a:r>
              <a:rPr dirty="0"/>
              <a:t>What conclusion can you draw about using concurrent classes compared to using non-concurrent classes?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BlockingQueue and BlockingDeque"/>
          <p:cNvSpPr txBox="1">
            <a:spLocks noGrp="1"/>
          </p:cNvSpPr>
          <p:nvPr>
            <p:ph type="title"/>
          </p:nvPr>
        </p:nvSpPr>
        <p:spPr>
          <a:prstGeom prst="rect">
            <a:avLst/>
          </a:prstGeom>
        </p:spPr>
        <p:txBody>
          <a:bodyPr/>
          <a:lstStyle/>
          <a:p>
            <a:r>
              <a:t>BlockingQueue and BlockingDeque</a:t>
            </a:r>
          </a:p>
        </p:txBody>
      </p:sp>
      <p:sp>
        <p:nvSpPr>
          <p:cNvPr id="240" name="Inherits all the methods from Queue and Deque respectively.…"/>
          <p:cNvSpPr txBox="1">
            <a:spLocks noGrp="1"/>
          </p:cNvSpPr>
          <p:nvPr>
            <p:ph type="body" idx="1"/>
          </p:nvPr>
        </p:nvSpPr>
        <p:spPr>
          <a:prstGeom prst="rect">
            <a:avLst/>
          </a:prstGeom>
        </p:spPr>
        <p:txBody>
          <a:bodyPr/>
          <a:lstStyle/>
          <a:p>
            <a:r>
              <a:t>Inherits all the methods from Queue and Deque respectively.</a:t>
            </a:r>
          </a:p>
          <a:p>
            <a:r>
              <a:t>Have in addition methods that take two extra argument, a long and one of type Timeunit; the methods wait the long amount of time unit to complete the action.</a:t>
            </a:r>
          </a:p>
          <a:p>
            <a:endParaRPr/>
          </a:p>
          <a:p>
            <a:r>
              <a:t>E.g.: poll(long timeout, TimeUnit unit)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kipList collections"/>
          <p:cNvSpPr txBox="1">
            <a:spLocks noGrp="1"/>
          </p:cNvSpPr>
          <p:nvPr>
            <p:ph type="title"/>
          </p:nvPr>
        </p:nvSpPr>
        <p:spPr>
          <a:prstGeom prst="rect">
            <a:avLst/>
          </a:prstGeom>
        </p:spPr>
        <p:txBody>
          <a:bodyPr/>
          <a:lstStyle/>
          <a:p>
            <a:r>
              <a:t>SkipList collections</a:t>
            </a:r>
          </a:p>
        </p:txBody>
      </p:sp>
      <p:sp>
        <p:nvSpPr>
          <p:cNvPr id="243" name="Sorted concurrent collections…"/>
          <p:cNvSpPr txBox="1">
            <a:spLocks noGrp="1"/>
          </p:cNvSpPr>
          <p:nvPr>
            <p:ph type="body" idx="1"/>
          </p:nvPr>
        </p:nvSpPr>
        <p:spPr>
          <a:prstGeom prst="rect">
            <a:avLst/>
          </a:prstGeom>
        </p:spPr>
        <p:txBody>
          <a:bodyPr/>
          <a:lstStyle/>
          <a:p>
            <a:r>
              <a:t>Sorted concurrent collections</a:t>
            </a:r>
          </a:p>
          <a:p>
            <a:r>
              <a:t>ConcurrenSkipListSet &gt; concurrent version of TreeSet</a:t>
            </a:r>
          </a:p>
          <a:p>
            <a:r>
              <a:t>ConcurrentSkipListMap &gt; concurrent version of TreeMap</a:t>
            </a:r>
          </a:p>
          <a:p>
            <a:r>
              <a:t>Assign to interface references</a:t>
            </a:r>
          </a:p>
          <a:p>
            <a:pPr marL="685800" lvl="1" indent="-228600"/>
            <a:r>
              <a:t>SortedSet&lt;String&gt; set = new ConcurrentSkipListSet&lt;&gt;();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opyOnWrite collections"/>
          <p:cNvSpPr txBox="1">
            <a:spLocks noGrp="1"/>
          </p:cNvSpPr>
          <p:nvPr>
            <p:ph type="title"/>
          </p:nvPr>
        </p:nvSpPr>
        <p:spPr>
          <a:prstGeom prst="rect">
            <a:avLst/>
          </a:prstGeom>
        </p:spPr>
        <p:txBody>
          <a:bodyPr/>
          <a:lstStyle/>
          <a:p>
            <a:r>
              <a:t>CopyOnWrite collections</a:t>
            </a:r>
          </a:p>
        </p:txBody>
      </p:sp>
      <p:sp>
        <p:nvSpPr>
          <p:cNvPr id="246" name="Every time an element is added, removed or changed (reference, not the content of the element), all the elements are copied to an underlying structure…"/>
          <p:cNvSpPr txBox="1">
            <a:spLocks noGrp="1"/>
          </p:cNvSpPr>
          <p:nvPr>
            <p:ph type="body" idx="1"/>
          </p:nvPr>
        </p:nvSpPr>
        <p:spPr>
          <a:prstGeom prst="rect">
            <a:avLst/>
          </a:prstGeom>
        </p:spPr>
        <p:txBody>
          <a:bodyPr/>
          <a:lstStyle/>
          <a:p>
            <a:r>
              <a:t>Every time an element is added, removed or changed (reference, not the content of the element), all the elements are copied to an underlying structure</a:t>
            </a:r>
          </a:p>
          <a:p>
            <a:r>
              <a:t>An iterator will look at the unchanged original structure and can iterate while the collection changes</a:t>
            </a:r>
          </a:p>
          <a:p>
            <a:r>
              <a:t>Can use a lot of memory when many writes to the collection are being performed. Particularly useful when there are many reads but not as many writes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Exercise: concurrent and non-concurrent class"/>
          <p:cNvSpPr txBox="1">
            <a:spLocks noGrp="1"/>
          </p:cNvSpPr>
          <p:nvPr>
            <p:ph type="title"/>
          </p:nvPr>
        </p:nvSpPr>
        <p:spPr>
          <a:prstGeom prst="rect">
            <a:avLst/>
          </a:prstGeom>
        </p:spPr>
        <p:txBody>
          <a:bodyPr/>
          <a:lstStyle/>
          <a:p>
            <a:pPr lvl="1" defTabSz="868680">
              <a:defRPr sz="4180"/>
            </a:pPr>
            <a:r>
              <a:t>Exercise: concurrent and non-concurrent class</a:t>
            </a:r>
          </a:p>
        </p:txBody>
      </p:sp>
      <p:sp>
        <p:nvSpPr>
          <p:cNvPr id="249" name="Create a concurrent List and add your favorite foods to this list…"/>
          <p:cNvSpPr txBox="1">
            <a:spLocks noGrp="1"/>
          </p:cNvSpPr>
          <p:nvPr>
            <p:ph type="body" idx="1"/>
          </p:nvPr>
        </p:nvSpPr>
        <p:spPr>
          <a:prstGeom prst="rect">
            <a:avLst/>
          </a:prstGeom>
        </p:spPr>
        <p:txBody>
          <a:bodyPr>
            <a:normAutofit lnSpcReduction="10000"/>
          </a:bodyPr>
          <a:lstStyle/>
          <a:p>
            <a:r>
              <a:t>Create a concurrent List and add your favorite foods to this list</a:t>
            </a:r>
          </a:p>
          <a:p>
            <a:r>
              <a:t>Loop through this list and in the loop, copy every item on the list and add it to the list as well</a:t>
            </a:r>
          </a:p>
          <a:p>
            <a:r>
              <a:t>Count the items in the list and print this in the loop</a:t>
            </a:r>
          </a:p>
          <a:p>
            <a:r>
              <a:t>Count the items in the list and print this outside the loop</a:t>
            </a:r>
          </a:p>
          <a:p>
            <a:endParaRPr/>
          </a:p>
          <a:p>
            <a:r>
              <a:t>What would happen if you do this with a non-concurrent class?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ynchronized collections"/>
          <p:cNvSpPr txBox="1">
            <a:spLocks noGrp="1"/>
          </p:cNvSpPr>
          <p:nvPr>
            <p:ph type="title"/>
          </p:nvPr>
        </p:nvSpPr>
        <p:spPr>
          <a:prstGeom prst="rect">
            <a:avLst/>
          </a:prstGeom>
        </p:spPr>
        <p:txBody>
          <a:bodyPr/>
          <a:lstStyle/>
          <a:p>
            <a:r>
              <a:t>Synchronized collections</a:t>
            </a:r>
          </a:p>
        </p:txBody>
      </p:sp>
      <p:sp>
        <p:nvSpPr>
          <p:cNvPr id="252" name="In the concurrency API methods exist to obtain a synchronized version of a non-concurrent collection…"/>
          <p:cNvSpPr txBox="1">
            <a:spLocks noGrp="1"/>
          </p:cNvSpPr>
          <p:nvPr>
            <p:ph type="body" idx="1"/>
          </p:nvPr>
        </p:nvSpPr>
        <p:spPr>
          <a:prstGeom prst="rect">
            <a:avLst/>
          </a:prstGeom>
        </p:spPr>
        <p:txBody>
          <a:bodyPr/>
          <a:lstStyle/>
          <a:p>
            <a:r>
              <a:t>In the concurrency API methods exist to obtain a synchronized version of a non-concurrent collection</a:t>
            </a:r>
          </a:p>
          <a:p>
            <a:r>
              <a:t>E.g.:</a:t>
            </a:r>
          </a:p>
          <a:p>
            <a:r>
              <a:t>List&lt;String&gt; list = Collections.synchronizedList(someListName);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ynchronized collection methods"/>
          <p:cNvSpPr txBox="1">
            <a:spLocks noGrp="1"/>
          </p:cNvSpPr>
          <p:nvPr>
            <p:ph type="title"/>
          </p:nvPr>
        </p:nvSpPr>
        <p:spPr>
          <a:prstGeom prst="rect">
            <a:avLst/>
          </a:prstGeom>
        </p:spPr>
        <p:txBody>
          <a:bodyPr/>
          <a:lstStyle/>
          <a:p>
            <a:r>
              <a:rPr dirty="0"/>
              <a:t>Synchronized </a:t>
            </a:r>
            <a:r>
              <a:rPr lang="nl-NL" dirty="0" err="1"/>
              <a:t>Collections</a:t>
            </a:r>
            <a:r>
              <a:rPr dirty="0"/>
              <a:t> methods</a:t>
            </a:r>
          </a:p>
        </p:txBody>
      </p:sp>
      <p:sp>
        <p:nvSpPr>
          <p:cNvPr id="255" name="Hoofdtekst"/>
          <p:cNvSpPr txBox="1">
            <a:spLocks noGrp="1"/>
          </p:cNvSpPr>
          <p:nvPr>
            <p:ph type="body" idx="1"/>
          </p:nvPr>
        </p:nvSpPr>
        <p:spPr>
          <a:prstGeom prst="rect">
            <a:avLst/>
          </a:prstGeom>
        </p:spPr>
        <p:txBody>
          <a:bodyPr/>
          <a:lstStyle/>
          <a:p>
            <a:endParaRPr/>
          </a:p>
        </p:txBody>
      </p:sp>
      <p:graphicFrame>
        <p:nvGraphicFramePr>
          <p:cNvPr id="256" name="Tabel"/>
          <p:cNvGraphicFramePr/>
          <p:nvPr/>
        </p:nvGraphicFramePr>
        <p:xfrm>
          <a:off x="838200" y="1854200"/>
          <a:ext cx="7809756" cy="2540000"/>
        </p:xfrm>
        <a:graphic>
          <a:graphicData uri="http://schemas.openxmlformats.org/drawingml/2006/table">
            <a:tbl>
              <a:tblPr firstRow="1" bandRow="1">
                <a:tableStyleId>{4C3C2611-4C71-4FC5-86AE-919BDF0F9419}</a:tableStyleId>
              </a:tblPr>
              <a:tblGrid>
                <a:gridCol w="7809756">
                  <a:extLst>
                    <a:ext uri="{9D8B030D-6E8A-4147-A177-3AD203B41FA5}">
                      <a16:colId xmlns:a16="http://schemas.microsoft.com/office/drawing/2014/main" val="20000"/>
                    </a:ext>
                  </a:extLst>
                </a:gridCol>
              </a:tblGrid>
              <a:tr h="292100">
                <a:tc>
                  <a:txBody>
                    <a:bodyPr/>
                    <a:lstStyle/>
                    <a:p>
                      <a:pPr algn="l">
                        <a:defRPr sz="1800" b="0">
                          <a:solidFill>
                            <a:srgbClr val="000000"/>
                          </a:solidFill>
                        </a:defRPr>
                      </a:pPr>
                      <a:r>
                        <a:rPr b="1">
                          <a:solidFill>
                            <a:srgbClr val="FFFFFF"/>
                          </a:solidFill>
                        </a:rPr>
                        <a:t>MethodName</a:t>
                      </a:r>
                    </a:p>
                  </a:txBody>
                  <a:tcPr marL="0" marR="0" marT="0" marB="0" horzOverflow="overflow"/>
                </a:tc>
                <a:extLst>
                  <a:ext uri="{0D108BD9-81ED-4DB2-BD59-A6C34878D82A}">
                    <a16:rowId xmlns:a16="http://schemas.microsoft.com/office/drawing/2014/main" val="10000"/>
                  </a:ext>
                </a:extLst>
              </a:tr>
              <a:tr h="292100">
                <a:tc>
                  <a:txBody>
                    <a:bodyPr/>
                    <a:lstStyle/>
                    <a:p>
                      <a:pPr algn="l">
                        <a:defRPr sz="1800"/>
                      </a:pPr>
                      <a:r>
                        <a:t>synchronizedCollection(Collection&lt;T&gt; c)</a:t>
                      </a:r>
                    </a:p>
                  </a:txBody>
                  <a:tcPr marL="0" marR="0" marT="0" marB="0" horzOverflow="overflow"/>
                </a:tc>
                <a:extLst>
                  <a:ext uri="{0D108BD9-81ED-4DB2-BD59-A6C34878D82A}">
                    <a16:rowId xmlns:a16="http://schemas.microsoft.com/office/drawing/2014/main" val="10001"/>
                  </a:ext>
                </a:extLst>
              </a:tr>
              <a:tr h="279400">
                <a:tc>
                  <a:txBody>
                    <a:bodyPr/>
                    <a:lstStyle/>
                    <a:p>
                      <a:pPr algn="l">
                        <a:defRPr sz="1800"/>
                      </a:pPr>
                      <a:r>
                        <a:t>synchronizedList(List&lt;T&gt; list)</a:t>
                      </a:r>
                    </a:p>
                  </a:txBody>
                  <a:tcPr marL="0" marR="0" marT="0" marB="0" horzOverflow="overflow"/>
                </a:tc>
                <a:extLst>
                  <a:ext uri="{0D108BD9-81ED-4DB2-BD59-A6C34878D82A}">
                    <a16:rowId xmlns:a16="http://schemas.microsoft.com/office/drawing/2014/main" val="10002"/>
                  </a:ext>
                </a:extLst>
              </a:tr>
              <a:tr h="279400">
                <a:tc>
                  <a:txBody>
                    <a:bodyPr/>
                    <a:lstStyle/>
                    <a:p>
                      <a:pPr algn="l">
                        <a:defRPr sz="1800"/>
                      </a:pPr>
                      <a:r>
                        <a:t>synchronizedMap(Map&lt;K, V&gt; m)</a:t>
                      </a:r>
                    </a:p>
                  </a:txBody>
                  <a:tcPr marL="0" marR="0" marT="0" marB="0" horzOverflow="overflow"/>
                </a:tc>
                <a:extLst>
                  <a:ext uri="{0D108BD9-81ED-4DB2-BD59-A6C34878D82A}">
                    <a16:rowId xmlns:a16="http://schemas.microsoft.com/office/drawing/2014/main" val="10003"/>
                  </a:ext>
                </a:extLst>
              </a:tr>
              <a:tr h="279400">
                <a:tc>
                  <a:txBody>
                    <a:bodyPr/>
                    <a:lstStyle/>
                    <a:p>
                      <a:pPr algn="l">
                        <a:defRPr sz="1800"/>
                      </a:pPr>
                      <a:r>
                        <a:t>synchronizedNavigableMap&lt;NavigableMap&lt;K,V&gt; m)</a:t>
                      </a:r>
                    </a:p>
                  </a:txBody>
                  <a:tcPr marL="0" marR="0" marT="0" marB="0" horzOverflow="overflow"/>
                </a:tc>
                <a:extLst>
                  <a:ext uri="{0D108BD9-81ED-4DB2-BD59-A6C34878D82A}">
                    <a16:rowId xmlns:a16="http://schemas.microsoft.com/office/drawing/2014/main" val="10004"/>
                  </a:ext>
                </a:extLst>
              </a:tr>
              <a:tr h="279400">
                <a:tc>
                  <a:txBody>
                    <a:bodyPr/>
                    <a:lstStyle/>
                    <a:p>
                      <a:pPr algn="l">
                        <a:defRPr sz="1800"/>
                      </a:pPr>
                      <a:r>
                        <a:t>synchronizedNavigableSet&lt;NavigableSet&lt;T&gt; s)</a:t>
                      </a:r>
                    </a:p>
                  </a:txBody>
                  <a:tcPr marL="0" marR="0" marT="0" marB="0" horzOverflow="overflow"/>
                </a:tc>
                <a:extLst>
                  <a:ext uri="{0D108BD9-81ED-4DB2-BD59-A6C34878D82A}">
                    <a16:rowId xmlns:a16="http://schemas.microsoft.com/office/drawing/2014/main" val="10005"/>
                  </a:ext>
                </a:extLst>
              </a:tr>
              <a:tr h="279400">
                <a:tc>
                  <a:txBody>
                    <a:bodyPr/>
                    <a:lstStyle/>
                    <a:p>
                      <a:pPr algn="l">
                        <a:defRPr sz="1800"/>
                      </a:pPr>
                      <a:r>
                        <a:t>synchronizedSet(Set&lt;T&gt; set)</a:t>
                      </a:r>
                    </a:p>
                  </a:txBody>
                  <a:tcPr marL="0" marR="0" marT="0" marB="0" horzOverflow="overflow"/>
                </a:tc>
                <a:extLst>
                  <a:ext uri="{0D108BD9-81ED-4DB2-BD59-A6C34878D82A}">
                    <a16:rowId xmlns:a16="http://schemas.microsoft.com/office/drawing/2014/main" val="10006"/>
                  </a:ext>
                </a:extLst>
              </a:tr>
              <a:tr h="279400">
                <a:tc>
                  <a:txBody>
                    <a:bodyPr/>
                    <a:lstStyle/>
                    <a:p>
                      <a:pPr algn="l">
                        <a:defRPr sz="1800"/>
                      </a:pPr>
                      <a:r>
                        <a:t>synchronizedSortedMap&lt;SortedMap&lt;K,V&gt; m)</a:t>
                      </a:r>
                    </a:p>
                  </a:txBody>
                  <a:tcPr marL="0" marR="0" marT="0" marB="0" horzOverflow="overflow"/>
                </a:tc>
                <a:extLst>
                  <a:ext uri="{0D108BD9-81ED-4DB2-BD59-A6C34878D82A}">
                    <a16:rowId xmlns:a16="http://schemas.microsoft.com/office/drawing/2014/main" val="10007"/>
                  </a:ext>
                </a:extLst>
              </a:tr>
              <a:tr h="279400">
                <a:tc>
                  <a:txBody>
                    <a:bodyPr/>
                    <a:lstStyle/>
                    <a:p>
                      <a:pPr algn="l">
                        <a:defRPr sz="1800"/>
                      </a:pPr>
                      <a:r>
                        <a:t>synchronizedSortedSet&lt;SortedSet&lt;T&gt; s)</a:t>
                      </a:r>
                    </a:p>
                  </a:txBody>
                  <a:tcPr marL="0" marR="0" marT="0" marB="0" horzOverflow="overflow"/>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el 1"/>
          <p:cNvSpPr txBox="1">
            <a:spLocks noGrp="1"/>
          </p:cNvSpPr>
          <p:nvPr>
            <p:ph type="title"/>
          </p:nvPr>
        </p:nvSpPr>
        <p:spPr>
          <a:prstGeom prst="rect">
            <a:avLst/>
          </a:prstGeom>
        </p:spPr>
        <p:txBody>
          <a:bodyPr/>
          <a:lstStyle/>
          <a:p>
            <a:r>
              <a:t>Parallel streams</a:t>
            </a:r>
          </a:p>
        </p:txBody>
      </p:sp>
      <p:sp>
        <p:nvSpPr>
          <p:cNvPr id="262" name="Tijdelijke aanduiding voor inhoud 2"/>
          <p:cNvSpPr txBox="1">
            <a:spLocks noGrp="1"/>
          </p:cNvSpPr>
          <p:nvPr>
            <p:ph type="body" idx="1"/>
          </p:nvPr>
        </p:nvSpPr>
        <p:spPr>
          <a:prstGeom prst="rect">
            <a:avLst/>
          </a:prstGeom>
        </p:spPr>
        <p:txBody>
          <a:bodyPr/>
          <a:lstStyle/>
          <a:p>
            <a:r>
              <a:rPr lang="nl-NL" dirty="0"/>
              <a:t>Streams API have built-in </a:t>
            </a:r>
            <a:r>
              <a:rPr lang="nl-NL" dirty="0" err="1"/>
              <a:t>concurrency</a:t>
            </a:r>
            <a:endParaRPr lang="nl-NL" dirty="0"/>
          </a:p>
          <a:p>
            <a:r>
              <a:rPr lang="nl-NL" dirty="0" err="1"/>
              <a:t>They</a:t>
            </a:r>
            <a:r>
              <a:rPr lang="nl-NL" dirty="0"/>
              <a:t> make it </a:t>
            </a:r>
            <a:r>
              <a:rPr lang="nl-NL" dirty="0" err="1"/>
              <a:t>possible</a:t>
            </a:r>
            <a:r>
              <a:rPr lang="nl-NL" dirty="0"/>
              <a:t> </a:t>
            </a:r>
            <a:r>
              <a:rPr lang="nl-NL" dirty="0" err="1"/>
              <a:t>to</a:t>
            </a:r>
            <a:r>
              <a:rPr lang="nl-NL" dirty="0"/>
              <a:t> </a:t>
            </a:r>
            <a:r>
              <a:rPr lang="nl-NL" dirty="0" err="1"/>
              <a:t>not</a:t>
            </a:r>
            <a:r>
              <a:rPr lang="nl-NL" dirty="0"/>
              <a:t> </a:t>
            </a:r>
            <a:r>
              <a:rPr lang="nl-NL" dirty="0" err="1"/>
              <a:t>only</a:t>
            </a:r>
            <a:r>
              <a:rPr lang="nl-NL" dirty="0"/>
              <a:t> </a:t>
            </a:r>
            <a:r>
              <a:rPr lang="nl-NL" dirty="0" err="1"/>
              <a:t>work</a:t>
            </a:r>
            <a:r>
              <a:rPr lang="nl-NL" dirty="0"/>
              <a:t> </a:t>
            </a:r>
            <a:r>
              <a:rPr lang="nl-NL" dirty="0" err="1"/>
              <a:t>with</a:t>
            </a:r>
            <a:r>
              <a:rPr lang="nl-NL" dirty="0"/>
              <a:t> </a:t>
            </a:r>
            <a:r>
              <a:rPr lang="nl-NL" dirty="0" err="1"/>
              <a:t>serial</a:t>
            </a:r>
            <a:r>
              <a:rPr lang="nl-NL" dirty="0"/>
              <a:t> streams, but </a:t>
            </a:r>
            <a:r>
              <a:rPr lang="nl-NL" dirty="0" err="1"/>
              <a:t>also</a:t>
            </a:r>
            <a:r>
              <a:rPr lang="nl-NL" dirty="0"/>
              <a:t> </a:t>
            </a:r>
            <a:r>
              <a:rPr lang="nl-NL" dirty="0" err="1"/>
              <a:t>with</a:t>
            </a:r>
            <a:r>
              <a:rPr lang="nl-NL" dirty="0"/>
              <a:t> parallel streams</a:t>
            </a:r>
          </a:p>
          <a:p>
            <a:r>
              <a:rPr lang="nl-NL" dirty="0"/>
              <a:t>Parallel stream </a:t>
            </a:r>
            <a:r>
              <a:rPr lang="nl-NL" dirty="0" err="1"/>
              <a:t>uses</a:t>
            </a:r>
            <a:r>
              <a:rPr lang="nl-NL" dirty="0"/>
              <a:t> multiple </a:t>
            </a:r>
            <a:r>
              <a:rPr lang="nl-NL" dirty="0" err="1"/>
              <a:t>threads</a:t>
            </a:r>
            <a:r>
              <a:rPr lang="nl-NL" dirty="0"/>
              <a:t> </a:t>
            </a:r>
            <a:r>
              <a:rPr lang="nl-NL" dirty="0" err="1"/>
              <a:t>to</a:t>
            </a:r>
            <a:r>
              <a:rPr lang="nl-NL" dirty="0"/>
              <a:t> </a:t>
            </a:r>
            <a:r>
              <a:rPr lang="nl-NL" dirty="0" err="1"/>
              <a:t>process</a:t>
            </a:r>
            <a:r>
              <a:rPr lang="nl-NL" dirty="0"/>
              <a:t> </a:t>
            </a:r>
            <a:r>
              <a:rPr lang="nl-NL" dirty="0" err="1"/>
              <a:t>concurrently</a:t>
            </a:r>
            <a:r>
              <a:rPr lang="nl-NL" dirty="0"/>
              <a:t> </a:t>
            </a:r>
          </a:p>
          <a:p>
            <a:r>
              <a:rPr lang="nl-NL" dirty="0" err="1"/>
              <a:t>Increases</a:t>
            </a:r>
            <a:r>
              <a:rPr lang="nl-NL" dirty="0"/>
              <a:t> performance of </a:t>
            </a:r>
            <a:r>
              <a:rPr lang="nl-NL" dirty="0" err="1"/>
              <a:t>application</a:t>
            </a:r>
            <a:endParaRPr lang="nl-NL" dirty="0"/>
          </a:p>
          <a:p>
            <a:r>
              <a:rPr lang="nl-NL" dirty="0" err="1"/>
              <a:t>Might</a:t>
            </a:r>
            <a:r>
              <a:rPr lang="nl-NL" dirty="0"/>
              <a:t> lead </a:t>
            </a:r>
            <a:r>
              <a:rPr lang="nl-NL" dirty="0" err="1"/>
              <a:t>to</a:t>
            </a:r>
            <a:r>
              <a:rPr lang="nl-NL" dirty="0"/>
              <a:t> </a:t>
            </a:r>
            <a:r>
              <a:rPr lang="nl-NL" dirty="0" err="1"/>
              <a:t>unexpected</a:t>
            </a:r>
            <a:r>
              <a:rPr lang="nl-NL" dirty="0"/>
              <a:t> </a:t>
            </a:r>
            <a:r>
              <a:rPr lang="nl-NL" dirty="0" err="1"/>
              <a:t>results</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8B15CB-8E87-4DAE-AE8F-D334320D0B8C}"/>
              </a:ext>
            </a:extLst>
          </p:cNvPr>
          <p:cNvSpPr>
            <a:spLocks noGrp="1"/>
          </p:cNvSpPr>
          <p:nvPr>
            <p:ph type="title"/>
          </p:nvPr>
        </p:nvSpPr>
        <p:spPr/>
        <p:txBody>
          <a:bodyPr/>
          <a:lstStyle/>
          <a:p>
            <a:r>
              <a:rPr lang="nl-NL" dirty="0"/>
              <a:t>How </a:t>
            </a:r>
            <a:r>
              <a:rPr lang="nl-NL" dirty="0" err="1"/>
              <a:t>to</a:t>
            </a:r>
            <a:r>
              <a:rPr lang="nl-NL" dirty="0"/>
              <a:t> </a:t>
            </a:r>
            <a:r>
              <a:rPr lang="nl-NL" dirty="0" err="1"/>
              <a:t>create</a:t>
            </a:r>
            <a:r>
              <a:rPr lang="nl-NL" dirty="0"/>
              <a:t> parallel streams?</a:t>
            </a:r>
          </a:p>
        </p:txBody>
      </p:sp>
      <p:sp>
        <p:nvSpPr>
          <p:cNvPr id="3" name="Tijdelijke aanduiding voor tekst 2">
            <a:extLst>
              <a:ext uri="{FF2B5EF4-FFF2-40B4-BE49-F238E27FC236}">
                <a16:creationId xmlns:a16="http://schemas.microsoft.com/office/drawing/2014/main" id="{FD95CEA9-B4EC-4491-B832-71A6494FF0FD}"/>
              </a:ext>
            </a:extLst>
          </p:cNvPr>
          <p:cNvSpPr>
            <a:spLocks noGrp="1"/>
          </p:cNvSpPr>
          <p:nvPr>
            <p:ph type="body" idx="1"/>
          </p:nvPr>
        </p:nvSpPr>
        <p:spPr/>
        <p:txBody>
          <a:bodyPr/>
          <a:lstStyle/>
          <a:p>
            <a:r>
              <a:rPr lang="nl-NL" dirty="0"/>
              <a:t>Call .parallel() on a stream</a:t>
            </a:r>
          </a:p>
          <a:p>
            <a:r>
              <a:rPr lang="nl-NL" dirty="0"/>
              <a:t>Or </a:t>
            </a:r>
            <a:r>
              <a:rPr lang="nl-NL" dirty="0" err="1"/>
              <a:t>create</a:t>
            </a:r>
            <a:r>
              <a:rPr lang="nl-NL" dirty="0"/>
              <a:t> a stream </a:t>
            </a:r>
            <a:r>
              <a:rPr lang="nl-NL" dirty="0" err="1"/>
              <a:t>with</a:t>
            </a:r>
            <a:r>
              <a:rPr lang="nl-NL" dirty="0"/>
              <a:t> .</a:t>
            </a:r>
            <a:r>
              <a:rPr lang="nl-NL" dirty="0" err="1"/>
              <a:t>parallelStream</a:t>
            </a:r>
            <a:r>
              <a:rPr lang="nl-NL" dirty="0"/>
              <a:t>() (</a:t>
            </a:r>
            <a:r>
              <a:rPr lang="nl-NL" dirty="0" err="1"/>
              <a:t>instead</a:t>
            </a:r>
            <a:r>
              <a:rPr lang="nl-NL" dirty="0"/>
              <a:t> of .stream())</a:t>
            </a:r>
          </a:p>
          <a:p>
            <a:endParaRPr lang="nl-NL" dirty="0"/>
          </a:p>
        </p:txBody>
      </p:sp>
    </p:spTree>
    <p:extLst>
      <p:ext uri="{BB962C8B-B14F-4D97-AF65-F5344CB8AC3E}">
        <p14:creationId xmlns:p14="http://schemas.microsoft.com/office/powerpoint/2010/main" val="9780928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el 1"/>
          <p:cNvSpPr txBox="1">
            <a:spLocks noGrp="1"/>
          </p:cNvSpPr>
          <p:nvPr>
            <p:ph type="title"/>
          </p:nvPr>
        </p:nvSpPr>
        <p:spPr>
          <a:prstGeom prst="rect">
            <a:avLst/>
          </a:prstGeom>
        </p:spPr>
        <p:txBody>
          <a:bodyPr/>
          <a:lstStyle/>
          <a:p>
            <a:r>
              <a:t>Thread concurrency</a:t>
            </a:r>
          </a:p>
        </p:txBody>
      </p:sp>
      <p:sp>
        <p:nvSpPr>
          <p:cNvPr id="109" name="Tijdelijke aanduiding voor inhoud 2"/>
          <p:cNvSpPr txBox="1">
            <a:spLocks noGrp="1"/>
          </p:cNvSpPr>
          <p:nvPr>
            <p:ph type="body" idx="1"/>
          </p:nvPr>
        </p:nvSpPr>
        <p:spPr>
          <a:prstGeom prst="rect">
            <a:avLst/>
          </a:prstGeom>
        </p:spPr>
        <p:txBody>
          <a:bodyPr>
            <a:normAutofit fontScale="92500" lnSpcReduction="10000"/>
          </a:bodyPr>
          <a:lstStyle/>
          <a:p>
            <a:pPr marL="226313" indent="-226313" defTabSz="905255">
              <a:lnSpc>
                <a:spcPct val="72000"/>
              </a:lnSpc>
              <a:spcBef>
                <a:spcPts val="900"/>
              </a:spcBef>
              <a:defRPr sz="2277"/>
            </a:pPr>
            <a:r>
              <a:rPr dirty="0"/>
              <a:t>Concurrency: executing threads at the same time</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More threads at the same time than CPUs available is common, this is done with a thread scheduler</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Thread scheduler: OS uses this to decide which thread should be using the CPU</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Context switch: switching thread, storing the state and continuing with the next one. The thread that was switched from will be dealt with later.</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Thread priority: threads have an integer value that specifies priority. High priority threads will interrupt or be dealt with before low priority threads.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63364-FCD6-450A-BB53-79738D344A2B}"/>
              </a:ext>
            </a:extLst>
          </p:cNvPr>
          <p:cNvSpPr>
            <a:spLocks noGrp="1"/>
          </p:cNvSpPr>
          <p:nvPr>
            <p:ph type="title"/>
          </p:nvPr>
        </p:nvSpPr>
        <p:spPr/>
        <p:txBody>
          <a:bodyPr/>
          <a:lstStyle/>
          <a:p>
            <a:r>
              <a:rPr lang="nl-NL" dirty="0" err="1"/>
              <a:t>Exercise</a:t>
            </a:r>
            <a:r>
              <a:rPr lang="nl-NL" dirty="0"/>
              <a:t>: Stream terminal operations</a:t>
            </a:r>
            <a:br>
              <a:rPr lang="nl-NL" dirty="0"/>
            </a:br>
            <a:r>
              <a:rPr lang="nl-NL" dirty="0" err="1"/>
              <a:t>Can</a:t>
            </a:r>
            <a:r>
              <a:rPr lang="nl-NL" dirty="0"/>
              <a:t> </a:t>
            </a:r>
            <a:r>
              <a:rPr lang="nl-NL" dirty="0" err="1"/>
              <a:t>parallelStream</a:t>
            </a:r>
            <a:r>
              <a:rPr lang="nl-NL" dirty="0"/>
              <a:t> </a:t>
            </a:r>
            <a:r>
              <a:rPr lang="nl-NL" dirty="0" err="1"/>
              <a:t>improve</a:t>
            </a:r>
            <a:r>
              <a:rPr lang="nl-NL" dirty="0"/>
              <a:t> </a:t>
            </a:r>
            <a:r>
              <a:rPr lang="nl-NL" dirty="0" err="1"/>
              <a:t>any</a:t>
            </a:r>
            <a:r>
              <a:rPr lang="nl-NL" dirty="0"/>
              <a:t> of these?</a:t>
            </a:r>
          </a:p>
        </p:txBody>
      </p:sp>
      <p:sp>
        <p:nvSpPr>
          <p:cNvPr id="3" name="Tijdelijke aanduiding voor inhoud 2">
            <a:extLst>
              <a:ext uri="{FF2B5EF4-FFF2-40B4-BE49-F238E27FC236}">
                <a16:creationId xmlns:a16="http://schemas.microsoft.com/office/drawing/2014/main" id="{B92D4E9C-73CB-4D50-939C-54601410F32A}"/>
              </a:ext>
            </a:extLst>
          </p:cNvPr>
          <p:cNvSpPr>
            <a:spLocks noGrp="1"/>
          </p:cNvSpPr>
          <p:nvPr>
            <p:ph type="body" idx="1"/>
          </p:nvPr>
        </p:nvSpPr>
        <p:spPr/>
        <p:txBody>
          <a:bodyPr>
            <a:normAutofit fontScale="47500" lnSpcReduction="20000"/>
          </a:bodyPr>
          <a:lstStyle/>
          <a:p>
            <a:pPr marL="0" indent="0">
              <a:buNone/>
            </a:pPr>
            <a:r>
              <a:rPr lang="nl-NL" dirty="0" err="1"/>
              <a:t>Create</a:t>
            </a:r>
            <a:r>
              <a:rPr lang="nl-NL" dirty="0"/>
              <a:t> </a:t>
            </a:r>
            <a:r>
              <a:rPr lang="nl-NL" dirty="0" err="1"/>
              <a:t>an</a:t>
            </a:r>
            <a:r>
              <a:rPr lang="nl-NL" dirty="0"/>
              <a:t> </a:t>
            </a:r>
            <a:r>
              <a:rPr lang="nl-NL" dirty="0" err="1"/>
              <a:t>infinite</a:t>
            </a:r>
            <a:r>
              <a:rPr lang="nl-NL" dirty="0"/>
              <a:t> stream of </a:t>
            </a:r>
            <a:r>
              <a:rPr lang="nl-NL" dirty="0" err="1"/>
              <a:t>numbers</a:t>
            </a:r>
            <a:r>
              <a:rPr lang="nl-NL" dirty="0"/>
              <a:t> </a:t>
            </a:r>
            <a:r>
              <a:rPr lang="nl-NL" dirty="0" err="1"/>
              <a:t>and</a:t>
            </a:r>
            <a:r>
              <a:rPr lang="nl-NL" dirty="0"/>
              <a:t> a </a:t>
            </a:r>
            <a:r>
              <a:rPr lang="nl-NL" dirty="0" err="1"/>
              <a:t>finite</a:t>
            </a:r>
            <a:r>
              <a:rPr lang="nl-NL" dirty="0"/>
              <a:t> stream of Strings </a:t>
            </a:r>
            <a:r>
              <a:rPr lang="nl-NL" dirty="0" err="1"/>
              <a:t>and</a:t>
            </a:r>
            <a:r>
              <a:rPr lang="nl-NL" dirty="0"/>
              <a:t> test </a:t>
            </a:r>
            <a:r>
              <a:rPr lang="nl-NL" dirty="0" err="1"/>
              <a:t>each</a:t>
            </a:r>
            <a:r>
              <a:rPr lang="nl-NL" dirty="0"/>
              <a:t> </a:t>
            </a:r>
            <a:r>
              <a:rPr lang="nl-NL" dirty="0" err="1"/>
              <a:t>by</a:t>
            </a:r>
            <a:r>
              <a:rPr lang="nl-NL" dirty="0"/>
              <a:t> </a:t>
            </a:r>
            <a:r>
              <a:rPr lang="nl-NL" dirty="0" err="1"/>
              <a:t>using</a:t>
            </a:r>
            <a:r>
              <a:rPr lang="nl-NL" dirty="0"/>
              <a:t> </a:t>
            </a:r>
            <a:r>
              <a:rPr lang="nl-NL" dirty="0" err="1"/>
              <a:t>the</a:t>
            </a:r>
            <a:r>
              <a:rPr lang="nl-NL" dirty="0"/>
              <a:t> </a:t>
            </a:r>
            <a:r>
              <a:rPr lang="nl-NL" dirty="0" err="1"/>
              <a:t>following</a:t>
            </a:r>
            <a:r>
              <a:rPr lang="nl-NL" dirty="0"/>
              <a:t> </a:t>
            </a:r>
            <a:r>
              <a:rPr lang="nl-NL" dirty="0" err="1"/>
              <a:t>functions</a:t>
            </a:r>
            <a:r>
              <a:rPr lang="nl-NL" dirty="0"/>
              <a:t> </a:t>
            </a:r>
            <a:r>
              <a:rPr lang="nl-NL" dirty="0" err="1"/>
              <a:t>to</a:t>
            </a:r>
            <a:r>
              <a:rPr lang="nl-NL" dirty="0"/>
              <a:t> do:</a:t>
            </a:r>
          </a:p>
          <a:p>
            <a:pPr marL="0" indent="0">
              <a:buNone/>
            </a:pPr>
            <a:r>
              <a:rPr lang="nl-NL" dirty="0" err="1"/>
              <a:t>allMatch</a:t>
            </a:r>
            <a:r>
              <a:rPr lang="nl-NL" dirty="0"/>
              <a:t>() &gt;&gt; </a:t>
            </a:r>
            <a:r>
              <a:rPr lang="nl-NL" dirty="0" err="1"/>
              <a:t>write</a:t>
            </a:r>
            <a:r>
              <a:rPr lang="nl-NL" dirty="0"/>
              <a:t> </a:t>
            </a:r>
            <a:r>
              <a:rPr lang="nl-NL" dirty="0" err="1"/>
              <a:t>to</a:t>
            </a:r>
            <a:r>
              <a:rPr lang="nl-NL" dirty="0"/>
              <a:t> </a:t>
            </a:r>
            <a:r>
              <a:rPr lang="nl-NL" dirty="0" err="1"/>
              <a:t>find</a:t>
            </a:r>
            <a:r>
              <a:rPr lang="nl-NL" dirty="0"/>
              <a:t> </a:t>
            </a:r>
            <a:r>
              <a:rPr lang="nl-NL" dirty="0" err="1"/>
              <a:t>if</a:t>
            </a:r>
            <a:r>
              <a:rPr lang="nl-NL" dirty="0"/>
              <a:t> </a:t>
            </a:r>
            <a:r>
              <a:rPr lang="nl-NL" dirty="0" err="1"/>
              <a:t>all</a:t>
            </a:r>
            <a:r>
              <a:rPr lang="nl-NL" dirty="0"/>
              <a:t> have </a:t>
            </a:r>
            <a:r>
              <a:rPr lang="nl-NL" dirty="0" err="1"/>
              <a:t>the</a:t>
            </a:r>
            <a:r>
              <a:rPr lang="nl-NL" dirty="0"/>
              <a:t> </a:t>
            </a:r>
            <a:r>
              <a:rPr lang="nl-NL" dirty="0" err="1"/>
              <a:t>third</a:t>
            </a:r>
            <a:r>
              <a:rPr lang="nl-NL" dirty="0"/>
              <a:t> letter of </a:t>
            </a:r>
            <a:r>
              <a:rPr lang="nl-NL" dirty="0" err="1"/>
              <a:t>the</a:t>
            </a:r>
            <a:r>
              <a:rPr lang="nl-NL" dirty="0"/>
              <a:t> string </a:t>
            </a:r>
            <a:r>
              <a:rPr lang="nl-NL" dirty="0" err="1"/>
              <a:t>being</a:t>
            </a:r>
            <a:r>
              <a:rPr lang="nl-NL" dirty="0"/>
              <a:t> </a:t>
            </a:r>
            <a:r>
              <a:rPr lang="nl-NL" dirty="0" err="1"/>
              <a:t>an</a:t>
            </a:r>
            <a:r>
              <a:rPr lang="nl-NL" dirty="0"/>
              <a:t> F / are </a:t>
            </a:r>
            <a:r>
              <a:rPr lang="nl-NL" dirty="0" err="1"/>
              <a:t>higher</a:t>
            </a:r>
            <a:r>
              <a:rPr lang="nl-NL" dirty="0"/>
              <a:t> </a:t>
            </a:r>
            <a:r>
              <a:rPr lang="nl-NL" dirty="0" err="1"/>
              <a:t>than</a:t>
            </a:r>
            <a:r>
              <a:rPr lang="nl-NL" dirty="0"/>
              <a:t> 6</a:t>
            </a:r>
          </a:p>
          <a:p>
            <a:pPr marL="0" indent="0">
              <a:buNone/>
            </a:pPr>
            <a:r>
              <a:rPr lang="nl-NL" dirty="0" err="1"/>
              <a:t>anyMatch</a:t>
            </a:r>
            <a:r>
              <a:rPr lang="nl-NL" dirty="0"/>
              <a:t>() &gt;&gt; </a:t>
            </a:r>
            <a:r>
              <a:rPr lang="nl-NL" dirty="0" err="1"/>
              <a:t>find</a:t>
            </a:r>
            <a:r>
              <a:rPr lang="nl-NL" dirty="0"/>
              <a:t> </a:t>
            </a:r>
            <a:r>
              <a:rPr lang="nl-NL" dirty="0" err="1"/>
              <a:t>any</a:t>
            </a:r>
            <a:r>
              <a:rPr lang="nl-NL" dirty="0"/>
              <a:t> </a:t>
            </a:r>
            <a:r>
              <a:rPr lang="nl-NL" dirty="0" err="1"/>
              <a:t>number</a:t>
            </a:r>
            <a:r>
              <a:rPr lang="nl-NL" dirty="0"/>
              <a:t> </a:t>
            </a:r>
            <a:r>
              <a:rPr lang="nl-NL" dirty="0" err="1"/>
              <a:t>between</a:t>
            </a:r>
            <a:r>
              <a:rPr lang="nl-NL" dirty="0"/>
              <a:t> 77 </a:t>
            </a:r>
            <a:r>
              <a:rPr lang="nl-NL" dirty="0" err="1"/>
              <a:t>and</a:t>
            </a:r>
            <a:r>
              <a:rPr lang="nl-NL" dirty="0"/>
              <a:t> 100 </a:t>
            </a:r>
            <a:r>
              <a:rPr lang="nl-NL" dirty="0" err="1"/>
              <a:t>and</a:t>
            </a:r>
            <a:r>
              <a:rPr lang="nl-NL" dirty="0"/>
              <a:t> </a:t>
            </a:r>
            <a:r>
              <a:rPr lang="nl-NL" dirty="0" err="1"/>
              <a:t>any</a:t>
            </a:r>
            <a:r>
              <a:rPr lang="nl-NL" dirty="0"/>
              <a:t> string </a:t>
            </a:r>
            <a:r>
              <a:rPr lang="nl-NL" dirty="0" err="1"/>
              <a:t>starting</a:t>
            </a:r>
            <a:r>
              <a:rPr lang="nl-NL" dirty="0"/>
              <a:t> </a:t>
            </a:r>
            <a:r>
              <a:rPr lang="nl-NL" dirty="0" err="1"/>
              <a:t>with</a:t>
            </a:r>
            <a:r>
              <a:rPr lang="nl-NL" dirty="0"/>
              <a:t> a T</a:t>
            </a:r>
          </a:p>
          <a:p>
            <a:pPr marL="0" indent="0">
              <a:buNone/>
            </a:pPr>
            <a:r>
              <a:rPr lang="nl-NL" dirty="0" err="1"/>
              <a:t>noneMatch</a:t>
            </a:r>
            <a:r>
              <a:rPr lang="nl-NL" dirty="0"/>
              <a:t>() &gt;&gt; </a:t>
            </a:r>
            <a:r>
              <a:rPr lang="nl-NL" dirty="0" err="1"/>
              <a:t>see</a:t>
            </a:r>
            <a:r>
              <a:rPr lang="nl-NL" dirty="0"/>
              <a:t> </a:t>
            </a:r>
            <a:r>
              <a:rPr lang="nl-NL" dirty="0" err="1"/>
              <a:t>if</a:t>
            </a:r>
            <a:r>
              <a:rPr lang="nl-NL" dirty="0"/>
              <a:t> none match a string </a:t>
            </a:r>
            <a:r>
              <a:rPr lang="nl-NL" dirty="0" err="1"/>
              <a:t>longer</a:t>
            </a:r>
            <a:r>
              <a:rPr lang="nl-NL" dirty="0"/>
              <a:t> </a:t>
            </a:r>
            <a:r>
              <a:rPr lang="nl-NL" dirty="0" err="1"/>
              <a:t>than</a:t>
            </a:r>
            <a:r>
              <a:rPr lang="nl-NL" dirty="0"/>
              <a:t> 25, </a:t>
            </a:r>
            <a:r>
              <a:rPr lang="nl-NL" dirty="0" err="1"/>
              <a:t>see</a:t>
            </a:r>
            <a:r>
              <a:rPr lang="nl-NL" dirty="0"/>
              <a:t> </a:t>
            </a:r>
            <a:r>
              <a:rPr lang="nl-NL" dirty="0" err="1"/>
              <a:t>if</a:t>
            </a:r>
            <a:r>
              <a:rPr lang="nl-NL" dirty="0"/>
              <a:t> none match 5</a:t>
            </a:r>
          </a:p>
          <a:p>
            <a:pPr marL="0" indent="0">
              <a:buNone/>
            </a:pPr>
            <a:r>
              <a:rPr lang="nl-NL" dirty="0"/>
              <a:t>collect() &gt;&gt; collect </a:t>
            </a:r>
            <a:r>
              <a:rPr lang="nl-NL" dirty="0" err="1"/>
              <a:t>all</a:t>
            </a:r>
            <a:r>
              <a:rPr lang="nl-NL" dirty="0"/>
              <a:t> </a:t>
            </a:r>
            <a:r>
              <a:rPr lang="nl-NL" dirty="0" err="1"/>
              <a:t>the</a:t>
            </a:r>
            <a:r>
              <a:rPr lang="nl-NL" dirty="0"/>
              <a:t> string in a stringbuilder </a:t>
            </a:r>
            <a:r>
              <a:rPr lang="nl-NL" dirty="0" err="1"/>
              <a:t>and</a:t>
            </a:r>
            <a:r>
              <a:rPr lang="nl-NL" dirty="0"/>
              <a:t> </a:t>
            </a:r>
            <a:r>
              <a:rPr lang="nl-NL" dirty="0" err="1"/>
              <a:t>sum</a:t>
            </a:r>
            <a:r>
              <a:rPr lang="nl-NL" dirty="0"/>
              <a:t> </a:t>
            </a:r>
            <a:r>
              <a:rPr lang="nl-NL" dirty="0" err="1"/>
              <a:t>all</a:t>
            </a:r>
            <a:r>
              <a:rPr lang="nl-NL" dirty="0"/>
              <a:t> </a:t>
            </a:r>
            <a:r>
              <a:rPr lang="nl-NL" dirty="0" err="1"/>
              <a:t>the</a:t>
            </a:r>
            <a:r>
              <a:rPr lang="nl-NL" dirty="0"/>
              <a:t> even integers</a:t>
            </a:r>
          </a:p>
          <a:p>
            <a:pPr marL="0" indent="0">
              <a:buNone/>
            </a:pPr>
            <a:r>
              <a:rPr lang="nl-NL" dirty="0" err="1"/>
              <a:t>count</a:t>
            </a:r>
            <a:r>
              <a:rPr lang="nl-NL" dirty="0"/>
              <a:t>() &gt;&gt; </a:t>
            </a:r>
            <a:r>
              <a:rPr lang="nl-NL" dirty="0" err="1"/>
              <a:t>count</a:t>
            </a:r>
            <a:r>
              <a:rPr lang="nl-NL" dirty="0"/>
              <a:t> </a:t>
            </a:r>
            <a:r>
              <a:rPr lang="nl-NL" dirty="0" err="1"/>
              <a:t>the</a:t>
            </a:r>
            <a:r>
              <a:rPr lang="nl-NL" dirty="0"/>
              <a:t> stream </a:t>
            </a:r>
            <a:r>
              <a:rPr lang="nl-NL" dirty="0" err="1"/>
              <a:t>and</a:t>
            </a:r>
            <a:r>
              <a:rPr lang="nl-NL" dirty="0"/>
              <a:t> print </a:t>
            </a:r>
            <a:r>
              <a:rPr lang="nl-NL" dirty="0" err="1"/>
              <a:t>the</a:t>
            </a:r>
            <a:r>
              <a:rPr lang="nl-NL" dirty="0"/>
              <a:t> </a:t>
            </a:r>
            <a:r>
              <a:rPr lang="nl-NL" dirty="0" err="1"/>
              <a:t>result</a:t>
            </a:r>
            <a:endParaRPr lang="nl-NL" dirty="0"/>
          </a:p>
          <a:p>
            <a:pPr marL="0" indent="0">
              <a:buNone/>
            </a:pPr>
            <a:r>
              <a:rPr lang="nl-NL" dirty="0" err="1"/>
              <a:t>findAny</a:t>
            </a:r>
            <a:r>
              <a:rPr lang="nl-NL" dirty="0"/>
              <a:t>() &gt;&gt; </a:t>
            </a:r>
            <a:r>
              <a:rPr lang="nl-NL" dirty="0" err="1"/>
              <a:t>see</a:t>
            </a:r>
            <a:r>
              <a:rPr lang="nl-NL" dirty="0"/>
              <a:t> </a:t>
            </a:r>
            <a:r>
              <a:rPr lang="nl-NL" dirty="0" err="1"/>
              <a:t>what</a:t>
            </a:r>
            <a:r>
              <a:rPr lang="nl-NL" dirty="0"/>
              <a:t> </a:t>
            </a:r>
            <a:r>
              <a:rPr lang="nl-NL" dirty="0" err="1"/>
              <a:t>happens</a:t>
            </a:r>
            <a:r>
              <a:rPr lang="nl-NL" dirty="0"/>
              <a:t> </a:t>
            </a:r>
            <a:r>
              <a:rPr lang="nl-NL" dirty="0" err="1"/>
              <a:t>for</a:t>
            </a:r>
            <a:r>
              <a:rPr lang="nl-NL" dirty="0"/>
              <a:t> empty </a:t>
            </a:r>
            <a:r>
              <a:rPr lang="nl-NL" dirty="0" err="1"/>
              <a:t>and</a:t>
            </a:r>
            <a:r>
              <a:rPr lang="nl-NL" dirty="0"/>
              <a:t> </a:t>
            </a:r>
            <a:r>
              <a:rPr lang="nl-NL" dirty="0" err="1"/>
              <a:t>when</a:t>
            </a:r>
            <a:r>
              <a:rPr lang="nl-NL" dirty="0"/>
              <a:t> </a:t>
            </a:r>
            <a:r>
              <a:rPr lang="nl-NL" dirty="0" err="1"/>
              <a:t>there</a:t>
            </a:r>
            <a:r>
              <a:rPr lang="nl-NL" dirty="0"/>
              <a:t> are </a:t>
            </a:r>
            <a:r>
              <a:rPr lang="nl-NL" dirty="0" err="1"/>
              <a:t>values</a:t>
            </a:r>
            <a:endParaRPr lang="nl-NL" dirty="0"/>
          </a:p>
          <a:p>
            <a:pPr marL="0" indent="0">
              <a:buNone/>
            </a:pPr>
            <a:r>
              <a:rPr lang="nl-NL" dirty="0" err="1"/>
              <a:t>findFirst</a:t>
            </a:r>
            <a:r>
              <a:rPr lang="nl-NL" dirty="0"/>
              <a:t>() &gt;&gt; idem</a:t>
            </a:r>
          </a:p>
          <a:p>
            <a:pPr marL="0" indent="0">
              <a:buNone/>
            </a:pPr>
            <a:r>
              <a:rPr lang="nl-NL" dirty="0" err="1"/>
              <a:t>forEach</a:t>
            </a:r>
            <a:r>
              <a:rPr lang="nl-NL" dirty="0"/>
              <a:t>() &gt;&gt; </a:t>
            </a:r>
            <a:r>
              <a:rPr lang="nl-NL" dirty="0" err="1"/>
              <a:t>see</a:t>
            </a:r>
            <a:r>
              <a:rPr lang="nl-NL" dirty="0"/>
              <a:t> </a:t>
            </a:r>
            <a:r>
              <a:rPr lang="nl-NL" dirty="0" err="1"/>
              <a:t>what</a:t>
            </a:r>
            <a:r>
              <a:rPr lang="nl-NL" dirty="0"/>
              <a:t> </a:t>
            </a:r>
            <a:r>
              <a:rPr lang="nl-NL" dirty="0" err="1"/>
              <a:t>happens</a:t>
            </a:r>
            <a:r>
              <a:rPr lang="nl-NL" dirty="0"/>
              <a:t> </a:t>
            </a:r>
            <a:r>
              <a:rPr lang="nl-NL" dirty="0" err="1"/>
              <a:t>for</a:t>
            </a:r>
            <a:r>
              <a:rPr lang="nl-NL" dirty="0"/>
              <a:t> </a:t>
            </a:r>
            <a:r>
              <a:rPr lang="nl-NL" dirty="0" err="1"/>
              <a:t>printing</a:t>
            </a:r>
            <a:r>
              <a:rPr lang="nl-NL" dirty="0"/>
              <a:t> on </a:t>
            </a:r>
            <a:r>
              <a:rPr lang="nl-NL" dirty="0" err="1"/>
              <a:t>the</a:t>
            </a:r>
            <a:r>
              <a:rPr lang="nl-NL" dirty="0"/>
              <a:t> </a:t>
            </a:r>
            <a:r>
              <a:rPr lang="nl-NL" dirty="0" err="1"/>
              <a:t>finite</a:t>
            </a:r>
            <a:r>
              <a:rPr lang="nl-NL" dirty="0"/>
              <a:t> </a:t>
            </a:r>
            <a:r>
              <a:rPr lang="nl-NL" dirty="0" err="1"/>
              <a:t>and</a:t>
            </a:r>
            <a:r>
              <a:rPr lang="nl-NL" dirty="0"/>
              <a:t> </a:t>
            </a:r>
            <a:r>
              <a:rPr lang="nl-NL" dirty="0" err="1"/>
              <a:t>infinite</a:t>
            </a:r>
            <a:r>
              <a:rPr lang="nl-NL" dirty="0"/>
              <a:t> stream</a:t>
            </a:r>
          </a:p>
          <a:p>
            <a:pPr marL="0" indent="0">
              <a:buNone/>
            </a:pPr>
            <a:r>
              <a:rPr lang="nl-NL" dirty="0"/>
              <a:t>min() &gt;&gt; </a:t>
            </a:r>
            <a:r>
              <a:rPr lang="nl-NL" dirty="0" err="1"/>
              <a:t>find</a:t>
            </a:r>
            <a:r>
              <a:rPr lang="nl-NL" dirty="0"/>
              <a:t> </a:t>
            </a:r>
            <a:r>
              <a:rPr lang="nl-NL" dirty="0" err="1"/>
              <a:t>the</a:t>
            </a:r>
            <a:r>
              <a:rPr lang="nl-NL" dirty="0"/>
              <a:t> </a:t>
            </a:r>
            <a:r>
              <a:rPr lang="nl-NL" dirty="0" err="1"/>
              <a:t>shortest</a:t>
            </a:r>
            <a:r>
              <a:rPr lang="nl-NL" dirty="0"/>
              <a:t> String </a:t>
            </a:r>
          </a:p>
          <a:p>
            <a:pPr marL="0" indent="0">
              <a:buNone/>
            </a:pPr>
            <a:r>
              <a:rPr lang="nl-NL" dirty="0"/>
              <a:t>max()&gt;&gt; </a:t>
            </a:r>
            <a:r>
              <a:rPr lang="nl-NL" dirty="0" err="1"/>
              <a:t>find</a:t>
            </a:r>
            <a:r>
              <a:rPr lang="nl-NL" dirty="0"/>
              <a:t> </a:t>
            </a:r>
            <a:r>
              <a:rPr lang="nl-NL" dirty="0" err="1"/>
              <a:t>the</a:t>
            </a:r>
            <a:r>
              <a:rPr lang="nl-NL" dirty="0"/>
              <a:t> </a:t>
            </a:r>
            <a:r>
              <a:rPr lang="nl-NL" dirty="0" err="1"/>
              <a:t>longest</a:t>
            </a:r>
            <a:r>
              <a:rPr lang="nl-NL" dirty="0"/>
              <a:t> String</a:t>
            </a:r>
          </a:p>
          <a:p>
            <a:pPr marL="0" indent="0">
              <a:buNone/>
            </a:pPr>
            <a:r>
              <a:rPr lang="nl-NL" dirty="0" err="1"/>
              <a:t>reduce</a:t>
            </a:r>
            <a:r>
              <a:rPr lang="nl-NL" dirty="0"/>
              <a:t>() &gt;&gt; </a:t>
            </a:r>
            <a:r>
              <a:rPr lang="nl-NL" dirty="0" err="1"/>
              <a:t>reduce</a:t>
            </a:r>
            <a:r>
              <a:rPr lang="nl-NL" dirty="0"/>
              <a:t> </a:t>
            </a:r>
            <a:r>
              <a:rPr lang="nl-NL" dirty="0" err="1"/>
              <a:t>the</a:t>
            </a:r>
            <a:r>
              <a:rPr lang="nl-NL" dirty="0"/>
              <a:t> string stream in a long string </a:t>
            </a:r>
            <a:r>
              <a:rPr lang="nl-NL" dirty="0" err="1"/>
              <a:t>consisting</a:t>
            </a:r>
            <a:r>
              <a:rPr lang="nl-NL" dirty="0"/>
              <a:t> of </a:t>
            </a:r>
            <a:r>
              <a:rPr lang="nl-NL" dirty="0" err="1"/>
              <a:t>the</a:t>
            </a:r>
            <a:r>
              <a:rPr lang="nl-NL" dirty="0"/>
              <a:t> first letters of </a:t>
            </a:r>
            <a:r>
              <a:rPr lang="nl-NL" dirty="0" err="1"/>
              <a:t>all</a:t>
            </a:r>
            <a:r>
              <a:rPr lang="nl-NL" dirty="0"/>
              <a:t> string</a:t>
            </a:r>
          </a:p>
        </p:txBody>
      </p:sp>
    </p:spTree>
    <p:extLst>
      <p:ext uri="{BB962C8B-B14F-4D97-AF65-F5344CB8AC3E}">
        <p14:creationId xmlns:p14="http://schemas.microsoft.com/office/powerpoint/2010/main" val="189840590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63364-FCD6-450A-BB53-79738D344A2B}"/>
              </a:ext>
            </a:extLst>
          </p:cNvPr>
          <p:cNvSpPr>
            <a:spLocks noGrp="1"/>
          </p:cNvSpPr>
          <p:nvPr>
            <p:ph type="title"/>
          </p:nvPr>
        </p:nvSpPr>
        <p:spPr/>
        <p:txBody>
          <a:bodyPr/>
          <a:lstStyle/>
          <a:p>
            <a:r>
              <a:rPr lang="nl-NL" dirty="0" err="1"/>
              <a:t>ParallelStream</a:t>
            </a:r>
            <a:r>
              <a:rPr lang="nl-NL" dirty="0"/>
              <a:t> </a:t>
            </a:r>
            <a:r>
              <a:rPr lang="nl-NL" dirty="0" err="1"/>
              <a:t>exercise</a:t>
            </a:r>
            <a:r>
              <a:rPr lang="nl-NL" dirty="0"/>
              <a:t> (</a:t>
            </a:r>
            <a:r>
              <a:rPr lang="nl-NL" dirty="0" err="1"/>
              <a:t>rewrite</a:t>
            </a:r>
            <a:r>
              <a:rPr lang="nl-NL" dirty="0"/>
              <a:t> </a:t>
            </a:r>
            <a:r>
              <a:rPr lang="nl-NL" dirty="0" err="1"/>
              <a:t>the</a:t>
            </a:r>
            <a:r>
              <a:rPr lang="nl-NL" dirty="0"/>
              <a:t> </a:t>
            </a:r>
            <a:r>
              <a:rPr lang="nl-NL" dirty="0" err="1"/>
              <a:t>old</a:t>
            </a:r>
            <a:r>
              <a:rPr lang="nl-NL" dirty="0"/>
              <a:t> </a:t>
            </a:r>
            <a:r>
              <a:rPr lang="nl-NL" dirty="0" err="1"/>
              <a:t>one</a:t>
            </a:r>
            <a:r>
              <a:rPr lang="nl-NL" dirty="0"/>
              <a:t>)</a:t>
            </a:r>
          </a:p>
        </p:txBody>
      </p:sp>
      <p:sp>
        <p:nvSpPr>
          <p:cNvPr id="3" name="Tijdelijke aanduiding voor inhoud 2">
            <a:extLst>
              <a:ext uri="{FF2B5EF4-FFF2-40B4-BE49-F238E27FC236}">
                <a16:creationId xmlns:a16="http://schemas.microsoft.com/office/drawing/2014/main" id="{B92D4E9C-73CB-4D50-939C-54601410F32A}"/>
              </a:ext>
            </a:extLst>
          </p:cNvPr>
          <p:cNvSpPr>
            <a:spLocks noGrp="1"/>
          </p:cNvSpPr>
          <p:nvPr>
            <p:ph type="body" idx="1"/>
          </p:nvPr>
        </p:nvSpPr>
        <p:spPr/>
        <p:txBody>
          <a:bodyPr>
            <a:normAutofit fontScale="55000" lnSpcReduction="20000"/>
          </a:bodyPr>
          <a:lstStyle/>
          <a:p>
            <a:r>
              <a:rPr lang="nl-NL" dirty="0" err="1"/>
              <a:t>Create</a:t>
            </a:r>
            <a:r>
              <a:rPr lang="nl-NL" dirty="0"/>
              <a:t> a stream </a:t>
            </a:r>
            <a:r>
              <a:rPr lang="nl-NL" dirty="0" err="1"/>
              <a:t>from</a:t>
            </a:r>
            <a:r>
              <a:rPr lang="nl-NL" dirty="0"/>
              <a:t> a list </a:t>
            </a:r>
            <a:r>
              <a:rPr lang="nl-NL" dirty="0" err="1"/>
              <a:t>with</a:t>
            </a:r>
            <a:r>
              <a:rPr lang="nl-NL" dirty="0"/>
              <a:t> </a:t>
            </a:r>
            <a:r>
              <a:rPr lang="nl-NL" dirty="0" err="1"/>
              <a:t>cats</a:t>
            </a:r>
            <a:endParaRPr lang="nl-NL" dirty="0"/>
          </a:p>
          <a:p>
            <a:r>
              <a:rPr lang="nl-NL" dirty="0" err="1"/>
              <a:t>Remove</a:t>
            </a:r>
            <a:r>
              <a:rPr lang="nl-NL" dirty="0"/>
              <a:t> </a:t>
            </a:r>
            <a:r>
              <a:rPr lang="nl-NL" dirty="0" err="1"/>
              <a:t>the</a:t>
            </a:r>
            <a:r>
              <a:rPr lang="nl-NL" dirty="0"/>
              <a:t> </a:t>
            </a:r>
            <a:r>
              <a:rPr lang="nl-NL" dirty="0" err="1"/>
              <a:t>cats</a:t>
            </a:r>
            <a:r>
              <a:rPr lang="nl-NL" dirty="0"/>
              <a:t> </a:t>
            </a:r>
            <a:r>
              <a:rPr lang="nl-NL" dirty="0" err="1"/>
              <a:t>with</a:t>
            </a:r>
            <a:r>
              <a:rPr lang="nl-NL" dirty="0"/>
              <a:t> long hair (or short, </a:t>
            </a:r>
            <a:r>
              <a:rPr lang="nl-NL" dirty="0" err="1"/>
              <a:t>whatever</a:t>
            </a:r>
            <a:r>
              <a:rPr lang="nl-NL" dirty="0"/>
              <a:t> </a:t>
            </a:r>
            <a:r>
              <a:rPr lang="nl-NL" dirty="0" err="1"/>
              <a:t>you</a:t>
            </a:r>
            <a:r>
              <a:rPr lang="nl-NL" dirty="0"/>
              <a:t> </a:t>
            </a:r>
            <a:r>
              <a:rPr lang="nl-NL" dirty="0" err="1"/>
              <a:t>prefer</a:t>
            </a:r>
            <a:r>
              <a:rPr lang="nl-NL" dirty="0"/>
              <a:t>)</a:t>
            </a:r>
          </a:p>
          <a:p>
            <a:r>
              <a:rPr lang="nl-NL" dirty="0" err="1"/>
              <a:t>Remove</a:t>
            </a:r>
            <a:r>
              <a:rPr lang="nl-NL" dirty="0"/>
              <a:t> </a:t>
            </a:r>
            <a:r>
              <a:rPr lang="nl-NL" dirty="0" err="1"/>
              <a:t>duplicates</a:t>
            </a:r>
            <a:endParaRPr lang="nl-NL" dirty="0"/>
          </a:p>
          <a:p>
            <a:r>
              <a:rPr lang="nl-NL" dirty="0" err="1"/>
              <a:t>Sort</a:t>
            </a:r>
            <a:r>
              <a:rPr lang="nl-NL" dirty="0"/>
              <a:t> </a:t>
            </a:r>
            <a:r>
              <a:rPr lang="nl-NL" dirty="0" err="1"/>
              <a:t>the</a:t>
            </a:r>
            <a:r>
              <a:rPr lang="nl-NL" dirty="0"/>
              <a:t> </a:t>
            </a:r>
            <a:r>
              <a:rPr lang="nl-NL" dirty="0" err="1"/>
              <a:t>cats</a:t>
            </a:r>
            <a:r>
              <a:rPr lang="nl-NL" dirty="0"/>
              <a:t> on first name, </a:t>
            </a:r>
            <a:r>
              <a:rPr lang="nl-NL" dirty="0" err="1"/>
              <a:t>reversed</a:t>
            </a:r>
            <a:r>
              <a:rPr lang="nl-NL" dirty="0"/>
              <a:t> </a:t>
            </a:r>
            <a:r>
              <a:rPr lang="nl-NL" dirty="0" err="1"/>
              <a:t>alphabetical</a:t>
            </a:r>
            <a:r>
              <a:rPr lang="nl-NL" dirty="0"/>
              <a:t> order</a:t>
            </a:r>
          </a:p>
          <a:p>
            <a:r>
              <a:rPr lang="nl-NL" dirty="0" err="1"/>
              <a:t>Create</a:t>
            </a:r>
            <a:r>
              <a:rPr lang="nl-NL" dirty="0"/>
              <a:t> a list of these </a:t>
            </a:r>
            <a:r>
              <a:rPr lang="nl-NL" dirty="0" err="1"/>
              <a:t>cats</a:t>
            </a:r>
            <a:endParaRPr lang="nl-NL" dirty="0"/>
          </a:p>
          <a:p>
            <a:endParaRPr lang="nl-NL" dirty="0"/>
          </a:p>
          <a:p>
            <a:r>
              <a:rPr lang="nl-NL" dirty="0" err="1"/>
              <a:t>Create</a:t>
            </a:r>
            <a:r>
              <a:rPr lang="nl-NL" dirty="0"/>
              <a:t> a stream of </a:t>
            </a:r>
            <a:r>
              <a:rPr lang="nl-NL" dirty="0" err="1"/>
              <a:t>sequential</a:t>
            </a:r>
            <a:r>
              <a:rPr lang="nl-NL" dirty="0"/>
              <a:t> </a:t>
            </a:r>
            <a:r>
              <a:rPr lang="nl-NL" dirty="0" err="1"/>
              <a:t>odd</a:t>
            </a:r>
            <a:r>
              <a:rPr lang="nl-NL" dirty="0"/>
              <a:t> </a:t>
            </a:r>
            <a:r>
              <a:rPr lang="nl-NL" dirty="0" err="1"/>
              <a:t>numbers</a:t>
            </a:r>
            <a:r>
              <a:rPr lang="nl-NL" dirty="0"/>
              <a:t> </a:t>
            </a:r>
            <a:r>
              <a:rPr lang="nl-NL" dirty="0" err="1"/>
              <a:t>starting</a:t>
            </a:r>
            <a:r>
              <a:rPr lang="nl-NL" dirty="0"/>
              <a:t> at 1 (1,3,5,etc)</a:t>
            </a:r>
          </a:p>
          <a:p>
            <a:r>
              <a:rPr lang="nl-NL" dirty="0" err="1"/>
              <a:t>Only</a:t>
            </a:r>
            <a:r>
              <a:rPr lang="nl-NL" dirty="0"/>
              <a:t> have 100 </a:t>
            </a:r>
            <a:r>
              <a:rPr lang="nl-NL" dirty="0" err="1"/>
              <a:t>odd</a:t>
            </a:r>
            <a:r>
              <a:rPr lang="nl-NL" dirty="0"/>
              <a:t> </a:t>
            </a:r>
            <a:r>
              <a:rPr lang="nl-NL" dirty="0" err="1"/>
              <a:t>numbers</a:t>
            </a:r>
            <a:r>
              <a:rPr lang="nl-NL" dirty="0"/>
              <a:t> in </a:t>
            </a:r>
            <a:r>
              <a:rPr lang="nl-NL" dirty="0" err="1"/>
              <a:t>the</a:t>
            </a:r>
            <a:r>
              <a:rPr lang="nl-NL" dirty="0"/>
              <a:t> stream</a:t>
            </a:r>
          </a:p>
          <a:p>
            <a:r>
              <a:rPr lang="nl-NL" dirty="0" err="1"/>
              <a:t>Remove</a:t>
            </a:r>
            <a:r>
              <a:rPr lang="nl-NL" dirty="0"/>
              <a:t> </a:t>
            </a:r>
            <a:r>
              <a:rPr lang="nl-NL" dirty="0" err="1"/>
              <a:t>all</a:t>
            </a:r>
            <a:r>
              <a:rPr lang="nl-NL" dirty="0"/>
              <a:t> </a:t>
            </a:r>
            <a:r>
              <a:rPr lang="nl-NL" dirty="0" err="1"/>
              <a:t>the</a:t>
            </a:r>
            <a:r>
              <a:rPr lang="nl-NL" dirty="0"/>
              <a:t> non-prime </a:t>
            </a:r>
            <a:r>
              <a:rPr lang="nl-NL" dirty="0" err="1"/>
              <a:t>numbers</a:t>
            </a:r>
            <a:endParaRPr lang="nl-NL" dirty="0"/>
          </a:p>
          <a:p>
            <a:r>
              <a:rPr lang="nl-NL" dirty="0" err="1"/>
              <a:t>Remove</a:t>
            </a:r>
            <a:r>
              <a:rPr lang="nl-NL" dirty="0"/>
              <a:t> </a:t>
            </a:r>
            <a:r>
              <a:rPr lang="nl-NL" dirty="0" err="1"/>
              <a:t>all</a:t>
            </a:r>
            <a:r>
              <a:rPr lang="nl-NL" dirty="0"/>
              <a:t> </a:t>
            </a:r>
            <a:r>
              <a:rPr lang="nl-NL" dirty="0" err="1"/>
              <a:t>numbers</a:t>
            </a:r>
            <a:r>
              <a:rPr lang="nl-NL" dirty="0"/>
              <a:t> </a:t>
            </a:r>
            <a:r>
              <a:rPr lang="nl-NL" dirty="0" err="1"/>
              <a:t>above</a:t>
            </a:r>
            <a:r>
              <a:rPr lang="nl-NL" dirty="0"/>
              <a:t> 100</a:t>
            </a:r>
          </a:p>
          <a:p>
            <a:r>
              <a:rPr lang="nl-NL" dirty="0" err="1"/>
              <a:t>Count</a:t>
            </a:r>
            <a:r>
              <a:rPr lang="nl-NL" dirty="0"/>
              <a:t> </a:t>
            </a:r>
            <a:r>
              <a:rPr lang="nl-NL" dirty="0" err="1"/>
              <a:t>the</a:t>
            </a:r>
            <a:r>
              <a:rPr lang="nl-NL" dirty="0"/>
              <a:t> prime </a:t>
            </a:r>
            <a:r>
              <a:rPr lang="nl-NL" dirty="0" err="1"/>
              <a:t>numbers</a:t>
            </a:r>
            <a:r>
              <a:rPr lang="nl-NL" dirty="0"/>
              <a:t> </a:t>
            </a:r>
            <a:r>
              <a:rPr lang="nl-NL" dirty="0" err="1"/>
              <a:t>under</a:t>
            </a:r>
            <a:r>
              <a:rPr lang="nl-NL" dirty="0"/>
              <a:t> a 100</a:t>
            </a:r>
          </a:p>
        </p:txBody>
      </p:sp>
    </p:spTree>
    <p:extLst>
      <p:ext uri="{BB962C8B-B14F-4D97-AF65-F5344CB8AC3E}">
        <p14:creationId xmlns:p14="http://schemas.microsoft.com/office/powerpoint/2010/main" val="40549202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itel 1"/>
          <p:cNvSpPr txBox="1">
            <a:spLocks noGrp="1"/>
          </p:cNvSpPr>
          <p:nvPr>
            <p:ph type="title"/>
          </p:nvPr>
        </p:nvSpPr>
        <p:spPr>
          <a:prstGeom prst="rect">
            <a:avLst/>
          </a:prstGeom>
        </p:spPr>
        <p:txBody>
          <a:bodyPr/>
          <a:lstStyle/>
          <a:p>
            <a:r>
              <a:t>Managing Concurrent Processes</a:t>
            </a:r>
          </a:p>
        </p:txBody>
      </p:sp>
      <p:sp>
        <p:nvSpPr>
          <p:cNvPr id="265" name="Tijdelijke aanduiding voor inhoud 2"/>
          <p:cNvSpPr txBox="1">
            <a:spLocks noGrp="1"/>
          </p:cNvSpPr>
          <p:nvPr>
            <p:ph type="body" idx="1"/>
          </p:nvPr>
        </p:nvSpPr>
        <p:spPr>
          <a:prstGeom prst="rect">
            <a:avLst/>
          </a:prstGeom>
        </p:spPr>
        <p:txBody>
          <a:bodyPr/>
          <a:lstStyle/>
          <a:p>
            <a:r>
              <a:t>CyclicBarrier</a:t>
            </a:r>
          </a:p>
          <a:p>
            <a:r>
              <a:t>Fork/Join framework</a:t>
            </a:r>
          </a:p>
          <a:p>
            <a:r>
              <a:t>RecursiveTask</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C2E0D-8EC9-4C16-930F-801F54C163F4}"/>
              </a:ext>
            </a:extLst>
          </p:cNvPr>
          <p:cNvSpPr>
            <a:spLocks noGrp="1"/>
          </p:cNvSpPr>
          <p:nvPr>
            <p:ph type="title"/>
          </p:nvPr>
        </p:nvSpPr>
        <p:spPr/>
        <p:txBody>
          <a:bodyPr/>
          <a:lstStyle/>
          <a:p>
            <a:r>
              <a:rPr lang="nl-NL" dirty="0" err="1"/>
              <a:t>CyclicBarrier</a:t>
            </a:r>
            <a:endParaRPr lang="nl-NL" dirty="0"/>
          </a:p>
        </p:txBody>
      </p:sp>
      <p:sp>
        <p:nvSpPr>
          <p:cNvPr id="3" name="Tijdelijke aanduiding voor tekst 2">
            <a:extLst>
              <a:ext uri="{FF2B5EF4-FFF2-40B4-BE49-F238E27FC236}">
                <a16:creationId xmlns:a16="http://schemas.microsoft.com/office/drawing/2014/main" id="{16B80C2C-0DA4-41A0-A1CC-14FBA24D12DE}"/>
              </a:ext>
            </a:extLst>
          </p:cNvPr>
          <p:cNvSpPr>
            <a:spLocks noGrp="1"/>
          </p:cNvSpPr>
          <p:nvPr>
            <p:ph type="body" idx="1"/>
          </p:nvPr>
        </p:nvSpPr>
        <p:spPr/>
        <p:txBody>
          <a:bodyPr>
            <a:normAutofit lnSpcReduction="10000"/>
          </a:bodyPr>
          <a:lstStyle/>
          <a:p>
            <a:r>
              <a:rPr lang="nl-NL" dirty="0" err="1"/>
              <a:t>Makes</a:t>
            </a:r>
            <a:r>
              <a:rPr lang="nl-NL" dirty="0"/>
              <a:t> it </a:t>
            </a:r>
            <a:r>
              <a:rPr lang="nl-NL" dirty="0" err="1"/>
              <a:t>possible</a:t>
            </a:r>
            <a:r>
              <a:rPr lang="nl-NL" dirty="0"/>
              <a:t> </a:t>
            </a:r>
            <a:r>
              <a:rPr lang="nl-NL" dirty="0" err="1"/>
              <a:t>to</a:t>
            </a:r>
            <a:r>
              <a:rPr lang="nl-NL" dirty="0"/>
              <a:t> </a:t>
            </a:r>
            <a:r>
              <a:rPr lang="nl-NL" dirty="0" err="1"/>
              <a:t>pause</a:t>
            </a:r>
            <a:r>
              <a:rPr lang="nl-NL" dirty="0"/>
              <a:t> </a:t>
            </a:r>
            <a:r>
              <a:rPr lang="nl-NL" dirty="0" err="1"/>
              <a:t>between</a:t>
            </a:r>
            <a:r>
              <a:rPr lang="nl-NL" dirty="0"/>
              <a:t> </a:t>
            </a:r>
            <a:r>
              <a:rPr lang="nl-NL" dirty="0" err="1"/>
              <a:t>to</a:t>
            </a:r>
            <a:r>
              <a:rPr lang="nl-NL" dirty="0"/>
              <a:t> sets of </a:t>
            </a:r>
            <a:r>
              <a:rPr lang="nl-NL" dirty="0" err="1"/>
              <a:t>tasks</a:t>
            </a:r>
            <a:endParaRPr lang="nl-NL" dirty="0"/>
          </a:p>
          <a:p>
            <a:r>
              <a:rPr lang="nl-NL" dirty="0" err="1"/>
              <a:t>Used</a:t>
            </a:r>
            <a:r>
              <a:rPr lang="nl-NL" dirty="0"/>
              <a:t> </a:t>
            </a:r>
            <a:r>
              <a:rPr lang="nl-NL" dirty="0" err="1"/>
              <a:t>when</a:t>
            </a:r>
            <a:r>
              <a:rPr lang="nl-NL" dirty="0"/>
              <a:t> </a:t>
            </a:r>
            <a:r>
              <a:rPr lang="nl-NL" dirty="0" err="1"/>
              <a:t>there</a:t>
            </a:r>
            <a:r>
              <a:rPr lang="nl-NL" dirty="0"/>
              <a:t> is a </a:t>
            </a:r>
            <a:r>
              <a:rPr lang="nl-NL" dirty="0" err="1"/>
              <a:t>fixed</a:t>
            </a:r>
            <a:r>
              <a:rPr lang="nl-NL" dirty="0"/>
              <a:t> </a:t>
            </a:r>
            <a:r>
              <a:rPr lang="nl-NL" dirty="0" err="1"/>
              <a:t>number</a:t>
            </a:r>
            <a:r>
              <a:rPr lang="nl-NL" dirty="0"/>
              <a:t> of </a:t>
            </a:r>
            <a:r>
              <a:rPr lang="nl-NL" dirty="0" err="1"/>
              <a:t>threads</a:t>
            </a:r>
            <a:r>
              <a:rPr lang="nl-NL" dirty="0"/>
              <a:t> </a:t>
            </a:r>
            <a:r>
              <a:rPr lang="nl-NL" dirty="0" err="1"/>
              <a:t>that</a:t>
            </a:r>
            <a:r>
              <a:rPr lang="nl-NL" dirty="0"/>
              <a:t> must </a:t>
            </a:r>
            <a:r>
              <a:rPr lang="nl-NL" dirty="0" err="1"/>
              <a:t>wait</a:t>
            </a:r>
            <a:r>
              <a:rPr lang="nl-NL" dirty="0"/>
              <a:t> </a:t>
            </a:r>
            <a:r>
              <a:rPr lang="nl-NL" dirty="0" err="1"/>
              <a:t>for</a:t>
            </a:r>
            <a:r>
              <a:rPr lang="nl-NL" dirty="0"/>
              <a:t> </a:t>
            </a:r>
            <a:r>
              <a:rPr lang="nl-NL" dirty="0" err="1"/>
              <a:t>eachother</a:t>
            </a:r>
            <a:endParaRPr lang="nl-NL" dirty="0"/>
          </a:p>
          <a:p>
            <a:r>
              <a:rPr lang="nl-NL" dirty="0"/>
              <a:t>The moment </a:t>
            </a:r>
            <a:r>
              <a:rPr lang="nl-NL" dirty="0" err="1"/>
              <a:t>during</a:t>
            </a:r>
            <a:r>
              <a:rPr lang="nl-NL" dirty="0"/>
              <a:t> </a:t>
            </a:r>
            <a:r>
              <a:rPr lang="nl-NL" dirty="0" err="1"/>
              <a:t>execution</a:t>
            </a:r>
            <a:r>
              <a:rPr lang="nl-NL" dirty="0"/>
              <a:t> </a:t>
            </a:r>
            <a:r>
              <a:rPr lang="nl-NL" dirty="0" err="1"/>
              <a:t>when</a:t>
            </a:r>
            <a:r>
              <a:rPr lang="nl-NL" dirty="0"/>
              <a:t> </a:t>
            </a:r>
            <a:r>
              <a:rPr lang="nl-NL" dirty="0" err="1"/>
              <a:t>the</a:t>
            </a:r>
            <a:r>
              <a:rPr lang="nl-NL" dirty="0"/>
              <a:t> </a:t>
            </a:r>
            <a:r>
              <a:rPr lang="nl-NL" dirty="0" err="1"/>
              <a:t>threads</a:t>
            </a:r>
            <a:r>
              <a:rPr lang="nl-NL" dirty="0"/>
              <a:t> must </a:t>
            </a:r>
            <a:r>
              <a:rPr lang="nl-NL" dirty="0" err="1"/>
              <a:t>wait</a:t>
            </a:r>
            <a:r>
              <a:rPr lang="nl-NL" dirty="0"/>
              <a:t> is </a:t>
            </a:r>
            <a:r>
              <a:rPr lang="nl-NL" dirty="0" err="1"/>
              <a:t>called</a:t>
            </a:r>
            <a:r>
              <a:rPr lang="nl-NL" dirty="0"/>
              <a:t> </a:t>
            </a:r>
            <a:r>
              <a:rPr lang="nl-NL" dirty="0" err="1"/>
              <a:t>the</a:t>
            </a:r>
            <a:r>
              <a:rPr lang="nl-NL" dirty="0"/>
              <a:t> </a:t>
            </a:r>
            <a:r>
              <a:rPr lang="nl-NL" dirty="0" err="1"/>
              <a:t>barrier</a:t>
            </a:r>
            <a:endParaRPr lang="nl-NL" dirty="0"/>
          </a:p>
          <a:p>
            <a:r>
              <a:rPr lang="nl-NL" dirty="0"/>
              <a:t>It is cyclic, </a:t>
            </a:r>
            <a:r>
              <a:rPr lang="nl-NL" dirty="0" err="1"/>
              <a:t>because</a:t>
            </a:r>
            <a:r>
              <a:rPr lang="nl-NL" dirty="0"/>
              <a:t> it </a:t>
            </a:r>
            <a:r>
              <a:rPr lang="nl-NL" dirty="0" err="1"/>
              <a:t>can</a:t>
            </a:r>
            <a:r>
              <a:rPr lang="nl-NL" dirty="0"/>
              <a:t> </a:t>
            </a:r>
            <a:r>
              <a:rPr lang="nl-NL" dirty="0" err="1"/>
              <a:t>be</a:t>
            </a:r>
            <a:r>
              <a:rPr lang="nl-NL" dirty="0"/>
              <a:t> re-</a:t>
            </a:r>
            <a:r>
              <a:rPr lang="nl-NL" dirty="0" err="1"/>
              <a:t>used</a:t>
            </a:r>
            <a:r>
              <a:rPr lang="nl-NL" dirty="0"/>
              <a:t> </a:t>
            </a:r>
            <a:r>
              <a:rPr lang="nl-NL" dirty="0" err="1"/>
              <a:t>when</a:t>
            </a:r>
            <a:r>
              <a:rPr lang="nl-NL" dirty="0"/>
              <a:t> </a:t>
            </a:r>
            <a:r>
              <a:rPr lang="nl-NL" dirty="0" err="1"/>
              <a:t>the</a:t>
            </a:r>
            <a:r>
              <a:rPr lang="nl-NL" dirty="0"/>
              <a:t> </a:t>
            </a:r>
            <a:r>
              <a:rPr lang="nl-NL" dirty="0" err="1"/>
              <a:t>threads</a:t>
            </a:r>
            <a:r>
              <a:rPr lang="nl-NL" dirty="0"/>
              <a:t> are </a:t>
            </a:r>
            <a:r>
              <a:rPr lang="nl-NL" dirty="0" err="1"/>
              <a:t>done</a:t>
            </a:r>
            <a:r>
              <a:rPr lang="nl-NL" dirty="0"/>
              <a:t> </a:t>
            </a:r>
            <a:r>
              <a:rPr lang="nl-NL" dirty="0" err="1"/>
              <a:t>waiting</a:t>
            </a:r>
            <a:endParaRPr lang="nl-NL" dirty="0"/>
          </a:p>
          <a:p>
            <a:endParaRPr lang="nl-NL" dirty="0"/>
          </a:p>
          <a:p>
            <a:r>
              <a:rPr lang="nl-NL" dirty="0" err="1"/>
              <a:t>Exercise</a:t>
            </a:r>
            <a:r>
              <a:rPr lang="nl-NL" dirty="0"/>
              <a:t>: </a:t>
            </a:r>
            <a:r>
              <a:rPr lang="nl-NL" dirty="0" err="1"/>
              <a:t>use</a:t>
            </a:r>
            <a:r>
              <a:rPr lang="nl-NL" dirty="0"/>
              <a:t> </a:t>
            </a:r>
            <a:r>
              <a:rPr lang="nl-NL" dirty="0" err="1"/>
              <a:t>CyclicBarrier</a:t>
            </a:r>
            <a:r>
              <a:rPr lang="nl-NL" dirty="0"/>
              <a:t> </a:t>
            </a:r>
            <a:r>
              <a:rPr lang="nl-NL" dirty="0" err="1"/>
              <a:t>to</a:t>
            </a:r>
            <a:r>
              <a:rPr lang="nl-NL" dirty="0"/>
              <a:t> make Java </a:t>
            </a:r>
            <a:r>
              <a:rPr lang="nl-NL" dirty="0" err="1"/>
              <a:t>replace</a:t>
            </a:r>
            <a:r>
              <a:rPr lang="nl-NL" dirty="0"/>
              <a:t> </a:t>
            </a:r>
            <a:r>
              <a:rPr lang="nl-NL" dirty="0" err="1"/>
              <a:t>the</a:t>
            </a:r>
            <a:r>
              <a:rPr lang="nl-NL" dirty="0"/>
              <a:t> </a:t>
            </a:r>
            <a:r>
              <a:rPr lang="nl-NL" dirty="0" err="1"/>
              <a:t>window</a:t>
            </a:r>
            <a:r>
              <a:rPr lang="nl-NL" dirty="0"/>
              <a:t> frames in </a:t>
            </a:r>
            <a:r>
              <a:rPr lang="nl-NL" dirty="0" err="1"/>
              <a:t>the</a:t>
            </a:r>
            <a:r>
              <a:rPr lang="nl-NL" dirty="0"/>
              <a:t> house, do </a:t>
            </a:r>
            <a:r>
              <a:rPr lang="nl-NL" dirty="0" err="1"/>
              <a:t>the</a:t>
            </a:r>
            <a:r>
              <a:rPr lang="nl-NL" dirty="0"/>
              <a:t> </a:t>
            </a:r>
            <a:r>
              <a:rPr lang="nl-NL" dirty="0" err="1"/>
              <a:t>sanding</a:t>
            </a:r>
            <a:r>
              <a:rPr lang="nl-NL" dirty="0"/>
              <a:t> </a:t>
            </a:r>
            <a:r>
              <a:rPr lang="nl-NL" dirty="0" err="1"/>
              <a:t>and</a:t>
            </a:r>
            <a:r>
              <a:rPr lang="nl-NL" dirty="0"/>
              <a:t> </a:t>
            </a:r>
            <a:r>
              <a:rPr lang="nl-NL" dirty="0" err="1"/>
              <a:t>paint</a:t>
            </a:r>
            <a:r>
              <a:rPr lang="nl-NL" dirty="0"/>
              <a:t> </a:t>
            </a:r>
            <a:r>
              <a:rPr lang="nl-NL" dirty="0" err="1"/>
              <a:t>them</a:t>
            </a:r>
            <a:r>
              <a:rPr lang="nl-NL" dirty="0"/>
              <a:t> </a:t>
            </a:r>
            <a:r>
              <a:rPr lang="nl-NL" dirty="0" err="1"/>
              <a:t>with</a:t>
            </a:r>
            <a:r>
              <a:rPr lang="nl-NL" dirty="0"/>
              <a:t> a </a:t>
            </a:r>
            <a:r>
              <a:rPr lang="nl-NL" dirty="0" err="1"/>
              <a:t>fixed</a:t>
            </a:r>
            <a:r>
              <a:rPr lang="nl-NL" dirty="0"/>
              <a:t> thread pool of 4</a:t>
            </a:r>
          </a:p>
        </p:txBody>
      </p:sp>
    </p:spTree>
    <p:extLst>
      <p:ext uri="{BB962C8B-B14F-4D97-AF65-F5344CB8AC3E}">
        <p14:creationId xmlns:p14="http://schemas.microsoft.com/office/powerpoint/2010/main" val="18515577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D36B3-6847-4F5B-983A-860BD346ECF4}"/>
              </a:ext>
            </a:extLst>
          </p:cNvPr>
          <p:cNvSpPr>
            <a:spLocks noGrp="1"/>
          </p:cNvSpPr>
          <p:nvPr>
            <p:ph type="title"/>
          </p:nvPr>
        </p:nvSpPr>
        <p:spPr/>
        <p:txBody>
          <a:bodyPr/>
          <a:lstStyle/>
          <a:p>
            <a:r>
              <a:rPr lang="nl-NL" dirty="0" err="1"/>
              <a:t>ForkJoinPool</a:t>
            </a:r>
            <a:endParaRPr lang="nl-NL" dirty="0"/>
          </a:p>
        </p:txBody>
      </p:sp>
      <p:sp>
        <p:nvSpPr>
          <p:cNvPr id="3" name="Tijdelijke aanduiding voor tekst 2">
            <a:extLst>
              <a:ext uri="{FF2B5EF4-FFF2-40B4-BE49-F238E27FC236}">
                <a16:creationId xmlns:a16="http://schemas.microsoft.com/office/drawing/2014/main" id="{D3470F74-1122-417D-AA31-C7DD927DE7CB}"/>
              </a:ext>
            </a:extLst>
          </p:cNvPr>
          <p:cNvSpPr>
            <a:spLocks noGrp="1"/>
          </p:cNvSpPr>
          <p:nvPr>
            <p:ph type="body" idx="1"/>
          </p:nvPr>
        </p:nvSpPr>
        <p:spPr/>
        <p:txBody>
          <a:bodyPr>
            <a:normAutofit fontScale="92500" lnSpcReduction="20000"/>
          </a:bodyPr>
          <a:lstStyle/>
          <a:p>
            <a:r>
              <a:rPr lang="nl-NL" dirty="0" err="1"/>
              <a:t>Recursion</a:t>
            </a:r>
            <a:r>
              <a:rPr lang="nl-NL" dirty="0"/>
              <a:t> </a:t>
            </a:r>
            <a:r>
              <a:rPr lang="nl-NL" dirty="0" err="1"/>
              <a:t>to</a:t>
            </a:r>
            <a:r>
              <a:rPr lang="nl-NL" dirty="0"/>
              <a:t> do </a:t>
            </a:r>
            <a:r>
              <a:rPr lang="nl-NL" dirty="0" err="1"/>
              <a:t>task</a:t>
            </a:r>
            <a:r>
              <a:rPr lang="nl-NL" dirty="0"/>
              <a:t> &gt; </a:t>
            </a:r>
            <a:r>
              <a:rPr lang="nl-NL" dirty="0" err="1"/>
              <a:t>task</a:t>
            </a:r>
            <a:r>
              <a:rPr lang="nl-NL" dirty="0"/>
              <a:t> calls </a:t>
            </a:r>
            <a:r>
              <a:rPr lang="nl-NL" dirty="0" err="1"/>
              <a:t>itself</a:t>
            </a:r>
            <a:r>
              <a:rPr lang="nl-NL" dirty="0"/>
              <a:t> </a:t>
            </a:r>
            <a:r>
              <a:rPr lang="nl-NL" dirty="0" err="1"/>
              <a:t>to</a:t>
            </a:r>
            <a:r>
              <a:rPr lang="nl-NL" dirty="0"/>
              <a:t> do </a:t>
            </a:r>
            <a:r>
              <a:rPr lang="nl-NL" dirty="0" err="1"/>
              <a:t>the</a:t>
            </a:r>
            <a:r>
              <a:rPr lang="nl-NL" dirty="0"/>
              <a:t> </a:t>
            </a:r>
            <a:r>
              <a:rPr lang="nl-NL" dirty="0" err="1"/>
              <a:t>task</a:t>
            </a:r>
            <a:endParaRPr lang="nl-NL" dirty="0"/>
          </a:p>
          <a:p>
            <a:pPr lvl="1"/>
            <a:r>
              <a:rPr lang="nl-NL" dirty="0"/>
              <a:t>Base case – non-</a:t>
            </a:r>
            <a:r>
              <a:rPr lang="nl-NL" dirty="0" err="1"/>
              <a:t>recursive</a:t>
            </a:r>
            <a:r>
              <a:rPr lang="nl-NL" dirty="0"/>
              <a:t> </a:t>
            </a:r>
            <a:r>
              <a:rPr lang="nl-NL" dirty="0" err="1"/>
              <a:t>method</a:t>
            </a:r>
            <a:r>
              <a:rPr lang="nl-NL" dirty="0"/>
              <a:t>, </a:t>
            </a:r>
            <a:r>
              <a:rPr lang="nl-NL" dirty="0" err="1"/>
              <a:t>else</a:t>
            </a:r>
            <a:r>
              <a:rPr lang="nl-NL" dirty="0"/>
              <a:t> </a:t>
            </a:r>
            <a:r>
              <a:rPr lang="nl-NL" dirty="0" err="1"/>
              <a:t>the</a:t>
            </a:r>
            <a:r>
              <a:rPr lang="nl-NL" dirty="0"/>
              <a:t> </a:t>
            </a:r>
            <a:r>
              <a:rPr lang="nl-NL" dirty="0" err="1"/>
              <a:t>process</a:t>
            </a:r>
            <a:r>
              <a:rPr lang="nl-NL" dirty="0"/>
              <a:t> </a:t>
            </a:r>
            <a:r>
              <a:rPr lang="nl-NL" dirty="0" err="1"/>
              <a:t>would</a:t>
            </a:r>
            <a:r>
              <a:rPr lang="nl-NL" dirty="0"/>
              <a:t> never </a:t>
            </a:r>
            <a:r>
              <a:rPr lang="nl-NL" dirty="0" err="1"/>
              <a:t>be</a:t>
            </a:r>
            <a:r>
              <a:rPr lang="nl-NL" dirty="0"/>
              <a:t> </a:t>
            </a:r>
            <a:r>
              <a:rPr lang="nl-NL" dirty="0" err="1"/>
              <a:t>terminated</a:t>
            </a:r>
            <a:endParaRPr lang="nl-NL" dirty="0"/>
          </a:p>
          <a:p>
            <a:pPr lvl="1"/>
            <a:r>
              <a:rPr lang="nl-NL" dirty="0" err="1"/>
              <a:t>Recursive</a:t>
            </a:r>
            <a:r>
              <a:rPr lang="nl-NL" dirty="0"/>
              <a:t> case – calls </a:t>
            </a:r>
            <a:r>
              <a:rPr lang="nl-NL" dirty="0" err="1"/>
              <a:t>itself</a:t>
            </a:r>
            <a:r>
              <a:rPr lang="nl-NL" dirty="0"/>
              <a:t> </a:t>
            </a:r>
            <a:r>
              <a:rPr lang="nl-NL" dirty="0" err="1"/>
              <a:t>once</a:t>
            </a:r>
            <a:r>
              <a:rPr lang="nl-NL" dirty="0"/>
              <a:t> or more </a:t>
            </a:r>
            <a:r>
              <a:rPr lang="nl-NL" dirty="0" err="1"/>
              <a:t>to</a:t>
            </a:r>
            <a:r>
              <a:rPr lang="nl-NL" dirty="0"/>
              <a:t> </a:t>
            </a:r>
            <a:r>
              <a:rPr lang="nl-NL" dirty="0" err="1"/>
              <a:t>solve</a:t>
            </a:r>
            <a:r>
              <a:rPr lang="nl-NL" dirty="0"/>
              <a:t> </a:t>
            </a:r>
            <a:r>
              <a:rPr lang="nl-NL" dirty="0" err="1"/>
              <a:t>the</a:t>
            </a:r>
            <a:r>
              <a:rPr lang="nl-NL" dirty="0"/>
              <a:t> </a:t>
            </a:r>
            <a:r>
              <a:rPr lang="nl-NL" dirty="0" err="1"/>
              <a:t>problem</a:t>
            </a:r>
            <a:endParaRPr lang="nl-NL" dirty="0"/>
          </a:p>
          <a:p>
            <a:pPr lvl="1"/>
            <a:endParaRPr lang="nl-NL" dirty="0"/>
          </a:p>
          <a:p>
            <a:pPr marL="0" indent="0">
              <a:buNone/>
            </a:pPr>
            <a:r>
              <a:rPr lang="nl-NL" dirty="0"/>
              <a:t>How </a:t>
            </a:r>
            <a:r>
              <a:rPr lang="nl-NL" dirty="0" err="1"/>
              <a:t>to</a:t>
            </a:r>
            <a:r>
              <a:rPr lang="nl-NL" dirty="0"/>
              <a:t> </a:t>
            </a:r>
            <a:r>
              <a:rPr lang="nl-NL" dirty="0" err="1"/>
              <a:t>use</a:t>
            </a:r>
            <a:r>
              <a:rPr lang="nl-NL" dirty="0"/>
              <a:t>:</a:t>
            </a:r>
          </a:p>
          <a:p>
            <a:pPr marL="514350" indent="-514350">
              <a:buFont typeface="+mj-lt"/>
              <a:buAutoNum type="arabicPeriod"/>
            </a:pPr>
            <a:r>
              <a:rPr lang="nl-NL" dirty="0" err="1"/>
              <a:t>Create</a:t>
            </a:r>
            <a:r>
              <a:rPr lang="nl-NL" dirty="0"/>
              <a:t> </a:t>
            </a:r>
            <a:r>
              <a:rPr lang="nl-NL" dirty="0" err="1"/>
              <a:t>ForkJoinTask</a:t>
            </a:r>
            <a:r>
              <a:rPr lang="nl-NL" dirty="0"/>
              <a:t> (</a:t>
            </a:r>
            <a:r>
              <a:rPr lang="nl-NL" dirty="0" err="1"/>
              <a:t>recursive</a:t>
            </a:r>
            <a:r>
              <a:rPr lang="nl-NL" dirty="0"/>
              <a:t> </a:t>
            </a:r>
            <a:r>
              <a:rPr lang="nl-NL" dirty="0" err="1"/>
              <a:t>process</a:t>
            </a:r>
            <a:r>
              <a:rPr lang="nl-NL" dirty="0"/>
              <a:t> </a:t>
            </a:r>
            <a:r>
              <a:rPr lang="nl-NL" dirty="0" err="1"/>
              <a:t>definition</a:t>
            </a:r>
            <a:r>
              <a:rPr lang="nl-NL" dirty="0"/>
              <a:t>)</a:t>
            </a:r>
          </a:p>
          <a:p>
            <a:pPr marL="514350" indent="-514350">
              <a:buFont typeface="+mj-lt"/>
              <a:buAutoNum type="arabicPeriod"/>
            </a:pPr>
            <a:r>
              <a:rPr lang="nl-NL" dirty="0" err="1"/>
              <a:t>Create</a:t>
            </a:r>
            <a:r>
              <a:rPr lang="nl-NL" dirty="0"/>
              <a:t> </a:t>
            </a:r>
            <a:r>
              <a:rPr lang="nl-NL" dirty="0" err="1"/>
              <a:t>ForkJoinPool</a:t>
            </a:r>
            <a:r>
              <a:rPr lang="nl-NL" dirty="0"/>
              <a:t> (</a:t>
            </a:r>
            <a:r>
              <a:rPr lang="nl-NL" dirty="0" err="1"/>
              <a:t>one</a:t>
            </a:r>
            <a:r>
              <a:rPr lang="nl-NL" dirty="0"/>
              <a:t> line of code)</a:t>
            </a:r>
          </a:p>
          <a:p>
            <a:pPr marL="514350" indent="-514350">
              <a:buFont typeface="+mj-lt"/>
              <a:buAutoNum type="arabicPeriod"/>
            </a:pPr>
            <a:r>
              <a:rPr lang="nl-NL" dirty="0"/>
              <a:t>Start </a:t>
            </a:r>
            <a:r>
              <a:rPr lang="nl-NL" dirty="0" err="1"/>
              <a:t>ForkJoinTask</a:t>
            </a:r>
            <a:r>
              <a:rPr lang="nl-NL" dirty="0"/>
              <a:t> (</a:t>
            </a:r>
            <a:r>
              <a:rPr lang="nl-NL" dirty="0" err="1"/>
              <a:t>one</a:t>
            </a:r>
            <a:r>
              <a:rPr lang="nl-NL" dirty="0"/>
              <a:t> line of code)</a:t>
            </a:r>
          </a:p>
        </p:txBody>
      </p:sp>
    </p:spTree>
    <p:extLst>
      <p:ext uri="{BB962C8B-B14F-4D97-AF65-F5344CB8AC3E}">
        <p14:creationId xmlns:p14="http://schemas.microsoft.com/office/powerpoint/2010/main" val="3273241953"/>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AC4F9-4DFE-472C-B150-7A725BBC6FF7}"/>
              </a:ext>
            </a:extLst>
          </p:cNvPr>
          <p:cNvSpPr>
            <a:spLocks noGrp="1"/>
          </p:cNvSpPr>
          <p:nvPr>
            <p:ph type="title"/>
          </p:nvPr>
        </p:nvSpPr>
        <p:spPr/>
        <p:txBody>
          <a:bodyPr/>
          <a:lstStyle/>
          <a:p>
            <a:r>
              <a:rPr lang="nl-NL" dirty="0" err="1"/>
              <a:t>RecursiveAction</a:t>
            </a:r>
            <a:r>
              <a:rPr lang="nl-NL" dirty="0"/>
              <a:t> </a:t>
            </a:r>
            <a:r>
              <a:rPr lang="nl-NL" dirty="0" err="1"/>
              <a:t>and</a:t>
            </a:r>
            <a:r>
              <a:rPr lang="nl-NL" dirty="0"/>
              <a:t> </a:t>
            </a:r>
            <a:r>
              <a:rPr lang="nl-NL" dirty="0" err="1"/>
              <a:t>RecursiveTask</a:t>
            </a:r>
            <a:endParaRPr lang="nl-NL" dirty="0"/>
          </a:p>
        </p:txBody>
      </p:sp>
      <p:sp>
        <p:nvSpPr>
          <p:cNvPr id="3" name="Tijdelijke aanduiding voor tekst 2">
            <a:extLst>
              <a:ext uri="{FF2B5EF4-FFF2-40B4-BE49-F238E27FC236}">
                <a16:creationId xmlns:a16="http://schemas.microsoft.com/office/drawing/2014/main" id="{DDA8EAE7-B222-4A1E-8CCD-95988B72B301}"/>
              </a:ext>
            </a:extLst>
          </p:cNvPr>
          <p:cNvSpPr>
            <a:spLocks noGrp="1"/>
          </p:cNvSpPr>
          <p:nvPr>
            <p:ph type="body" idx="1"/>
          </p:nvPr>
        </p:nvSpPr>
        <p:spPr/>
        <p:txBody>
          <a:bodyPr/>
          <a:lstStyle/>
          <a:p>
            <a:r>
              <a:rPr lang="nl-NL" dirty="0"/>
              <a:t>Both </a:t>
            </a:r>
            <a:r>
              <a:rPr lang="nl-NL" dirty="0" err="1"/>
              <a:t>implement</a:t>
            </a:r>
            <a:r>
              <a:rPr lang="nl-NL" dirty="0"/>
              <a:t> </a:t>
            </a:r>
            <a:r>
              <a:rPr lang="nl-NL" dirty="0" err="1"/>
              <a:t>ForkJoinTask</a:t>
            </a:r>
            <a:r>
              <a:rPr lang="nl-NL" dirty="0"/>
              <a:t> interface</a:t>
            </a:r>
          </a:p>
          <a:p>
            <a:r>
              <a:rPr lang="nl-NL" dirty="0" err="1"/>
              <a:t>Extend</a:t>
            </a:r>
            <a:r>
              <a:rPr lang="nl-NL" dirty="0"/>
              <a:t> </a:t>
            </a:r>
            <a:r>
              <a:rPr lang="nl-NL" dirty="0" err="1"/>
              <a:t>one</a:t>
            </a:r>
            <a:r>
              <a:rPr lang="nl-NL" dirty="0"/>
              <a:t> of these </a:t>
            </a:r>
            <a:r>
              <a:rPr lang="nl-NL" dirty="0" err="1"/>
              <a:t>to</a:t>
            </a:r>
            <a:r>
              <a:rPr lang="nl-NL" dirty="0"/>
              <a:t> </a:t>
            </a:r>
            <a:r>
              <a:rPr lang="nl-NL" dirty="0" err="1"/>
              <a:t>create</a:t>
            </a:r>
            <a:r>
              <a:rPr lang="nl-NL" dirty="0"/>
              <a:t> a </a:t>
            </a:r>
            <a:r>
              <a:rPr lang="nl-NL" dirty="0" err="1"/>
              <a:t>ForkJoinTask</a:t>
            </a:r>
            <a:endParaRPr lang="nl-NL" dirty="0"/>
          </a:p>
          <a:p>
            <a:r>
              <a:rPr lang="nl-NL" dirty="0" err="1"/>
              <a:t>Implement</a:t>
            </a:r>
            <a:r>
              <a:rPr lang="nl-NL" dirty="0"/>
              <a:t> </a:t>
            </a:r>
            <a:r>
              <a:rPr lang="nl-NL" dirty="0" err="1"/>
              <a:t>compute</a:t>
            </a:r>
            <a:r>
              <a:rPr lang="nl-NL" dirty="0"/>
              <a:t>() </a:t>
            </a:r>
            <a:r>
              <a:rPr lang="nl-NL" dirty="0" err="1"/>
              <a:t>method</a:t>
            </a:r>
            <a:endParaRPr lang="nl-NL" dirty="0"/>
          </a:p>
          <a:p>
            <a:r>
              <a:rPr lang="nl-NL" dirty="0" err="1"/>
              <a:t>RecursiveAction</a:t>
            </a:r>
            <a:r>
              <a:rPr lang="nl-NL" dirty="0"/>
              <a:t>:  </a:t>
            </a:r>
            <a:r>
              <a:rPr lang="nl-NL" dirty="0" err="1"/>
              <a:t>compute</a:t>
            </a:r>
            <a:r>
              <a:rPr lang="nl-NL" dirty="0"/>
              <a:t> returns </a:t>
            </a:r>
            <a:r>
              <a:rPr lang="nl-NL" dirty="0" err="1"/>
              <a:t>void</a:t>
            </a:r>
            <a:endParaRPr lang="nl-NL" dirty="0"/>
          </a:p>
          <a:p>
            <a:r>
              <a:rPr lang="nl-NL" dirty="0" err="1"/>
              <a:t>RecursiveTask</a:t>
            </a:r>
            <a:r>
              <a:rPr lang="nl-NL" dirty="0"/>
              <a:t>: </a:t>
            </a:r>
            <a:r>
              <a:rPr lang="nl-NL" dirty="0" err="1"/>
              <a:t>compute</a:t>
            </a:r>
            <a:r>
              <a:rPr lang="nl-NL" dirty="0"/>
              <a:t> returns </a:t>
            </a:r>
            <a:r>
              <a:rPr lang="nl-NL" dirty="0" err="1"/>
              <a:t>generic</a:t>
            </a:r>
            <a:r>
              <a:rPr lang="nl-NL" dirty="0"/>
              <a:t> object</a:t>
            </a:r>
          </a:p>
          <a:p>
            <a:endParaRPr lang="nl-NL" dirty="0"/>
          </a:p>
          <a:p>
            <a:pPr marL="0" indent="0">
              <a:buNone/>
            </a:pPr>
            <a:endParaRPr lang="nl-NL" dirty="0"/>
          </a:p>
        </p:txBody>
      </p:sp>
    </p:spTree>
    <p:extLst>
      <p:ext uri="{BB962C8B-B14F-4D97-AF65-F5344CB8AC3E}">
        <p14:creationId xmlns:p14="http://schemas.microsoft.com/office/powerpoint/2010/main" val="139290639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682E2-7164-4851-BBA2-58615A995470}"/>
              </a:ext>
            </a:extLst>
          </p:cNvPr>
          <p:cNvSpPr>
            <a:spLocks noGrp="1"/>
          </p:cNvSpPr>
          <p:nvPr>
            <p:ph type="title"/>
          </p:nvPr>
        </p:nvSpPr>
        <p:spPr/>
        <p:txBody>
          <a:bodyPr/>
          <a:lstStyle/>
          <a:p>
            <a:r>
              <a:rPr lang="nl-NL" dirty="0" err="1"/>
              <a:t>Exercise</a:t>
            </a:r>
            <a:endParaRPr lang="nl-NL" dirty="0"/>
          </a:p>
        </p:txBody>
      </p:sp>
      <p:sp>
        <p:nvSpPr>
          <p:cNvPr id="3" name="Tijdelijke aanduiding voor tekst 2">
            <a:extLst>
              <a:ext uri="{FF2B5EF4-FFF2-40B4-BE49-F238E27FC236}">
                <a16:creationId xmlns:a16="http://schemas.microsoft.com/office/drawing/2014/main" id="{3BCF200B-DF52-4C43-B8AF-4D1EB539602B}"/>
              </a:ext>
            </a:extLst>
          </p:cNvPr>
          <p:cNvSpPr>
            <a:spLocks noGrp="1"/>
          </p:cNvSpPr>
          <p:nvPr>
            <p:ph type="body" idx="1"/>
          </p:nvPr>
        </p:nvSpPr>
        <p:spPr/>
        <p:txBody>
          <a:bodyPr/>
          <a:lstStyle/>
          <a:p>
            <a:r>
              <a:rPr lang="nl-NL" dirty="0" err="1"/>
              <a:t>Create</a:t>
            </a:r>
            <a:r>
              <a:rPr lang="nl-NL" dirty="0"/>
              <a:t> a </a:t>
            </a:r>
            <a:r>
              <a:rPr lang="nl-NL" dirty="0" err="1"/>
              <a:t>ForkJoinTask</a:t>
            </a:r>
            <a:r>
              <a:rPr lang="nl-NL" dirty="0"/>
              <a:t> </a:t>
            </a:r>
            <a:r>
              <a:rPr lang="nl-NL" dirty="0" err="1"/>
              <a:t>for</a:t>
            </a:r>
            <a:r>
              <a:rPr lang="nl-NL" dirty="0"/>
              <a:t> these </a:t>
            </a:r>
            <a:r>
              <a:rPr lang="nl-NL" dirty="0" err="1"/>
              <a:t>two</a:t>
            </a:r>
            <a:r>
              <a:rPr lang="nl-NL" dirty="0"/>
              <a:t> cases:</a:t>
            </a:r>
          </a:p>
          <a:p>
            <a:pPr lvl="1"/>
            <a:r>
              <a:rPr lang="nl-NL" dirty="0" err="1"/>
              <a:t>Counting</a:t>
            </a:r>
            <a:r>
              <a:rPr lang="nl-NL" dirty="0"/>
              <a:t> </a:t>
            </a:r>
            <a:r>
              <a:rPr lang="nl-NL" dirty="0" err="1"/>
              <a:t>all</a:t>
            </a:r>
            <a:r>
              <a:rPr lang="nl-NL" dirty="0"/>
              <a:t> </a:t>
            </a:r>
            <a:r>
              <a:rPr lang="nl-NL" dirty="0" err="1"/>
              <a:t>the</a:t>
            </a:r>
            <a:r>
              <a:rPr lang="nl-NL" dirty="0"/>
              <a:t> </a:t>
            </a:r>
            <a:r>
              <a:rPr lang="nl-NL" dirty="0" err="1"/>
              <a:t>votes</a:t>
            </a:r>
            <a:r>
              <a:rPr lang="nl-NL" dirty="0"/>
              <a:t> in </a:t>
            </a:r>
            <a:r>
              <a:rPr lang="nl-NL" dirty="0" err="1"/>
              <a:t>the</a:t>
            </a:r>
            <a:r>
              <a:rPr lang="nl-NL" dirty="0"/>
              <a:t> Dutch </a:t>
            </a:r>
            <a:r>
              <a:rPr lang="nl-NL" dirty="0" err="1"/>
              <a:t>elections</a:t>
            </a:r>
            <a:endParaRPr lang="nl-NL" dirty="0"/>
          </a:p>
          <a:p>
            <a:pPr lvl="1"/>
            <a:r>
              <a:rPr lang="nl-NL" dirty="0" err="1"/>
              <a:t>Picking</a:t>
            </a:r>
            <a:r>
              <a:rPr lang="nl-NL" dirty="0"/>
              <a:t> up </a:t>
            </a:r>
            <a:r>
              <a:rPr lang="nl-NL" dirty="0" err="1"/>
              <a:t>all</a:t>
            </a:r>
            <a:r>
              <a:rPr lang="nl-NL" dirty="0"/>
              <a:t> </a:t>
            </a:r>
            <a:r>
              <a:rPr lang="nl-NL" dirty="0" err="1"/>
              <a:t>the</a:t>
            </a:r>
            <a:r>
              <a:rPr lang="nl-NL" dirty="0"/>
              <a:t> </a:t>
            </a:r>
            <a:r>
              <a:rPr lang="nl-NL" dirty="0" err="1"/>
              <a:t>trash</a:t>
            </a:r>
            <a:r>
              <a:rPr lang="nl-NL" dirty="0"/>
              <a:t> </a:t>
            </a:r>
            <a:r>
              <a:rPr lang="nl-NL" dirty="0" err="1"/>
              <a:t>after</a:t>
            </a:r>
            <a:r>
              <a:rPr lang="nl-NL" dirty="0"/>
              <a:t> a festival</a:t>
            </a:r>
          </a:p>
          <a:p>
            <a:pPr lvl="1"/>
            <a:endParaRPr lang="nl-NL" dirty="0"/>
          </a:p>
          <a:p>
            <a:r>
              <a:rPr lang="nl-NL" dirty="0" err="1"/>
              <a:t>Did</a:t>
            </a:r>
            <a:r>
              <a:rPr lang="nl-NL" dirty="0"/>
              <a:t> </a:t>
            </a:r>
            <a:r>
              <a:rPr lang="nl-NL" dirty="0" err="1"/>
              <a:t>you</a:t>
            </a:r>
            <a:r>
              <a:rPr lang="nl-NL" dirty="0"/>
              <a:t> </a:t>
            </a:r>
            <a:r>
              <a:rPr lang="nl-NL" dirty="0" err="1"/>
              <a:t>use</a:t>
            </a:r>
            <a:r>
              <a:rPr lang="nl-NL" dirty="0"/>
              <a:t> </a:t>
            </a:r>
            <a:r>
              <a:rPr lang="nl-NL" dirty="0" err="1"/>
              <a:t>RecursiveAction</a:t>
            </a:r>
            <a:r>
              <a:rPr lang="nl-NL" dirty="0"/>
              <a:t> or </a:t>
            </a:r>
            <a:r>
              <a:rPr lang="nl-NL" dirty="0" err="1"/>
              <a:t>RecursiveTask</a:t>
            </a:r>
            <a:r>
              <a:rPr lang="nl-NL" dirty="0"/>
              <a:t>? </a:t>
            </a:r>
            <a:r>
              <a:rPr lang="nl-NL" dirty="0" err="1"/>
              <a:t>And</a:t>
            </a:r>
            <a:r>
              <a:rPr lang="nl-NL" dirty="0"/>
              <a:t> </a:t>
            </a:r>
            <a:r>
              <a:rPr lang="nl-NL" dirty="0" err="1"/>
              <a:t>why</a:t>
            </a:r>
            <a:r>
              <a:rPr lang="nl-NL" dirty="0"/>
              <a:t>?</a:t>
            </a:r>
          </a:p>
        </p:txBody>
      </p:sp>
    </p:spTree>
    <p:extLst>
      <p:ext uri="{BB962C8B-B14F-4D97-AF65-F5344CB8AC3E}">
        <p14:creationId xmlns:p14="http://schemas.microsoft.com/office/powerpoint/2010/main" val="2003729899"/>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el 1"/>
          <p:cNvSpPr txBox="1">
            <a:spLocks noGrp="1"/>
          </p:cNvSpPr>
          <p:nvPr>
            <p:ph type="title"/>
          </p:nvPr>
        </p:nvSpPr>
        <p:spPr>
          <a:prstGeom prst="rect">
            <a:avLst/>
          </a:prstGeom>
        </p:spPr>
        <p:txBody>
          <a:bodyPr/>
          <a:lstStyle/>
          <a:p>
            <a:r>
              <a:t>Threading Problems</a:t>
            </a:r>
          </a:p>
        </p:txBody>
      </p:sp>
      <p:sp>
        <p:nvSpPr>
          <p:cNvPr id="268" name="Tijdelijke aanduiding voor inhoud 2"/>
          <p:cNvSpPr txBox="1">
            <a:spLocks noGrp="1"/>
          </p:cNvSpPr>
          <p:nvPr>
            <p:ph type="body" idx="1"/>
          </p:nvPr>
        </p:nvSpPr>
        <p:spPr>
          <a:prstGeom prst="rect">
            <a:avLst/>
          </a:prstGeom>
        </p:spPr>
        <p:txBody>
          <a:bodyPr>
            <a:normAutofit fontScale="85000" lnSpcReduction="10000"/>
          </a:bodyPr>
          <a:lstStyle/>
          <a:p>
            <a:r>
              <a:rPr dirty="0"/>
              <a:t>Liveness</a:t>
            </a:r>
            <a:r>
              <a:rPr lang="nl-NL" dirty="0"/>
              <a:t>: </a:t>
            </a:r>
            <a:r>
              <a:rPr lang="nl-NL" dirty="0" err="1"/>
              <a:t>ability</a:t>
            </a:r>
            <a:r>
              <a:rPr lang="nl-NL" dirty="0"/>
              <a:t> of </a:t>
            </a:r>
            <a:r>
              <a:rPr lang="nl-NL" dirty="0" err="1"/>
              <a:t>application</a:t>
            </a:r>
            <a:r>
              <a:rPr lang="nl-NL" dirty="0"/>
              <a:t> </a:t>
            </a:r>
            <a:r>
              <a:rPr lang="nl-NL" dirty="0" err="1"/>
              <a:t>to</a:t>
            </a:r>
            <a:r>
              <a:rPr lang="nl-NL" dirty="0"/>
              <a:t> </a:t>
            </a:r>
            <a:r>
              <a:rPr lang="nl-NL" dirty="0" err="1"/>
              <a:t>execute</a:t>
            </a:r>
            <a:r>
              <a:rPr lang="nl-NL" dirty="0"/>
              <a:t> in </a:t>
            </a:r>
            <a:r>
              <a:rPr lang="nl-NL" dirty="0" err="1"/>
              <a:t>an</a:t>
            </a:r>
            <a:r>
              <a:rPr lang="nl-NL" dirty="0"/>
              <a:t> </a:t>
            </a:r>
            <a:r>
              <a:rPr lang="nl-NL" dirty="0" err="1"/>
              <a:t>acceptable</a:t>
            </a:r>
            <a:r>
              <a:rPr lang="nl-NL" dirty="0"/>
              <a:t> </a:t>
            </a:r>
            <a:r>
              <a:rPr lang="nl-NL" dirty="0" err="1"/>
              <a:t>amount</a:t>
            </a:r>
            <a:r>
              <a:rPr lang="nl-NL" dirty="0"/>
              <a:t> of time</a:t>
            </a:r>
          </a:p>
          <a:p>
            <a:endParaRPr dirty="0"/>
          </a:p>
          <a:p>
            <a:r>
              <a:rPr dirty="0"/>
              <a:t>Deadlock</a:t>
            </a:r>
            <a:r>
              <a:rPr lang="nl-NL" dirty="0"/>
              <a:t>: </a:t>
            </a:r>
            <a:r>
              <a:rPr lang="nl-NL" dirty="0" err="1"/>
              <a:t>two</a:t>
            </a:r>
            <a:r>
              <a:rPr lang="nl-NL" dirty="0"/>
              <a:t> or more </a:t>
            </a:r>
            <a:r>
              <a:rPr lang="nl-NL" dirty="0" err="1"/>
              <a:t>threads</a:t>
            </a:r>
            <a:r>
              <a:rPr lang="nl-NL" dirty="0"/>
              <a:t> block </a:t>
            </a:r>
            <a:r>
              <a:rPr lang="nl-NL" dirty="0" err="1"/>
              <a:t>each</a:t>
            </a:r>
            <a:r>
              <a:rPr lang="nl-NL" dirty="0"/>
              <a:t> </a:t>
            </a:r>
            <a:r>
              <a:rPr lang="nl-NL" dirty="0" err="1"/>
              <a:t>other</a:t>
            </a:r>
            <a:r>
              <a:rPr lang="nl-NL" dirty="0"/>
              <a:t> </a:t>
            </a:r>
            <a:r>
              <a:rPr lang="nl-NL" dirty="0" err="1"/>
              <a:t>forever</a:t>
            </a:r>
            <a:endParaRPr dirty="0"/>
          </a:p>
          <a:p>
            <a:r>
              <a:rPr dirty="0"/>
              <a:t>Starvation</a:t>
            </a:r>
            <a:r>
              <a:rPr lang="nl-NL" dirty="0"/>
              <a:t>: </a:t>
            </a:r>
            <a:r>
              <a:rPr lang="nl-NL" dirty="0" err="1"/>
              <a:t>one</a:t>
            </a:r>
            <a:r>
              <a:rPr lang="nl-NL" dirty="0"/>
              <a:t> thread </a:t>
            </a:r>
            <a:r>
              <a:rPr lang="nl-NL" dirty="0" err="1"/>
              <a:t>doesn’t</a:t>
            </a:r>
            <a:r>
              <a:rPr lang="nl-NL" dirty="0"/>
              <a:t> get access </a:t>
            </a:r>
            <a:r>
              <a:rPr lang="nl-NL" dirty="0" err="1"/>
              <a:t>to</a:t>
            </a:r>
            <a:r>
              <a:rPr lang="nl-NL" dirty="0"/>
              <a:t> a shared resource or </a:t>
            </a:r>
            <a:r>
              <a:rPr lang="nl-NL" dirty="0" err="1"/>
              <a:t>locked</a:t>
            </a:r>
            <a:r>
              <a:rPr lang="nl-NL" dirty="0"/>
              <a:t> block of code</a:t>
            </a:r>
            <a:endParaRPr dirty="0"/>
          </a:p>
          <a:p>
            <a:r>
              <a:rPr dirty="0" err="1"/>
              <a:t>Livelock</a:t>
            </a:r>
            <a:r>
              <a:rPr lang="nl-NL" dirty="0"/>
              <a:t>: special </a:t>
            </a:r>
            <a:r>
              <a:rPr lang="nl-NL" dirty="0" err="1"/>
              <a:t>starvation</a:t>
            </a:r>
            <a:r>
              <a:rPr lang="nl-NL" dirty="0"/>
              <a:t>, </a:t>
            </a:r>
            <a:r>
              <a:rPr lang="nl-NL" dirty="0" err="1"/>
              <a:t>both</a:t>
            </a:r>
            <a:r>
              <a:rPr lang="nl-NL" dirty="0"/>
              <a:t> </a:t>
            </a:r>
            <a:r>
              <a:rPr lang="nl-NL" dirty="0" err="1"/>
              <a:t>alive</a:t>
            </a:r>
            <a:r>
              <a:rPr lang="nl-NL" dirty="0"/>
              <a:t> </a:t>
            </a:r>
            <a:r>
              <a:rPr lang="nl-NL" dirty="0" err="1"/>
              <a:t>trying</a:t>
            </a:r>
            <a:r>
              <a:rPr lang="nl-NL" dirty="0"/>
              <a:t> </a:t>
            </a:r>
            <a:r>
              <a:rPr lang="nl-NL" dirty="0" err="1"/>
              <a:t>to</a:t>
            </a:r>
            <a:r>
              <a:rPr lang="nl-NL" dirty="0"/>
              <a:t> complete </a:t>
            </a:r>
            <a:r>
              <a:rPr lang="nl-NL" dirty="0" err="1"/>
              <a:t>the</a:t>
            </a:r>
            <a:r>
              <a:rPr lang="nl-NL" dirty="0"/>
              <a:t> </a:t>
            </a:r>
            <a:r>
              <a:rPr lang="nl-NL" dirty="0" err="1"/>
              <a:t>task</a:t>
            </a:r>
            <a:r>
              <a:rPr lang="nl-NL" dirty="0"/>
              <a:t> but </a:t>
            </a:r>
            <a:r>
              <a:rPr lang="nl-NL" dirty="0" err="1"/>
              <a:t>fail</a:t>
            </a:r>
            <a:r>
              <a:rPr lang="nl-NL" dirty="0"/>
              <a:t> </a:t>
            </a:r>
            <a:r>
              <a:rPr lang="nl-NL" dirty="0" err="1"/>
              <a:t>and</a:t>
            </a:r>
            <a:r>
              <a:rPr lang="nl-NL" dirty="0"/>
              <a:t> </a:t>
            </a:r>
            <a:r>
              <a:rPr lang="nl-NL" dirty="0" err="1"/>
              <a:t>restart</a:t>
            </a:r>
            <a:r>
              <a:rPr lang="nl-NL" dirty="0"/>
              <a:t> </a:t>
            </a:r>
            <a:r>
              <a:rPr lang="nl-NL" dirty="0" err="1"/>
              <a:t>the</a:t>
            </a:r>
            <a:r>
              <a:rPr lang="nl-NL" dirty="0"/>
              <a:t> </a:t>
            </a:r>
            <a:r>
              <a:rPr lang="nl-NL" dirty="0" err="1"/>
              <a:t>process</a:t>
            </a:r>
            <a:r>
              <a:rPr lang="nl-NL" dirty="0"/>
              <a:t>. Common as a </a:t>
            </a:r>
            <a:r>
              <a:rPr lang="nl-NL" dirty="0" err="1"/>
              <a:t>result</a:t>
            </a:r>
            <a:r>
              <a:rPr lang="nl-NL" dirty="0"/>
              <a:t> of </a:t>
            </a:r>
            <a:r>
              <a:rPr lang="nl-NL" dirty="0" err="1"/>
              <a:t>the</a:t>
            </a:r>
            <a:r>
              <a:rPr lang="nl-NL" dirty="0"/>
              <a:t> effort </a:t>
            </a:r>
            <a:r>
              <a:rPr lang="nl-NL" dirty="0" err="1"/>
              <a:t>to</a:t>
            </a:r>
            <a:r>
              <a:rPr lang="nl-NL" dirty="0"/>
              <a:t> </a:t>
            </a:r>
            <a:r>
              <a:rPr lang="nl-NL" dirty="0" err="1"/>
              <a:t>overcome</a:t>
            </a:r>
            <a:r>
              <a:rPr lang="nl-NL" dirty="0"/>
              <a:t> a deadlock.</a:t>
            </a:r>
            <a:endParaRPr dirty="0"/>
          </a:p>
          <a:p>
            <a:r>
              <a:rPr dirty="0"/>
              <a:t>Race conditions</a:t>
            </a:r>
            <a:r>
              <a:rPr lang="nl-NL" dirty="0"/>
              <a:t>: </a:t>
            </a:r>
            <a:r>
              <a:rPr lang="nl-NL" dirty="0" err="1"/>
              <a:t>two</a:t>
            </a:r>
            <a:r>
              <a:rPr lang="nl-NL" dirty="0"/>
              <a:t> </a:t>
            </a:r>
            <a:r>
              <a:rPr lang="nl-NL" dirty="0" err="1"/>
              <a:t>tasks</a:t>
            </a:r>
            <a:r>
              <a:rPr lang="nl-NL" dirty="0"/>
              <a:t> </a:t>
            </a:r>
            <a:r>
              <a:rPr lang="nl-NL" dirty="0" err="1"/>
              <a:t>completed</a:t>
            </a:r>
            <a:r>
              <a:rPr lang="nl-NL" dirty="0"/>
              <a:t> at </a:t>
            </a:r>
            <a:r>
              <a:rPr lang="nl-NL" dirty="0" err="1"/>
              <a:t>the</a:t>
            </a:r>
            <a:r>
              <a:rPr lang="nl-NL" dirty="0"/>
              <a:t> </a:t>
            </a:r>
            <a:r>
              <a:rPr lang="nl-NL" dirty="0" err="1"/>
              <a:t>same</a:t>
            </a:r>
            <a:r>
              <a:rPr lang="nl-NL" dirty="0"/>
              <a:t> time </a:t>
            </a:r>
            <a:r>
              <a:rPr lang="nl-NL" dirty="0" err="1"/>
              <a:t>that</a:t>
            </a:r>
            <a:r>
              <a:rPr lang="nl-NL" dirty="0"/>
              <a:t> </a:t>
            </a:r>
            <a:r>
              <a:rPr lang="nl-NL" dirty="0" err="1"/>
              <a:t>should</a:t>
            </a:r>
            <a:r>
              <a:rPr lang="nl-NL" dirty="0"/>
              <a:t> </a:t>
            </a:r>
            <a:r>
              <a:rPr lang="nl-NL" dirty="0" err="1"/>
              <a:t>be</a:t>
            </a:r>
            <a:r>
              <a:rPr lang="nl-NL" dirty="0"/>
              <a:t> </a:t>
            </a:r>
            <a:r>
              <a:rPr lang="nl-NL" dirty="0" err="1"/>
              <a:t>sequential</a:t>
            </a:r>
            <a:r>
              <a:rPr lang="nl-NL" dirty="0"/>
              <a:t> (e.g. </a:t>
            </a:r>
            <a:r>
              <a:rPr lang="nl-NL" dirty="0" err="1"/>
              <a:t>two</a:t>
            </a:r>
            <a:r>
              <a:rPr lang="nl-NL" dirty="0"/>
              <a:t> users </a:t>
            </a:r>
            <a:r>
              <a:rPr lang="nl-NL" dirty="0" err="1"/>
              <a:t>signing</a:t>
            </a:r>
            <a:r>
              <a:rPr lang="nl-NL" dirty="0"/>
              <a:t> up </a:t>
            </a:r>
            <a:r>
              <a:rPr lang="nl-NL" dirty="0" err="1"/>
              <a:t>with</a:t>
            </a:r>
            <a:r>
              <a:rPr lang="nl-NL" dirty="0"/>
              <a:t> </a:t>
            </a:r>
            <a:r>
              <a:rPr lang="nl-NL" dirty="0" err="1"/>
              <a:t>same</a:t>
            </a:r>
            <a:r>
              <a:rPr lang="nl-NL" dirty="0"/>
              <a:t> name)</a:t>
            </a:r>
            <a:endParaRPr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hreading problems"/>
          <p:cNvSpPr txBox="1">
            <a:spLocks noGrp="1"/>
          </p:cNvSpPr>
          <p:nvPr>
            <p:ph type="title"/>
          </p:nvPr>
        </p:nvSpPr>
        <p:spPr>
          <a:prstGeom prst="rect">
            <a:avLst/>
          </a:prstGeom>
        </p:spPr>
        <p:txBody>
          <a:bodyPr/>
          <a:lstStyle/>
          <a:p>
            <a:r>
              <a:t>Threading problems</a:t>
            </a:r>
          </a:p>
        </p:txBody>
      </p:sp>
      <p:sp>
        <p:nvSpPr>
          <p:cNvPr id="271" name="Prepare a slightly more elaborated explanation of the threading problem in pairs…"/>
          <p:cNvSpPr txBox="1">
            <a:spLocks noGrp="1"/>
          </p:cNvSpPr>
          <p:nvPr>
            <p:ph type="body" idx="1"/>
          </p:nvPr>
        </p:nvSpPr>
        <p:spPr>
          <a:prstGeom prst="rect">
            <a:avLst/>
          </a:prstGeom>
        </p:spPr>
        <p:txBody>
          <a:bodyPr/>
          <a:lstStyle/>
          <a:p>
            <a:r>
              <a:t>Prepare a slightly more elaborated explanation of the threading problem in pairs</a:t>
            </a:r>
          </a:p>
          <a:p>
            <a:r>
              <a:t>Attempt to write code to showcase the threading problem</a:t>
            </a:r>
          </a:p>
          <a:p>
            <a:r>
              <a:t>You’ll have 25 minutes to prepare + max 5 minutes to present your threading problem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el 1"/>
          <p:cNvSpPr txBox="1">
            <a:spLocks noGrp="1"/>
          </p:cNvSpPr>
          <p:nvPr>
            <p:ph type="title"/>
          </p:nvPr>
        </p:nvSpPr>
        <p:spPr>
          <a:prstGeom prst="rect">
            <a:avLst/>
          </a:prstGeom>
        </p:spPr>
        <p:txBody>
          <a:bodyPr/>
          <a:lstStyle/>
          <a:p>
            <a:r>
              <a:t>Runnable</a:t>
            </a:r>
          </a:p>
        </p:txBody>
      </p:sp>
      <p:sp>
        <p:nvSpPr>
          <p:cNvPr id="114" name="Tijdelijke aanduiding voor inhoud 2"/>
          <p:cNvSpPr txBox="1">
            <a:spLocks noGrp="1"/>
          </p:cNvSpPr>
          <p:nvPr>
            <p:ph type="body" idx="1"/>
          </p:nvPr>
        </p:nvSpPr>
        <p:spPr>
          <a:prstGeom prst="rect">
            <a:avLst/>
          </a:prstGeom>
        </p:spPr>
        <p:txBody>
          <a:bodyPr>
            <a:normAutofit fontScale="92500"/>
          </a:bodyPr>
          <a:lstStyle/>
          <a:p>
            <a:pPr marL="0" indent="0">
              <a:buSzTx/>
              <a:buNone/>
            </a:pPr>
            <a:r>
              <a:t>@FunctionalInterface</a:t>
            </a:r>
          </a:p>
          <a:p>
            <a:pPr marL="0" indent="0">
              <a:buSzTx/>
              <a:buNone/>
            </a:pPr>
            <a:r>
              <a:t>public interface Runnable{</a:t>
            </a:r>
          </a:p>
          <a:p>
            <a:pPr marL="0" indent="0">
              <a:buSzTx/>
              <a:buNone/>
            </a:pPr>
            <a:r>
              <a:t>	void run();</a:t>
            </a:r>
          </a:p>
          <a:p>
            <a:pPr marL="0" indent="0">
              <a:buSzTx/>
              <a:buNone/>
            </a:pPr>
            <a:r>
              <a:t>}</a:t>
            </a:r>
          </a:p>
          <a:p>
            <a:pPr marL="0" indent="0">
              <a:buSzTx/>
              <a:buNone/>
            </a:pPr>
            <a:endParaRPr/>
          </a:p>
          <a:p>
            <a:pPr marL="0" indent="0">
              <a:buSzTx/>
              <a:buNone/>
            </a:pPr>
            <a:r>
              <a:t>The interface is used to specify the work that a thread should do. Class implements Runnable and then specifies what should be done in the overwritten method run().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el 1"/>
          <p:cNvSpPr txBox="1">
            <a:spLocks noGrp="1"/>
          </p:cNvSpPr>
          <p:nvPr>
            <p:ph type="title"/>
          </p:nvPr>
        </p:nvSpPr>
        <p:spPr>
          <a:prstGeom prst="rect">
            <a:avLst/>
          </a:prstGeom>
        </p:spPr>
        <p:txBody>
          <a:bodyPr/>
          <a:lstStyle/>
          <a:p>
            <a:r>
              <a:t>Creating a thread</a:t>
            </a:r>
          </a:p>
        </p:txBody>
      </p:sp>
      <p:sp>
        <p:nvSpPr>
          <p:cNvPr id="117" name="Tijdelijke aanduiding voor inhoud 2"/>
          <p:cNvSpPr txBox="1">
            <a:spLocks noGrp="1"/>
          </p:cNvSpPr>
          <p:nvPr>
            <p:ph type="body" idx="1"/>
          </p:nvPr>
        </p:nvSpPr>
        <p:spPr>
          <a:prstGeom prst="rect">
            <a:avLst/>
          </a:prstGeom>
        </p:spPr>
        <p:txBody>
          <a:bodyPr>
            <a:normAutofit fontScale="92500"/>
          </a:bodyPr>
          <a:lstStyle/>
          <a:p>
            <a:r>
              <a:rPr dirty="0"/>
              <a:t>Create instance of </a:t>
            </a:r>
            <a:r>
              <a:rPr dirty="0" err="1"/>
              <a:t>java.lang.Thread</a:t>
            </a:r>
            <a:endParaRPr dirty="0"/>
          </a:p>
          <a:p>
            <a:r>
              <a:rPr dirty="0"/>
              <a:t>Define tasks that need to be done by thread:</a:t>
            </a:r>
          </a:p>
          <a:p>
            <a:pPr marL="685800" lvl="1" indent="-228600">
              <a:spcBef>
                <a:spcPts val="500"/>
              </a:spcBef>
              <a:defRPr sz="2400"/>
            </a:pPr>
            <a:r>
              <a:rPr dirty="0"/>
              <a:t>Option A: Provide a runnable object or implementation to the Thread constructor</a:t>
            </a:r>
          </a:p>
          <a:p>
            <a:pPr marL="685800" lvl="1" indent="-228600">
              <a:spcBef>
                <a:spcPts val="500"/>
              </a:spcBef>
              <a:defRPr sz="2400"/>
            </a:pPr>
            <a:r>
              <a:rPr dirty="0"/>
              <a:t>Option B: Make a class extend Thread and override run() method</a:t>
            </a:r>
          </a:p>
          <a:p>
            <a:r>
              <a:rPr dirty="0"/>
              <a:t>Start the thread with </a:t>
            </a:r>
            <a:r>
              <a:rPr dirty="0" err="1"/>
              <a:t>Thread.start</a:t>
            </a:r>
            <a:r>
              <a:rPr dirty="0"/>
              <a:t>() method</a:t>
            </a:r>
          </a:p>
          <a:p>
            <a:endParaRPr dirty="0"/>
          </a:p>
          <a:p>
            <a:r>
              <a:rPr dirty="0"/>
              <a:t>Question: What is general best practice: option A or option B? Why?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el 1"/>
          <p:cNvSpPr txBox="1">
            <a:spLocks noGrp="1"/>
          </p:cNvSpPr>
          <p:nvPr>
            <p:ph type="title"/>
          </p:nvPr>
        </p:nvSpPr>
        <p:spPr>
          <a:prstGeom prst="rect">
            <a:avLst/>
          </a:prstGeom>
        </p:spPr>
        <p:txBody>
          <a:bodyPr/>
          <a:lstStyle/>
          <a:p>
            <a:pPr defTabSz="713231">
              <a:defRPr sz="2807"/>
            </a:pPr>
            <a:r>
              <a:t>Example A: Provide a runnable object or anonymous implementation to the Thread constructor</a:t>
            </a:r>
            <a:br/>
            <a:endParaRPr/>
          </a:p>
        </p:txBody>
      </p:sp>
      <p:sp>
        <p:nvSpPr>
          <p:cNvPr id="120" name="Tijdelijke aanduiding voor inhoud 2"/>
          <p:cNvSpPr txBox="1">
            <a:spLocks noGrp="1"/>
          </p:cNvSpPr>
          <p:nvPr>
            <p:ph type="body" idx="1"/>
          </p:nvPr>
        </p:nvSpPr>
        <p:spPr>
          <a:prstGeom prst="rect">
            <a:avLst/>
          </a:prstGeom>
        </p:spPr>
        <p:txBody>
          <a:bodyPr>
            <a:normAutofit fontScale="92500" lnSpcReduction="10000"/>
          </a:bodyPr>
          <a:lstStyle/>
          <a:p>
            <a:pPr marL="0" indent="0">
              <a:lnSpc>
                <a:spcPct val="72000"/>
              </a:lnSpc>
              <a:buSzTx/>
              <a:buNone/>
              <a:defRPr sz="2500"/>
            </a:pPr>
            <a:r>
              <a:rPr dirty="0"/>
              <a:t>public class </a:t>
            </a:r>
            <a:r>
              <a:rPr dirty="0" err="1"/>
              <a:t>RunnableExample</a:t>
            </a:r>
            <a:r>
              <a:rPr dirty="0"/>
              <a:t> implements Runnable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Thread(new </a:t>
            </a:r>
            <a:r>
              <a:rPr dirty="0" err="1"/>
              <a:t>RunnableExample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el 1"/>
          <p:cNvSpPr txBox="1">
            <a:spLocks noGrp="1"/>
          </p:cNvSpPr>
          <p:nvPr>
            <p:ph type="title"/>
          </p:nvPr>
        </p:nvSpPr>
        <p:spPr>
          <a:prstGeom prst="rect">
            <a:avLst/>
          </a:prstGeom>
        </p:spPr>
        <p:txBody>
          <a:bodyPr/>
          <a:lstStyle/>
          <a:p>
            <a:pPr defTabSz="658368">
              <a:defRPr sz="2808"/>
            </a:pPr>
            <a:r>
              <a:t>Example B: Make a class extend Thread and override run() method</a:t>
            </a:r>
            <a:br/>
            <a:endParaRPr/>
          </a:p>
        </p:txBody>
      </p:sp>
      <p:sp>
        <p:nvSpPr>
          <p:cNvPr id="123" name="Tijdelijke aanduiding voor inhoud 2"/>
          <p:cNvSpPr txBox="1">
            <a:spLocks noGrp="1"/>
          </p:cNvSpPr>
          <p:nvPr>
            <p:ph type="body" idx="1"/>
          </p:nvPr>
        </p:nvSpPr>
        <p:spPr>
          <a:prstGeom prst="rect">
            <a:avLst/>
          </a:prstGeom>
        </p:spPr>
        <p:txBody>
          <a:bodyPr>
            <a:normAutofit fontScale="92500" lnSpcReduction="10000"/>
          </a:bodyPr>
          <a:lstStyle/>
          <a:p>
            <a:pPr marL="0" indent="0">
              <a:lnSpc>
                <a:spcPct val="72000"/>
              </a:lnSpc>
              <a:buSzTx/>
              <a:buNone/>
              <a:defRPr sz="2500"/>
            </a:pPr>
            <a:r>
              <a:rPr dirty="0"/>
              <a:t>public class </a:t>
            </a:r>
            <a:r>
              <a:rPr dirty="0" err="1"/>
              <a:t>ThreadExample</a:t>
            </a:r>
            <a:r>
              <a:rPr dirty="0"/>
              <a:t> extends Thread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a:t>
            </a:r>
            <a:r>
              <a:rPr dirty="0" err="1"/>
              <a:t>ThreadExample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Kantoorthema">
  <a:themeElements>
    <a:clrScheme name="Kantoorthema">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Kantoorthema">
      <a:majorFont>
        <a:latin typeface="Calibri"/>
        <a:ea typeface="Calibri"/>
        <a:cs typeface="Calibri"/>
      </a:majorFont>
      <a:minorFont>
        <a:latin typeface="Helvetica"/>
        <a:ea typeface="Helvetica"/>
        <a:cs typeface="Helvetica"/>
      </a:minorFont>
    </a:fontScheme>
    <a:fmtScheme name="Kantoorth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{DFBB8281-692A-3341-BC95-D16A00EDB0C6}tf10001122</Template>
  <TotalTime>17978</TotalTime>
  <Words>4196</Words>
  <Application>Microsoft Macintosh PowerPoint</Application>
  <PresentationFormat>Widescreen</PresentationFormat>
  <Paragraphs>523</Paragraphs>
  <Slides>58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Tw Cen MT</vt:lpstr>
      <vt:lpstr>Circuit</vt:lpstr>
      <vt:lpstr>Concurrency</vt:lpstr>
      <vt:lpstr>Content</vt:lpstr>
      <vt:lpstr>Threads</vt:lpstr>
      <vt:lpstr>Thread types</vt:lpstr>
      <vt:lpstr>Thread concurrency</vt:lpstr>
      <vt:lpstr>Runnable</vt:lpstr>
      <vt:lpstr>Creating a thread</vt:lpstr>
      <vt:lpstr>Example A: Provide a runnable object or anonymous implementation to the Thread constructor </vt:lpstr>
      <vt:lpstr>Example B: Make a class extend Thread and override run() method </vt:lpstr>
      <vt:lpstr>Exercise: creating threads</vt:lpstr>
      <vt:lpstr>What does this print to the console?</vt:lpstr>
      <vt:lpstr>Question: how many (user-defined) threads?</vt:lpstr>
      <vt:lpstr>What does this print to the console?</vt:lpstr>
      <vt:lpstr>Polling</vt:lpstr>
      <vt:lpstr>Exercise: sleep</vt:lpstr>
      <vt:lpstr>ExecutorService</vt:lpstr>
      <vt:lpstr>Example: what does this print?</vt:lpstr>
      <vt:lpstr>.shutdown()</vt:lpstr>
      <vt:lpstr>.shutdownNow()</vt:lpstr>
      <vt:lpstr>Submitting tasks for execution using the ExecutorService</vt:lpstr>
      <vt:lpstr>Future object</vt:lpstr>
      <vt:lpstr>Exercise: polling with ExecutorService and Future object</vt:lpstr>
      <vt:lpstr>Callable</vt:lpstr>
      <vt:lpstr>Exercise: callable</vt:lpstr>
      <vt:lpstr>ScheduledExecutorService</vt:lpstr>
      <vt:lpstr>Concurrency and pools</vt:lpstr>
      <vt:lpstr>Concurrency and pools</vt:lpstr>
      <vt:lpstr>Exercise: let’s count</vt:lpstr>
      <vt:lpstr>Synchronizing Data Access</vt:lpstr>
      <vt:lpstr>Atomic classes</vt:lpstr>
      <vt:lpstr>Methods on atomic classes</vt:lpstr>
      <vt:lpstr>Exercise: let’s count</vt:lpstr>
      <vt:lpstr>Synchronized blocks</vt:lpstr>
      <vt:lpstr>Exercise: let’s count</vt:lpstr>
      <vt:lpstr>Exercise: synchronized blocks</vt:lpstr>
      <vt:lpstr>Synchronized methods</vt:lpstr>
      <vt:lpstr>Concurrent collections</vt:lpstr>
      <vt:lpstr>ConcurrentModificationException</vt:lpstr>
      <vt:lpstr>No ConcurrentModificationException</vt:lpstr>
      <vt:lpstr>Concurrent collection classes</vt:lpstr>
      <vt:lpstr>Concurrent classes</vt:lpstr>
      <vt:lpstr>BlockingQueue and BlockingDeque</vt:lpstr>
      <vt:lpstr>SkipList collections</vt:lpstr>
      <vt:lpstr>CopyOnWrite collections</vt:lpstr>
      <vt:lpstr>Exercise: concurrent and non-concurrent class</vt:lpstr>
      <vt:lpstr>Synchronized collections</vt:lpstr>
      <vt:lpstr>Synchronized Collections methods</vt:lpstr>
      <vt:lpstr>Parallel streams</vt:lpstr>
      <vt:lpstr>How to create parallel streams?</vt:lpstr>
      <vt:lpstr>Exercise: Stream terminal operations Can parallelStream improve any of these?</vt:lpstr>
      <vt:lpstr>ParallelStream exercise (rewrite the old one)</vt:lpstr>
      <vt:lpstr>Managing Concurrent Processes</vt:lpstr>
      <vt:lpstr>CyclicBarrier</vt:lpstr>
      <vt:lpstr>ForkJoinPool</vt:lpstr>
      <vt:lpstr>RecursiveAction and RecursiveTask</vt:lpstr>
      <vt:lpstr>Exercise</vt:lpstr>
      <vt:lpstr>Threading Problems</vt:lpstr>
      <vt:lpstr>Threading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dc:title>
  <dc:creator>Maaike J van Putten</dc:creator>
  <cp:lastModifiedBy>Maaike van Putten</cp:lastModifiedBy>
  <cp:revision>23</cp:revision>
  <dcterms:modified xsi:type="dcterms:W3CDTF">2024-06-04T17:33:14Z</dcterms:modified>
</cp:coreProperties>
</file>