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4"/>
  </p:notesMasterIdLst>
  <p:sldIdLst>
    <p:sldId id="256" r:id="rId2"/>
    <p:sldId id="257" r:id="rId3"/>
    <p:sldId id="258" r:id="rId4"/>
    <p:sldId id="268" r:id="rId5"/>
    <p:sldId id="273" r:id="rId6"/>
    <p:sldId id="269" r:id="rId7"/>
    <p:sldId id="270" r:id="rId8"/>
    <p:sldId id="271" r:id="rId9"/>
    <p:sldId id="272" r:id="rId10"/>
    <p:sldId id="259" r:id="rId11"/>
    <p:sldId id="274" r:id="rId12"/>
    <p:sldId id="275" r:id="rId13"/>
    <p:sldId id="260" r:id="rId14"/>
    <p:sldId id="276" r:id="rId15"/>
    <p:sldId id="279" r:id="rId16"/>
    <p:sldId id="278" r:id="rId17"/>
    <p:sldId id="277" r:id="rId18"/>
    <p:sldId id="280" r:id="rId19"/>
    <p:sldId id="282" r:id="rId20"/>
    <p:sldId id="281" r:id="rId21"/>
    <p:sldId id="261" r:id="rId22"/>
    <p:sldId id="283" r:id="rId23"/>
    <p:sldId id="262" r:id="rId24"/>
    <p:sldId id="263" r:id="rId25"/>
    <p:sldId id="264" r:id="rId26"/>
    <p:sldId id="265" r:id="rId27"/>
    <p:sldId id="266" r:id="rId28"/>
    <p:sldId id="284" r:id="rId29"/>
    <p:sldId id="267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549FE-CC77-4663-92E6-B96D729CEB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D65AD9-8C65-4822-A4FE-627D0D9E187D}">
      <dgm:prSet/>
      <dgm:spPr/>
      <dgm:t>
        <a:bodyPr/>
        <a:lstStyle/>
        <a:p>
          <a:r>
            <a:rPr lang="nl-NL"/>
            <a:t>Libraries depend on other libraries</a:t>
          </a:r>
          <a:endParaRPr lang="en-US"/>
        </a:p>
      </dgm:t>
    </dgm:pt>
    <dgm:pt modelId="{A01AC76B-6830-493B-B1DE-9D1C9648FA9C}" type="parTrans" cxnId="{48375066-8A3F-409B-912E-6092F46415B8}">
      <dgm:prSet/>
      <dgm:spPr/>
      <dgm:t>
        <a:bodyPr/>
        <a:lstStyle/>
        <a:p>
          <a:endParaRPr lang="en-US"/>
        </a:p>
      </dgm:t>
    </dgm:pt>
    <dgm:pt modelId="{4B9BDF87-6388-40CB-965E-26D5CD35AD36}" type="sibTrans" cxnId="{48375066-8A3F-409B-912E-6092F46415B8}">
      <dgm:prSet/>
      <dgm:spPr/>
      <dgm:t>
        <a:bodyPr/>
        <a:lstStyle/>
        <a:p>
          <a:endParaRPr lang="en-US"/>
        </a:p>
      </dgm:t>
    </dgm:pt>
    <dgm:pt modelId="{7FF30466-B547-4E7E-B676-F3C4628ADF81}">
      <dgm:prSet/>
      <dgm:spPr/>
      <dgm:t>
        <a:bodyPr/>
        <a:lstStyle/>
        <a:p>
          <a:r>
            <a:rPr lang="nl-NL"/>
            <a:t>Not including the right library can result in runtime exceptions</a:t>
          </a:r>
          <a:endParaRPr lang="en-US"/>
        </a:p>
      </dgm:t>
    </dgm:pt>
    <dgm:pt modelId="{DE872093-3D73-47D5-A807-EB2F4C8AF975}" type="parTrans" cxnId="{3E6B0F33-4FDD-4C52-B586-DCBD99E222C8}">
      <dgm:prSet/>
      <dgm:spPr/>
      <dgm:t>
        <a:bodyPr/>
        <a:lstStyle/>
        <a:p>
          <a:endParaRPr lang="en-US"/>
        </a:p>
      </dgm:t>
    </dgm:pt>
    <dgm:pt modelId="{4BB09976-4E88-45B5-A667-2FC359CACC3D}" type="sibTrans" cxnId="{3E6B0F33-4FDD-4C52-B586-DCBD99E222C8}">
      <dgm:prSet/>
      <dgm:spPr/>
      <dgm:t>
        <a:bodyPr/>
        <a:lstStyle/>
        <a:p>
          <a:endParaRPr lang="en-US"/>
        </a:p>
      </dgm:t>
    </dgm:pt>
    <dgm:pt modelId="{90C788ED-1C10-4495-861B-633D2D5EC5BD}">
      <dgm:prSet/>
      <dgm:spPr/>
      <dgm:t>
        <a:bodyPr/>
        <a:lstStyle/>
        <a:p>
          <a:r>
            <a:rPr lang="nl-NL"/>
            <a:t>Without Maven or Gradle, this is a hell to manage (with it’s still sometimes though) </a:t>
          </a:r>
          <a:endParaRPr lang="en-US"/>
        </a:p>
      </dgm:t>
    </dgm:pt>
    <dgm:pt modelId="{55B40E46-96E5-4790-AF5A-F1A8DCDE1F7E}" type="parTrans" cxnId="{8D43A1C3-19FA-4A5D-9C55-932CD8DAC8DE}">
      <dgm:prSet/>
      <dgm:spPr/>
      <dgm:t>
        <a:bodyPr/>
        <a:lstStyle/>
        <a:p>
          <a:endParaRPr lang="en-US"/>
        </a:p>
      </dgm:t>
    </dgm:pt>
    <dgm:pt modelId="{FA30AF38-3551-4014-B9C6-09A71EB84799}" type="sibTrans" cxnId="{8D43A1C3-19FA-4A5D-9C55-932CD8DAC8DE}">
      <dgm:prSet/>
      <dgm:spPr/>
      <dgm:t>
        <a:bodyPr/>
        <a:lstStyle/>
        <a:p>
          <a:endParaRPr lang="en-US"/>
        </a:p>
      </dgm:t>
    </dgm:pt>
    <dgm:pt modelId="{89ECA863-F214-4451-B6B2-7BA552A939CE}">
      <dgm:prSet/>
      <dgm:spPr/>
      <dgm:t>
        <a:bodyPr/>
        <a:lstStyle/>
        <a:p>
          <a:r>
            <a:rPr lang="en-NL" dirty="0"/>
            <a:t>Modules specify what dependencies they have and the program can check the module path and won’t run without it</a:t>
          </a:r>
          <a:endParaRPr lang="en-US" dirty="0"/>
        </a:p>
      </dgm:t>
    </dgm:pt>
    <dgm:pt modelId="{0399E4B7-180D-4321-A6E6-F3C6429A4877}" type="parTrans" cxnId="{E9B82ABF-B602-4EB7-9B5E-ABCC92BB1E55}">
      <dgm:prSet/>
      <dgm:spPr/>
      <dgm:t>
        <a:bodyPr/>
        <a:lstStyle/>
        <a:p>
          <a:endParaRPr lang="en-US"/>
        </a:p>
      </dgm:t>
    </dgm:pt>
    <dgm:pt modelId="{A24D85F3-462F-4888-8697-36DA8ACEA853}" type="sibTrans" cxnId="{E9B82ABF-B602-4EB7-9B5E-ABCC92BB1E55}">
      <dgm:prSet/>
      <dgm:spPr/>
      <dgm:t>
        <a:bodyPr/>
        <a:lstStyle/>
        <a:p>
          <a:endParaRPr lang="en-US"/>
        </a:p>
      </dgm:t>
    </dgm:pt>
    <dgm:pt modelId="{4FE6A61A-DA90-4B4B-A652-B1E245DE1B0D}">
      <dgm:prSet/>
      <dgm:spPr/>
      <dgm:t>
        <a:bodyPr/>
        <a:lstStyle/>
        <a:p>
          <a:r>
            <a:rPr lang="en-GB" dirty="0"/>
            <a:t>No more double packages, a package is allowed to be supplied by one module only</a:t>
          </a:r>
        </a:p>
      </dgm:t>
    </dgm:pt>
    <dgm:pt modelId="{F294F838-64C5-EE41-A624-29F1AB4263EF}" type="parTrans" cxnId="{D7F2BE95-6941-154E-AAFB-DFFC26DF53A4}">
      <dgm:prSet/>
      <dgm:spPr/>
    </dgm:pt>
    <dgm:pt modelId="{00C6A272-147E-254E-BEE0-B2B9729BC276}" type="sibTrans" cxnId="{D7F2BE95-6941-154E-AAFB-DFFC26DF53A4}">
      <dgm:prSet/>
      <dgm:spPr/>
    </dgm:pt>
    <dgm:pt modelId="{4E7C54AC-F7FA-3345-A984-4BA5352D74ED}" type="pres">
      <dgm:prSet presAssocID="{8B5549FE-CC77-4663-92E6-B96D729CEBF1}" presName="linear" presStyleCnt="0">
        <dgm:presLayoutVars>
          <dgm:animLvl val="lvl"/>
          <dgm:resizeHandles val="exact"/>
        </dgm:presLayoutVars>
      </dgm:prSet>
      <dgm:spPr/>
    </dgm:pt>
    <dgm:pt modelId="{123B0768-A256-0B47-9490-93B392C06AA7}" type="pres">
      <dgm:prSet presAssocID="{63D65AD9-8C65-4822-A4FE-627D0D9E18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722250-4EC4-4148-A9DF-2771562C5F67}" type="pres">
      <dgm:prSet presAssocID="{4B9BDF87-6388-40CB-965E-26D5CD35AD36}" presName="spacer" presStyleCnt="0"/>
      <dgm:spPr/>
    </dgm:pt>
    <dgm:pt modelId="{9DE4DA0B-64F3-454D-B029-CAA59F3D9742}" type="pres">
      <dgm:prSet presAssocID="{7FF30466-B547-4E7E-B676-F3C4628ADF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B7439D-E9F6-BE4E-8ABC-3A489533B5F4}" type="pres">
      <dgm:prSet presAssocID="{4BB09976-4E88-45B5-A667-2FC359CACC3D}" presName="spacer" presStyleCnt="0"/>
      <dgm:spPr/>
    </dgm:pt>
    <dgm:pt modelId="{D08CECD6-E89C-8C40-B207-3E4B22C27393}" type="pres">
      <dgm:prSet presAssocID="{90C788ED-1C10-4495-861B-633D2D5EC5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F5A6BC-AB56-394A-84B7-9FB4B44AF5D0}" type="pres">
      <dgm:prSet presAssocID="{FA30AF38-3551-4014-B9C6-09A71EB84799}" presName="spacer" presStyleCnt="0"/>
      <dgm:spPr/>
    </dgm:pt>
    <dgm:pt modelId="{B7968713-CA03-5440-94AC-A3FC30A2CC12}" type="pres">
      <dgm:prSet presAssocID="{89ECA863-F214-4451-B6B2-7BA552A939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017AB37-5486-FA4F-A085-0F5C8606AAD7}" type="pres">
      <dgm:prSet presAssocID="{A24D85F3-462F-4888-8697-36DA8ACEA853}" presName="spacer" presStyleCnt="0"/>
      <dgm:spPr/>
    </dgm:pt>
    <dgm:pt modelId="{A863E33F-4ACF-5245-984B-04CDBA161A7B}" type="pres">
      <dgm:prSet presAssocID="{4FE6A61A-DA90-4B4B-A652-B1E245DE1B0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E6B0F33-4FDD-4C52-B586-DCBD99E222C8}" srcId="{8B5549FE-CC77-4663-92E6-B96D729CEBF1}" destId="{7FF30466-B547-4E7E-B676-F3C4628ADF81}" srcOrd="1" destOrd="0" parTransId="{DE872093-3D73-47D5-A807-EB2F4C8AF975}" sibTransId="{4BB09976-4E88-45B5-A667-2FC359CACC3D}"/>
    <dgm:cxn modelId="{48375066-8A3F-409B-912E-6092F46415B8}" srcId="{8B5549FE-CC77-4663-92E6-B96D729CEBF1}" destId="{63D65AD9-8C65-4822-A4FE-627D0D9E187D}" srcOrd="0" destOrd="0" parTransId="{A01AC76B-6830-493B-B1DE-9D1C9648FA9C}" sibTransId="{4B9BDF87-6388-40CB-965E-26D5CD35AD36}"/>
    <dgm:cxn modelId="{26F40870-E975-174D-A908-139989569F04}" type="presOf" srcId="{63D65AD9-8C65-4822-A4FE-627D0D9E187D}" destId="{123B0768-A256-0B47-9490-93B392C06AA7}" srcOrd="0" destOrd="0" presId="urn:microsoft.com/office/officeart/2005/8/layout/vList2"/>
    <dgm:cxn modelId="{3448C68E-282A-5546-AAD3-FE32AF3CE35B}" type="presOf" srcId="{4FE6A61A-DA90-4B4B-A652-B1E245DE1B0D}" destId="{A863E33F-4ACF-5245-984B-04CDBA161A7B}" srcOrd="0" destOrd="0" presId="urn:microsoft.com/office/officeart/2005/8/layout/vList2"/>
    <dgm:cxn modelId="{D7F2BE95-6941-154E-AAFB-DFFC26DF53A4}" srcId="{8B5549FE-CC77-4663-92E6-B96D729CEBF1}" destId="{4FE6A61A-DA90-4B4B-A652-B1E245DE1B0D}" srcOrd="4" destOrd="0" parTransId="{F294F838-64C5-EE41-A624-29F1AB4263EF}" sibTransId="{00C6A272-147E-254E-BEE0-B2B9729BC276}"/>
    <dgm:cxn modelId="{197DC0B0-A56F-494F-9547-47C7A87D8071}" type="presOf" srcId="{7FF30466-B547-4E7E-B676-F3C4628ADF81}" destId="{9DE4DA0B-64F3-454D-B029-CAA59F3D9742}" srcOrd="0" destOrd="0" presId="urn:microsoft.com/office/officeart/2005/8/layout/vList2"/>
    <dgm:cxn modelId="{E9B82ABF-B602-4EB7-9B5E-ABCC92BB1E55}" srcId="{8B5549FE-CC77-4663-92E6-B96D729CEBF1}" destId="{89ECA863-F214-4451-B6B2-7BA552A939CE}" srcOrd="3" destOrd="0" parTransId="{0399E4B7-180D-4321-A6E6-F3C6429A4877}" sibTransId="{A24D85F3-462F-4888-8697-36DA8ACEA853}"/>
    <dgm:cxn modelId="{8D43A1C3-19FA-4A5D-9C55-932CD8DAC8DE}" srcId="{8B5549FE-CC77-4663-92E6-B96D729CEBF1}" destId="{90C788ED-1C10-4495-861B-633D2D5EC5BD}" srcOrd="2" destOrd="0" parTransId="{55B40E46-96E5-4790-AF5A-F1A8DCDE1F7E}" sibTransId="{FA30AF38-3551-4014-B9C6-09A71EB84799}"/>
    <dgm:cxn modelId="{FD6277CB-1081-914C-BF06-EAEB9201E087}" type="presOf" srcId="{8B5549FE-CC77-4663-92E6-B96D729CEBF1}" destId="{4E7C54AC-F7FA-3345-A984-4BA5352D74ED}" srcOrd="0" destOrd="0" presId="urn:microsoft.com/office/officeart/2005/8/layout/vList2"/>
    <dgm:cxn modelId="{8376E8E3-FF41-DB4A-9658-87C092A7B5F7}" type="presOf" srcId="{89ECA863-F214-4451-B6B2-7BA552A939CE}" destId="{B7968713-CA03-5440-94AC-A3FC30A2CC12}" srcOrd="0" destOrd="0" presId="urn:microsoft.com/office/officeart/2005/8/layout/vList2"/>
    <dgm:cxn modelId="{4F358DF4-018A-1A46-A434-998E20297CB9}" type="presOf" srcId="{90C788ED-1C10-4495-861B-633D2D5EC5BD}" destId="{D08CECD6-E89C-8C40-B207-3E4B22C27393}" srcOrd="0" destOrd="0" presId="urn:microsoft.com/office/officeart/2005/8/layout/vList2"/>
    <dgm:cxn modelId="{DB4CC3B4-463A-004E-BD90-2D25212E7B2D}" type="presParOf" srcId="{4E7C54AC-F7FA-3345-A984-4BA5352D74ED}" destId="{123B0768-A256-0B47-9490-93B392C06AA7}" srcOrd="0" destOrd="0" presId="urn:microsoft.com/office/officeart/2005/8/layout/vList2"/>
    <dgm:cxn modelId="{16E34C92-C351-3C48-A0F6-FEE235C811C2}" type="presParOf" srcId="{4E7C54AC-F7FA-3345-A984-4BA5352D74ED}" destId="{5C722250-4EC4-4148-A9DF-2771562C5F67}" srcOrd="1" destOrd="0" presId="urn:microsoft.com/office/officeart/2005/8/layout/vList2"/>
    <dgm:cxn modelId="{03F347C3-1882-3749-8EE7-69A65CEB0903}" type="presParOf" srcId="{4E7C54AC-F7FA-3345-A984-4BA5352D74ED}" destId="{9DE4DA0B-64F3-454D-B029-CAA59F3D9742}" srcOrd="2" destOrd="0" presId="urn:microsoft.com/office/officeart/2005/8/layout/vList2"/>
    <dgm:cxn modelId="{94C55560-C625-2840-8CE6-C4B2F419B41E}" type="presParOf" srcId="{4E7C54AC-F7FA-3345-A984-4BA5352D74ED}" destId="{7FB7439D-E9F6-BE4E-8ABC-3A489533B5F4}" srcOrd="3" destOrd="0" presId="urn:microsoft.com/office/officeart/2005/8/layout/vList2"/>
    <dgm:cxn modelId="{934156F1-F070-2F49-8EBC-C48A4DD6110A}" type="presParOf" srcId="{4E7C54AC-F7FA-3345-A984-4BA5352D74ED}" destId="{D08CECD6-E89C-8C40-B207-3E4B22C27393}" srcOrd="4" destOrd="0" presId="urn:microsoft.com/office/officeart/2005/8/layout/vList2"/>
    <dgm:cxn modelId="{3B8F0925-4332-1045-821C-5738C25E45C9}" type="presParOf" srcId="{4E7C54AC-F7FA-3345-A984-4BA5352D74ED}" destId="{0DF5A6BC-AB56-394A-84B7-9FB4B44AF5D0}" srcOrd="5" destOrd="0" presId="urn:microsoft.com/office/officeart/2005/8/layout/vList2"/>
    <dgm:cxn modelId="{664625CB-8037-1248-9F80-4047A90C1898}" type="presParOf" srcId="{4E7C54AC-F7FA-3345-A984-4BA5352D74ED}" destId="{B7968713-CA03-5440-94AC-A3FC30A2CC12}" srcOrd="6" destOrd="0" presId="urn:microsoft.com/office/officeart/2005/8/layout/vList2"/>
    <dgm:cxn modelId="{A4C384CF-C63C-534C-9F77-8DD8C536084D}" type="presParOf" srcId="{4E7C54AC-F7FA-3345-A984-4BA5352D74ED}" destId="{4017AB37-5486-FA4F-A085-0F5C8606AAD7}" srcOrd="7" destOrd="0" presId="urn:microsoft.com/office/officeart/2005/8/layout/vList2"/>
    <dgm:cxn modelId="{C1F6056F-5564-8645-96D9-0A2371879FD4}" type="presParOf" srcId="{4E7C54AC-F7FA-3345-A984-4BA5352D74ED}" destId="{A863E33F-4ACF-5245-984B-04CDBA161A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DF6B8-7752-4CEE-A41F-D76AA8797D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D6ED5D-690D-4852-85FA-E76C3B4A4F7A}">
      <dgm:prSet/>
      <dgm:spPr/>
      <dgm:t>
        <a:bodyPr/>
        <a:lstStyle/>
        <a:p>
          <a:r>
            <a:rPr lang="en-NL"/>
            <a:t>On the classpath</a:t>
          </a:r>
          <a:endParaRPr lang="en-US"/>
        </a:p>
      </dgm:t>
    </dgm:pt>
    <dgm:pt modelId="{0C1D92AB-DFAC-4729-A987-B27361DCA8DE}" type="parTrans" cxnId="{60666322-89BD-4410-A3D8-F7E5BA75BAC9}">
      <dgm:prSet/>
      <dgm:spPr/>
      <dgm:t>
        <a:bodyPr/>
        <a:lstStyle/>
        <a:p>
          <a:endParaRPr lang="en-US"/>
        </a:p>
      </dgm:t>
    </dgm:pt>
    <dgm:pt modelId="{B2A3090A-70F9-4574-8F21-C7B28FDDA28D}" type="sibTrans" cxnId="{60666322-89BD-4410-A3D8-F7E5BA75BAC9}">
      <dgm:prSet/>
      <dgm:spPr/>
      <dgm:t>
        <a:bodyPr/>
        <a:lstStyle/>
        <a:p>
          <a:endParaRPr lang="en-US"/>
        </a:p>
      </dgm:t>
    </dgm:pt>
    <dgm:pt modelId="{BA5DE72F-885F-48E1-9D7E-54EF6DB8FB47}">
      <dgm:prSet/>
      <dgm:spPr/>
      <dgm:t>
        <a:bodyPr/>
        <a:lstStyle/>
        <a:p>
          <a:r>
            <a:rPr lang="en-NL"/>
            <a:t>If it contains a module-info file, it’s ignored (since it’s on the classpath)</a:t>
          </a:r>
          <a:endParaRPr lang="en-US"/>
        </a:p>
      </dgm:t>
    </dgm:pt>
    <dgm:pt modelId="{D86EF4B4-3654-4660-B1A3-6EB25061B362}" type="parTrans" cxnId="{021F250C-7B17-4087-A417-9F9B9BF66502}">
      <dgm:prSet/>
      <dgm:spPr/>
      <dgm:t>
        <a:bodyPr/>
        <a:lstStyle/>
        <a:p>
          <a:endParaRPr lang="en-US"/>
        </a:p>
      </dgm:t>
    </dgm:pt>
    <dgm:pt modelId="{267DBB78-F294-40B4-B140-F10ED5167452}" type="sibTrans" cxnId="{021F250C-7B17-4087-A417-9F9B9BF66502}">
      <dgm:prSet/>
      <dgm:spPr/>
      <dgm:t>
        <a:bodyPr/>
        <a:lstStyle/>
        <a:p>
          <a:endParaRPr lang="en-US"/>
        </a:p>
      </dgm:t>
    </dgm:pt>
    <dgm:pt modelId="{F77C47A9-08C7-49D0-9415-447617546841}">
      <dgm:prSet/>
      <dgm:spPr/>
      <dgm:t>
        <a:bodyPr/>
        <a:lstStyle/>
        <a:p>
          <a:r>
            <a:rPr lang="en-NL"/>
            <a:t>No exports to named or automatic modules</a:t>
          </a:r>
          <a:endParaRPr lang="en-US"/>
        </a:p>
      </dgm:t>
    </dgm:pt>
    <dgm:pt modelId="{F970CD52-2CA0-426C-AF67-D65FC816DA0A}" type="parTrans" cxnId="{FD253D13-230D-4A69-A1D2-4FE822B06D2B}">
      <dgm:prSet/>
      <dgm:spPr/>
      <dgm:t>
        <a:bodyPr/>
        <a:lstStyle/>
        <a:p>
          <a:endParaRPr lang="en-US"/>
        </a:p>
      </dgm:t>
    </dgm:pt>
    <dgm:pt modelId="{F11C8320-60B1-4117-AEBD-C5328FB625CA}" type="sibTrans" cxnId="{FD253D13-230D-4A69-A1D2-4FE822B06D2B}">
      <dgm:prSet/>
      <dgm:spPr/>
      <dgm:t>
        <a:bodyPr/>
        <a:lstStyle/>
        <a:p>
          <a:endParaRPr lang="en-US"/>
        </a:p>
      </dgm:t>
    </dgm:pt>
    <dgm:pt modelId="{CBCF78D4-C2AC-40A6-916E-352D31D45E9F}">
      <dgm:prSet/>
      <dgm:spPr/>
      <dgm:t>
        <a:bodyPr/>
        <a:lstStyle/>
        <a:p>
          <a:r>
            <a:rPr lang="en-NL"/>
            <a:t>It can use JARs on classpath and module path</a:t>
          </a:r>
          <a:endParaRPr lang="en-US"/>
        </a:p>
      </dgm:t>
    </dgm:pt>
    <dgm:pt modelId="{F916FA64-6423-494F-AFBF-BFD3F21D2877}" type="parTrans" cxnId="{F39CEACA-28D7-470F-9106-A9859FCDD5DA}">
      <dgm:prSet/>
      <dgm:spPr/>
      <dgm:t>
        <a:bodyPr/>
        <a:lstStyle/>
        <a:p>
          <a:endParaRPr lang="en-US"/>
        </a:p>
      </dgm:t>
    </dgm:pt>
    <dgm:pt modelId="{815D446E-E033-42E1-BC64-A9AAB65FC07F}" type="sibTrans" cxnId="{F39CEACA-28D7-470F-9106-A9859FCDD5DA}">
      <dgm:prSet/>
      <dgm:spPr/>
      <dgm:t>
        <a:bodyPr/>
        <a:lstStyle/>
        <a:p>
          <a:endParaRPr lang="en-US"/>
        </a:p>
      </dgm:t>
    </dgm:pt>
    <dgm:pt modelId="{ED44586D-5901-4700-9F1F-101F6AF92EEC}">
      <dgm:prSet/>
      <dgm:spPr/>
      <dgm:t>
        <a:bodyPr/>
        <a:lstStyle/>
        <a:p>
          <a:r>
            <a:rPr lang="en-NL"/>
            <a:t>It’s actually not really a module, just how Java was working before modules</a:t>
          </a:r>
          <a:endParaRPr lang="en-US"/>
        </a:p>
      </dgm:t>
    </dgm:pt>
    <dgm:pt modelId="{6ED203C4-4574-4CA3-BBF7-852295D289B0}" type="parTrans" cxnId="{17D7AE21-5B35-421A-8288-B6123250F6C4}">
      <dgm:prSet/>
      <dgm:spPr/>
      <dgm:t>
        <a:bodyPr/>
        <a:lstStyle/>
        <a:p>
          <a:endParaRPr lang="en-US"/>
        </a:p>
      </dgm:t>
    </dgm:pt>
    <dgm:pt modelId="{CA60699F-43D7-43DB-B734-486BC80C5907}" type="sibTrans" cxnId="{17D7AE21-5B35-421A-8288-B6123250F6C4}">
      <dgm:prSet/>
      <dgm:spPr/>
      <dgm:t>
        <a:bodyPr/>
        <a:lstStyle/>
        <a:p>
          <a:endParaRPr lang="en-US"/>
        </a:p>
      </dgm:t>
    </dgm:pt>
    <dgm:pt modelId="{E94BBC5A-B163-2449-9346-16E278914704}" type="pres">
      <dgm:prSet presAssocID="{BAFDF6B8-7752-4CEE-A41F-D76AA8797DF1}" presName="linear" presStyleCnt="0">
        <dgm:presLayoutVars>
          <dgm:animLvl val="lvl"/>
          <dgm:resizeHandles val="exact"/>
        </dgm:presLayoutVars>
      </dgm:prSet>
      <dgm:spPr/>
    </dgm:pt>
    <dgm:pt modelId="{59834435-EC08-514D-B7EB-BD5E7B64A60A}" type="pres">
      <dgm:prSet presAssocID="{16D6ED5D-690D-4852-85FA-E76C3B4A4F7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C0E77C-D78B-BE42-AD23-0D6E32FE641A}" type="pres">
      <dgm:prSet presAssocID="{B2A3090A-70F9-4574-8F21-C7B28FDDA28D}" presName="spacer" presStyleCnt="0"/>
      <dgm:spPr/>
    </dgm:pt>
    <dgm:pt modelId="{E38F493D-0E08-014A-ADD3-F2D1D68FEC36}" type="pres">
      <dgm:prSet presAssocID="{BA5DE72F-885F-48E1-9D7E-54EF6DB8FB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CA7E7E9-12AF-154D-81F4-3588B58E7654}" type="pres">
      <dgm:prSet presAssocID="{267DBB78-F294-40B4-B140-F10ED5167452}" presName="spacer" presStyleCnt="0"/>
      <dgm:spPr/>
    </dgm:pt>
    <dgm:pt modelId="{BEEA7558-F765-C545-82F5-5A6C5FF38587}" type="pres">
      <dgm:prSet presAssocID="{F77C47A9-08C7-49D0-9415-4476175468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C40E6E5-7D6A-4C41-AAC4-DBE31BE1F195}" type="pres">
      <dgm:prSet presAssocID="{F11C8320-60B1-4117-AEBD-C5328FB625CA}" presName="spacer" presStyleCnt="0"/>
      <dgm:spPr/>
    </dgm:pt>
    <dgm:pt modelId="{11A02C2B-A0BD-3949-991D-4083BF9D5AC7}" type="pres">
      <dgm:prSet presAssocID="{CBCF78D4-C2AC-40A6-916E-352D31D45E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9DCE91-8F33-A247-AB52-D535DC08924D}" type="pres">
      <dgm:prSet presAssocID="{815D446E-E033-42E1-BC64-A9AAB65FC07F}" presName="spacer" presStyleCnt="0"/>
      <dgm:spPr/>
    </dgm:pt>
    <dgm:pt modelId="{4F3E1AA1-83D8-ED44-9DB8-454D918C44F3}" type="pres">
      <dgm:prSet presAssocID="{ED44586D-5901-4700-9F1F-101F6AF92EE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1F250C-7B17-4087-A417-9F9B9BF66502}" srcId="{BAFDF6B8-7752-4CEE-A41F-D76AA8797DF1}" destId="{BA5DE72F-885F-48E1-9D7E-54EF6DB8FB47}" srcOrd="1" destOrd="0" parTransId="{D86EF4B4-3654-4660-B1A3-6EB25061B362}" sibTransId="{267DBB78-F294-40B4-B140-F10ED5167452}"/>
    <dgm:cxn modelId="{FD253D13-230D-4A69-A1D2-4FE822B06D2B}" srcId="{BAFDF6B8-7752-4CEE-A41F-D76AA8797DF1}" destId="{F77C47A9-08C7-49D0-9415-447617546841}" srcOrd="2" destOrd="0" parTransId="{F970CD52-2CA0-426C-AF67-D65FC816DA0A}" sibTransId="{F11C8320-60B1-4117-AEBD-C5328FB625CA}"/>
    <dgm:cxn modelId="{17D7AE21-5B35-421A-8288-B6123250F6C4}" srcId="{BAFDF6B8-7752-4CEE-A41F-D76AA8797DF1}" destId="{ED44586D-5901-4700-9F1F-101F6AF92EEC}" srcOrd="4" destOrd="0" parTransId="{6ED203C4-4574-4CA3-BBF7-852295D289B0}" sibTransId="{CA60699F-43D7-43DB-B734-486BC80C5907}"/>
    <dgm:cxn modelId="{60666322-89BD-4410-A3D8-F7E5BA75BAC9}" srcId="{BAFDF6B8-7752-4CEE-A41F-D76AA8797DF1}" destId="{16D6ED5D-690D-4852-85FA-E76C3B4A4F7A}" srcOrd="0" destOrd="0" parTransId="{0C1D92AB-DFAC-4729-A987-B27361DCA8DE}" sibTransId="{B2A3090A-70F9-4574-8F21-C7B28FDDA28D}"/>
    <dgm:cxn modelId="{30BFFB29-B1BC-464F-AA7E-13B37AF150F8}" type="presOf" srcId="{ED44586D-5901-4700-9F1F-101F6AF92EEC}" destId="{4F3E1AA1-83D8-ED44-9DB8-454D918C44F3}" srcOrd="0" destOrd="0" presId="urn:microsoft.com/office/officeart/2005/8/layout/vList2"/>
    <dgm:cxn modelId="{DEC7BF5F-A8D1-674D-B3FB-2BFF0B1B7908}" type="presOf" srcId="{CBCF78D4-C2AC-40A6-916E-352D31D45E9F}" destId="{11A02C2B-A0BD-3949-991D-4083BF9D5AC7}" srcOrd="0" destOrd="0" presId="urn:microsoft.com/office/officeart/2005/8/layout/vList2"/>
    <dgm:cxn modelId="{713A867E-C936-6B47-8EC2-C8912C791777}" type="presOf" srcId="{F77C47A9-08C7-49D0-9415-447617546841}" destId="{BEEA7558-F765-C545-82F5-5A6C5FF38587}" srcOrd="0" destOrd="0" presId="urn:microsoft.com/office/officeart/2005/8/layout/vList2"/>
    <dgm:cxn modelId="{697258A9-8CC8-C84E-80AE-A78D8DFE2ABD}" type="presOf" srcId="{BA5DE72F-885F-48E1-9D7E-54EF6DB8FB47}" destId="{E38F493D-0E08-014A-ADD3-F2D1D68FEC36}" srcOrd="0" destOrd="0" presId="urn:microsoft.com/office/officeart/2005/8/layout/vList2"/>
    <dgm:cxn modelId="{F39CEACA-28D7-470F-9106-A9859FCDD5DA}" srcId="{BAFDF6B8-7752-4CEE-A41F-D76AA8797DF1}" destId="{CBCF78D4-C2AC-40A6-916E-352D31D45E9F}" srcOrd="3" destOrd="0" parTransId="{F916FA64-6423-494F-AFBF-BFD3F21D2877}" sibTransId="{815D446E-E033-42E1-BC64-A9AAB65FC07F}"/>
    <dgm:cxn modelId="{17A25CE8-C40F-3B4E-9000-C3980B9C6289}" type="presOf" srcId="{16D6ED5D-690D-4852-85FA-E76C3B4A4F7A}" destId="{59834435-EC08-514D-B7EB-BD5E7B64A60A}" srcOrd="0" destOrd="0" presId="urn:microsoft.com/office/officeart/2005/8/layout/vList2"/>
    <dgm:cxn modelId="{5FF035F8-57DD-AA4A-B643-D6642B588599}" type="presOf" srcId="{BAFDF6B8-7752-4CEE-A41F-D76AA8797DF1}" destId="{E94BBC5A-B163-2449-9346-16E278914704}" srcOrd="0" destOrd="0" presId="urn:microsoft.com/office/officeart/2005/8/layout/vList2"/>
    <dgm:cxn modelId="{D0D791C2-9889-8E44-BC36-5579E4DF1283}" type="presParOf" srcId="{E94BBC5A-B163-2449-9346-16E278914704}" destId="{59834435-EC08-514D-B7EB-BD5E7B64A60A}" srcOrd="0" destOrd="0" presId="urn:microsoft.com/office/officeart/2005/8/layout/vList2"/>
    <dgm:cxn modelId="{2678C65A-575E-7741-AE2B-98F8973EEBA9}" type="presParOf" srcId="{E94BBC5A-B163-2449-9346-16E278914704}" destId="{EAC0E77C-D78B-BE42-AD23-0D6E32FE641A}" srcOrd="1" destOrd="0" presId="urn:microsoft.com/office/officeart/2005/8/layout/vList2"/>
    <dgm:cxn modelId="{A7FE55A3-F875-D240-B608-E34DC60D9244}" type="presParOf" srcId="{E94BBC5A-B163-2449-9346-16E278914704}" destId="{E38F493D-0E08-014A-ADD3-F2D1D68FEC36}" srcOrd="2" destOrd="0" presId="urn:microsoft.com/office/officeart/2005/8/layout/vList2"/>
    <dgm:cxn modelId="{953E11D0-55FE-5043-B591-E519CC95EBDD}" type="presParOf" srcId="{E94BBC5A-B163-2449-9346-16E278914704}" destId="{3CA7E7E9-12AF-154D-81F4-3588B58E7654}" srcOrd="3" destOrd="0" presId="urn:microsoft.com/office/officeart/2005/8/layout/vList2"/>
    <dgm:cxn modelId="{A29F4C7A-AA6E-1C42-B94C-58510BB1ACFD}" type="presParOf" srcId="{E94BBC5A-B163-2449-9346-16E278914704}" destId="{BEEA7558-F765-C545-82F5-5A6C5FF38587}" srcOrd="4" destOrd="0" presId="urn:microsoft.com/office/officeart/2005/8/layout/vList2"/>
    <dgm:cxn modelId="{D1F07414-3C5D-E14E-9675-F3193C199232}" type="presParOf" srcId="{E94BBC5A-B163-2449-9346-16E278914704}" destId="{7C40E6E5-7D6A-4C41-AAC4-DBE31BE1F195}" srcOrd="5" destOrd="0" presId="urn:microsoft.com/office/officeart/2005/8/layout/vList2"/>
    <dgm:cxn modelId="{70F6EDBC-E313-5744-93C0-7DA49BEA1250}" type="presParOf" srcId="{E94BBC5A-B163-2449-9346-16E278914704}" destId="{11A02C2B-A0BD-3949-991D-4083BF9D5AC7}" srcOrd="6" destOrd="0" presId="urn:microsoft.com/office/officeart/2005/8/layout/vList2"/>
    <dgm:cxn modelId="{4D7E9985-94AD-894E-8089-6D5FDD06A939}" type="presParOf" srcId="{E94BBC5A-B163-2449-9346-16E278914704}" destId="{0D9DCE91-8F33-A247-AB52-D535DC08924D}" srcOrd="7" destOrd="0" presId="urn:microsoft.com/office/officeart/2005/8/layout/vList2"/>
    <dgm:cxn modelId="{DA4F584D-7630-F049-BD7E-F8B56A62F9B2}" type="presParOf" srcId="{E94BBC5A-B163-2449-9346-16E278914704}" destId="{4F3E1AA1-83D8-ED44-9DB8-454D918C44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7FDD7-169A-44CF-AD98-334199384F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07DBFF-3FCC-413C-8A60-99614197E651}">
      <dgm:prSet/>
      <dgm:spPr/>
      <dgm:t>
        <a:bodyPr/>
        <a:lstStyle/>
        <a:p>
          <a:pPr>
            <a:defRPr cap="all"/>
          </a:pPr>
          <a:r>
            <a:rPr lang="en-NL"/>
            <a:t>Module that uses a service</a:t>
          </a:r>
          <a:endParaRPr lang="en-US"/>
        </a:p>
      </dgm:t>
    </dgm:pt>
    <dgm:pt modelId="{E566D71C-38F9-4AF2-9522-CE020EADEA68}" type="parTrans" cxnId="{10CE8EA6-3B4D-4FF5-9736-C42C310F4CB6}">
      <dgm:prSet/>
      <dgm:spPr/>
      <dgm:t>
        <a:bodyPr/>
        <a:lstStyle/>
        <a:p>
          <a:endParaRPr lang="en-US"/>
        </a:p>
      </dgm:t>
    </dgm:pt>
    <dgm:pt modelId="{C252F267-038F-43EA-9839-9E302BAB38EE}" type="sibTrans" cxnId="{10CE8EA6-3B4D-4FF5-9736-C42C310F4CB6}">
      <dgm:prSet/>
      <dgm:spPr/>
      <dgm:t>
        <a:bodyPr/>
        <a:lstStyle/>
        <a:p>
          <a:endParaRPr lang="en-US"/>
        </a:p>
      </dgm:t>
    </dgm:pt>
    <dgm:pt modelId="{4E55FAE7-4ED2-4A2C-8AD3-EE8CF2A4F663}">
      <dgm:prSet/>
      <dgm:spPr/>
      <dgm:t>
        <a:bodyPr/>
        <a:lstStyle/>
        <a:p>
          <a:pPr>
            <a:defRPr cap="all"/>
          </a:pPr>
          <a:r>
            <a:rPr lang="en-NL"/>
            <a:t>Gets an implementation via the service locator</a:t>
          </a:r>
          <a:endParaRPr lang="en-US"/>
        </a:p>
      </dgm:t>
    </dgm:pt>
    <dgm:pt modelId="{17CE7D89-DF4B-4512-824F-F8946576B160}" type="parTrans" cxnId="{12AECB46-1C9B-4CD3-9A4B-3E8194ED2307}">
      <dgm:prSet/>
      <dgm:spPr/>
      <dgm:t>
        <a:bodyPr/>
        <a:lstStyle/>
        <a:p>
          <a:endParaRPr lang="en-US"/>
        </a:p>
      </dgm:t>
    </dgm:pt>
    <dgm:pt modelId="{3022AD4F-AA29-4F54-9521-40412D3EF889}" type="sibTrans" cxnId="{12AECB46-1C9B-4CD3-9A4B-3E8194ED2307}">
      <dgm:prSet/>
      <dgm:spPr/>
      <dgm:t>
        <a:bodyPr/>
        <a:lstStyle/>
        <a:p>
          <a:endParaRPr lang="en-US"/>
        </a:p>
      </dgm:t>
    </dgm:pt>
    <dgm:pt modelId="{AC43FC59-34C1-469B-BC07-90BA42525090}" type="pres">
      <dgm:prSet presAssocID="{DD57FDD7-169A-44CF-AD98-334199384FF8}" presName="root" presStyleCnt="0">
        <dgm:presLayoutVars>
          <dgm:dir/>
          <dgm:resizeHandles val="exact"/>
        </dgm:presLayoutVars>
      </dgm:prSet>
      <dgm:spPr/>
    </dgm:pt>
    <dgm:pt modelId="{D9727124-C1AB-4F21-9A51-5AFFD2CB7D5D}" type="pres">
      <dgm:prSet presAssocID="{CE07DBFF-3FCC-413C-8A60-99614197E651}" presName="compNode" presStyleCnt="0"/>
      <dgm:spPr/>
    </dgm:pt>
    <dgm:pt modelId="{8E406BFB-1BE4-470B-8F05-79E676006732}" type="pres">
      <dgm:prSet presAssocID="{CE07DBFF-3FCC-413C-8A60-99614197E65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BB5AEDB-6937-451E-B5F1-2C5960BDC28F}" type="pres">
      <dgm:prSet presAssocID="{CE07DBFF-3FCC-413C-8A60-99614197E6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8F1417B-B637-470C-9055-1904CD4467E6}" type="pres">
      <dgm:prSet presAssocID="{CE07DBFF-3FCC-413C-8A60-99614197E651}" presName="spaceRect" presStyleCnt="0"/>
      <dgm:spPr/>
    </dgm:pt>
    <dgm:pt modelId="{09E090C1-3ED3-4F66-BE60-EA71CB4DDDFA}" type="pres">
      <dgm:prSet presAssocID="{CE07DBFF-3FCC-413C-8A60-99614197E651}" presName="textRect" presStyleLbl="revTx" presStyleIdx="0" presStyleCnt="2">
        <dgm:presLayoutVars>
          <dgm:chMax val="1"/>
          <dgm:chPref val="1"/>
        </dgm:presLayoutVars>
      </dgm:prSet>
      <dgm:spPr/>
    </dgm:pt>
    <dgm:pt modelId="{3BB9C830-A494-4A8B-9F83-13F89CD6A622}" type="pres">
      <dgm:prSet presAssocID="{C252F267-038F-43EA-9839-9E302BAB38EE}" presName="sibTrans" presStyleCnt="0"/>
      <dgm:spPr/>
    </dgm:pt>
    <dgm:pt modelId="{FC85C5DB-0198-4472-AC94-A02E07267393}" type="pres">
      <dgm:prSet presAssocID="{4E55FAE7-4ED2-4A2C-8AD3-EE8CF2A4F663}" presName="compNode" presStyleCnt="0"/>
      <dgm:spPr/>
    </dgm:pt>
    <dgm:pt modelId="{B3CCFAA9-0738-45C1-8520-317DF88D1303}" type="pres">
      <dgm:prSet presAssocID="{4E55FAE7-4ED2-4A2C-8AD3-EE8CF2A4F66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819FBC5-C0A4-4AC0-BC19-B3B63C8F2CFE}" type="pres">
      <dgm:prSet presAssocID="{4E55FAE7-4ED2-4A2C-8AD3-EE8CF2A4F6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10A2305-5301-4DB5-B142-54E7FD8EE95E}" type="pres">
      <dgm:prSet presAssocID="{4E55FAE7-4ED2-4A2C-8AD3-EE8CF2A4F663}" presName="spaceRect" presStyleCnt="0"/>
      <dgm:spPr/>
    </dgm:pt>
    <dgm:pt modelId="{F8CF9CE8-D687-4C0F-B34F-A66F57F8C00A}" type="pres">
      <dgm:prSet presAssocID="{4E55FAE7-4ED2-4A2C-8AD3-EE8CF2A4F66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1D2EF11-7C3C-40EC-A1FF-E3EB0BCD7E3E}" type="presOf" srcId="{CE07DBFF-3FCC-413C-8A60-99614197E651}" destId="{09E090C1-3ED3-4F66-BE60-EA71CB4DDDFA}" srcOrd="0" destOrd="0" presId="urn:microsoft.com/office/officeart/2018/5/layout/IconLeafLabelList"/>
    <dgm:cxn modelId="{12AECB46-1C9B-4CD3-9A4B-3E8194ED2307}" srcId="{DD57FDD7-169A-44CF-AD98-334199384FF8}" destId="{4E55FAE7-4ED2-4A2C-8AD3-EE8CF2A4F663}" srcOrd="1" destOrd="0" parTransId="{17CE7D89-DF4B-4512-824F-F8946576B160}" sibTransId="{3022AD4F-AA29-4F54-9521-40412D3EF889}"/>
    <dgm:cxn modelId="{10CE8EA6-3B4D-4FF5-9736-C42C310F4CB6}" srcId="{DD57FDD7-169A-44CF-AD98-334199384FF8}" destId="{CE07DBFF-3FCC-413C-8A60-99614197E651}" srcOrd="0" destOrd="0" parTransId="{E566D71C-38F9-4AF2-9522-CE020EADEA68}" sibTransId="{C252F267-038F-43EA-9839-9E302BAB38EE}"/>
    <dgm:cxn modelId="{4607CED1-8C89-4019-921C-F90677B9718F}" type="presOf" srcId="{4E55FAE7-4ED2-4A2C-8AD3-EE8CF2A4F663}" destId="{F8CF9CE8-D687-4C0F-B34F-A66F57F8C00A}" srcOrd="0" destOrd="0" presId="urn:microsoft.com/office/officeart/2018/5/layout/IconLeafLabelList"/>
    <dgm:cxn modelId="{FFA9A5ED-E044-424A-9300-F4D456A79840}" type="presOf" srcId="{DD57FDD7-169A-44CF-AD98-334199384FF8}" destId="{AC43FC59-34C1-469B-BC07-90BA42525090}" srcOrd="0" destOrd="0" presId="urn:microsoft.com/office/officeart/2018/5/layout/IconLeafLabelList"/>
    <dgm:cxn modelId="{94510AC6-72B1-4026-8466-FAA27386508E}" type="presParOf" srcId="{AC43FC59-34C1-469B-BC07-90BA42525090}" destId="{D9727124-C1AB-4F21-9A51-5AFFD2CB7D5D}" srcOrd="0" destOrd="0" presId="urn:microsoft.com/office/officeart/2018/5/layout/IconLeafLabelList"/>
    <dgm:cxn modelId="{9FC92A8B-ABDF-45C1-B58F-36277F4C870B}" type="presParOf" srcId="{D9727124-C1AB-4F21-9A51-5AFFD2CB7D5D}" destId="{8E406BFB-1BE4-470B-8F05-79E676006732}" srcOrd="0" destOrd="0" presId="urn:microsoft.com/office/officeart/2018/5/layout/IconLeafLabelList"/>
    <dgm:cxn modelId="{371F656F-BD8E-4A0E-979F-686DFACD6BF2}" type="presParOf" srcId="{D9727124-C1AB-4F21-9A51-5AFFD2CB7D5D}" destId="{6BB5AEDB-6937-451E-B5F1-2C5960BDC28F}" srcOrd="1" destOrd="0" presId="urn:microsoft.com/office/officeart/2018/5/layout/IconLeafLabelList"/>
    <dgm:cxn modelId="{D60637D4-943F-4083-A02F-51E200D8111A}" type="presParOf" srcId="{D9727124-C1AB-4F21-9A51-5AFFD2CB7D5D}" destId="{28F1417B-B637-470C-9055-1904CD4467E6}" srcOrd="2" destOrd="0" presId="urn:microsoft.com/office/officeart/2018/5/layout/IconLeafLabelList"/>
    <dgm:cxn modelId="{59DD5D26-EEF6-4FE8-8398-2D0C44F19EAE}" type="presParOf" srcId="{D9727124-C1AB-4F21-9A51-5AFFD2CB7D5D}" destId="{09E090C1-3ED3-4F66-BE60-EA71CB4DDDFA}" srcOrd="3" destOrd="0" presId="urn:microsoft.com/office/officeart/2018/5/layout/IconLeafLabelList"/>
    <dgm:cxn modelId="{95F15A11-145E-4028-B04C-8D057906F066}" type="presParOf" srcId="{AC43FC59-34C1-469B-BC07-90BA42525090}" destId="{3BB9C830-A494-4A8B-9F83-13F89CD6A622}" srcOrd="1" destOrd="0" presId="urn:microsoft.com/office/officeart/2018/5/layout/IconLeafLabelList"/>
    <dgm:cxn modelId="{AEB078F7-A401-46A4-BD0E-3C009DD66628}" type="presParOf" srcId="{AC43FC59-34C1-469B-BC07-90BA42525090}" destId="{FC85C5DB-0198-4472-AC94-A02E07267393}" srcOrd="2" destOrd="0" presId="urn:microsoft.com/office/officeart/2018/5/layout/IconLeafLabelList"/>
    <dgm:cxn modelId="{1166E507-5612-46B6-A1D8-D916A1EA6B78}" type="presParOf" srcId="{FC85C5DB-0198-4472-AC94-A02E07267393}" destId="{B3CCFAA9-0738-45C1-8520-317DF88D1303}" srcOrd="0" destOrd="0" presId="urn:microsoft.com/office/officeart/2018/5/layout/IconLeafLabelList"/>
    <dgm:cxn modelId="{27CB27F8-6624-40DA-9501-2652E29B1503}" type="presParOf" srcId="{FC85C5DB-0198-4472-AC94-A02E07267393}" destId="{4819FBC5-C0A4-4AC0-BC19-B3B63C8F2CFE}" srcOrd="1" destOrd="0" presId="urn:microsoft.com/office/officeart/2018/5/layout/IconLeafLabelList"/>
    <dgm:cxn modelId="{A4959B42-0064-4B10-8BC2-CF234FF91E86}" type="presParOf" srcId="{FC85C5DB-0198-4472-AC94-A02E07267393}" destId="{710A2305-5301-4DB5-B142-54E7FD8EE95E}" srcOrd="2" destOrd="0" presId="urn:microsoft.com/office/officeart/2018/5/layout/IconLeafLabelList"/>
    <dgm:cxn modelId="{32977667-33B2-4285-BA26-FC3FFBD939F6}" type="presParOf" srcId="{FC85C5DB-0198-4472-AC94-A02E07267393}" destId="{F8CF9CE8-D687-4C0F-B34F-A66F57F8C0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B0768-A256-0B47-9490-93B392C06AA7}">
      <dsp:nvSpPr>
        <dsp:cNvPr id="0" name=""/>
        <dsp:cNvSpPr/>
      </dsp:nvSpPr>
      <dsp:spPr>
        <a:xfrm>
          <a:off x="0" y="67840"/>
          <a:ext cx="6296297" cy="727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Libraries depend on other libraries</a:t>
          </a:r>
          <a:endParaRPr lang="en-US" sz="2000" kern="1200"/>
        </a:p>
      </dsp:txBody>
      <dsp:txXfrm>
        <a:off x="35500" y="103340"/>
        <a:ext cx="6225297" cy="656228"/>
      </dsp:txXfrm>
    </dsp:sp>
    <dsp:sp modelId="{9DE4DA0B-64F3-454D-B029-CAA59F3D9742}">
      <dsp:nvSpPr>
        <dsp:cNvPr id="0" name=""/>
        <dsp:cNvSpPr/>
      </dsp:nvSpPr>
      <dsp:spPr>
        <a:xfrm>
          <a:off x="0" y="852668"/>
          <a:ext cx="6296297" cy="727228"/>
        </a:xfrm>
        <a:prstGeom prst="roundRect">
          <a:avLst/>
        </a:prstGeom>
        <a:solidFill>
          <a:schemeClr val="accent5">
            <a:hueOff val="1065261"/>
            <a:satOff val="-7052"/>
            <a:lumOff val="-12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Not including the right library can result in runtime exceptions</a:t>
          </a:r>
          <a:endParaRPr lang="en-US" sz="2000" kern="1200"/>
        </a:p>
      </dsp:txBody>
      <dsp:txXfrm>
        <a:off x="35500" y="888168"/>
        <a:ext cx="6225297" cy="656228"/>
      </dsp:txXfrm>
    </dsp:sp>
    <dsp:sp modelId="{D08CECD6-E89C-8C40-B207-3E4B22C27393}">
      <dsp:nvSpPr>
        <dsp:cNvPr id="0" name=""/>
        <dsp:cNvSpPr/>
      </dsp:nvSpPr>
      <dsp:spPr>
        <a:xfrm>
          <a:off x="0" y="1637496"/>
          <a:ext cx="6296297" cy="727228"/>
        </a:xfrm>
        <a:prstGeom prst="roundRect">
          <a:avLst/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Without Maven or Gradle, this is a hell to manage (with it’s still sometimes though) </a:t>
          </a:r>
          <a:endParaRPr lang="en-US" sz="2000" kern="1200"/>
        </a:p>
      </dsp:txBody>
      <dsp:txXfrm>
        <a:off x="35500" y="1672996"/>
        <a:ext cx="6225297" cy="656228"/>
      </dsp:txXfrm>
    </dsp:sp>
    <dsp:sp modelId="{B7968713-CA03-5440-94AC-A3FC30A2CC12}">
      <dsp:nvSpPr>
        <dsp:cNvPr id="0" name=""/>
        <dsp:cNvSpPr/>
      </dsp:nvSpPr>
      <dsp:spPr>
        <a:xfrm>
          <a:off x="0" y="2422325"/>
          <a:ext cx="6296297" cy="727228"/>
        </a:xfrm>
        <a:prstGeom prst="roundRect">
          <a:avLst/>
        </a:prstGeom>
        <a:solidFill>
          <a:schemeClr val="accent5">
            <a:hueOff val="3195783"/>
            <a:satOff val="-21155"/>
            <a:lumOff val="-36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000" kern="1200" dirty="0"/>
            <a:t>Modules specify what dependencies they have and the program can check the module path and won’t run without it</a:t>
          </a:r>
          <a:endParaRPr lang="en-US" sz="2000" kern="1200" dirty="0"/>
        </a:p>
      </dsp:txBody>
      <dsp:txXfrm>
        <a:off x="35500" y="2457825"/>
        <a:ext cx="6225297" cy="656228"/>
      </dsp:txXfrm>
    </dsp:sp>
    <dsp:sp modelId="{A863E33F-4ACF-5245-984B-04CDBA161A7B}">
      <dsp:nvSpPr>
        <dsp:cNvPr id="0" name=""/>
        <dsp:cNvSpPr/>
      </dsp:nvSpPr>
      <dsp:spPr>
        <a:xfrm>
          <a:off x="0" y="3207153"/>
          <a:ext cx="6296297" cy="727228"/>
        </a:xfrm>
        <a:prstGeom prst="roundRect">
          <a:avLst/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No more double packages, a package is allowed to be supplied by one module only</a:t>
          </a:r>
        </a:p>
      </dsp:txBody>
      <dsp:txXfrm>
        <a:off x="35500" y="3242653"/>
        <a:ext cx="6225297" cy="656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34435-EC08-514D-B7EB-BD5E7B64A60A}">
      <dsp:nvSpPr>
        <dsp:cNvPr id="0" name=""/>
        <dsp:cNvSpPr/>
      </dsp:nvSpPr>
      <dsp:spPr>
        <a:xfrm>
          <a:off x="0" y="914"/>
          <a:ext cx="6692748" cy="7999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200" kern="1200"/>
            <a:t>On the classpath</a:t>
          </a:r>
          <a:endParaRPr lang="en-US" sz="2200" kern="1200"/>
        </a:p>
      </dsp:txBody>
      <dsp:txXfrm>
        <a:off x="39050" y="39964"/>
        <a:ext cx="6614648" cy="721850"/>
      </dsp:txXfrm>
    </dsp:sp>
    <dsp:sp modelId="{E38F493D-0E08-014A-ADD3-F2D1D68FEC36}">
      <dsp:nvSpPr>
        <dsp:cNvPr id="0" name=""/>
        <dsp:cNvSpPr/>
      </dsp:nvSpPr>
      <dsp:spPr>
        <a:xfrm>
          <a:off x="0" y="864225"/>
          <a:ext cx="6692748" cy="799950"/>
        </a:xfrm>
        <a:prstGeom prst="roundRect">
          <a:avLst/>
        </a:prstGeom>
        <a:gradFill rotWithShape="0">
          <a:gsLst>
            <a:gs pos="0">
              <a:schemeClr val="accent2">
                <a:hueOff val="1197020"/>
                <a:satOff val="-3638"/>
                <a:lumOff val="-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97020"/>
                <a:satOff val="-3638"/>
                <a:lumOff val="-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200" kern="1200"/>
            <a:t>If it contains a module-info file, it’s ignored (since it’s on the classpath)</a:t>
          </a:r>
          <a:endParaRPr lang="en-US" sz="2200" kern="1200"/>
        </a:p>
      </dsp:txBody>
      <dsp:txXfrm>
        <a:off x="39050" y="903275"/>
        <a:ext cx="6614648" cy="721850"/>
      </dsp:txXfrm>
    </dsp:sp>
    <dsp:sp modelId="{BEEA7558-F765-C545-82F5-5A6C5FF38587}">
      <dsp:nvSpPr>
        <dsp:cNvPr id="0" name=""/>
        <dsp:cNvSpPr/>
      </dsp:nvSpPr>
      <dsp:spPr>
        <a:xfrm>
          <a:off x="0" y="1727536"/>
          <a:ext cx="6692748" cy="799950"/>
        </a:xfrm>
        <a:prstGeom prst="roundRect">
          <a:avLst/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200" kern="1200"/>
            <a:t>No exports to named or automatic modules</a:t>
          </a:r>
          <a:endParaRPr lang="en-US" sz="2200" kern="1200"/>
        </a:p>
      </dsp:txBody>
      <dsp:txXfrm>
        <a:off x="39050" y="1766586"/>
        <a:ext cx="6614648" cy="721850"/>
      </dsp:txXfrm>
    </dsp:sp>
    <dsp:sp modelId="{11A02C2B-A0BD-3949-991D-4083BF9D5AC7}">
      <dsp:nvSpPr>
        <dsp:cNvPr id="0" name=""/>
        <dsp:cNvSpPr/>
      </dsp:nvSpPr>
      <dsp:spPr>
        <a:xfrm>
          <a:off x="0" y="2590847"/>
          <a:ext cx="6692748" cy="799950"/>
        </a:xfrm>
        <a:prstGeom prst="roundRect">
          <a:avLst/>
        </a:prstGeom>
        <a:gradFill rotWithShape="0">
          <a:gsLst>
            <a:gs pos="0">
              <a:schemeClr val="accent2">
                <a:hueOff val="3591061"/>
                <a:satOff val="-10913"/>
                <a:lumOff val="-1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591061"/>
                <a:satOff val="-10913"/>
                <a:lumOff val="-1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200" kern="1200"/>
            <a:t>It can use JARs on classpath and module path</a:t>
          </a:r>
          <a:endParaRPr lang="en-US" sz="2200" kern="1200"/>
        </a:p>
      </dsp:txBody>
      <dsp:txXfrm>
        <a:off x="39050" y="2629897"/>
        <a:ext cx="6614648" cy="721850"/>
      </dsp:txXfrm>
    </dsp:sp>
    <dsp:sp modelId="{4F3E1AA1-83D8-ED44-9DB8-454D918C44F3}">
      <dsp:nvSpPr>
        <dsp:cNvPr id="0" name=""/>
        <dsp:cNvSpPr/>
      </dsp:nvSpPr>
      <dsp:spPr>
        <a:xfrm>
          <a:off x="0" y="3454158"/>
          <a:ext cx="6692748" cy="799950"/>
        </a:xfrm>
        <a:prstGeom prst="round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200" kern="1200"/>
            <a:t>It’s actually not really a module, just how Java was working before modules</a:t>
          </a:r>
          <a:endParaRPr lang="en-US" sz="2200" kern="1200"/>
        </a:p>
      </dsp:txBody>
      <dsp:txXfrm>
        <a:off x="39050" y="3493208"/>
        <a:ext cx="6614648" cy="721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6BFB-1BE4-470B-8F05-79E676006732}">
      <dsp:nvSpPr>
        <dsp:cNvPr id="0" name=""/>
        <dsp:cNvSpPr/>
      </dsp:nvSpPr>
      <dsp:spPr>
        <a:xfrm>
          <a:off x="1790202" y="1492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5AEDB-6937-451E-B5F1-2C5960BDC28F}">
      <dsp:nvSpPr>
        <dsp:cNvPr id="0" name=""/>
        <dsp:cNvSpPr/>
      </dsp:nvSpPr>
      <dsp:spPr>
        <a:xfrm>
          <a:off x="2250890" y="475612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090C1-3ED3-4F66-BE60-EA71CB4DDDFA}">
      <dsp:nvSpPr>
        <dsp:cNvPr id="0" name=""/>
        <dsp:cNvSpPr/>
      </dsp:nvSpPr>
      <dsp:spPr>
        <a:xfrm>
          <a:off x="1099171" y="2849924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L" sz="2400" kern="1200"/>
            <a:t>Module that uses a service</a:t>
          </a:r>
          <a:endParaRPr lang="en-US" sz="2400" kern="1200"/>
        </a:p>
      </dsp:txBody>
      <dsp:txXfrm>
        <a:off x="1099171" y="2849924"/>
        <a:ext cx="3543750" cy="720000"/>
      </dsp:txXfrm>
    </dsp:sp>
    <dsp:sp modelId="{B3CCFAA9-0738-45C1-8520-317DF88D1303}">
      <dsp:nvSpPr>
        <dsp:cNvPr id="0" name=""/>
        <dsp:cNvSpPr/>
      </dsp:nvSpPr>
      <dsp:spPr>
        <a:xfrm>
          <a:off x="5954108" y="1492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9FBC5-C0A4-4AC0-BC19-B3B63C8F2CFE}">
      <dsp:nvSpPr>
        <dsp:cNvPr id="0" name=""/>
        <dsp:cNvSpPr/>
      </dsp:nvSpPr>
      <dsp:spPr>
        <a:xfrm>
          <a:off x="6414796" y="47561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F9CE8-D687-4C0F-B34F-A66F57F8C00A}">
      <dsp:nvSpPr>
        <dsp:cNvPr id="0" name=""/>
        <dsp:cNvSpPr/>
      </dsp:nvSpPr>
      <dsp:spPr>
        <a:xfrm>
          <a:off x="5263077" y="2849924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L" sz="2400" kern="1200"/>
            <a:t>Gets an implementation via the service locator</a:t>
          </a:r>
          <a:endParaRPr lang="en-US" sz="2400" kern="1200"/>
        </a:p>
      </dsp:txBody>
      <dsp:txXfrm>
        <a:off x="5263077" y="2849924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E232C-A069-294B-AF9B-EBB16BC9155B}" type="datetimeFigureOut">
              <a:rPr lang="en-NL" smtClean="0"/>
              <a:t>5/29/24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8B98F-7443-304E-BF84-6E7E44EF8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6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Especially useful when you don’t have control over the other projects / JAR files</a:t>
            </a:r>
          </a:p>
          <a:p>
            <a:r>
              <a:rPr lang="en-NL" dirty="0"/>
              <a:t>Mix of names of named modules and automatic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8B98F-7443-304E-BF84-6E7E44EF8E0F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51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492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79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025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25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337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055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39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9710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2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30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81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225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3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9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655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740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720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69D3-01F0-7440-A6E2-3CCB4E8F1DD4}" type="datetimeFigureOut">
              <a:rPr lang="en-NL" smtClean="0"/>
              <a:t>5/29/24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F6F5-DE4B-494C-AF38-4037AE32FB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43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55D40-AEFB-0D46-9A1A-DD59F904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NL" sz="5400"/>
              <a:t>Modular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AA1AE-673A-1E43-A8EF-AFC66D1F7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en-NL" sz="240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63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8ABE54-796D-2546-9D15-24414064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NL" dirty="0"/>
              <a:t>Creating and compiling modular programs</a:t>
            </a:r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3CA9DCAF-0F51-EF60-8099-AD5CB72D8E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43" r="24508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1C67-AAD6-0240-8B20-35DC61D7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L" dirty="0"/>
              <a:t>Ingredients:</a:t>
            </a:r>
          </a:p>
          <a:p>
            <a:r>
              <a:rPr lang="en-NL" dirty="0"/>
              <a:t>Files of your program</a:t>
            </a:r>
          </a:p>
          <a:p>
            <a:r>
              <a:rPr lang="en-NL" dirty="0"/>
              <a:t>Plus module-info.java at the root of the project</a:t>
            </a:r>
          </a:p>
          <a:p>
            <a:pPr marL="0" indent="0">
              <a:buNone/>
            </a:pPr>
            <a:r>
              <a:rPr lang="en-NL" dirty="0"/>
              <a:t>Compiling modules:</a:t>
            </a:r>
          </a:p>
          <a:p>
            <a:pPr marL="0" indent="0">
              <a:buNone/>
            </a:pPr>
            <a:r>
              <a:rPr lang="en-NL" dirty="0"/>
              <a:t>javac --module-path location-dependencies-files-directory -d directory-for-class-files some-file.java</a:t>
            </a:r>
          </a:p>
          <a:p>
            <a:pPr marL="0" indent="0">
              <a:buNone/>
            </a:pPr>
            <a:r>
              <a:rPr lang="en-NL" dirty="0"/>
              <a:t>Instead of --module-path we can use -p</a:t>
            </a:r>
          </a:p>
        </p:txBody>
      </p:sp>
    </p:spTree>
    <p:extLst>
      <p:ext uri="{BB962C8B-B14F-4D97-AF65-F5344CB8AC3E}">
        <p14:creationId xmlns:p14="http://schemas.microsoft.com/office/powerpoint/2010/main" val="64721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5EA1AB-3159-324F-9759-8F138F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GB" dirty="0"/>
              <a:t>R</a:t>
            </a:r>
            <a:r>
              <a:rPr lang="en-NL" dirty="0"/>
              <a:t>unning modules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39356C8E-6E45-C0BE-13E8-7A44AA9278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97" r="11675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D658-0A3C-B743-ACEE-191B56E0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2200" dirty="0"/>
              <a:t>java --module-path location-module-dependencies --module module.name/nl.brightboost.example.ClassName</a:t>
            </a:r>
          </a:p>
          <a:p>
            <a:pPr marL="0" indent="0">
              <a:buNone/>
            </a:pPr>
            <a:endParaRPr lang="en-NL" sz="2200" dirty="0"/>
          </a:p>
          <a:p>
            <a:pPr marL="0" indent="0">
              <a:buNone/>
            </a:pPr>
            <a:r>
              <a:rPr lang="en-NL" sz="2200" dirty="0"/>
              <a:t>--module can be replaced with –m</a:t>
            </a:r>
          </a:p>
          <a:p>
            <a:pPr marL="0" indent="0">
              <a:buNone/>
            </a:pPr>
            <a:r>
              <a:rPr lang="en-NL" sz="2200" dirty="0"/>
              <a:t>--module-path can be replaced with -p</a:t>
            </a:r>
          </a:p>
        </p:txBody>
      </p:sp>
    </p:spTree>
    <p:extLst>
      <p:ext uri="{BB962C8B-B14F-4D97-AF65-F5344CB8AC3E}">
        <p14:creationId xmlns:p14="http://schemas.microsoft.com/office/powerpoint/2010/main" val="302951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3CD778-263A-6543-AE5F-2D2C6059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NL" dirty="0"/>
              <a:t>Package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8F08D-AA0D-1E90-D66B-A7D79C2865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83" r="2317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84FA-DA4E-E94D-ADDD-ECCA6166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 lnSpcReduction="10000"/>
          </a:bodyPr>
          <a:lstStyle/>
          <a:p>
            <a:r>
              <a:rPr lang="en-NL" dirty="0"/>
              <a:t>jar -cvf location-for-jar -C directory-to-be-packaged .</a:t>
            </a:r>
          </a:p>
          <a:p>
            <a:endParaRPr lang="en-NL" dirty="0"/>
          </a:p>
          <a:p>
            <a:r>
              <a:rPr lang="en-NL" dirty="0"/>
              <a:t>Run jar:</a:t>
            </a:r>
          </a:p>
          <a:p>
            <a:pPr marL="0" indent="0">
              <a:buNone/>
            </a:pPr>
            <a:r>
              <a:rPr lang="en-NL" dirty="0"/>
              <a:t>java -p mp-location -m module.name/nl.brightboost.example.ClassName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34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F7B1-4570-7F49-B0E4-C7ED7329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odule-info.java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DFC7-31E9-0B40-82C1-1B8F94B2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Basic module file that doesn’t allow any outside of package access:</a:t>
            </a:r>
          </a:p>
          <a:p>
            <a:pPr marL="0" indent="0">
              <a:buNone/>
            </a:pPr>
            <a:r>
              <a:rPr lang="en-NL" dirty="0"/>
              <a:t>module name.of.module {</a:t>
            </a:r>
          </a:p>
          <a:p>
            <a:pPr marL="0" indent="0">
              <a:buNone/>
            </a:pPr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93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F7B1-4570-7F49-B0E4-C7ED7329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odule-info.java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DFC7-31E9-0B40-82C1-1B8F94B2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L" dirty="0"/>
              <a:t>Basic module file that allows outside of package access for exported package:</a:t>
            </a:r>
          </a:p>
          <a:p>
            <a:pPr marL="0" indent="0">
              <a:buNone/>
            </a:pPr>
            <a:r>
              <a:rPr lang="en-NL" dirty="0"/>
              <a:t>module name.of.module {</a:t>
            </a:r>
          </a:p>
          <a:p>
            <a:pPr marL="0" indent="0">
              <a:buNone/>
            </a:pPr>
            <a:r>
              <a:rPr lang="en-NL" dirty="0"/>
              <a:t>	exports nl.brightboost.example;</a:t>
            </a:r>
          </a:p>
          <a:p>
            <a:pPr marL="0" indent="0">
              <a:buNone/>
            </a:pPr>
            <a:r>
              <a:rPr lang="en-NL" dirty="0"/>
              <a:t>}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Exporting means that all public classes, interfaces and enums are exported</a:t>
            </a:r>
          </a:p>
          <a:p>
            <a:pPr marL="0" indent="0">
              <a:buNone/>
            </a:pPr>
            <a:r>
              <a:rPr lang="en-NL" dirty="0"/>
              <a:t>The public and protected fields in these are visible</a:t>
            </a:r>
          </a:p>
        </p:txBody>
      </p:sp>
    </p:spTree>
    <p:extLst>
      <p:ext uri="{BB962C8B-B14F-4D97-AF65-F5344CB8AC3E}">
        <p14:creationId xmlns:p14="http://schemas.microsoft.com/office/powerpoint/2010/main" val="201345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F7B1-4570-7F49-B0E4-C7ED7329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odule-info.java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DFC7-31E9-0B40-82C1-1B8F94B2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Basic module file that allows outside of package access for exported package to a specific module:</a:t>
            </a:r>
          </a:p>
          <a:p>
            <a:pPr marL="0" indent="0">
              <a:buNone/>
            </a:pPr>
            <a:r>
              <a:rPr lang="en-NL" dirty="0"/>
              <a:t>module name.of.module {</a:t>
            </a:r>
          </a:p>
          <a:p>
            <a:pPr marL="0" indent="0">
              <a:buNone/>
            </a:pPr>
            <a:r>
              <a:rPr lang="en-NL" dirty="0"/>
              <a:t>	exports nl.brightboost.example to nl.brighboost.something;</a:t>
            </a:r>
          </a:p>
          <a:p>
            <a:pPr marL="0" indent="0">
              <a:buNone/>
            </a:pPr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15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F7B1-4570-7F49-B0E4-C7ED7329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odule-info.java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DFC7-31E9-0B40-82C1-1B8F94B2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Basic module file that allows outside of package access for exported package and requires another one:</a:t>
            </a:r>
          </a:p>
          <a:p>
            <a:pPr marL="0" indent="0">
              <a:buNone/>
            </a:pPr>
            <a:r>
              <a:rPr lang="en-NL" dirty="0"/>
              <a:t>module name.of.module {</a:t>
            </a:r>
          </a:p>
          <a:p>
            <a:pPr marL="0" indent="0">
              <a:buNone/>
            </a:pPr>
            <a:r>
              <a:rPr lang="en-NL" dirty="0"/>
              <a:t>	exports nl.brightboost.example;</a:t>
            </a:r>
          </a:p>
          <a:p>
            <a:pPr marL="0" indent="0">
              <a:buNone/>
            </a:pPr>
            <a:r>
              <a:rPr lang="en-NL" dirty="0"/>
              <a:t>	requires nl.brightboost.another;</a:t>
            </a:r>
          </a:p>
          <a:p>
            <a:pPr marL="0" indent="0">
              <a:buNone/>
            </a:pPr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95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9B9C-C403-FB41-AADE-5B810AB1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A32F-B700-8D4B-935C-0F3ED165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Go ahead and create the modules on </a:t>
            </a:r>
            <a:r>
              <a:rPr lang="en-NL"/>
              <a:t>page 459 </a:t>
            </a:r>
            <a:r>
              <a:rPr lang="en-NL" dirty="0"/>
              <a:t>- 472</a:t>
            </a:r>
          </a:p>
        </p:txBody>
      </p:sp>
    </p:spTree>
    <p:extLst>
      <p:ext uri="{BB962C8B-B14F-4D97-AF65-F5344CB8AC3E}">
        <p14:creationId xmlns:p14="http://schemas.microsoft.com/office/powerpoint/2010/main" val="304998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F7B1-4570-7F49-B0E4-C7ED7329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odule-info.java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DFC7-31E9-0B40-82C1-1B8F94B2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L" dirty="0"/>
              <a:t>Basic module file that allows outside of package access for exported package and requires another one:</a:t>
            </a:r>
          </a:p>
          <a:p>
            <a:pPr marL="0" indent="0">
              <a:buNone/>
            </a:pPr>
            <a:r>
              <a:rPr lang="en-NL" dirty="0"/>
              <a:t>module name.of.module {</a:t>
            </a:r>
          </a:p>
          <a:p>
            <a:pPr marL="0" indent="0">
              <a:buNone/>
            </a:pPr>
            <a:r>
              <a:rPr lang="en-NL" dirty="0"/>
              <a:t>	exports nl.brightboost.example;</a:t>
            </a:r>
          </a:p>
          <a:p>
            <a:pPr marL="0" indent="0">
              <a:buNone/>
            </a:pPr>
            <a:r>
              <a:rPr lang="en-NL" dirty="0"/>
              <a:t>	requires transitive nl.brightboost.another;</a:t>
            </a:r>
          </a:p>
          <a:p>
            <a:pPr marL="0" indent="0">
              <a:buNone/>
            </a:pPr>
            <a:r>
              <a:rPr lang="en-NL" dirty="0"/>
              <a:t>}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”requires transitive” means that anything that depends on this module also depends on the require transitive module</a:t>
            </a:r>
          </a:p>
          <a:p>
            <a:pPr marL="0" indent="0">
              <a:buNone/>
            </a:pPr>
            <a:r>
              <a:rPr lang="en-NL" dirty="0"/>
              <a:t>Same module cannot be required twice (so also not requires transitive and requires for the same module)</a:t>
            </a:r>
          </a:p>
        </p:txBody>
      </p:sp>
    </p:spTree>
    <p:extLst>
      <p:ext uri="{BB962C8B-B14F-4D97-AF65-F5344CB8AC3E}">
        <p14:creationId xmlns:p14="http://schemas.microsoft.com/office/powerpoint/2010/main" val="169925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9B9C-C403-FB41-AADE-5B810AB1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A32F-B700-8D4B-935C-0F3ED165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Go ahead and improve the dependencies by using requires transitive</a:t>
            </a:r>
          </a:p>
        </p:txBody>
      </p:sp>
    </p:spTree>
    <p:extLst>
      <p:ext uri="{BB962C8B-B14F-4D97-AF65-F5344CB8AC3E}">
        <p14:creationId xmlns:p14="http://schemas.microsoft.com/office/powerpoint/2010/main" val="416090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924D-68AE-FC4A-B102-44341D79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E4C1-389D-E14C-982E-A492FA2C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L" dirty="0"/>
              <a:t>Modules</a:t>
            </a:r>
          </a:p>
          <a:p>
            <a:r>
              <a:rPr lang="en-NL" dirty="0"/>
              <a:t>Creating and running modular programs</a:t>
            </a:r>
          </a:p>
          <a:p>
            <a:r>
              <a:rPr lang="en-NL" dirty="0"/>
              <a:t>File module-info.java</a:t>
            </a:r>
          </a:p>
          <a:p>
            <a:r>
              <a:rPr lang="en-NL" dirty="0"/>
              <a:t>Discovering modules</a:t>
            </a:r>
          </a:p>
          <a:p>
            <a:r>
              <a:rPr lang="en-NL" dirty="0"/>
              <a:t>Named vs automatic vs unnamed modules</a:t>
            </a:r>
          </a:p>
          <a:p>
            <a:r>
              <a:rPr lang="en-NL" dirty="0"/>
              <a:t>JDK dependencies</a:t>
            </a:r>
          </a:p>
          <a:p>
            <a:r>
              <a:rPr lang="en-NL" dirty="0"/>
              <a:t>Migrating an application</a:t>
            </a:r>
          </a:p>
          <a:p>
            <a:r>
              <a:rPr lang="en-NL" dirty="0"/>
              <a:t>Creating a service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734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F7B1-4570-7F49-B0E4-C7ED7329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m</a:t>
            </a:r>
            <a:r>
              <a:rPr lang="en-NL" dirty="0"/>
              <a:t>odule-info.java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DFC7-31E9-0B40-82C1-1B8F94B2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L" dirty="0"/>
              <a:t>Provides: specifies that a class provides an implementation of a service</a:t>
            </a:r>
          </a:p>
          <a:p>
            <a:pPr marL="0" indent="0">
              <a:buNone/>
            </a:pPr>
            <a:r>
              <a:rPr lang="en-NL" dirty="0"/>
              <a:t>provides nl.brightboost.example.SomeApi with nl.brightboost.example.SomeImplementation;</a:t>
            </a:r>
          </a:p>
          <a:p>
            <a:r>
              <a:rPr lang="en-NL" dirty="0"/>
              <a:t>Uses: Specifies that a module relies on a service</a:t>
            </a:r>
          </a:p>
          <a:p>
            <a:pPr marL="0" indent="0">
              <a:buNone/>
            </a:pPr>
            <a:r>
              <a:rPr lang="en-NL" dirty="0"/>
              <a:t>uses nl.brightboost.example.SomeApi;</a:t>
            </a:r>
          </a:p>
          <a:p>
            <a:r>
              <a:rPr lang="en-NL" dirty="0"/>
              <a:t>Opens: allows usage of reflection in the specified packages</a:t>
            </a:r>
          </a:p>
          <a:p>
            <a:pPr marL="0" indent="0">
              <a:buNone/>
            </a:pPr>
            <a:r>
              <a:rPr lang="en-NL" dirty="0"/>
              <a:t>opens nl.brightboost.example (to nl.brightboost.specific.package);</a:t>
            </a:r>
          </a:p>
        </p:txBody>
      </p:sp>
    </p:spTree>
    <p:extLst>
      <p:ext uri="{BB962C8B-B14F-4D97-AF65-F5344CB8AC3E}">
        <p14:creationId xmlns:p14="http://schemas.microsoft.com/office/powerpoint/2010/main" val="380149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3BDE-65F7-114B-BFDA-C29E9562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Discovering modules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E6A0-4169-3A4B-A647-87E6BE66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escribe module to know what a module requires and exports:</a:t>
            </a:r>
          </a:p>
          <a:p>
            <a:pPr marL="0" indent="0">
              <a:buNone/>
            </a:pPr>
            <a:r>
              <a:rPr lang="en-NL" dirty="0"/>
              <a:t>java -p location-of-module-jar --describe-module name.of.module</a:t>
            </a:r>
          </a:p>
          <a:p>
            <a:pPr marL="0" indent="0">
              <a:buNone/>
            </a:pPr>
            <a:endParaRPr lang="en-NL" dirty="0"/>
          </a:p>
          <a:p>
            <a:r>
              <a:rPr lang="en-NL" dirty="0"/>
              <a:t>Get available modules:</a:t>
            </a:r>
          </a:p>
          <a:p>
            <a:pPr marL="0" indent="0">
              <a:buNone/>
            </a:pPr>
            <a:r>
              <a:rPr lang="en-NL" dirty="0"/>
              <a:t>java --list-modules </a:t>
            </a:r>
          </a:p>
          <a:p>
            <a:pPr marL="0" indent="0">
              <a:buNone/>
            </a:pPr>
            <a:r>
              <a:rPr lang="en-NL" dirty="0"/>
              <a:t>java -p location-of-mod --list-modules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0137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3BDE-65F7-114B-BFDA-C29E9562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Discovering modules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E6A0-4169-3A4B-A647-87E6BE66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Dependencies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module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jdeps</a:t>
            </a:r>
            <a:r>
              <a:rPr lang="nl-NL" dirty="0"/>
              <a:t> (</a:t>
            </a:r>
            <a:r>
              <a:rPr lang="nl-NL" dirty="0" err="1"/>
              <a:t>jdeps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-p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abbreviate</a:t>
            </a:r>
            <a:r>
              <a:rPr lang="nl-NL" dirty="0"/>
              <a:t> --module-</a:t>
            </a:r>
            <a:r>
              <a:rPr lang="nl-NL" dirty="0" err="1"/>
              <a:t>path</a:t>
            </a:r>
            <a:r>
              <a:rPr lang="nl-NL" dirty="0"/>
              <a:t>)</a:t>
            </a:r>
          </a:p>
          <a:p>
            <a:r>
              <a:rPr lang="nl-NL" dirty="0" err="1"/>
              <a:t>jdeps</a:t>
            </a:r>
            <a:r>
              <a:rPr lang="nl-NL" dirty="0"/>
              <a:t> (--summary) --module-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location-dependencies-mods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/</a:t>
            </a:r>
            <a:r>
              <a:rPr lang="nl-NL" dirty="0" err="1"/>
              <a:t>name.jar</a:t>
            </a:r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24658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522D1A-2975-7946-BCA4-6DABBEF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NL" sz="3200"/>
              <a:t>Named modules</a:t>
            </a:r>
          </a:p>
        </p:txBody>
      </p:sp>
      <p:pic>
        <p:nvPicPr>
          <p:cNvPr id="5" name="Picture 4" descr="An electronic circuit board in blue colour">
            <a:extLst>
              <a:ext uri="{FF2B5EF4-FFF2-40B4-BE49-F238E27FC236}">
                <a16:creationId xmlns:a16="http://schemas.microsoft.com/office/drawing/2014/main" id="{CA634214-EB38-8679-8EDA-1133F0738D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CF1B-743B-9D4E-A14A-0B822B37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NL" sz="1800" dirty="0"/>
              <a:t>So far, we have seen named modules</a:t>
            </a:r>
          </a:p>
          <a:p>
            <a:r>
              <a:rPr lang="en-NL" sz="1800" dirty="0"/>
              <a:t>Names modules contain a module-info file</a:t>
            </a:r>
          </a:p>
          <a:p>
            <a:r>
              <a:rPr lang="en-NL" sz="1800" dirty="0"/>
              <a:t>Named modules appear on the module path</a:t>
            </a:r>
          </a:p>
        </p:txBody>
      </p:sp>
    </p:spTree>
    <p:extLst>
      <p:ext uri="{BB962C8B-B14F-4D97-AF65-F5344CB8AC3E}">
        <p14:creationId xmlns:p14="http://schemas.microsoft.com/office/powerpoint/2010/main" val="3651538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785411-EE07-EF44-A144-A3CA1CD1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NL" dirty="0"/>
              <a:t>Automatic modules</a:t>
            </a:r>
          </a:p>
        </p:txBody>
      </p:sp>
      <p:pic>
        <p:nvPicPr>
          <p:cNvPr id="5" name="Picture 4" descr="Glowing circuit board">
            <a:extLst>
              <a:ext uri="{FF2B5EF4-FFF2-40B4-BE49-F238E27FC236}">
                <a16:creationId xmlns:a16="http://schemas.microsoft.com/office/drawing/2014/main" id="{EC385380-AFCA-61B4-7DE6-64E511E9C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63" r="8849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292C-6ACF-274F-BE67-53088700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 fontScale="85000" lnSpcReduction="20000"/>
          </a:bodyPr>
          <a:lstStyle/>
          <a:p>
            <a:r>
              <a:rPr lang="en-NL" dirty="0"/>
              <a:t>Appears on the module path but doesn’t have a module-info</a:t>
            </a:r>
          </a:p>
          <a:p>
            <a:r>
              <a:rPr lang="en-NL" dirty="0"/>
              <a:t>Just a JAR file that’s placed on the module-path</a:t>
            </a:r>
          </a:p>
          <a:p>
            <a:r>
              <a:rPr lang="en-NL" dirty="0"/>
              <a:t>Everything is being exported</a:t>
            </a:r>
          </a:p>
          <a:p>
            <a:r>
              <a:rPr lang="en-NL" dirty="0"/>
              <a:t>Name is automatically generated:</a:t>
            </a:r>
          </a:p>
          <a:p>
            <a:pPr lvl="1"/>
            <a:r>
              <a:rPr lang="en-NL" dirty="0"/>
              <a:t>If available in MANIFEST.MF &gt;&gt; that name</a:t>
            </a:r>
          </a:p>
          <a:p>
            <a:pPr lvl="1"/>
            <a:r>
              <a:rPr lang="en-NL" dirty="0"/>
              <a:t>Uses jar name, -.jar and –version. Dashes are replaced with dots. Double and leading/trailing dots are removed.</a:t>
            </a:r>
          </a:p>
        </p:txBody>
      </p:sp>
    </p:spTree>
    <p:extLst>
      <p:ext uri="{BB962C8B-B14F-4D97-AF65-F5344CB8AC3E}">
        <p14:creationId xmlns:p14="http://schemas.microsoft.com/office/powerpoint/2010/main" val="36544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0E769-F025-6C46-892E-122402A3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NL">
                <a:solidFill>
                  <a:srgbClr val="FFFFFF"/>
                </a:solidFill>
              </a:rPr>
              <a:t>Unnamed 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ABE75E-BBC8-8727-90EF-63AAD6611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80560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9079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72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CFF3D5-6963-8348-B714-FF5E37DF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JDK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7A34-AEA3-1648-8B02-7469AC9B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/>
                </a:solidFill>
              </a:rPr>
              <a:t>https://</a:t>
            </a:r>
            <a:r>
              <a:rPr lang="en-US" sz="2000" cap="all" dirty="0" err="1">
                <a:solidFill>
                  <a:schemeClr val="tx2"/>
                </a:solidFill>
              </a:rPr>
              <a:t>medium.com</a:t>
            </a:r>
            <a:r>
              <a:rPr lang="en-US" sz="2000" cap="all" dirty="0">
                <a:solidFill>
                  <a:schemeClr val="tx2"/>
                </a:solidFill>
              </a:rPr>
              <a:t>/@dvsingh9/java-modules-a-complete-guide-part-1-dea3e6210177</a:t>
            </a:r>
          </a:p>
        </p:txBody>
      </p:sp>
      <p:sp>
        <p:nvSpPr>
          <p:cNvPr id="1032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26F38F-B50F-9749-B7E5-662AAF4EE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6164" y="951493"/>
            <a:ext cx="6041610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6AB5CA6F-A424-6C49-8FFA-CF715ACBDDDA}"/>
              </a:ext>
            </a:extLst>
          </p:cNvPr>
          <p:cNvSpPr/>
          <p:nvPr/>
        </p:nvSpPr>
        <p:spPr>
          <a:xfrm>
            <a:off x="2842636" y="3505993"/>
            <a:ext cx="2557848" cy="60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</a:t>
            </a:r>
            <a:r>
              <a:rPr lang="en-NL" sz="1400" dirty="0"/>
              <a:t>equires java.base is implicit </a:t>
            </a:r>
          </a:p>
        </p:txBody>
      </p:sp>
    </p:spTree>
    <p:extLst>
      <p:ext uri="{BB962C8B-B14F-4D97-AF65-F5344CB8AC3E}">
        <p14:creationId xmlns:p14="http://schemas.microsoft.com/office/powerpoint/2010/main" val="29634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34F5-F6C1-A342-B3B3-83DE644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Migrating an application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81ED-48AA-1E4F-9C36-80933748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Ordering modules to find the dependencies</a:t>
            </a:r>
          </a:p>
          <a:p>
            <a:r>
              <a:rPr lang="en-NL" dirty="0"/>
              <a:t>Bottom-up migration:</a:t>
            </a:r>
          </a:p>
          <a:p>
            <a:pPr lvl="1"/>
            <a:r>
              <a:rPr lang="en-GB" dirty="0"/>
              <a:t>S</a:t>
            </a:r>
            <a:r>
              <a:rPr lang="en-NL" dirty="0"/>
              <a:t>tart with least dependencies</a:t>
            </a:r>
          </a:p>
          <a:p>
            <a:pPr lvl="1"/>
            <a:r>
              <a:rPr lang="en-NL" dirty="0"/>
              <a:t>Add module-info and the necessary exports / requires</a:t>
            </a:r>
          </a:p>
          <a:p>
            <a:pPr lvl="1"/>
            <a:r>
              <a:rPr lang="en-NL" dirty="0"/>
              <a:t>Move to module path, make sure others stay on the classpath until they’re migrated</a:t>
            </a:r>
          </a:p>
          <a:p>
            <a:pPr lvl="1"/>
            <a:r>
              <a:rPr lang="en-NL" dirty="0"/>
              <a:t>Next with least dependencies until done</a:t>
            </a:r>
          </a:p>
        </p:txBody>
      </p:sp>
    </p:spTree>
    <p:extLst>
      <p:ext uri="{BB962C8B-B14F-4D97-AF65-F5344CB8AC3E}">
        <p14:creationId xmlns:p14="http://schemas.microsoft.com/office/powerpoint/2010/main" val="3575133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CE34F5-F6C1-A342-B3B3-83DE644F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NL" sz="3200"/>
              <a:t>Migrating an application II</a:t>
            </a:r>
          </a:p>
        </p:txBody>
      </p:sp>
      <p:pic>
        <p:nvPicPr>
          <p:cNvPr id="5" name="Picture 4" descr="Push pins laying down with one standing up">
            <a:extLst>
              <a:ext uri="{FF2B5EF4-FFF2-40B4-BE49-F238E27FC236}">
                <a16:creationId xmlns:a16="http://schemas.microsoft.com/office/drawing/2014/main" id="{19DC63AE-33CB-84A6-255A-6DD439B70C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88" r="20283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81ED-48AA-1E4F-9C36-8093374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NL" sz="1800" dirty="0"/>
              <a:t>Top-down migration</a:t>
            </a:r>
          </a:p>
          <a:p>
            <a:pPr lvl="1"/>
            <a:r>
              <a:rPr lang="en-NL" sz="1400" dirty="0"/>
              <a:t>Place all projects on the module path</a:t>
            </a:r>
          </a:p>
          <a:p>
            <a:pPr lvl="1"/>
            <a:r>
              <a:rPr lang="en-NL" sz="1400" dirty="0"/>
              <a:t>Choose the one with most dependencies</a:t>
            </a:r>
          </a:p>
          <a:p>
            <a:pPr lvl="1"/>
            <a:r>
              <a:rPr lang="en-NL" sz="1400" dirty="0"/>
              <a:t>Add module info, and exports and requires</a:t>
            </a:r>
          </a:p>
          <a:p>
            <a:pPr lvl="1"/>
            <a:r>
              <a:rPr lang="en-NL" sz="1400" dirty="0"/>
              <a:t>Repeat with nextz most dependencies one, until done</a:t>
            </a:r>
          </a:p>
        </p:txBody>
      </p:sp>
    </p:spTree>
    <p:extLst>
      <p:ext uri="{BB962C8B-B14F-4D97-AF65-F5344CB8AC3E}">
        <p14:creationId xmlns:p14="http://schemas.microsoft.com/office/powerpoint/2010/main" val="36920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C37B-9647-C646-8B67-0391C83B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NL" dirty="0"/>
              <a:t>services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35BA7ED-E702-E7B9-A56F-4D41F8D94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93" y="1147145"/>
            <a:ext cx="4567773" cy="4567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E8AA-54A4-9A4C-9F49-202396A3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NL" dirty="0"/>
              <a:t>Service:</a:t>
            </a:r>
          </a:p>
          <a:p>
            <a:pPr lvl="1"/>
            <a:r>
              <a:rPr lang="en-NL" dirty="0"/>
              <a:t>Interface</a:t>
            </a:r>
          </a:p>
          <a:p>
            <a:pPr lvl="1"/>
            <a:r>
              <a:rPr lang="en-NL" dirty="0"/>
              <a:t>Classes used by the interface</a:t>
            </a:r>
          </a:p>
          <a:p>
            <a:pPr lvl="1"/>
            <a:r>
              <a:rPr lang="en-NL" dirty="0"/>
              <a:t>And a way of looking up implementations of the interface</a:t>
            </a:r>
          </a:p>
          <a:p>
            <a:pPr lvl="1"/>
            <a:r>
              <a:rPr lang="en-NL" dirty="0"/>
              <a:t>(Implementations are not part of the service)</a:t>
            </a:r>
          </a:p>
        </p:txBody>
      </p:sp>
    </p:spTree>
    <p:extLst>
      <p:ext uri="{BB962C8B-B14F-4D97-AF65-F5344CB8AC3E}">
        <p14:creationId xmlns:p14="http://schemas.microsoft.com/office/powerpoint/2010/main" val="232523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72203D-3915-EC44-A055-B301C09D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NL" dirty="0"/>
              <a:t>MODULES</a:t>
            </a:r>
          </a:p>
        </p:txBody>
      </p:sp>
      <p:pic>
        <p:nvPicPr>
          <p:cNvPr id="5" name="Picture 4" descr="Giraffe in the grass">
            <a:extLst>
              <a:ext uri="{FF2B5EF4-FFF2-40B4-BE49-F238E27FC236}">
                <a16:creationId xmlns:a16="http://schemas.microsoft.com/office/drawing/2014/main" id="{4CCCDBE4-C6BF-16AA-875C-34659CDF6F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29" r="33149" b="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034B-620B-FE45-ADFE-BE830DEB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NL" sz="1700"/>
              <a:t>Big projects consists of many JAR files</a:t>
            </a:r>
          </a:p>
          <a:p>
            <a:pPr>
              <a:lnSpc>
                <a:spcPct val="110000"/>
              </a:lnSpc>
            </a:pPr>
            <a:r>
              <a:rPr lang="en-NL" sz="1700"/>
              <a:t>Projects depend on other projects, so JAR files typically need other JARs to run</a:t>
            </a:r>
          </a:p>
          <a:p>
            <a:pPr>
              <a:lnSpc>
                <a:spcPct val="110000"/>
              </a:lnSpc>
            </a:pPr>
            <a:r>
              <a:rPr lang="en-NL" sz="1700"/>
              <a:t>Version management of all these JARs can be tough</a:t>
            </a:r>
          </a:p>
          <a:p>
            <a:pPr>
              <a:lnSpc>
                <a:spcPct val="110000"/>
              </a:lnSpc>
            </a:pPr>
            <a:r>
              <a:rPr lang="en-NL" sz="1700"/>
              <a:t>Modules are comparable to JAR files, but what’s accessible outside the module can be controlled by the developer</a:t>
            </a:r>
          </a:p>
          <a:p>
            <a:pPr>
              <a:lnSpc>
                <a:spcPct val="110000"/>
              </a:lnSpc>
            </a:pPr>
            <a:r>
              <a:rPr lang="en-NL" sz="1700"/>
              <a:t>Java Platform Module System (JPMS) groups related packages</a:t>
            </a:r>
          </a:p>
          <a:p>
            <a:pPr>
              <a:lnSpc>
                <a:spcPct val="110000"/>
              </a:lnSpc>
            </a:pPr>
            <a:r>
              <a:rPr lang="en-NL" sz="1700"/>
              <a:t>JPMS comes with command-line options for Java tools</a:t>
            </a:r>
          </a:p>
        </p:txBody>
      </p:sp>
    </p:spTree>
    <p:extLst>
      <p:ext uri="{BB962C8B-B14F-4D97-AF65-F5344CB8AC3E}">
        <p14:creationId xmlns:p14="http://schemas.microsoft.com/office/powerpoint/2010/main" val="4263712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FC37B-9647-C646-8B67-0391C83B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NL"/>
              <a:t>Consumer	</a:t>
            </a:r>
            <a:endParaRPr lang="en-NL" dirty="0"/>
          </a:p>
        </p:txBody>
      </p: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FCABCCFE-9C1B-4A5F-B50F-C0D296B3E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1213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99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7B98-BF5C-7D4C-92A2-CE7289E8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Service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022C-3CDE-4249-85DC-04482C76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Implementation of the service interface</a:t>
            </a:r>
          </a:p>
          <a:p>
            <a:r>
              <a:rPr lang="en-NL" dirty="0"/>
              <a:t>Multiple available ones at runtime is possible</a:t>
            </a:r>
          </a:p>
          <a:p>
            <a:r>
              <a:rPr lang="en-NL" dirty="0"/>
              <a:t>Module-info requires the interface, we don’t export the implementation directly, instead we </a:t>
            </a:r>
            <a:r>
              <a:rPr lang="en-NL" i="1" dirty="0"/>
              <a:t>provide</a:t>
            </a:r>
            <a:r>
              <a:rPr lang="en-NL" dirty="0"/>
              <a:t> it in module-info.java:</a:t>
            </a:r>
          </a:p>
          <a:p>
            <a:pPr lvl="1"/>
            <a:r>
              <a:rPr lang="en-GB" dirty="0"/>
              <a:t>p</a:t>
            </a:r>
            <a:r>
              <a:rPr lang="en-NL" dirty="0"/>
              <a:t>rovides interfaceName with className;</a:t>
            </a:r>
          </a:p>
        </p:txBody>
      </p:sp>
    </p:spTree>
    <p:extLst>
      <p:ext uri="{BB962C8B-B14F-4D97-AF65-F5344CB8AC3E}">
        <p14:creationId xmlns:p14="http://schemas.microsoft.com/office/powerpoint/2010/main" val="1846562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D1A1B8-D52E-E64F-8540-EBD15F7C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NL" sz="3200"/>
              <a:t>Exercise</a:t>
            </a:r>
          </a:p>
        </p:txBody>
      </p:sp>
      <p:pic>
        <p:nvPicPr>
          <p:cNvPr id="5" name="Picture 4" descr="Blue coloured book">
            <a:extLst>
              <a:ext uri="{FF2B5EF4-FFF2-40B4-BE49-F238E27FC236}">
                <a16:creationId xmlns:a16="http://schemas.microsoft.com/office/drawing/2014/main" id="{B78C3CEB-850D-4D27-1163-5539CF89C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66" r="15291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03B9-8816-724B-BB37-CEFA1B93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NL" sz="1800" dirty="0"/>
              <a:t>Follow along with the example in the book pages 823-830</a:t>
            </a:r>
          </a:p>
        </p:txBody>
      </p:sp>
    </p:spTree>
    <p:extLst>
      <p:ext uri="{BB962C8B-B14F-4D97-AF65-F5344CB8AC3E}">
        <p14:creationId xmlns:p14="http://schemas.microsoft.com/office/powerpoint/2010/main" val="30661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09B547-3E2C-3A4B-B643-783020F8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NL" dirty="0"/>
              <a:t>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122D1-08F7-F08C-7559-C43EB2605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21" r="48458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7ACE-01C1-A04A-8BDD-C699FBBD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NL" dirty="0"/>
              <a:t>Contains module-info.java file</a:t>
            </a:r>
          </a:p>
          <a:p>
            <a:r>
              <a:rPr lang="en-NL" dirty="0"/>
              <a:t>One or more Java packages</a:t>
            </a:r>
          </a:p>
          <a:p>
            <a:r>
              <a:rPr lang="en-NL" dirty="0"/>
              <a:t>Java modules can depend on other modules</a:t>
            </a:r>
          </a:p>
        </p:txBody>
      </p:sp>
    </p:spTree>
    <p:extLst>
      <p:ext uri="{BB962C8B-B14F-4D97-AF65-F5344CB8AC3E}">
        <p14:creationId xmlns:p14="http://schemas.microsoft.com/office/powerpoint/2010/main" val="117610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3F19-CC7E-0E4B-AB3D-BDB806A2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NL">
                <a:solidFill>
                  <a:srgbClr val="FFFFFF"/>
                </a:solidFill>
              </a:rPr>
              <a:t>oH No!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067C-E563-844B-AB45-74C611BB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L" sz="2000" dirty="0">
                <a:solidFill>
                  <a:srgbClr val="FFFFFF"/>
                </a:solidFill>
              </a:rPr>
              <a:t>Just imagine: Maven died. So did Gradle. And etc.</a:t>
            </a:r>
          </a:p>
          <a:p>
            <a:endParaRPr lang="en-N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39A7-B004-9942-A8DD-CACB4198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</a:t>
            </a:r>
            <a:r>
              <a:rPr lang="en-GB" dirty="0"/>
              <a:t>e</a:t>
            </a:r>
            <a:r>
              <a:rPr lang="en-NL" dirty="0"/>
              <a:t>nefits of modules I –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22D9-1F61-BE44-84F0-BB7F92FA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Traditional options for access control:</a:t>
            </a:r>
          </a:p>
          <a:p>
            <a:pPr lvl="1"/>
            <a:r>
              <a:rPr lang="en-GB" dirty="0"/>
              <a:t>P</a:t>
            </a:r>
            <a:r>
              <a:rPr lang="en-NL" dirty="0"/>
              <a:t>rivate</a:t>
            </a:r>
          </a:p>
          <a:p>
            <a:pPr lvl="1"/>
            <a:r>
              <a:rPr lang="en-GB" dirty="0"/>
              <a:t>D</a:t>
            </a:r>
            <a:r>
              <a:rPr lang="en-NL" dirty="0"/>
              <a:t>efault</a:t>
            </a:r>
          </a:p>
          <a:p>
            <a:pPr lvl="1"/>
            <a:r>
              <a:rPr lang="en-GB" dirty="0"/>
              <a:t>P</a:t>
            </a:r>
            <a:r>
              <a:rPr lang="en-NL" dirty="0"/>
              <a:t>rotected</a:t>
            </a:r>
          </a:p>
          <a:p>
            <a:pPr lvl="1"/>
            <a:r>
              <a:rPr lang="en-GB" dirty="0"/>
              <a:t>P</a:t>
            </a:r>
            <a:r>
              <a:rPr lang="en-NL" dirty="0"/>
              <a:t>ublic </a:t>
            </a:r>
          </a:p>
          <a:p>
            <a:pPr lvl="1"/>
            <a:r>
              <a:rPr lang="en-NL" dirty="0"/>
              <a:t>But what if we’d wanted something that’s accessible to some packages only? Without making it pulic?</a:t>
            </a:r>
          </a:p>
        </p:txBody>
      </p:sp>
    </p:spTree>
    <p:extLst>
      <p:ext uri="{BB962C8B-B14F-4D97-AF65-F5344CB8AC3E}">
        <p14:creationId xmlns:p14="http://schemas.microsoft.com/office/powerpoint/2010/main" val="194448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39A7-B004-9942-A8DD-CACB4198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</a:t>
            </a:r>
            <a:r>
              <a:rPr lang="en-GB" dirty="0"/>
              <a:t>e</a:t>
            </a:r>
            <a:r>
              <a:rPr lang="en-NL" dirty="0"/>
              <a:t>nefits of modules I –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22D9-1F61-BE44-84F0-BB7F92FA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Traditional options for access control:</a:t>
            </a:r>
          </a:p>
          <a:p>
            <a:pPr lvl="1"/>
            <a:r>
              <a:rPr lang="en-GB" dirty="0"/>
              <a:t>P</a:t>
            </a:r>
            <a:r>
              <a:rPr lang="en-NL" dirty="0"/>
              <a:t>rivate</a:t>
            </a:r>
          </a:p>
          <a:p>
            <a:pPr lvl="1"/>
            <a:r>
              <a:rPr lang="en-GB" dirty="0"/>
              <a:t>D</a:t>
            </a:r>
            <a:r>
              <a:rPr lang="en-NL" dirty="0"/>
              <a:t>efault</a:t>
            </a:r>
          </a:p>
          <a:p>
            <a:pPr lvl="1"/>
            <a:r>
              <a:rPr lang="en-GB" dirty="0"/>
              <a:t>P</a:t>
            </a:r>
            <a:r>
              <a:rPr lang="en-NL" dirty="0"/>
              <a:t>rotected</a:t>
            </a:r>
          </a:p>
          <a:p>
            <a:pPr lvl="1"/>
            <a:r>
              <a:rPr lang="en-GB" dirty="0"/>
              <a:t>P</a:t>
            </a:r>
            <a:r>
              <a:rPr lang="en-NL" dirty="0"/>
              <a:t>ublic </a:t>
            </a:r>
          </a:p>
          <a:p>
            <a:pPr lvl="1"/>
            <a:r>
              <a:rPr lang="en-NL" dirty="0"/>
              <a:t>Protected and public accessible in other modules if the package that the public/protected members are in is exported</a:t>
            </a:r>
          </a:p>
        </p:txBody>
      </p:sp>
    </p:spTree>
    <p:extLst>
      <p:ext uri="{BB962C8B-B14F-4D97-AF65-F5344CB8AC3E}">
        <p14:creationId xmlns:p14="http://schemas.microsoft.com/office/powerpoint/2010/main" val="282408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F639A7-B004-9942-A8DD-CACB4198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NL" sz="3200" dirty="0">
                <a:solidFill>
                  <a:srgbClr val="FFFFFF"/>
                </a:solidFill>
              </a:rPr>
              <a:t>B</a:t>
            </a:r>
            <a:r>
              <a:rPr lang="en-GB" sz="3200" dirty="0">
                <a:solidFill>
                  <a:srgbClr val="FFFFFF"/>
                </a:solidFill>
              </a:rPr>
              <a:t>e</a:t>
            </a:r>
            <a:r>
              <a:rPr lang="en-NL" sz="3200" dirty="0">
                <a:solidFill>
                  <a:srgbClr val="FFFFFF"/>
                </a:solidFill>
              </a:rPr>
              <a:t>nefits of modules II – dependency management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71D1DE-FA75-C263-F333-401B771A1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418050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728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F639A7-B004-9942-A8DD-CACB4198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NL" sz="3200"/>
              <a:t>B</a:t>
            </a:r>
            <a:r>
              <a:rPr lang="en-GB" sz="3200"/>
              <a:t>e</a:t>
            </a:r>
            <a:r>
              <a:rPr lang="en-NL" sz="3200"/>
              <a:t>nefits of modules III - performance</a:t>
            </a:r>
          </a:p>
        </p:txBody>
      </p:sp>
      <p:pic>
        <p:nvPicPr>
          <p:cNvPr id="5" name="Picture 4" descr="Packages on conveyor belt">
            <a:extLst>
              <a:ext uri="{FF2B5EF4-FFF2-40B4-BE49-F238E27FC236}">
                <a16:creationId xmlns:a16="http://schemas.microsoft.com/office/drawing/2014/main" id="{94C6E663-BA2F-CCDC-786B-EF7DEE8646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22D9-1F61-BE44-84F0-BB7F92FA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nl-NL" sz="1800" dirty="0" err="1"/>
              <a:t>During</a:t>
            </a:r>
            <a:r>
              <a:rPr lang="nl-NL" sz="1800" dirty="0"/>
              <a:t> startup, </a:t>
            </a:r>
            <a:r>
              <a:rPr lang="nl-NL" sz="1800" dirty="0" err="1"/>
              <a:t>only</a:t>
            </a:r>
            <a:r>
              <a:rPr lang="nl-NL" sz="1800" dirty="0"/>
              <a:t> </a:t>
            </a:r>
            <a:r>
              <a:rPr lang="nl-NL" sz="1800" dirty="0" err="1"/>
              <a:t>required</a:t>
            </a:r>
            <a:r>
              <a:rPr lang="nl-NL" sz="1800" dirty="0"/>
              <a:t> modules </a:t>
            </a:r>
            <a:r>
              <a:rPr lang="nl-NL" sz="1800" dirty="0" err="1"/>
              <a:t>need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loaded</a:t>
            </a:r>
            <a:r>
              <a:rPr lang="nl-NL" sz="1800" dirty="0"/>
              <a:t> </a:t>
            </a:r>
            <a:r>
              <a:rPr lang="nl-NL" sz="1800" dirty="0" err="1"/>
              <a:t>during</a:t>
            </a:r>
            <a:r>
              <a:rPr lang="nl-NL" sz="1800" dirty="0"/>
              <a:t> class </a:t>
            </a:r>
            <a:r>
              <a:rPr lang="nl-NL" sz="1800" dirty="0" err="1"/>
              <a:t>loading</a:t>
            </a:r>
            <a:endParaRPr lang="nl-NL" sz="1800" dirty="0"/>
          </a:p>
          <a:p>
            <a:r>
              <a:rPr lang="nl-NL" sz="1800" dirty="0" err="1"/>
              <a:t>Improves</a:t>
            </a:r>
            <a:r>
              <a:rPr lang="nl-NL" sz="1800" dirty="0"/>
              <a:t> </a:t>
            </a:r>
            <a:r>
              <a:rPr lang="nl-NL" sz="1800" dirty="0" err="1"/>
              <a:t>starting</a:t>
            </a:r>
            <a:r>
              <a:rPr lang="nl-NL" sz="1800" dirty="0"/>
              <a:t> </a:t>
            </a:r>
            <a:r>
              <a:rPr lang="nl-NL" sz="1800" dirty="0" err="1"/>
              <a:t>times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3906172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{DFBB8281-692A-3341-BC95-D16A00EDB0C6}tf10001122</Template>
  <TotalTime>265</TotalTime>
  <Words>1210</Words>
  <Application>Microsoft Macintosh PowerPoint</Application>
  <PresentationFormat>Widescreen</PresentationFormat>
  <Paragraphs>168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Tw Cen MT</vt:lpstr>
      <vt:lpstr>Circuit</vt:lpstr>
      <vt:lpstr>Modular programming</vt:lpstr>
      <vt:lpstr>Overview </vt:lpstr>
      <vt:lpstr>MODULES</vt:lpstr>
      <vt:lpstr>Module</vt:lpstr>
      <vt:lpstr>oH No! </vt:lpstr>
      <vt:lpstr>Benefits of modules I – ACCEsS control</vt:lpstr>
      <vt:lpstr>Benefits of modules I – access control</vt:lpstr>
      <vt:lpstr>Benefits of modules II – dependency management</vt:lpstr>
      <vt:lpstr>Benefits of modules III - performance</vt:lpstr>
      <vt:lpstr>Creating and compiling modular programs</vt:lpstr>
      <vt:lpstr>Running modules</vt:lpstr>
      <vt:lpstr>Package modules</vt:lpstr>
      <vt:lpstr>module-info.java</vt:lpstr>
      <vt:lpstr>module-info.java</vt:lpstr>
      <vt:lpstr>module-info.java</vt:lpstr>
      <vt:lpstr>module-info.java</vt:lpstr>
      <vt:lpstr>Exercise</vt:lpstr>
      <vt:lpstr>module-info.java</vt:lpstr>
      <vt:lpstr>Exercise</vt:lpstr>
      <vt:lpstr>Other module-info.java keywords</vt:lpstr>
      <vt:lpstr>Discovering modules I</vt:lpstr>
      <vt:lpstr>Discovering modules II</vt:lpstr>
      <vt:lpstr>Named modules</vt:lpstr>
      <vt:lpstr>Automatic modules</vt:lpstr>
      <vt:lpstr>Unnamed modules</vt:lpstr>
      <vt:lpstr>JDK dependencies</vt:lpstr>
      <vt:lpstr>Migrating an application I</vt:lpstr>
      <vt:lpstr>Migrating an application II</vt:lpstr>
      <vt:lpstr>services</vt:lpstr>
      <vt:lpstr>Consumer </vt:lpstr>
      <vt:lpstr>Service provider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Professional Support Lawyer</dc:creator>
  <cp:lastModifiedBy>Maaike van Putten</cp:lastModifiedBy>
  <cp:revision>2</cp:revision>
  <dcterms:created xsi:type="dcterms:W3CDTF">2022-04-18T20:49:27Z</dcterms:created>
  <dcterms:modified xsi:type="dcterms:W3CDTF">2024-05-29T14:00:14Z</dcterms:modified>
</cp:coreProperties>
</file>