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3" r:id="rId4"/>
    <p:sldId id="259" r:id="rId5"/>
    <p:sldId id="260" r:id="rId6"/>
    <p:sldId id="262" r:id="rId7"/>
    <p:sldId id="263" r:id="rId8"/>
    <p:sldId id="264" r:id="rId9"/>
    <p:sldId id="284" r:id="rId10"/>
    <p:sldId id="261" r:id="rId11"/>
    <p:sldId id="265" r:id="rId12"/>
    <p:sldId id="266" r:id="rId13"/>
    <p:sldId id="267" r:id="rId14"/>
    <p:sldId id="268" r:id="rId15"/>
    <p:sldId id="269" r:id="rId16"/>
    <p:sldId id="285" r:id="rId17"/>
    <p:sldId id="270" r:id="rId18"/>
    <p:sldId id="271" r:id="rId19"/>
    <p:sldId id="272" r:id="rId20"/>
    <p:sldId id="274" r:id="rId21"/>
    <p:sldId id="273" r:id="rId22"/>
    <p:sldId id="275" r:id="rId23"/>
    <p:sldId id="276" r:id="rId24"/>
    <p:sldId id="277" r:id="rId25"/>
    <p:sldId id="278" r:id="rId26"/>
    <p:sldId id="279" r:id="rId27"/>
    <p:sldId id="280" r:id="rId28"/>
    <p:sldId id="281" r:id="rId29"/>
    <p:sldId id="286" r:id="rId30"/>
    <p:sldId id="282" r:id="rId3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3E3E"/>
    <a:srgbClr val="E625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F2068A-65C2-4B5E-A710-8951CE0D95B2}" v="259" dt="2023-06-23T05:08:50.670"/>
    <p1510:client id="{DD3B524E-F8DF-497C-8072-947B3E1B0601}" v="1129" dt="2023-06-26T07:59:02.989"/>
    <p1510:client id="{ECF33530-A317-41C6-9286-49206FD8C50F}" v="333" dt="2023-06-25T04:19:40.5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06" autoAdjust="0"/>
    <p:restoredTop sz="95393" autoAdjust="0"/>
  </p:normalViewPr>
  <p:slideViewPr>
    <p:cSldViewPr snapToGrid="0">
      <p:cViewPr varScale="1">
        <p:scale>
          <a:sx n="149" d="100"/>
          <a:sy n="149" d="100"/>
        </p:scale>
        <p:origin x="74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7/6/24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7/6/24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7/6/24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7/6/24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7/6/24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7/6/24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7/6/24</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7/6/24</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7/6/24</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7/6/24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7/6/24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7/6/24</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2532"/>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445698" y="3969080"/>
            <a:ext cx="10092905" cy="2387600"/>
          </a:xfrm>
        </p:spPr>
        <p:txBody>
          <a:bodyPr>
            <a:normAutofit/>
          </a:bodyPr>
          <a:lstStyle/>
          <a:p>
            <a:pPr algn="l"/>
            <a:r>
              <a:rPr lang="es-ES" sz="4400" dirty="0">
                <a:solidFill>
                  <a:schemeClr val="bg1"/>
                </a:solidFill>
                <a:latin typeface="Verdana"/>
                <a:ea typeface="+mj-lt"/>
                <a:cs typeface="+mj-lt"/>
              </a:rPr>
              <a:t>RESPONSIVE</a:t>
            </a:r>
            <a:br>
              <a:rPr lang="es-ES" sz="4400" dirty="0">
                <a:latin typeface="Verdana"/>
                <a:ea typeface="+mj-lt"/>
                <a:cs typeface="+mj-lt"/>
              </a:rPr>
            </a:br>
            <a:r>
              <a:rPr lang="es-ES" sz="4400" b="1" dirty="0">
                <a:solidFill>
                  <a:schemeClr val="bg1"/>
                </a:solidFill>
                <a:latin typeface="Verdana"/>
                <a:ea typeface="+mj-lt"/>
                <a:cs typeface="+mj-lt"/>
              </a:rPr>
              <a:t>WEB DESIGN</a:t>
            </a:r>
            <a:endParaRPr lang="en-US" sz="4400" b="1" dirty="0">
              <a:solidFill>
                <a:schemeClr val="bg1"/>
              </a:solidFill>
              <a:latin typeface="Verdana"/>
              <a:cs typeface="Calibri Light" panose="020F0302020204030204"/>
            </a:endParaRPr>
          </a:p>
        </p:txBody>
      </p:sp>
      <p:pic>
        <p:nvPicPr>
          <p:cNvPr id="5" name="Picture 5">
            <a:extLst>
              <a:ext uri="{FF2B5EF4-FFF2-40B4-BE49-F238E27FC236}">
                <a16:creationId xmlns:a16="http://schemas.microsoft.com/office/drawing/2014/main" id="{3BE91C60-C900-7435-E1B6-264D3C69649E}"/>
              </a:ext>
            </a:extLst>
          </p:cNvPr>
          <p:cNvPicPr>
            <a:picLocks noChangeAspect="1"/>
          </p:cNvPicPr>
          <p:nvPr/>
        </p:nvPicPr>
        <p:blipFill>
          <a:blip r:embed="rId2"/>
          <a:stretch>
            <a:fillRect/>
          </a:stretch>
        </p:blipFill>
        <p:spPr>
          <a:xfrm>
            <a:off x="8376249" y="501694"/>
            <a:ext cx="3361426" cy="793784"/>
          </a:xfrm>
          <a:prstGeom prst="rect">
            <a:avLst/>
          </a:prstGeom>
        </p:spPr>
      </p:pic>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2532"/>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301924" y="3983457"/>
            <a:ext cx="3493698" cy="762959"/>
          </a:xfrm>
        </p:spPr>
        <p:txBody>
          <a:bodyPr>
            <a:normAutofit/>
          </a:bodyPr>
          <a:lstStyle/>
          <a:p>
            <a:pPr algn="l"/>
            <a:r>
              <a:rPr lang="es-ES" sz="4400" b="1" dirty="0">
                <a:solidFill>
                  <a:schemeClr val="bg1"/>
                </a:solidFill>
                <a:latin typeface="Verdana"/>
                <a:ea typeface="+mj-lt"/>
                <a:cs typeface="+mj-lt"/>
              </a:rPr>
              <a:t> EXAMPLE</a:t>
            </a:r>
            <a:endParaRPr lang="en-US" sz="4400" b="1" dirty="0">
              <a:solidFill>
                <a:schemeClr val="bg1"/>
              </a:solidFill>
              <a:latin typeface="Verdana"/>
              <a:cs typeface="Calibri Light" panose="020F0302020204030204"/>
            </a:endParaRPr>
          </a:p>
        </p:txBody>
      </p:sp>
      <p:pic>
        <p:nvPicPr>
          <p:cNvPr id="5" name="Picture 5">
            <a:extLst>
              <a:ext uri="{FF2B5EF4-FFF2-40B4-BE49-F238E27FC236}">
                <a16:creationId xmlns:a16="http://schemas.microsoft.com/office/drawing/2014/main" id="{3BE91C60-C900-7435-E1B6-264D3C69649E}"/>
              </a:ext>
            </a:extLst>
          </p:cNvPr>
          <p:cNvPicPr>
            <a:picLocks noChangeAspect="1"/>
          </p:cNvPicPr>
          <p:nvPr/>
        </p:nvPicPr>
        <p:blipFill>
          <a:blip r:embed="rId2"/>
          <a:stretch>
            <a:fillRect/>
          </a:stretch>
        </p:blipFill>
        <p:spPr>
          <a:xfrm>
            <a:off x="8376249" y="501694"/>
            <a:ext cx="3361426" cy="793784"/>
          </a:xfrm>
          <a:prstGeom prst="rect">
            <a:avLst/>
          </a:prstGeom>
        </p:spPr>
      </p:pic>
      <p:sp>
        <p:nvSpPr>
          <p:cNvPr id="4" name="Content Placeholder 2">
            <a:extLst>
              <a:ext uri="{FF2B5EF4-FFF2-40B4-BE49-F238E27FC236}">
                <a16:creationId xmlns:a16="http://schemas.microsoft.com/office/drawing/2014/main" id="{FA0E515D-FDC7-3F04-C6A8-D8925878CF85}"/>
              </a:ext>
            </a:extLst>
          </p:cNvPr>
          <p:cNvSpPr txBox="1">
            <a:spLocks/>
          </p:cNvSpPr>
          <p:nvPr/>
        </p:nvSpPr>
        <p:spPr>
          <a:xfrm>
            <a:off x="521899" y="4643587"/>
            <a:ext cx="3945149" cy="1849678"/>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r>
              <a:rPr lang="en-US" sz="1200" dirty="0">
                <a:solidFill>
                  <a:schemeClr val="bg1"/>
                </a:solidFill>
                <a:latin typeface="Verdana"/>
                <a:ea typeface="+mn-lt"/>
                <a:cs typeface="+mn-lt"/>
              </a:rPr>
              <a:t>How can you create an HTML, CSS, and </a:t>
            </a:r>
            <a:br>
              <a:rPr lang="en-US" sz="1200" dirty="0">
                <a:solidFill>
                  <a:schemeClr val="bg1"/>
                </a:solidFill>
                <a:latin typeface="Verdana"/>
                <a:ea typeface="+mn-lt"/>
                <a:cs typeface="+mn-lt"/>
              </a:rPr>
            </a:br>
            <a:r>
              <a:rPr lang="en-US" sz="1200" dirty="0">
                <a:solidFill>
                  <a:schemeClr val="bg1"/>
                </a:solidFill>
                <a:latin typeface="Verdana"/>
                <a:ea typeface="+mn-lt"/>
                <a:cs typeface="+mn-lt"/>
              </a:rPr>
              <a:t>JavaScript code that displays the text "Hello, </a:t>
            </a:r>
            <a:br>
              <a:rPr lang="en-US" sz="1200" dirty="0">
                <a:solidFill>
                  <a:schemeClr val="bg1"/>
                </a:solidFill>
                <a:latin typeface="Verdana"/>
                <a:ea typeface="+mn-lt"/>
                <a:cs typeface="+mn-lt"/>
              </a:rPr>
            </a:br>
            <a:r>
              <a:rPr lang="en-US" sz="1200" dirty="0">
                <a:solidFill>
                  <a:schemeClr val="bg1"/>
                </a:solidFill>
                <a:latin typeface="Verdana"/>
                <a:ea typeface="+mn-lt"/>
                <a:cs typeface="+mn-lt"/>
              </a:rPr>
              <a:t>World!" and includes a button labeled "Click </a:t>
            </a:r>
            <a:br>
              <a:rPr lang="en-US" sz="1200" dirty="0">
                <a:solidFill>
                  <a:schemeClr val="bg1"/>
                </a:solidFill>
                <a:latin typeface="Verdana"/>
                <a:ea typeface="+mn-lt"/>
                <a:cs typeface="+mn-lt"/>
              </a:rPr>
            </a:br>
            <a:r>
              <a:rPr lang="en-US" sz="1200" dirty="0">
                <a:solidFill>
                  <a:schemeClr val="bg1"/>
                </a:solidFill>
                <a:latin typeface="Verdana"/>
                <a:ea typeface="+mn-lt"/>
                <a:cs typeface="+mn-lt"/>
              </a:rPr>
              <a:t>Me"? When the button is clicked, how can you </a:t>
            </a:r>
            <a:br>
              <a:rPr lang="en-US" sz="1200" dirty="0">
                <a:solidFill>
                  <a:schemeClr val="bg1"/>
                </a:solidFill>
                <a:latin typeface="Verdana"/>
                <a:ea typeface="+mn-lt"/>
                <a:cs typeface="+mn-lt"/>
              </a:rPr>
            </a:br>
            <a:r>
              <a:rPr lang="en-US" sz="1200" dirty="0">
                <a:solidFill>
                  <a:schemeClr val="bg1"/>
                </a:solidFill>
                <a:latin typeface="Verdana"/>
                <a:ea typeface="+mn-lt"/>
                <a:cs typeface="+mn-lt"/>
              </a:rPr>
              <a:t>make the text color of "Hello, World!" change </a:t>
            </a:r>
            <a:br>
              <a:rPr lang="en-US" sz="1200" dirty="0">
                <a:solidFill>
                  <a:schemeClr val="bg1"/>
                </a:solidFill>
                <a:latin typeface="Verdana"/>
                <a:ea typeface="+mn-lt"/>
                <a:cs typeface="+mn-lt"/>
              </a:rPr>
            </a:br>
            <a:r>
              <a:rPr lang="en-US" sz="1200" dirty="0">
                <a:solidFill>
                  <a:schemeClr val="bg1"/>
                </a:solidFill>
                <a:latin typeface="Verdana"/>
                <a:ea typeface="+mn-lt"/>
                <a:cs typeface="+mn-lt"/>
              </a:rPr>
              <a:t>dynamically?</a:t>
            </a:r>
            <a:endParaRPr lang="en-US" sz="1200" dirty="0">
              <a:solidFill>
                <a:schemeClr val="bg1"/>
              </a:solidFill>
              <a:latin typeface="Verdana"/>
              <a:ea typeface="Verdana"/>
              <a:cs typeface="Calibri" panose="020F0502020204030204"/>
            </a:endParaRPr>
          </a:p>
        </p:txBody>
      </p:sp>
      <p:pic>
        <p:nvPicPr>
          <p:cNvPr id="3" name="Picture 5">
            <a:extLst>
              <a:ext uri="{FF2B5EF4-FFF2-40B4-BE49-F238E27FC236}">
                <a16:creationId xmlns:a16="http://schemas.microsoft.com/office/drawing/2014/main" id="{5F6E8002-5DB3-63FD-AAB7-FF8F7CF117EF}"/>
              </a:ext>
            </a:extLst>
          </p:cNvPr>
          <p:cNvPicPr>
            <a:picLocks noChangeAspect="1"/>
          </p:cNvPicPr>
          <p:nvPr/>
        </p:nvPicPr>
        <p:blipFill>
          <a:blip r:embed="rId3"/>
          <a:stretch>
            <a:fillRect/>
          </a:stretch>
        </p:blipFill>
        <p:spPr>
          <a:xfrm>
            <a:off x="5766308" y="1784319"/>
            <a:ext cx="5964627" cy="43964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40857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3718-A6D0-3B0E-39A7-F54A6A08526D}"/>
              </a:ext>
            </a:extLst>
          </p:cNvPr>
          <p:cNvSpPr>
            <a:spLocks noGrp="1"/>
          </p:cNvSpPr>
          <p:nvPr>
            <p:ph type="title"/>
          </p:nvPr>
        </p:nvSpPr>
        <p:spPr>
          <a:xfrm>
            <a:off x="838200" y="1788483"/>
            <a:ext cx="10515600" cy="1325563"/>
          </a:xfrm>
        </p:spPr>
        <p:txBody>
          <a:bodyPr vert="horz" lIns="91440" tIns="45720" rIns="91440" bIns="45720" rtlCol="0" anchor="ctr">
            <a:noAutofit/>
          </a:bodyPr>
          <a:lstStyle/>
          <a:p>
            <a:pPr algn="ctr"/>
            <a:r>
              <a:rPr lang="en-US" sz="3000" b="1" dirty="0">
                <a:solidFill>
                  <a:srgbClr val="E62532"/>
                </a:solidFill>
                <a:latin typeface="Verdana"/>
                <a:ea typeface="Verdana"/>
                <a:cs typeface="Calibri"/>
              </a:rPr>
              <a:t>Exercise 1 </a:t>
            </a:r>
            <a:endParaRPr lang="en-US" dirty="0"/>
          </a:p>
        </p:txBody>
      </p:sp>
      <p:cxnSp>
        <p:nvCxnSpPr>
          <p:cNvPr id="7" name="Straight Arrow Connector 6">
            <a:extLst>
              <a:ext uri="{FF2B5EF4-FFF2-40B4-BE49-F238E27FC236}">
                <a16:creationId xmlns:a16="http://schemas.microsoft.com/office/drawing/2014/main" id="{352C72ED-4644-C3F7-62B6-394E59BE7FB0}"/>
              </a:ext>
            </a:extLst>
          </p:cNvPr>
          <p:cNvCxnSpPr/>
          <p:nvPr/>
        </p:nvCxnSpPr>
        <p:spPr>
          <a:xfrm flipV="1">
            <a:off x="6721330" y="2663564"/>
            <a:ext cx="549611" cy="13221"/>
          </a:xfrm>
          <a:prstGeom prst="straightConnector1">
            <a:avLst/>
          </a:prstGeom>
          <a:ln w="57150">
            <a:solidFill>
              <a:srgbClr val="E62532"/>
            </a:solidFill>
          </a:ln>
        </p:spPr>
        <p:style>
          <a:lnRef idx="3">
            <a:schemeClr val="accent2"/>
          </a:lnRef>
          <a:fillRef idx="0">
            <a:schemeClr val="accent2"/>
          </a:fillRef>
          <a:effectRef idx="2">
            <a:schemeClr val="accent2"/>
          </a:effectRef>
          <a:fontRef idx="minor">
            <a:schemeClr val="tx1"/>
          </a:fontRef>
        </p:style>
      </p:cxnSp>
      <p:sp>
        <p:nvSpPr>
          <p:cNvPr id="13" name="Content Placeholder 2">
            <a:extLst>
              <a:ext uri="{FF2B5EF4-FFF2-40B4-BE49-F238E27FC236}">
                <a16:creationId xmlns:a16="http://schemas.microsoft.com/office/drawing/2014/main" id="{9581D807-80C3-35CE-843E-4476700155CF}"/>
              </a:ext>
            </a:extLst>
          </p:cNvPr>
          <p:cNvSpPr>
            <a:spLocks noGrp="1"/>
          </p:cNvSpPr>
          <p:nvPr>
            <p:ph idx="1"/>
          </p:nvPr>
        </p:nvSpPr>
        <p:spPr>
          <a:xfrm>
            <a:off x="981974" y="2990190"/>
            <a:ext cx="10228052" cy="1677150"/>
          </a:xfrm>
        </p:spPr>
        <p:txBody>
          <a:bodyPr vert="horz" lIns="91440" tIns="45720" rIns="91440" bIns="45720" rtlCol="0" anchor="t">
            <a:noAutofit/>
          </a:bodyPr>
          <a:lstStyle/>
          <a:p>
            <a:pPr marL="0" indent="0" algn="just">
              <a:lnSpc>
                <a:spcPct val="100000"/>
              </a:lnSpc>
              <a:buNone/>
            </a:pPr>
            <a:r>
              <a:rPr lang="en-US" sz="1600" i="1" dirty="0">
                <a:solidFill>
                  <a:schemeClr val="bg2">
                    <a:lumMod val="50000"/>
                  </a:schemeClr>
                </a:solidFill>
                <a:latin typeface="Verdana"/>
                <a:ea typeface="Verdana"/>
                <a:cs typeface="Calibri"/>
              </a:rPr>
              <a:t>"Write an HTML, CSS, and JavaScript code to create a web page with a heading that says 'Hello, World!' and a button labeled 'Click Me'. When the button is clicked, change the color of the heading text to red. Additionally, include a second button labeled 'Reset'. When this 'Reset' button is clicked, restore the original color of the heading text to its initial state. Test your code to ensure both buttons function correctly."</a:t>
            </a:r>
            <a:endParaRPr lang="en-US" i="1">
              <a:solidFill>
                <a:schemeClr val="bg2">
                  <a:lumMod val="50000"/>
                </a:schemeClr>
              </a:solidFill>
              <a:cs typeface="Calibri" panose="020F0502020204030204"/>
            </a:endParaRPr>
          </a:p>
          <a:p>
            <a:pPr marL="0" indent="0">
              <a:lnSpc>
                <a:spcPct val="100000"/>
              </a:lnSpc>
              <a:buNone/>
            </a:pPr>
            <a:endParaRPr lang="en-US" sz="1600" dirty="0">
              <a:solidFill>
                <a:srgbClr val="595959"/>
              </a:solidFill>
              <a:latin typeface="Verdana"/>
              <a:ea typeface="Verdana"/>
              <a:cs typeface="Calibri"/>
            </a:endParaRPr>
          </a:p>
        </p:txBody>
      </p:sp>
      <p:pic>
        <p:nvPicPr>
          <p:cNvPr id="4" name="Picture 6">
            <a:extLst>
              <a:ext uri="{FF2B5EF4-FFF2-40B4-BE49-F238E27FC236}">
                <a16:creationId xmlns:a16="http://schemas.microsoft.com/office/drawing/2014/main" id="{4A21CE83-6417-C697-50FC-AE392653FC5A}"/>
              </a:ext>
            </a:extLst>
          </p:cNvPr>
          <p:cNvPicPr>
            <a:picLocks noChangeAspect="1"/>
          </p:cNvPicPr>
          <p:nvPr/>
        </p:nvPicPr>
        <p:blipFill>
          <a:blip r:embed="rId2"/>
          <a:stretch>
            <a:fillRect/>
          </a:stretch>
        </p:blipFill>
        <p:spPr>
          <a:xfrm>
            <a:off x="10460965" y="5615348"/>
            <a:ext cx="1607389" cy="1162585"/>
          </a:xfrm>
          <a:prstGeom prst="rect">
            <a:avLst/>
          </a:prstGeom>
        </p:spPr>
      </p:pic>
      <p:sp>
        <p:nvSpPr>
          <p:cNvPr id="8" name="Rectangle 7">
            <a:extLst>
              <a:ext uri="{FF2B5EF4-FFF2-40B4-BE49-F238E27FC236}">
                <a16:creationId xmlns:a16="http://schemas.microsoft.com/office/drawing/2014/main" id="{B55D780F-BE86-BCC6-D404-EA6CEB7AB550}"/>
              </a:ext>
            </a:extLst>
          </p:cNvPr>
          <p:cNvSpPr/>
          <p:nvPr/>
        </p:nvSpPr>
        <p:spPr>
          <a:xfrm>
            <a:off x="-804" y="6576738"/>
            <a:ext cx="10322942" cy="273169"/>
          </a:xfrm>
          <a:prstGeom prst="rect">
            <a:avLst/>
          </a:prstGeom>
          <a:solidFill>
            <a:srgbClr val="E625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1556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3718-A6D0-3B0E-39A7-F54A6A08526D}"/>
              </a:ext>
            </a:extLst>
          </p:cNvPr>
          <p:cNvSpPr>
            <a:spLocks noGrp="1"/>
          </p:cNvSpPr>
          <p:nvPr>
            <p:ph type="title"/>
          </p:nvPr>
        </p:nvSpPr>
        <p:spPr>
          <a:xfrm>
            <a:off x="766313" y="365125"/>
            <a:ext cx="10644996" cy="1325563"/>
          </a:xfrm>
        </p:spPr>
        <p:txBody>
          <a:bodyPr vert="horz" lIns="91440" tIns="45720" rIns="91440" bIns="45720" rtlCol="0" anchor="ctr">
            <a:noAutofit/>
          </a:bodyPr>
          <a:lstStyle/>
          <a:p>
            <a:pPr algn="ctr"/>
            <a:r>
              <a:rPr lang="en-US" sz="3000" b="1" dirty="0">
                <a:solidFill>
                  <a:srgbClr val="E62532"/>
                </a:solidFill>
                <a:latin typeface="Verdana"/>
                <a:ea typeface="Verdana"/>
                <a:cs typeface="Calibri"/>
              </a:rPr>
              <a:t>Fluid grids and relative units (percent, </a:t>
            </a:r>
            <a:r>
              <a:rPr lang="en-US" sz="3000" b="1" dirty="0" err="1">
                <a:solidFill>
                  <a:srgbClr val="E62532"/>
                </a:solidFill>
                <a:latin typeface="Verdana"/>
                <a:ea typeface="Verdana"/>
                <a:cs typeface="Calibri"/>
              </a:rPr>
              <a:t>em</a:t>
            </a:r>
            <a:r>
              <a:rPr lang="en-US" sz="3000" b="1" dirty="0">
                <a:solidFill>
                  <a:srgbClr val="E62532"/>
                </a:solidFill>
                <a:latin typeface="Verdana"/>
                <a:ea typeface="Verdana"/>
                <a:cs typeface="Calibri"/>
              </a:rPr>
              <a:t>, rem)</a:t>
            </a:r>
            <a:endParaRPr lang="en-US" dirty="0"/>
          </a:p>
        </p:txBody>
      </p:sp>
      <p:cxnSp>
        <p:nvCxnSpPr>
          <p:cNvPr id="7" name="Straight Arrow Connector 6">
            <a:extLst>
              <a:ext uri="{FF2B5EF4-FFF2-40B4-BE49-F238E27FC236}">
                <a16:creationId xmlns:a16="http://schemas.microsoft.com/office/drawing/2014/main" id="{352C72ED-4644-C3F7-62B6-394E59BE7FB0}"/>
              </a:ext>
            </a:extLst>
          </p:cNvPr>
          <p:cNvCxnSpPr/>
          <p:nvPr/>
        </p:nvCxnSpPr>
        <p:spPr>
          <a:xfrm flipV="1">
            <a:off x="2063066" y="1355224"/>
            <a:ext cx="1095950" cy="13221"/>
          </a:xfrm>
          <a:prstGeom prst="straightConnector1">
            <a:avLst/>
          </a:prstGeom>
          <a:ln w="57150">
            <a:solidFill>
              <a:srgbClr val="E62532"/>
            </a:solidFill>
          </a:ln>
        </p:spPr>
        <p:style>
          <a:lnRef idx="3">
            <a:schemeClr val="accent2"/>
          </a:lnRef>
          <a:fillRef idx="0">
            <a:schemeClr val="accent2"/>
          </a:fillRef>
          <a:effectRef idx="2">
            <a:schemeClr val="accent2"/>
          </a:effectRef>
          <a:fontRef idx="minor">
            <a:schemeClr val="tx1"/>
          </a:fontRef>
        </p:style>
      </p:cxnSp>
      <p:sp>
        <p:nvSpPr>
          <p:cNvPr id="13" name="Content Placeholder 2">
            <a:extLst>
              <a:ext uri="{FF2B5EF4-FFF2-40B4-BE49-F238E27FC236}">
                <a16:creationId xmlns:a16="http://schemas.microsoft.com/office/drawing/2014/main" id="{9581D807-80C3-35CE-843E-4476700155CF}"/>
              </a:ext>
            </a:extLst>
          </p:cNvPr>
          <p:cNvSpPr>
            <a:spLocks noGrp="1"/>
          </p:cNvSpPr>
          <p:nvPr>
            <p:ph idx="1"/>
          </p:nvPr>
        </p:nvSpPr>
        <p:spPr>
          <a:xfrm>
            <a:off x="910087" y="1696229"/>
            <a:ext cx="10228052" cy="4581376"/>
          </a:xfrm>
        </p:spPr>
        <p:txBody>
          <a:bodyPr vert="horz" lIns="91440" tIns="45720" rIns="91440" bIns="45720" rtlCol="0" anchor="t">
            <a:noAutofit/>
          </a:bodyPr>
          <a:lstStyle/>
          <a:p>
            <a:pPr>
              <a:lnSpc>
                <a:spcPct val="100000"/>
              </a:lnSpc>
            </a:pPr>
            <a:r>
              <a:rPr lang="en-US" sz="1600" b="1" dirty="0">
                <a:solidFill>
                  <a:srgbClr val="595959"/>
                </a:solidFill>
                <a:latin typeface="Verdana"/>
                <a:ea typeface="Verdana"/>
                <a:cs typeface="+mn-lt"/>
              </a:rPr>
              <a:t>Fluid Grids:</a:t>
            </a:r>
            <a:r>
              <a:rPr lang="en-US" sz="1600" dirty="0">
                <a:solidFill>
                  <a:srgbClr val="595959"/>
                </a:solidFill>
                <a:latin typeface="Verdana"/>
                <a:ea typeface="Verdana"/>
                <a:cs typeface="+mn-lt"/>
              </a:rPr>
              <a:t> Designing layouts using a flexible grid system that adjusts proportionally to different screen sizes.</a:t>
            </a:r>
            <a:endParaRPr lang="en-US" dirty="0"/>
          </a:p>
          <a:p>
            <a:pPr>
              <a:lnSpc>
                <a:spcPct val="100000"/>
              </a:lnSpc>
            </a:pPr>
            <a:r>
              <a:rPr lang="en-US" sz="1600" b="1" dirty="0">
                <a:solidFill>
                  <a:srgbClr val="595959"/>
                </a:solidFill>
                <a:latin typeface="Verdana"/>
                <a:ea typeface="Verdana"/>
                <a:cs typeface="+mn-lt"/>
              </a:rPr>
              <a:t>Percentage (%) Units:</a:t>
            </a:r>
            <a:r>
              <a:rPr lang="en-US" sz="1600" dirty="0">
                <a:solidFill>
                  <a:srgbClr val="595959"/>
                </a:solidFill>
                <a:latin typeface="Verdana"/>
                <a:ea typeface="Verdana"/>
                <a:cs typeface="+mn-lt"/>
              </a:rPr>
              <a:t> Using percentage values to define widths, heights, and margins, allowing elements to scale relative to their parent container.</a:t>
            </a:r>
            <a:endParaRPr lang="en-US" dirty="0">
              <a:cs typeface="Calibri" panose="020F0502020204030204"/>
            </a:endParaRPr>
          </a:p>
          <a:p>
            <a:pPr>
              <a:lnSpc>
                <a:spcPct val="100000"/>
              </a:lnSpc>
            </a:pPr>
            <a:r>
              <a:rPr lang="en-US" sz="1600" b="1" dirty="0">
                <a:solidFill>
                  <a:srgbClr val="595959"/>
                </a:solidFill>
                <a:latin typeface="Verdana"/>
                <a:ea typeface="Verdana"/>
                <a:cs typeface="+mn-lt"/>
              </a:rPr>
              <a:t>EM Units:</a:t>
            </a:r>
            <a:r>
              <a:rPr lang="en-US" sz="1600" dirty="0">
                <a:solidFill>
                  <a:srgbClr val="595959"/>
                </a:solidFill>
                <a:latin typeface="Verdana"/>
                <a:ea typeface="Verdana"/>
                <a:cs typeface="+mn-lt"/>
              </a:rPr>
              <a:t> Using the "</a:t>
            </a:r>
            <a:r>
              <a:rPr lang="en-US" sz="1600" dirty="0" err="1">
                <a:solidFill>
                  <a:srgbClr val="595959"/>
                </a:solidFill>
                <a:latin typeface="Verdana"/>
                <a:ea typeface="Verdana"/>
                <a:cs typeface="+mn-lt"/>
              </a:rPr>
              <a:t>em</a:t>
            </a:r>
            <a:r>
              <a:rPr lang="en-US" sz="1600" dirty="0">
                <a:solidFill>
                  <a:srgbClr val="595959"/>
                </a:solidFill>
                <a:latin typeface="Verdana"/>
                <a:ea typeface="Verdana"/>
                <a:cs typeface="+mn-lt"/>
              </a:rPr>
              <a:t>" unit to define sizes based on the current font size of the parent element, enabling scalable and relative sizing.</a:t>
            </a:r>
            <a:endParaRPr lang="en-US" dirty="0">
              <a:cs typeface="Calibri" panose="020F0502020204030204"/>
            </a:endParaRPr>
          </a:p>
          <a:p>
            <a:pPr>
              <a:lnSpc>
                <a:spcPct val="100000"/>
              </a:lnSpc>
            </a:pPr>
            <a:r>
              <a:rPr lang="en-US" sz="1600" b="1" dirty="0">
                <a:solidFill>
                  <a:srgbClr val="595959"/>
                </a:solidFill>
                <a:latin typeface="Verdana"/>
                <a:ea typeface="Verdana"/>
                <a:cs typeface="+mn-lt"/>
              </a:rPr>
              <a:t>REM Units:</a:t>
            </a:r>
            <a:r>
              <a:rPr lang="en-US" sz="1600" dirty="0">
                <a:solidFill>
                  <a:srgbClr val="595959"/>
                </a:solidFill>
                <a:latin typeface="Verdana"/>
                <a:ea typeface="Verdana"/>
                <a:cs typeface="+mn-lt"/>
              </a:rPr>
              <a:t> Utilizing the "rem" unit to define sizes based on the root (document) font size, providing consistent and scalable sizing across the entire document.</a:t>
            </a:r>
            <a:endParaRPr lang="en-US" dirty="0">
              <a:cs typeface="Calibri" panose="020F0502020204030204"/>
            </a:endParaRPr>
          </a:p>
          <a:p>
            <a:pPr>
              <a:lnSpc>
                <a:spcPct val="100000"/>
              </a:lnSpc>
            </a:pPr>
            <a:r>
              <a:rPr lang="en-US" sz="1600" b="1" dirty="0">
                <a:solidFill>
                  <a:srgbClr val="595959"/>
                </a:solidFill>
                <a:latin typeface="Verdana"/>
                <a:ea typeface="Verdana"/>
                <a:cs typeface="+mn-lt"/>
              </a:rPr>
              <a:t>Responsive Typography:</a:t>
            </a:r>
            <a:r>
              <a:rPr lang="en-US" sz="1600" dirty="0">
                <a:solidFill>
                  <a:srgbClr val="595959"/>
                </a:solidFill>
                <a:latin typeface="Verdana"/>
                <a:ea typeface="Verdana"/>
                <a:cs typeface="+mn-lt"/>
              </a:rPr>
              <a:t> Implementing relative units like "</a:t>
            </a:r>
            <a:r>
              <a:rPr lang="en-US" sz="1600" dirty="0" err="1">
                <a:solidFill>
                  <a:srgbClr val="595959"/>
                </a:solidFill>
                <a:latin typeface="Verdana"/>
                <a:ea typeface="Verdana"/>
                <a:cs typeface="+mn-lt"/>
              </a:rPr>
              <a:t>em</a:t>
            </a:r>
            <a:r>
              <a:rPr lang="en-US" sz="1600" dirty="0">
                <a:solidFill>
                  <a:srgbClr val="595959"/>
                </a:solidFill>
                <a:latin typeface="Verdana"/>
                <a:ea typeface="Verdana"/>
                <a:cs typeface="+mn-lt"/>
              </a:rPr>
              <a:t>" or "rem" for font sizes to ensure text adjusts proportionally to the screen size.</a:t>
            </a:r>
            <a:endParaRPr lang="en-US" dirty="0">
              <a:cs typeface="Calibri" panose="020F0502020204030204"/>
            </a:endParaRPr>
          </a:p>
          <a:p>
            <a:pPr>
              <a:lnSpc>
                <a:spcPct val="100000"/>
              </a:lnSpc>
            </a:pPr>
            <a:r>
              <a:rPr lang="en-US" sz="1600" b="1" dirty="0">
                <a:solidFill>
                  <a:srgbClr val="595959"/>
                </a:solidFill>
                <a:latin typeface="Verdana"/>
                <a:ea typeface="Verdana"/>
                <a:cs typeface="+mn-lt"/>
              </a:rPr>
              <a:t>Media Queries:</a:t>
            </a:r>
            <a:r>
              <a:rPr lang="en-US" sz="1600" dirty="0">
                <a:solidFill>
                  <a:srgbClr val="595959"/>
                </a:solidFill>
                <a:latin typeface="Verdana"/>
                <a:ea typeface="Verdana"/>
                <a:cs typeface="+mn-lt"/>
              </a:rPr>
              <a:t> Combining fluid grids and relative units with CSS media queries to create responsive layouts that adapt to different devices.</a:t>
            </a:r>
            <a:br>
              <a:rPr lang="en-US" dirty="0"/>
            </a:br>
            <a:br>
              <a:rPr lang="en-US" dirty="0"/>
            </a:br>
            <a:endParaRPr lang="en-US" dirty="0">
              <a:cs typeface="Calibri" panose="020F0502020204030204"/>
            </a:endParaRPr>
          </a:p>
          <a:p>
            <a:pPr>
              <a:lnSpc>
                <a:spcPct val="100000"/>
              </a:lnSpc>
            </a:pPr>
            <a:endParaRPr lang="en-US" sz="1600" dirty="0">
              <a:solidFill>
                <a:srgbClr val="595959"/>
              </a:solidFill>
              <a:latin typeface="Verdana"/>
              <a:ea typeface="Verdana"/>
              <a:cs typeface="Calibri"/>
            </a:endParaRPr>
          </a:p>
        </p:txBody>
      </p:sp>
      <p:pic>
        <p:nvPicPr>
          <p:cNvPr id="4" name="Picture 6">
            <a:extLst>
              <a:ext uri="{FF2B5EF4-FFF2-40B4-BE49-F238E27FC236}">
                <a16:creationId xmlns:a16="http://schemas.microsoft.com/office/drawing/2014/main" id="{3A0AC0FB-0D62-A8F6-9A5A-07BBBBAF6A83}"/>
              </a:ext>
            </a:extLst>
          </p:cNvPr>
          <p:cNvPicPr>
            <a:picLocks noChangeAspect="1"/>
          </p:cNvPicPr>
          <p:nvPr/>
        </p:nvPicPr>
        <p:blipFill>
          <a:blip r:embed="rId2"/>
          <a:stretch>
            <a:fillRect/>
          </a:stretch>
        </p:blipFill>
        <p:spPr>
          <a:xfrm>
            <a:off x="10460965" y="5615348"/>
            <a:ext cx="1607389" cy="1162585"/>
          </a:xfrm>
          <a:prstGeom prst="rect">
            <a:avLst/>
          </a:prstGeom>
        </p:spPr>
      </p:pic>
      <p:sp>
        <p:nvSpPr>
          <p:cNvPr id="8" name="Rectangle 7">
            <a:extLst>
              <a:ext uri="{FF2B5EF4-FFF2-40B4-BE49-F238E27FC236}">
                <a16:creationId xmlns:a16="http://schemas.microsoft.com/office/drawing/2014/main" id="{9AF17C4C-BE0B-ABE0-3F4E-EF3D79E0F0C2}"/>
              </a:ext>
            </a:extLst>
          </p:cNvPr>
          <p:cNvSpPr/>
          <p:nvPr/>
        </p:nvSpPr>
        <p:spPr>
          <a:xfrm>
            <a:off x="-804" y="6576738"/>
            <a:ext cx="10322942" cy="273169"/>
          </a:xfrm>
          <a:prstGeom prst="rect">
            <a:avLst/>
          </a:prstGeom>
          <a:solidFill>
            <a:srgbClr val="E625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7161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3718-A6D0-3B0E-39A7-F54A6A08526D}"/>
              </a:ext>
            </a:extLst>
          </p:cNvPr>
          <p:cNvSpPr>
            <a:spLocks noGrp="1"/>
          </p:cNvSpPr>
          <p:nvPr>
            <p:ph type="title"/>
          </p:nvPr>
        </p:nvSpPr>
        <p:spPr>
          <a:xfrm>
            <a:off x="838200" y="480143"/>
            <a:ext cx="10515600" cy="1325563"/>
          </a:xfrm>
        </p:spPr>
        <p:txBody>
          <a:bodyPr vert="horz" lIns="91440" tIns="45720" rIns="91440" bIns="45720" rtlCol="0" anchor="ctr">
            <a:noAutofit/>
          </a:bodyPr>
          <a:lstStyle/>
          <a:p>
            <a:pPr algn="ctr"/>
            <a:r>
              <a:rPr lang="en-US" sz="3000" b="1" dirty="0">
                <a:solidFill>
                  <a:srgbClr val="E62532"/>
                </a:solidFill>
                <a:latin typeface="Verdana"/>
                <a:ea typeface="Verdana"/>
                <a:cs typeface="Calibri"/>
              </a:rPr>
              <a:t>Exercise 2 </a:t>
            </a:r>
            <a:endParaRPr lang="en-US" dirty="0"/>
          </a:p>
        </p:txBody>
      </p:sp>
      <p:cxnSp>
        <p:nvCxnSpPr>
          <p:cNvPr id="7" name="Straight Arrow Connector 6">
            <a:extLst>
              <a:ext uri="{FF2B5EF4-FFF2-40B4-BE49-F238E27FC236}">
                <a16:creationId xmlns:a16="http://schemas.microsoft.com/office/drawing/2014/main" id="{352C72ED-4644-C3F7-62B6-394E59BE7FB0}"/>
              </a:ext>
            </a:extLst>
          </p:cNvPr>
          <p:cNvCxnSpPr/>
          <p:nvPr/>
        </p:nvCxnSpPr>
        <p:spPr>
          <a:xfrm flipV="1">
            <a:off x="6721330" y="1355224"/>
            <a:ext cx="549611" cy="13221"/>
          </a:xfrm>
          <a:prstGeom prst="straightConnector1">
            <a:avLst/>
          </a:prstGeom>
          <a:ln w="57150">
            <a:solidFill>
              <a:srgbClr val="E62532"/>
            </a:solidFill>
          </a:ln>
        </p:spPr>
        <p:style>
          <a:lnRef idx="3">
            <a:schemeClr val="accent2"/>
          </a:lnRef>
          <a:fillRef idx="0">
            <a:schemeClr val="accent2"/>
          </a:fillRef>
          <a:effectRef idx="2">
            <a:schemeClr val="accent2"/>
          </a:effectRef>
          <a:fontRef idx="minor">
            <a:schemeClr val="tx1"/>
          </a:fontRef>
        </p:style>
      </p:cxnSp>
      <p:sp>
        <p:nvSpPr>
          <p:cNvPr id="13" name="Content Placeholder 2">
            <a:extLst>
              <a:ext uri="{FF2B5EF4-FFF2-40B4-BE49-F238E27FC236}">
                <a16:creationId xmlns:a16="http://schemas.microsoft.com/office/drawing/2014/main" id="{9581D807-80C3-35CE-843E-4476700155CF}"/>
              </a:ext>
            </a:extLst>
          </p:cNvPr>
          <p:cNvSpPr>
            <a:spLocks noGrp="1"/>
          </p:cNvSpPr>
          <p:nvPr>
            <p:ph idx="1"/>
          </p:nvPr>
        </p:nvSpPr>
        <p:spPr>
          <a:xfrm>
            <a:off x="967597" y="1710604"/>
            <a:ext cx="10256806" cy="771377"/>
          </a:xfrm>
        </p:spPr>
        <p:txBody>
          <a:bodyPr vert="horz" lIns="91440" tIns="45720" rIns="91440" bIns="45720" rtlCol="0" anchor="t">
            <a:noAutofit/>
          </a:bodyPr>
          <a:lstStyle/>
          <a:p>
            <a:pPr marL="0" indent="0" algn="just">
              <a:lnSpc>
                <a:spcPct val="100000"/>
              </a:lnSpc>
              <a:buNone/>
            </a:pPr>
            <a:r>
              <a:rPr lang="en-US" sz="1600" i="1" dirty="0">
                <a:solidFill>
                  <a:srgbClr val="767171"/>
                </a:solidFill>
                <a:latin typeface="Verdana"/>
                <a:ea typeface="Verdana"/>
                <a:cs typeface="+mn-lt"/>
              </a:rPr>
              <a:t>Create a responsive grid layout using fluid grids and relative units. The layout should have three equal-width columns, display 8 boxes. Each box should have a background color, text content, and padding. Implement the following requirements:</a:t>
            </a:r>
            <a:endParaRPr lang="en-US" dirty="0"/>
          </a:p>
          <a:p>
            <a:pPr marL="0" indent="0">
              <a:lnSpc>
                <a:spcPct val="100000"/>
              </a:lnSpc>
              <a:buNone/>
            </a:pPr>
            <a:endParaRPr lang="en-US" sz="1600" dirty="0">
              <a:solidFill>
                <a:srgbClr val="595959"/>
              </a:solidFill>
              <a:latin typeface="Verdana"/>
              <a:ea typeface="Verdana"/>
              <a:cs typeface="Calibri"/>
            </a:endParaRPr>
          </a:p>
        </p:txBody>
      </p:sp>
      <p:sp>
        <p:nvSpPr>
          <p:cNvPr id="4" name="Content Placeholder 2">
            <a:extLst>
              <a:ext uri="{FF2B5EF4-FFF2-40B4-BE49-F238E27FC236}">
                <a16:creationId xmlns:a16="http://schemas.microsoft.com/office/drawing/2014/main" id="{CD53CD18-BC1C-2CB6-DB1F-89085C10D30D}"/>
              </a:ext>
            </a:extLst>
          </p:cNvPr>
          <p:cNvSpPr txBox="1">
            <a:spLocks/>
          </p:cNvSpPr>
          <p:nvPr/>
        </p:nvSpPr>
        <p:spPr>
          <a:xfrm>
            <a:off x="981974" y="2889549"/>
            <a:ext cx="10256806" cy="2769830"/>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600" dirty="0">
                <a:solidFill>
                  <a:srgbClr val="595959"/>
                </a:solidFill>
                <a:latin typeface="Verdana"/>
                <a:ea typeface="Verdana"/>
                <a:cs typeface="+mn-lt"/>
              </a:rPr>
              <a:t>Use CSS Grid to define the grid layout with three equal-width columns.</a:t>
            </a:r>
            <a:endParaRPr lang="en-US" sz="1600" dirty="0">
              <a:latin typeface="Verdana"/>
              <a:ea typeface="Verdana"/>
              <a:cs typeface="+mn-lt"/>
            </a:endParaRPr>
          </a:p>
          <a:p>
            <a:pPr>
              <a:lnSpc>
                <a:spcPct val="100000"/>
              </a:lnSpc>
            </a:pPr>
            <a:r>
              <a:rPr lang="en-US" sz="1600" dirty="0">
                <a:solidFill>
                  <a:srgbClr val="595959"/>
                </a:solidFill>
                <a:latin typeface="Verdana"/>
                <a:ea typeface="Verdana"/>
                <a:cs typeface="+mn-lt"/>
              </a:rPr>
              <a:t>Use relative units (percent, </a:t>
            </a:r>
            <a:r>
              <a:rPr lang="en-US" sz="1600" dirty="0" err="1">
                <a:solidFill>
                  <a:srgbClr val="595959"/>
                </a:solidFill>
                <a:latin typeface="Verdana"/>
                <a:ea typeface="Verdana"/>
                <a:cs typeface="+mn-lt"/>
              </a:rPr>
              <a:t>em</a:t>
            </a:r>
            <a:r>
              <a:rPr lang="en-US" sz="1600" dirty="0">
                <a:solidFill>
                  <a:srgbClr val="595959"/>
                </a:solidFill>
                <a:latin typeface="Verdana"/>
                <a:ea typeface="Verdana"/>
                <a:cs typeface="+mn-lt"/>
              </a:rPr>
              <a:t>, or rem) to size the boxes and provide responsive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behavior.</a:t>
            </a:r>
            <a:endParaRPr lang="en-US" sz="1600" dirty="0">
              <a:latin typeface="Verdana"/>
              <a:ea typeface="Verdana"/>
              <a:cs typeface="+mn-lt"/>
            </a:endParaRPr>
          </a:p>
          <a:p>
            <a:pPr>
              <a:lnSpc>
                <a:spcPct val="100000"/>
              </a:lnSpc>
            </a:pPr>
            <a:r>
              <a:rPr lang="en-US" sz="1600" dirty="0">
                <a:solidFill>
                  <a:srgbClr val="595959"/>
                </a:solidFill>
                <a:latin typeface="Verdana"/>
                <a:ea typeface="Verdana"/>
                <a:cs typeface="+mn-lt"/>
              </a:rPr>
              <a:t>Apply appropriate spacing between the boxes.</a:t>
            </a:r>
            <a:endParaRPr lang="en-US" sz="1600" dirty="0">
              <a:latin typeface="Verdana"/>
              <a:ea typeface="Verdana"/>
              <a:cs typeface="+mn-lt"/>
            </a:endParaRPr>
          </a:p>
          <a:p>
            <a:pPr>
              <a:lnSpc>
                <a:spcPct val="100000"/>
              </a:lnSpc>
            </a:pPr>
            <a:r>
              <a:rPr lang="en-US" sz="1600" dirty="0">
                <a:solidFill>
                  <a:srgbClr val="595959"/>
                </a:solidFill>
                <a:latin typeface="Verdana"/>
                <a:ea typeface="Verdana"/>
                <a:cs typeface="+mn-lt"/>
              </a:rPr>
              <a:t>Implement a hover effect that changes the background color of the boxes.</a:t>
            </a:r>
            <a:endParaRPr lang="en-US" sz="1600" dirty="0">
              <a:latin typeface="Verdana"/>
              <a:ea typeface="Verdana"/>
              <a:cs typeface="+mn-lt"/>
            </a:endParaRPr>
          </a:p>
          <a:p>
            <a:pPr>
              <a:lnSpc>
                <a:spcPct val="100000"/>
              </a:lnSpc>
            </a:pPr>
            <a:r>
              <a:rPr lang="en-US" sz="1600" dirty="0">
                <a:solidFill>
                  <a:srgbClr val="595959"/>
                </a:solidFill>
                <a:latin typeface="Verdana"/>
                <a:ea typeface="Verdana"/>
                <a:cs typeface="+mn-lt"/>
              </a:rPr>
              <a:t>Ensure the layout remains responsive and adapts to different screen sizes.</a:t>
            </a:r>
            <a:endParaRPr lang="en-US" dirty="0">
              <a:solidFill>
                <a:srgbClr val="000000"/>
              </a:solidFill>
              <a:latin typeface="Calibri" panose="020F0502020204030204"/>
              <a:ea typeface="Verdana"/>
              <a:cs typeface="+mn-lt"/>
            </a:endParaRPr>
          </a:p>
          <a:p>
            <a:pPr>
              <a:lnSpc>
                <a:spcPct val="100000"/>
              </a:lnSpc>
            </a:pPr>
            <a:r>
              <a:rPr lang="en-US" sz="1600" dirty="0">
                <a:solidFill>
                  <a:srgbClr val="595959"/>
                </a:solidFill>
                <a:latin typeface="Verdana"/>
                <a:ea typeface="Verdana"/>
                <a:cs typeface="+mn-lt"/>
              </a:rPr>
              <a:t>Feel free to experiment with different colors, font sizes, and paddings to make your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design visually appealing.</a:t>
            </a:r>
            <a:endParaRPr lang="en-US" dirty="0"/>
          </a:p>
          <a:p>
            <a:pPr>
              <a:lnSpc>
                <a:spcPct val="100000"/>
              </a:lnSpc>
            </a:pPr>
            <a:endParaRPr lang="en-US" sz="1600" dirty="0">
              <a:solidFill>
                <a:srgbClr val="595959"/>
              </a:solidFill>
              <a:latin typeface="Verdana"/>
              <a:ea typeface="Verdana"/>
              <a:cs typeface="Calibri"/>
            </a:endParaRPr>
          </a:p>
        </p:txBody>
      </p:sp>
      <p:pic>
        <p:nvPicPr>
          <p:cNvPr id="5" name="Picture 6">
            <a:extLst>
              <a:ext uri="{FF2B5EF4-FFF2-40B4-BE49-F238E27FC236}">
                <a16:creationId xmlns:a16="http://schemas.microsoft.com/office/drawing/2014/main" id="{FFB3B58A-FDDA-1609-5F86-E87B1805EFC8}"/>
              </a:ext>
            </a:extLst>
          </p:cNvPr>
          <p:cNvPicPr>
            <a:picLocks noChangeAspect="1"/>
          </p:cNvPicPr>
          <p:nvPr/>
        </p:nvPicPr>
        <p:blipFill>
          <a:blip r:embed="rId2"/>
          <a:stretch>
            <a:fillRect/>
          </a:stretch>
        </p:blipFill>
        <p:spPr>
          <a:xfrm>
            <a:off x="10460965" y="5615348"/>
            <a:ext cx="1607389" cy="1162585"/>
          </a:xfrm>
          <a:prstGeom prst="rect">
            <a:avLst/>
          </a:prstGeom>
        </p:spPr>
      </p:pic>
      <p:sp>
        <p:nvSpPr>
          <p:cNvPr id="9" name="Rectangle 8">
            <a:extLst>
              <a:ext uri="{FF2B5EF4-FFF2-40B4-BE49-F238E27FC236}">
                <a16:creationId xmlns:a16="http://schemas.microsoft.com/office/drawing/2014/main" id="{2A970D1B-5BDF-1782-53FE-9CBA3EF59F3A}"/>
              </a:ext>
            </a:extLst>
          </p:cNvPr>
          <p:cNvSpPr/>
          <p:nvPr/>
        </p:nvSpPr>
        <p:spPr>
          <a:xfrm>
            <a:off x="-804" y="6576738"/>
            <a:ext cx="10322942" cy="273169"/>
          </a:xfrm>
          <a:prstGeom prst="rect">
            <a:avLst/>
          </a:prstGeom>
          <a:solidFill>
            <a:srgbClr val="E625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6450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3718-A6D0-3B0E-39A7-F54A6A08526D}"/>
              </a:ext>
            </a:extLst>
          </p:cNvPr>
          <p:cNvSpPr>
            <a:spLocks noGrp="1"/>
          </p:cNvSpPr>
          <p:nvPr>
            <p:ph type="title"/>
          </p:nvPr>
        </p:nvSpPr>
        <p:spPr>
          <a:xfrm>
            <a:off x="766313" y="365125"/>
            <a:ext cx="10644996" cy="1325563"/>
          </a:xfrm>
        </p:spPr>
        <p:txBody>
          <a:bodyPr vert="horz" lIns="91440" tIns="45720" rIns="91440" bIns="45720" rtlCol="0" anchor="ctr">
            <a:noAutofit/>
          </a:bodyPr>
          <a:lstStyle/>
          <a:p>
            <a:pPr algn="ctr"/>
            <a:r>
              <a:rPr lang="en-US" sz="2800" b="1" dirty="0">
                <a:solidFill>
                  <a:srgbClr val="E62532"/>
                </a:solidFill>
                <a:latin typeface="Verdana"/>
                <a:ea typeface="Verdana"/>
                <a:cs typeface="+mj-lt"/>
              </a:rPr>
              <a:t>Flexible images and media (max-width, object-fit)</a:t>
            </a:r>
            <a:endParaRPr lang="en-US" sz="2800">
              <a:cs typeface="Calibri Light"/>
            </a:endParaRPr>
          </a:p>
        </p:txBody>
      </p:sp>
      <p:pic>
        <p:nvPicPr>
          <p:cNvPr id="6" name="Picture 6">
            <a:extLst>
              <a:ext uri="{FF2B5EF4-FFF2-40B4-BE49-F238E27FC236}">
                <a16:creationId xmlns:a16="http://schemas.microsoft.com/office/drawing/2014/main" id="{3BD37F42-0C5D-0FC6-794D-507719695323}"/>
              </a:ext>
            </a:extLst>
          </p:cNvPr>
          <p:cNvPicPr>
            <a:picLocks noChangeAspect="1"/>
          </p:cNvPicPr>
          <p:nvPr/>
        </p:nvPicPr>
        <p:blipFill>
          <a:blip r:embed="rId2"/>
          <a:stretch>
            <a:fillRect/>
          </a:stretch>
        </p:blipFill>
        <p:spPr>
          <a:xfrm>
            <a:off x="10460965" y="5615348"/>
            <a:ext cx="1607389" cy="1162585"/>
          </a:xfrm>
          <a:prstGeom prst="rect">
            <a:avLst/>
          </a:prstGeom>
        </p:spPr>
      </p:pic>
      <p:cxnSp>
        <p:nvCxnSpPr>
          <p:cNvPr id="7" name="Straight Arrow Connector 6">
            <a:extLst>
              <a:ext uri="{FF2B5EF4-FFF2-40B4-BE49-F238E27FC236}">
                <a16:creationId xmlns:a16="http://schemas.microsoft.com/office/drawing/2014/main" id="{352C72ED-4644-C3F7-62B6-394E59BE7FB0}"/>
              </a:ext>
            </a:extLst>
          </p:cNvPr>
          <p:cNvCxnSpPr/>
          <p:nvPr/>
        </p:nvCxnSpPr>
        <p:spPr>
          <a:xfrm flipV="1">
            <a:off x="2781934" y="1297715"/>
            <a:ext cx="1095950" cy="13221"/>
          </a:xfrm>
          <a:prstGeom prst="straightConnector1">
            <a:avLst/>
          </a:prstGeom>
          <a:ln w="57150">
            <a:solidFill>
              <a:srgbClr val="E62532"/>
            </a:solidFill>
          </a:ln>
        </p:spPr>
        <p:style>
          <a:lnRef idx="3">
            <a:schemeClr val="accent2"/>
          </a:lnRef>
          <a:fillRef idx="0">
            <a:schemeClr val="accent2"/>
          </a:fillRef>
          <a:effectRef idx="2">
            <a:schemeClr val="accent2"/>
          </a:effectRef>
          <a:fontRef idx="minor">
            <a:schemeClr val="tx1"/>
          </a:fontRef>
        </p:style>
      </p:cxnSp>
      <p:sp>
        <p:nvSpPr>
          <p:cNvPr id="13" name="Content Placeholder 2">
            <a:extLst>
              <a:ext uri="{FF2B5EF4-FFF2-40B4-BE49-F238E27FC236}">
                <a16:creationId xmlns:a16="http://schemas.microsoft.com/office/drawing/2014/main" id="{9581D807-80C3-35CE-843E-4476700155CF}"/>
              </a:ext>
            </a:extLst>
          </p:cNvPr>
          <p:cNvSpPr>
            <a:spLocks noGrp="1"/>
          </p:cNvSpPr>
          <p:nvPr>
            <p:ph idx="1"/>
          </p:nvPr>
        </p:nvSpPr>
        <p:spPr>
          <a:xfrm>
            <a:off x="910087" y="1696229"/>
            <a:ext cx="10228052" cy="4581376"/>
          </a:xfrm>
        </p:spPr>
        <p:txBody>
          <a:bodyPr vert="horz" lIns="91440" tIns="45720" rIns="91440" bIns="45720" rtlCol="0" anchor="t">
            <a:noAutofit/>
          </a:bodyPr>
          <a:lstStyle/>
          <a:p>
            <a:pPr>
              <a:lnSpc>
                <a:spcPct val="100000"/>
              </a:lnSpc>
            </a:pPr>
            <a:r>
              <a:rPr lang="en-US" sz="1600" b="1" dirty="0">
                <a:solidFill>
                  <a:srgbClr val="595959"/>
                </a:solidFill>
                <a:latin typeface="Verdana"/>
                <a:ea typeface="Verdana"/>
                <a:cs typeface="+mn-lt"/>
              </a:rPr>
              <a:t>Max-width Property:</a:t>
            </a:r>
            <a:r>
              <a:rPr lang="en-US" sz="1600" dirty="0">
                <a:solidFill>
                  <a:srgbClr val="595959"/>
                </a:solidFill>
                <a:latin typeface="Verdana"/>
                <a:ea typeface="Verdana"/>
                <a:cs typeface="+mn-lt"/>
              </a:rPr>
              <a:t> Use the max-width property to ensure that images and media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elements do not exceed their container's width, allowing them to scale down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proportionally on smaller screens.</a:t>
            </a:r>
            <a:endParaRPr lang="en-US" dirty="0">
              <a:solidFill>
                <a:srgbClr val="000000"/>
              </a:solidFill>
              <a:latin typeface="Calibri" panose="020F0502020204030204"/>
              <a:ea typeface="Verdana"/>
              <a:cs typeface="+mn-lt"/>
            </a:endParaRPr>
          </a:p>
          <a:p>
            <a:pPr>
              <a:lnSpc>
                <a:spcPct val="100000"/>
              </a:lnSpc>
            </a:pPr>
            <a:r>
              <a:rPr lang="en-US" sz="1600" b="1" dirty="0">
                <a:solidFill>
                  <a:srgbClr val="595959"/>
                </a:solidFill>
                <a:latin typeface="Verdana"/>
                <a:ea typeface="Verdana"/>
                <a:cs typeface="+mn-lt"/>
              </a:rPr>
              <a:t>Object-fit Property:</a:t>
            </a:r>
            <a:r>
              <a:rPr lang="en-US" sz="1600" dirty="0">
                <a:solidFill>
                  <a:srgbClr val="595959"/>
                </a:solidFill>
                <a:latin typeface="Verdana"/>
                <a:ea typeface="Verdana"/>
                <a:cs typeface="+mn-lt"/>
              </a:rPr>
              <a:t> Apply the object-fit property to control how images and media fill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their containers. </a:t>
            </a:r>
            <a:endParaRPr lang="en-US" dirty="0">
              <a:solidFill>
                <a:srgbClr val="000000"/>
              </a:solidFill>
              <a:latin typeface="Calibri" panose="020F0502020204030204"/>
              <a:ea typeface="Verdana"/>
              <a:cs typeface="+mn-lt"/>
            </a:endParaRPr>
          </a:p>
          <a:p>
            <a:pPr>
              <a:lnSpc>
                <a:spcPct val="100000"/>
              </a:lnSpc>
            </a:pPr>
            <a:r>
              <a:rPr lang="en-US" sz="1600" b="1" dirty="0">
                <a:solidFill>
                  <a:srgbClr val="595959"/>
                </a:solidFill>
                <a:latin typeface="Verdana"/>
                <a:ea typeface="Verdana"/>
                <a:cs typeface="+mn-lt"/>
              </a:rPr>
              <a:t>Responsive Video Embeds:</a:t>
            </a:r>
            <a:r>
              <a:rPr lang="en-US" sz="1600" dirty="0">
                <a:solidFill>
                  <a:srgbClr val="595959"/>
                </a:solidFill>
                <a:latin typeface="Verdana"/>
                <a:ea typeface="Verdana"/>
                <a:cs typeface="+mn-lt"/>
              </a:rPr>
              <a:t> Use responsive techniques, such as wrapping videos in a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container with a fixed aspect ratio and applying CSS rules for max-width, to ensure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videos adapt to different screen sizes.</a:t>
            </a:r>
            <a:endParaRPr lang="en-US" dirty="0">
              <a:solidFill>
                <a:srgbClr val="000000"/>
              </a:solidFill>
              <a:latin typeface="Calibri" panose="020F0502020204030204"/>
              <a:ea typeface="Verdana"/>
              <a:cs typeface="+mn-lt"/>
            </a:endParaRPr>
          </a:p>
          <a:p>
            <a:pPr>
              <a:lnSpc>
                <a:spcPct val="100000"/>
              </a:lnSpc>
            </a:pPr>
            <a:r>
              <a:rPr lang="en-US" sz="1600" b="1" dirty="0">
                <a:solidFill>
                  <a:srgbClr val="595959"/>
                </a:solidFill>
                <a:latin typeface="Verdana"/>
                <a:ea typeface="Verdana"/>
                <a:cs typeface="+mn-lt"/>
              </a:rPr>
              <a:t>Retina Display Optimization:</a:t>
            </a:r>
            <a:r>
              <a:rPr lang="en-US" sz="1600" dirty="0">
                <a:solidFill>
                  <a:srgbClr val="595959"/>
                </a:solidFill>
                <a:latin typeface="Verdana"/>
                <a:ea typeface="Verdana"/>
                <a:cs typeface="+mn-lt"/>
              </a:rPr>
              <a:t> Serve high-resolution images (2x or 3x) for devices with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retina displays using media queries and the </a:t>
            </a:r>
            <a:r>
              <a:rPr lang="en-US" sz="1600" dirty="0" err="1">
                <a:solidFill>
                  <a:srgbClr val="595959"/>
                </a:solidFill>
                <a:latin typeface="Verdana"/>
                <a:ea typeface="Verdana"/>
                <a:cs typeface="+mn-lt"/>
              </a:rPr>
              <a:t>srcset</a:t>
            </a:r>
            <a:r>
              <a:rPr lang="en-US" sz="1600" dirty="0">
                <a:solidFill>
                  <a:srgbClr val="595959"/>
                </a:solidFill>
                <a:latin typeface="Verdana"/>
                <a:ea typeface="Verdana"/>
                <a:cs typeface="+mn-lt"/>
              </a:rPr>
              <a:t> attribute, improving image quality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and clarity.</a:t>
            </a:r>
            <a:endParaRPr lang="en-US" dirty="0">
              <a:solidFill>
                <a:srgbClr val="000000"/>
              </a:solidFill>
              <a:latin typeface="Calibri" panose="020F0502020204030204"/>
              <a:ea typeface="Verdana"/>
              <a:cs typeface="+mn-lt"/>
            </a:endParaRPr>
          </a:p>
          <a:p>
            <a:pPr>
              <a:lnSpc>
                <a:spcPct val="100000"/>
              </a:lnSpc>
            </a:pPr>
            <a:r>
              <a:rPr lang="en-US" sz="1600" b="1" dirty="0">
                <a:solidFill>
                  <a:srgbClr val="595959"/>
                </a:solidFill>
                <a:latin typeface="Verdana"/>
                <a:ea typeface="Verdana"/>
                <a:cs typeface="+mn-lt"/>
              </a:rPr>
              <a:t>Image Loading Performance:</a:t>
            </a:r>
            <a:r>
              <a:rPr lang="en-US" sz="1600" dirty="0">
                <a:solidFill>
                  <a:srgbClr val="595959"/>
                </a:solidFill>
                <a:latin typeface="Verdana"/>
                <a:ea typeface="Verdana"/>
                <a:cs typeface="+mn-lt"/>
              </a:rPr>
              <a:t> Optimize image loading by using modern image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formats (e.g., </a:t>
            </a:r>
            <a:r>
              <a:rPr lang="en-US" sz="1600" dirty="0" err="1">
                <a:solidFill>
                  <a:srgbClr val="595959"/>
                </a:solidFill>
                <a:latin typeface="Verdana"/>
                <a:ea typeface="Verdana"/>
                <a:cs typeface="+mn-lt"/>
              </a:rPr>
              <a:t>WebP</a:t>
            </a:r>
            <a:r>
              <a:rPr lang="en-US" sz="1600" dirty="0">
                <a:solidFill>
                  <a:srgbClr val="595959"/>
                </a:solidFill>
                <a:latin typeface="Verdana"/>
                <a:ea typeface="Verdana"/>
                <a:cs typeface="+mn-lt"/>
              </a:rPr>
              <a:t>), compressing images, and implementing lazy loading techniques to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defer the loading of off-screen images until they are needed.</a:t>
            </a:r>
            <a:br>
              <a:rPr lang="en-US" dirty="0"/>
            </a:br>
            <a:endParaRPr lang="en-US" dirty="0">
              <a:cs typeface="Calibri" panose="020F0502020204030204"/>
            </a:endParaRPr>
          </a:p>
          <a:p>
            <a:pPr>
              <a:lnSpc>
                <a:spcPct val="100000"/>
              </a:lnSpc>
            </a:pPr>
            <a:endParaRPr lang="en-US" sz="1600" dirty="0">
              <a:solidFill>
                <a:srgbClr val="595959"/>
              </a:solidFill>
              <a:latin typeface="Verdana"/>
              <a:ea typeface="Verdana"/>
              <a:cs typeface="Calibri"/>
            </a:endParaRPr>
          </a:p>
        </p:txBody>
      </p:sp>
      <p:sp>
        <p:nvSpPr>
          <p:cNvPr id="17" name="Rectangle 16">
            <a:extLst>
              <a:ext uri="{FF2B5EF4-FFF2-40B4-BE49-F238E27FC236}">
                <a16:creationId xmlns:a16="http://schemas.microsoft.com/office/drawing/2014/main" id="{3B591AAE-B4C6-F1A5-E84B-15856BD0DB96}"/>
              </a:ext>
            </a:extLst>
          </p:cNvPr>
          <p:cNvSpPr/>
          <p:nvPr/>
        </p:nvSpPr>
        <p:spPr>
          <a:xfrm>
            <a:off x="-804" y="6576738"/>
            <a:ext cx="10322942" cy="273169"/>
          </a:xfrm>
          <a:prstGeom prst="rect">
            <a:avLst/>
          </a:prstGeom>
          <a:solidFill>
            <a:srgbClr val="E625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1274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3718-A6D0-3B0E-39A7-F54A6A08526D}"/>
              </a:ext>
            </a:extLst>
          </p:cNvPr>
          <p:cNvSpPr>
            <a:spLocks noGrp="1"/>
          </p:cNvSpPr>
          <p:nvPr>
            <p:ph type="title"/>
          </p:nvPr>
        </p:nvSpPr>
        <p:spPr>
          <a:xfrm>
            <a:off x="838200" y="293237"/>
            <a:ext cx="10515600" cy="1325563"/>
          </a:xfrm>
        </p:spPr>
        <p:txBody>
          <a:bodyPr vert="horz" lIns="91440" tIns="45720" rIns="91440" bIns="45720" rtlCol="0" anchor="ctr">
            <a:noAutofit/>
          </a:bodyPr>
          <a:lstStyle/>
          <a:p>
            <a:pPr algn="ctr"/>
            <a:r>
              <a:rPr lang="en-US" sz="3000" b="1" dirty="0">
                <a:solidFill>
                  <a:srgbClr val="E62532"/>
                </a:solidFill>
                <a:latin typeface="Verdana"/>
                <a:ea typeface="Verdana"/>
                <a:cs typeface="Calibri"/>
              </a:rPr>
              <a:t>Exercise 3 </a:t>
            </a:r>
            <a:endParaRPr lang="en-US" dirty="0"/>
          </a:p>
        </p:txBody>
      </p:sp>
      <p:cxnSp>
        <p:nvCxnSpPr>
          <p:cNvPr id="7" name="Straight Arrow Connector 6">
            <a:extLst>
              <a:ext uri="{FF2B5EF4-FFF2-40B4-BE49-F238E27FC236}">
                <a16:creationId xmlns:a16="http://schemas.microsoft.com/office/drawing/2014/main" id="{352C72ED-4644-C3F7-62B6-394E59BE7FB0}"/>
              </a:ext>
            </a:extLst>
          </p:cNvPr>
          <p:cNvCxnSpPr/>
          <p:nvPr/>
        </p:nvCxnSpPr>
        <p:spPr>
          <a:xfrm flipV="1">
            <a:off x="6721330" y="1182696"/>
            <a:ext cx="549611" cy="13221"/>
          </a:xfrm>
          <a:prstGeom prst="straightConnector1">
            <a:avLst/>
          </a:prstGeom>
          <a:ln w="57150">
            <a:solidFill>
              <a:srgbClr val="E62532"/>
            </a:solidFill>
          </a:ln>
        </p:spPr>
        <p:style>
          <a:lnRef idx="3">
            <a:schemeClr val="accent2"/>
          </a:lnRef>
          <a:fillRef idx="0">
            <a:schemeClr val="accent2"/>
          </a:fillRef>
          <a:effectRef idx="2">
            <a:schemeClr val="accent2"/>
          </a:effectRef>
          <a:fontRef idx="minor">
            <a:schemeClr val="tx1"/>
          </a:fontRef>
        </p:style>
      </p:cxnSp>
      <p:sp>
        <p:nvSpPr>
          <p:cNvPr id="4" name="Content Placeholder 2">
            <a:extLst>
              <a:ext uri="{FF2B5EF4-FFF2-40B4-BE49-F238E27FC236}">
                <a16:creationId xmlns:a16="http://schemas.microsoft.com/office/drawing/2014/main" id="{CD53CD18-BC1C-2CB6-DB1F-89085C10D30D}"/>
              </a:ext>
            </a:extLst>
          </p:cNvPr>
          <p:cNvSpPr txBox="1">
            <a:spLocks/>
          </p:cNvSpPr>
          <p:nvPr/>
        </p:nvSpPr>
        <p:spPr>
          <a:xfrm>
            <a:off x="967597" y="3220229"/>
            <a:ext cx="10256806" cy="334492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400" b="1" dirty="0">
                <a:solidFill>
                  <a:srgbClr val="595959"/>
                </a:solidFill>
                <a:latin typeface="Verdana"/>
                <a:ea typeface="Verdana"/>
                <a:cs typeface="+mn-lt"/>
              </a:rPr>
              <a:t>Requirements:</a:t>
            </a:r>
            <a:br>
              <a:rPr lang="en-US" sz="1400" dirty="0">
                <a:solidFill>
                  <a:srgbClr val="595959"/>
                </a:solidFill>
                <a:latin typeface="Verdana"/>
                <a:ea typeface="Verdana"/>
                <a:cs typeface="+mn-lt"/>
              </a:rPr>
            </a:br>
            <a:r>
              <a:rPr lang="en-US" sz="1400" dirty="0">
                <a:solidFill>
                  <a:srgbClr val="595959"/>
                </a:solidFill>
                <a:latin typeface="Verdana"/>
                <a:ea typeface="Verdana"/>
                <a:cs typeface="+mn-lt"/>
              </a:rPr>
              <a:t>Use HTML, CSS, and JavaScript to implement the solution.</a:t>
            </a:r>
            <a:endParaRPr lang="en-US" sz="1400" dirty="0">
              <a:solidFill>
                <a:srgbClr val="000000"/>
              </a:solidFill>
              <a:latin typeface="Calibri" panose="020F0502020204030204"/>
              <a:ea typeface="Verdana"/>
              <a:cs typeface="+mn-lt"/>
            </a:endParaRPr>
          </a:p>
          <a:p>
            <a:pPr marL="285750" indent="-285750">
              <a:lnSpc>
                <a:spcPct val="100000"/>
              </a:lnSpc>
            </a:pPr>
            <a:r>
              <a:rPr lang="en-US" sz="1400" dirty="0">
                <a:solidFill>
                  <a:srgbClr val="595959"/>
                </a:solidFill>
                <a:latin typeface="Verdana"/>
                <a:ea typeface="Verdana"/>
                <a:cs typeface="+mn-lt"/>
              </a:rPr>
              <a:t>The image should have a width of 300 pixels and a height of 200 pixels initially.</a:t>
            </a:r>
            <a:endParaRPr lang="en-US" sz="1400" dirty="0">
              <a:latin typeface="Verdana"/>
              <a:ea typeface="Verdana"/>
              <a:cs typeface="+mn-lt"/>
            </a:endParaRPr>
          </a:p>
          <a:p>
            <a:pPr marL="285750" indent="-285750">
              <a:lnSpc>
                <a:spcPct val="100000"/>
              </a:lnSpc>
            </a:pPr>
            <a:r>
              <a:rPr lang="en-US" sz="1400" dirty="0">
                <a:solidFill>
                  <a:srgbClr val="595959"/>
                </a:solidFill>
                <a:latin typeface="Verdana"/>
                <a:ea typeface="Verdana"/>
                <a:cs typeface="+mn-lt"/>
              </a:rPr>
              <a:t>Use the "max-width" property to ensure the image scales down proportionally when the viewport width is smaller than the image width.</a:t>
            </a:r>
            <a:endParaRPr lang="en-US" sz="1400" dirty="0">
              <a:solidFill>
                <a:srgbClr val="000000"/>
              </a:solidFill>
              <a:latin typeface="Calibri" panose="020F0502020204030204"/>
              <a:ea typeface="Verdana"/>
              <a:cs typeface="+mn-lt"/>
            </a:endParaRPr>
          </a:p>
          <a:p>
            <a:pPr marL="285750" indent="-285750">
              <a:lnSpc>
                <a:spcPct val="100000"/>
              </a:lnSpc>
            </a:pPr>
            <a:r>
              <a:rPr lang="en-US" sz="1400" dirty="0">
                <a:solidFill>
                  <a:srgbClr val="595959"/>
                </a:solidFill>
                <a:latin typeface="Verdana"/>
                <a:ea typeface="Verdana"/>
                <a:cs typeface="+mn-lt"/>
              </a:rPr>
              <a:t>Use the "object-fit" property to control how the image fits within its container.</a:t>
            </a:r>
            <a:endParaRPr lang="en-US" sz="1400" dirty="0">
              <a:solidFill>
                <a:srgbClr val="000000"/>
              </a:solidFill>
              <a:latin typeface="Calibri" panose="020F0502020204030204"/>
              <a:ea typeface="Verdana"/>
              <a:cs typeface="+mn-lt"/>
            </a:endParaRPr>
          </a:p>
          <a:p>
            <a:pPr marL="285750" indent="-285750">
              <a:lnSpc>
                <a:spcPct val="100000"/>
              </a:lnSpc>
            </a:pPr>
            <a:r>
              <a:rPr lang="en-US" sz="1400" dirty="0">
                <a:solidFill>
                  <a:srgbClr val="595959"/>
                </a:solidFill>
                <a:latin typeface="Verdana"/>
                <a:ea typeface="Verdana"/>
                <a:cs typeface="+mn-lt"/>
              </a:rPr>
              <a:t>Bonus: Add a button that toggles the object-fit property between "contain" and "cover" when clicked.</a:t>
            </a:r>
            <a:br>
              <a:rPr lang="en-US" sz="1400" dirty="0">
                <a:solidFill>
                  <a:srgbClr val="595959"/>
                </a:solidFill>
                <a:latin typeface="Verdana"/>
                <a:ea typeface="Verdana"/>
                <a:cs typeface="+mn-lt"/>
              </a:rPr>
            </a:br>
            <a:r>
              <a:rPr lang="en-US" sz="1400" dirty="0">
                <a:solidFill>
                  <a:srgbClr val="595959"/>
                </a:solidFill>
                <a:latin typeface="Verdana"/>
                <a:ea typeface="Verdana"/>
                <a:cs typeface="+mn-lt"/>
              </a:rPr>
              <a:t> </a:t>
            </a:r>
            <a:endParaRPr lang="en-US" sz="1400" dirty="0">
              <a:solidFill>
                <a:srgbClr val="000000"/>
              </a:solidFill>
              <a:latin typeface="Calibri" panose="020F0502020204030204"/>
              <a:ea typeface="Verdana"/>
              <a:cs typeface="+mn-lt"/>
            </a:endParaRPr>
          </a:p>
          <a:p>
            <a:pPr marL="0" indent="0">
              <a:lnSpc>
                <a:spcPct val="100000"/>
              </a:lnSpc>
              <a:buNone/>
            </a:pPr>
            <a:r>
              <a:rPr lang="en-US" sz="1400" b="1" dirty="0">
                <a:solidFill>
                  <a:srgbClr val="595959"/>
                </a:solidFill>
                <a:latin typeface="Verdana"/>
                <a:ea typeface="Verdana"/>
                <a:cs typeface="+mn-lt"/>
              </a:rPr>
              <a:t>Hint:</a:t>
            </a:r>
            <a:br>
              <a:rPr lang="en-US" sz="1400" dirty="0">
                <a:solidFill>
                  <a:srgbClr val="595959"/>
                </a:solidFill>
                <a:latin typeface="Verdana"/>
                <a:ea typeface="Verdana"/>
                <a:cs typeface="+mn-lt"/>
              </a:rPr>
            </a:br>
            <a:r>
              <a:rPr lang="en-US" sz="1400" dirty="0">
                <a:solidFill>
                  <a:srgbClr val="595959"/>
                </a:solidFill>
                <a:latin typeface="Verdana"/>
                <a:ea typeface="Verdana"/>
                <a:cs typeface="+mn-lt"/>
              </a:rPr>
              <a:t> You can use the "</a:t>
            </a:r>
            <a:r>
              <a:rPr lang="en-US" sz="1400" dirty="0" err="1">
                <a:solidFill>
                  <a:srgbClr val="595959"/>
                </a:solidFill>
                <a:latin typeface="Verdana"/>
                <a:ea typeface="Verdana"/>
                <a:cs typeface="+mn-lt"/>
              </a:rPr>
              <a:t>addEventListener</a:t>
            </a:r>
            <a:r>
              <a:rPr lang="en-US" sz="1400" dirty="0">
                <a:solidFill>
                  <a:srgbClr val="595959"/>
                </a:solidFill>
                <a:latin typeface="Verdana"/>
                <a:ea typeface="Verdana"/>
                <a:cs typeface="+mn-lt"/>
              </a:rPr>
              <a:t>" method in JavaScript to handle the button click event.</a:t>
            </a:r>
            <a:br>
              <a:rPr lang="en-US" sz="1400" dirty="0">
                <a:solidFill>
                  <a:srgbClr val="595959"/>
                </a:solidFill>
                <a:latin typeface="Verdana"/>
                <a:ea typeface="Verdana"/>
                <a:cs typeface="+mn-lt"/>
              </a:rPr>
            </a:br>
            <a:r>
              <a:rPr lang="en-US" sz="1400" dirty="0">
                <a:solidFill>
                  <a:srgbClr val="595959"/>
                </a:solidFill>
                <a:latin typeface="Verdana"/>
                <a:ea typeface="Verdana"/>
                <a:cs typeface="+mn-lt"/>
              </a:rPr>
              <a:t> Update the object-fit property of the image element based on the button's state.</a:t>
            </a:r>
            <a:endParaRPr lang="en-US" sz="1400" dirty="0">
              <a:cs typeface="Calibri" panose="020F0502020204030204"/>
            </a:endParaRPr>
          </a:p>
          <a:p>
            <a:pPr>
              <a:lnSpc>
                <a:spcPct val="100000"/>
              </a:lnSpc>
            </a:pPr>
            <a:endParaRPr lang="en-US" sz="1400" dirty="0">
              <a:solidFill>
                <a:srgbClr val="595959"/>
              </a:solidFill>
              <a:latin typeface="Verdana"/>
              <a:ea typeface="Verdana"/>
              <a:cs typeface="Calibri"/>
            </a:endParaRPr>
          </a:p>
        </p:txBody>
      </p:sp>
      <p:sp>
        <p:nvSpPr>
          <p:cNvPr id="9" name="Content Placeholder 2">
            <a:extLst>
              <a:ext uri="{FF2B5EF4-FFF2-40B4-BE49-F238E27FC236}">
                <a16:creationId xmlns:a16="http://schemas.microsoft.com/office/drawing/2014/main" id="{6FA3BF59-18FC-5B63-3C61-788A63FFFC6D}"/>
              </a:ext>
            </a:extLst>
          </p:cNvPr>
          <p:cNvSpPr>
            <a:spLocks noGrp="1"/>
          </p:cNvSpPr>
          <p:nvPr>
            <p:ph idx="1"/>
          </p:nvPr>
        </p:nvSpPr>
        <p:spPr>
          <a:xfrm>
            <a:off x="967597" y="1451812"/>
            <a:ext cx="10256806" cy="1332094"/>
          </a:xfrm>
        </p:spPr>
        <p:txBody>
          <a:bodyPr vert="horz" lIns="91440" tIns="45720" rIns="91440" bIns="45720" rtlCol="0" anchor="t">
            <a:noAutofit/>
          </a:bodyPr>
          <a:lstStyle/>
          <a:p>
            <a:pPr marL="0" indent="0" algn="just">
              <a:lnSpc>
                <a:spcPct val="100000"/>
              </a:lnSpc>
              <a:buNone/>
            </a:pPr>
            <a:r>
              <a:rPr lang="en-US" sz="1600" i="1" dirty="0">
                <a:solidFill>
                  <a:srgbClr val="767171"/>
                </a:solidFill>
                <a:latin typeface="Verdana"/>
                <a:ea typeface="Verdana"/>
                <a:cs typeface="+mn-lt"/>
              </a:rPr>
              <a:t>Create a web page that displays an image and adjusts its size responsively using the "max-width" property and scales it using the "object-fit" property. The image should initially have a width of 300 pixels and a height of 200 pixels. When the viewport width is smaller than the image width, the image should scale down proportionally. When the viewport width is larger than the image width, the image should maintain its original size. Additionally, add a button that toggles the object-fit property between "contain" and "cover" when clicked.</a:t>
            </a:r>
            <a:endParaRPr lang="en-US" sz="1600" i="1" dirty="0">
              <a:solidFill>
                <a:srgbClr val="767171"/>
              </a:solidFill>
              <a:latin typeface="Verdana"/>
              <a:ea typeface="Verdana"/>
              <a:cs typeface="Calibri"/>
            </a:endParaRPr>
          </a:p>
          <a:p>
            <a:pPr marL="0" indent="0">
              <a:lnSpc>
                <a:spcPct val="100000"/>
              </a:lnSpc>
              <a:buNone/>
            </a:pPr>
            <a:endParaRPr lang="en-US" sz="1600" dirty="0">
              <a:solidFill>
                <a:srgbClr val="595959"/>
              </a:solidFill>
              <a:latin typeface="Verdana"/>
              <a:ea typeface="Verdana"/>
              <a:cs typeface="Calibri"/>
            </a:endParaRPr>
          </a:p>
        </p:txBody>
      </p:sp>
      <p:pic>
        <p:nvPicPr>
          <p:cNvPr id="11" name="Picture 6">
            <a:extLst>
              <a:ext uri="{FF2B5EF4-FFF2-40B4-BE49-F238E27FC236}">
                <a16:creationId xmlns:a16="http://schemas.microsoft.com/office/drawing/2014/main" id="{6CEB7992-21B2-4BA3-A687-E881C8064205}"/>
              </a:ext>
            </a:extLst>
          </p:cNvPr>
          <p:cNvPicPr>
            <a:picLocks noChangeAspect="1"/>
          </p:cNvPicPr>
          <p:nvPr/>
        </p:nvPicPr>
        <p:blipFill>
          <a:blip r:embed="rId2"/>
          <a:stretch>
            <a:fillRect/>
          </a:stretch>
        </p:blipFill>
        <p:spPr>
          <a:xfrm>
            <a:off x="10460965" y="5615348"/>
            <a:ext cx="1607389" cy="1162585"/>
          </a:xfrm>
          <a:prstGeom prst="rect">
            <a:avLst/>
          </a:prstGeom>
        </p:spPr>
      </p:pic>
      <p:sp>
        <p:nvSpPr>
          <p:cNvPr id="14" name="Rectangle 13">
            <a:extLst>
              <a:ext uri="{FF2B5EF4-FFF2-40B4-BE49-F238E27FC236}">
                <a16:creationId xmlns:a16="http://schemas.microsoft.com/office/drawing/2014/main" id="{9A3AF3AA-F37E-47A5-741D-59A320B805A3}"/>
              </a:ext>
            </a:extLst>
          </p:cNvPr>
          <p:cNvSpPr/>
          <p:nvPr/>
        </p:nvSpPr>
        <p:spPr>
          <a:xfrm>
            <a:off x="-804" y="6576738"/>
            <a:ext cx="10322942" cy="273169"/>
          </a:xfrm>
          <a:prstGeom prst="rect">
            <a:avLst/>
          </a:prstGeom>
          <a:solidFill>
            <a:srgbClr val="E625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742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3718-A6D0-3B0E-39A7-F54A6A08526D}"/>
              </a:ext>
            </a:extLst>
          </p:cNvPr>
          <p:cNvSpPr>
            <a:spLocks noGrp="1"/>
          </p:cNvSpPr>
          <p:nvPr>
            <p:ph type="title"/>
          </p:nvPr>
        </p:nvSpPr>
        <p:spPr>
          <a:xfrm>
            <a:off x="838200" y="293237"/>
            <a:ext cx="10515600" cy="1325563"/>
          </a:xfrm>
        </p:spPr>
        <p:txBody>
          <a:bodyPr vert="horz" lIns="91440" tIns="45720" rIns="91440" bIns="45720" rtlCol="0" anchor="ctr">
            <a:noAutofit/>
          </a:bodyPr>
          <a:lstStyle/>
          <a:p>
            <a:pPr algn="ctr"/>
            <a:r>
              <a:rPr lang="en-US" sz="3000" b="1" dirty="0">
                <a:solidFill>
                  <a:srgbClr val="E62532"/>
                </a:solidFill>
                <a:latin typeface="Verdana"/>
                <a:ea typeface="Verdana"/>
                <a:cs typeface="Calibri"/>
              </a:rPr>
              <a:t>Exercise 3 - level 1</a:t>
            </a:r>
            <a:endParaRPr lang="en-US" dirty="0"/>
          </a:p>
        </p:txBody>
      </p:sp>
      <p:cxnSp>
        <p:nvCxnSpPr>
          <p:cNvPr id="7" name="Straight Arrow Connector 6">
            <a:extLst>
              <a:ext uri="{FF2B5EF4-FFF2-40B4-BE49-F238E27FC236}">
                <a16:creationId xmlns:a16="http://schemas.microsoft.com/office/drawing/2014/main" id="{352C72ED-4644-C3F7-62B6-394E59BE7FB0}"/>
              </a:ext>
            </a:extLst>
          </p:cNvPr>
          <p:cNvCxnSpPr/>
          <p:nvPr/>
        </p:nvCxnSpPr>
        <p:spPr>
          <a:xfrm flipV="1">
            <a:off x="6721330" y="1182696"/>
            <a:ext cx="549611" cy="13221"/>
          </a:xfrm>
          <a:prstGeom prst="straightConnector1">
            <a:avLst/>
          </a:prstGeom>
          <a:ln w="57150">
            <a:solidFill>
              <a:srgbClr val="E62532"/>
            </a:solidFill>
          </a:ln>
        </p:spPr>
        <p:style>
          <a:lnRef idx="3">
            <a:schemeClr val="accent2"/>
          </a:lnRef>
          <a:fillRef idx="0">
            <a:schemeClr val="accent2"/>
          </a:fillRef>
          <a:effectRef idx="2">
            <a:schemeClr val="accent2"/>
          </a:effectRef>
          <a:fontRef idx="minor">
            <a:schemeClr val="tx1"/>
          </a:fontRef>
        </p:style>
      </p:cxnSp>
      <p:sp>
        <p:nvSpPr>
          <p:cNvPr id="4" name="Content Placeholder 2">
            <a:extLst>
              <a:ext uri="{FF2B5EF4-FFF2-40B4-BE49-F238E27FC236}">
                <a16:creationId xmlns:a16="http://schemas.microsoft.com/office/drawing/2014/main" id="{CD53CD18-BC1C-2CB6-DB1F-89085C10D30D}"/>
              </a:ext>
            </a:extLst>
          </p:cNvPr>
          <p:cNvSpPr txBox="1">
            <a:spLocks/>
          </p:cNvSpPr>
          <p:nvPr/>
        </p:nvSpPr>
        <p:spPr>
          <a:xfrm>
            <a:off x="1007853" y="2604109"/>
            <a:ext cx="10256806" cy="334492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400" b="1" dirty="0">
                <a:solidFill>
                  <a:srgbClr val="595959"/>
                </a:solidFill>
                <a:latin typeface="Verdana"/>
                <a:ea typeface="Verdana"/>
                <a:cs typeface="+mn-lt"/>
              </a:rPr>
              <a:t>Requirements:</a:t>
            </a:r>
            <a:br>
              <a:rPr lang="en-US" sz="1400" dirty="0">
                <a:solidFill>
                  <a:srgbClr val="595959"/>
                </a:solidFill>
                <a:latin typeface="Verdana"/>
                <a:ea typeface="Verdana"/>
                <a:cs typeface="+mn-lt"/>
              </a:rPr>
            </a:br>
            <a:r>
              <a:rPr lang="en-US" sz="1400" dirty="0">
                <a:solidFill>
                  <a:srgbClr val="595959"/>
                </a:solidFill>
                <a:latin typeface="Verdana"/>
                <a:ea typeface="Verdana"/>
                <a:cs typeface="+mn-lt"/>
              </a:rPr>
              <a:t>Use HTML, CSS, and JavaScript to implement the solution.</a:t>
            </a:r>
            <a:endParaRPr lang="en-US" sz="1400" dirty="0">
              <a:solidFill>
                <a:srgbClr val="000000"/>
              </a:solidFill>
              <a:latin typeface="Calibri" panose="020F0502020204030204"/>
              <a:ea typeface="Verdana"/>
              <a:cs typeface="+mn-lt"/>
            </a:endParaRPr>
          </a:p>
          <a:p>
            <a:pPr marL="285750" indent="-285750">
              <a:lnSpc>
                <a:spcPct val="100000"/>
              </a:lnSpc>
            </a:pPr>
            <a:r>
              <a:rPr lang="en-US" sz="1400" dirty="0">
                <a:solidFill>
                  <a:srgbClr val="595959"/>
                </a:solidFill>
                <a:latin typeface="Verdana"/>
                <a:ea typeface="Verdana"/>
                <a:cs typeface="+mn-lt"/>
              </a:rPr>
              <a:t>There should be three images in the grid.</a:t>
            </a:r>
            <a:endParaRPr lang="en-US" sz="1400" dirty="0">
              <a:latin typeface="Verdana"/>
              <a:ea typeface="Verdana"/>
              <a:cs typeface="+mn-lt"/>
            </a:endParaRPr>
          </a:p>
          <a:p>
            <a:pPr marL="285750" indent="-285750">
              <a:lnSpc>
                <a:spcPct val="100000"/>
              </a:lnSpc>
            </a:pPr>
            <a:r>
              <a:rPr lang="en-US" sz="1400" dirty="0">
                <a:solidFill>
                  <a:srgbClr val="595959"/>
                </a:solidFill>
                <a:latin typeface="Verdana"/>
                <a:ea typeface="Verdana"/>
                <a:cs typeface="+mn-lt"/>
              </a:rPr>
              <a:t>Use the "max-width" property to ensure the image scales down proportionally when the viewport width is smaller than the image width.</a:t>
            </a:r>
            <a:endParaRPr lang="en-US" sz="1400" dirty="0">
              <a:solidFill>
                <a:srgbClr val="000000"/>
              </a:solidFill>
              <a:latin typeface="Calibri" panose="020F0502020204030204"/>
              <a:ea typeface="Verdana"/>
              <a:cs typeface="+mn-lt"/>
            </a:endParaRPr>
          </a:p>
          <a:p>
            <a:pPr marL="285750" indent="-285750">
              <a:lnSpc>
                <a:spcPct val="100000"/>
              </a:lnSpc>
            </a:pPr>
            <a:r>
              <a:rPr lang="en-US" sz="1400" dirty="0">
                <a:solidFill>
                  <a:srgbClr val="595959"/>
                </a:solidFill>
                <a:latin typeface="Verdana"/>
                <a:ea typeface="Verdana"/>
                <a:cs typeface="+mn-lt"/>
              </a:rPr>
              <a:t>Use the "object-fit" property to control how the image fits within its container.</a:t>
            </a:r>
            <a:endParaRPr lang="en-US" sz="1400" dirty="0">
              <a:solidFill>
                <a:srgbClr val="000000"/>
              </a:solidFill>
              <a:latin typeface="Calibri" panose="020F0502020204030204"/>
              <a:ea typeface="Verdana"/>
              <a:cs typeface="+mn-lt"/>
            </a:endParaRPr>
          </a:p>
          <a:p>
            <a:pPr marL="285750" indent="-285750">
              <a:lnSpc>
                <a:spcPct val="100000"/>
              </a:lnSpc>
            </a:pPr>
            <a:r>
              <a:rPr lang="en-US" sz="1400" dirty="0">
                <a:solidFill>
                  <a:srgbClr val="595959"/>
                </a:solidFill>
                <a:latin typeface="Verdana"/>
                <a:ea typeface="Verdana"/>
                <a:cs typeface="+mn-lt"/>
              </a:rPr>
              <a:t>Bonus: Add a button that toggles the object-fit property between "contain" and "cover" when clicked.</a:t>
            </a:r>
            <a:br>
              <a:rPr lang="en-US" sz="1400" dirty="0">
                <a:solidFill>
                  <a:srgbClr val="595959"/>
                </a:solidFill>
                <a:latin typeface="Verdana"/>
                <a:ea typeface="Verdana"/>
                <a:cs typeface="+mn-lt"/>
              </a:rPr>
            </a:br>
            <a:r>
              <a:rPr lang="en-US" sz="1400" dirty="0">
                <a:solidFill>
                  <a:srgbClr val="595959"/>
                </a:solidFill>
                <a:latin typeface="Verdana"/>
                <a:ea typeface="Verdana"/>
                <a:cs typeface="+mn-lt"/>
              </a:rPr>
              <a:t> </a:t>
            </a:r>
            <a:endParaRPr lang="en-US" sz="1400" dirty="0">
              <a:solidFill>
                <a:srgbClr val="000000"/>
              </a:solidFill>
              <a:latin typeface="Calibri" panose="020F0502020204030204"/>
              <a:ea typeface="Verdana"/>
              <a:cs typeface="+mn-lt"/>
            </a:endParaRPr>
          </a:p>
          <a:p>
            <a:pPr marL="0" indent="0">
              <a:lnSpc>
                <a:spcPct val="100000"/>
              </a:lnSpc>
              <a:buNone/>
            </a:pPr>
            <a:r>
              <a:rPr lang="en-US" sz="1400" b="1" dirty="0">
                <a:solidFill>
                  <a:srgbClr val="595959"/>
                </a:solidFill>
                <a:latin typeface="Verdana"/>
                <a:ea typeface="Verdana"/>
                <a:cs typeface="+mn-lt"/>
              </a:rPr>
              <a:t>Hint for bonus:</a:t>
            </a:r>
            <a:br>
              <a:rPr lang="en-US" sz="1400" dirty="0">
                <a:solidFill>
                  <a:srgbClr val="595959"/>
                </a:solidFill>
                <a:latin typeface="Verdana"/>
                <a:ea typeface="Verdana"/>
                <a:cs typeface="+mn-lt"/>
              </a:rPr>
            </a:br>
            <a:r>
              <a:rPr lang="en-US" sz="1400" dirty="0">
                <a:solidFill>
                  <a:srgbClr val="595959"/>
                </a:solidFill>
                <a:latin typeface="Verdana"/>
                <a:ea typeface="Verdana"/>
                <a:cs typeface="+mn-lt"/>
              </a:rPr>
              <a:t> You can use the "</a:t>
            </a:r>
            <a:r>
              <a:rPr lang="en-US" sz="1400" dirty="0" err="1">
                <a:solidFill>
                  <a:srgbClr val="595959"/>
                </a:solidFill>
                <a:latin typeface="Verdana"/>
                <a:ea typeface="Verdana"/>
                <a:cs typeface="+mn-lt"/>
              </a:rPr>
              <a:t>addEventListener</a:t>
            </a:r>
            <a:r>
              <a:rPr lang="en-US" sz="1400" dirty="0">
                <a:solidFill>
                  <a:srgbClr val="595959"/>
                </a:solidFill>
                <a:latin typeface="Verdana"/>
                <a:ea typeface="Verdana"/>
                <a:cs typeface="+mn-lt"/>
              </a:rPr>
              <a:t>" method in JavaScript to handle the button click event.</a:t>
            </a:r>
            <a:br>
              <a:rPr lang="en-US" sz="1400" dirty="0">
                <a:solidFill>
                  <a:srgbClr val="595959"/>
                </a:solidFill>
                <a:latin typeface="Verdana"/>
                <a:ea typeface="Verdana"/>
                <a:cs typeface="+mn-lt"/>
              </a:rPr>
            </a:br>
            <a:r>
              <a:rPr lang="en-US" sz="1400" dirty="0">
                <a:solidFill>
                  <a:srgbClr val="595959"/>
                </a:solidFill>
                <a:latin typeface="Verdana"/>
                <a:ea typeface="Verdana"/>
                <a:cs typeface="+mn-lt"/>
              </a:rPr>
              <a:t> Update the object-fit property of the image element based on the button's state.</a:t>
            </a:r>
            <a:endParaRPr lang="en-US" sz="1400" dirty="0">
              <a:cs typeface="Calibri" panose="020F0502020204030204"/>
            </a:endParaRPr>
          </a:p>
          <a:p>
            <a:pPr>
              <a:lnSpc>
                <a:spcPct val="100000"/>
              </a:lnSpc>
            </a:pPr>
            <a:endParaRPr lang="en-US" sz="1400" dirty="0">
              <a:solidFill>
                <a:srgbClr val="595959"/>
              </a:solidFill>
              <a:latin typeface="Verdana"/>
              <a:ea typeface="Verdana"/>
              <a:cs typeface="Calibri"/>
            </a:endParaRPr>
          </a:p>
        </p:txBody>
      </p:sp>
      <p:sp>
        <p:nvSpPr>
          <p:cNvPr id="9" name="Content Placeholder 2">
            <a:extLst>
              <a:ext uri="{FF2B5EF4-FFF2-40B4-BE49-F238E27FC236}">
                <a16:creationId xmlns:a16="http://schemas.microsoft.com/office/drawing/2014/main" id="{6FA3BF59-18FC-5B63-3C61-788A63FFFC6D}"/>
              </a:ext>
            </a:extLst>
          </p:cNvPr>
          <p:cNvSpPr>
            <a:spLocks noGrp="1"/>
          </p:cNvSpPr>
          <p:nvPr>
            <p:ph idx="1"/>
          </p:nvPr>
        </p:nvSpPr>
        <p:spPr>
          <a:xfrm>
            <a:off x="967597" y="1451812"/>
            <a:ext cx="10256806" cy="1332094"/>
          </a:xfrm>
        </p:spPr>
        <p:txBody>
          <a:bodyPr vert="horz" lIns="91440" tIns="45720" rIns="91440" bIns="45720" rtlCol="0" anchor="t">
            <a:noAutofit/>
          </a:bodyPr>
          <a:lstStyle/>
          <a:p>
            <a:pPr marL="0" indent="0" algn="just">
              <a:lnSpc>
                <a:spcPct val="100000"/>
              </a:lnSpc>
              <a:buNone/>
            </a:pPr>
            <a:r>
              <a:rPr lang="en-US" sz="1600" i="1" dirty="0">
                <a:solidFill>
                  <a:srgbClr val="767171"/>
                </a:solidFill>
                <a:latin typeface="Verdana"/>
                <a:ea typeface="Verdana"/>
                <a:cs typeface="+mn-lt"/>
              </a:rPr>
              <a:t>Create a web page that displays three images in a grid row. Give them a max-width 100%. Do you see a difference? </a:t>
            </a:r>
            <a:r>
              <a:rPr lang="en-US" sz="1600" i="1">
                <a:solidFill>
                  <a:srgbClr val="767171"/>
                </a:solidFill>
                <a:latin typeface="Verdana"/>
                <a:ea typeface="Verdana"/>
                <a:cs typeface="+mn-lt"/>
              </a:rPr>
              <a:t>What </a:t>
            </a:r>
            <a:r>
              <a:rPr lang="en-US" sz="1600" i="1" dirty="0">
                <a:solidFill>
                  <a:srgbClr val="767171"/>
                </a:solidFill>
                <a:latin typeface="Verdana"/>
                <a:ea typeface="Verdana"/>
                <a:cs typeface="+mn-lt"/>
              </a:rPr>
              <a:t>happens if you make it 30%?</a:t>
            </a:r>
            <a:endParaRPr lang="en-US" sz="1600" i="1" dirty="0">
              <a:solidFill>
                <a:srgbClr val="767171"/>
              </a:solidFill>
              <a:latin typeface="Verdana"/>
              <a:ea typeface="Verdana"/>
              <a:cs typeface="Calibri"/>
            </a:endParaRPr>
          </a:p>
          <a:p>
            <a:pPr marL="0" indent="0">
              <a:lnSpc>
                <a:spcPct val="100000"/>
              </a:lnSpc>
              <a:buNone/>
            </a:pPr>
            <a:endParaRPr lang="en-US" sz="1600" dirty="0">
              <a:solidFill>
                <a:srgbClr val="595959"/>
              </a:solidFill>
              <a:latin typeface="Verdana"/>
              <a:ea typeface="Verdana"/>
              <a:cs typeface="Calibri"/>
            </a:endParaRPr>
          </a:p>
        </p:txBody>
      </p:sp>
      <p:pic>
        <p:nvPicPr>
          <p:cNvPr id="11" name="Picture 6">
            <a:extLst>
              <a:ext uri="{FF2B5EF4-FFF2-40B4-BE49-F238E27FC236}">
                <a16:creationId xmlns:a16="http://schemas.microsoft.com/office/drawing/2014/main" id="{6CEB7992-21B2-4BA3-A687-E881C8064205}"/>
              </a:ext>
            </a:extLst>
          </p:cNvPr>
          <p:cNvPicPr>
            <a:picLocks noChangeAspect="1"/>
          </p:cNvPicPr>
          <p:nvPr/>
        </p:nvPicPr>
        <p:blipFill>
          <a:blip r:embed="rId2"/>
          <a:stretch>
            <a:fillRect/>
          </a:stretch>
        </p:blipFill>
        <p:spPr>
          <a:xfrm>
            <a:off x="10460965" y="5615348"/>
            <a:ext cx="1607389" cy="1162585"/>
          </a:xfrm>
          <a:prstGeom prst="rect">
            <a:avLst/>
          </a:prstGeom>
        </p:spPr>
      </p:pic>
      <p:sp>
        <p:nvSpPr>
          <p:cNvPr id="14" name="Rectangle 13">
            <a:extLst>
              <a:ext uri="{FF2B5EF4-FFF2-40B4-BE49-F238E27FC236}">
                <a16:creationId xmlns:a16="http://schemas.microsoft.com/office/drawing/2014/main" id="{9A3AF3AA-F37E-47A5-741D-59A320B805A3}"/>
              </a:ext>
            </a:extLst>
          </p:cNvPr>
          <p:cNvSpPr/>
          <p:nvPr/>
        </p:nvSpPr>
        <p:spPr>
          <a:xfrm>
            <a:off x="-804" y="6576738"/>
            <a:ext cx="10322942" cy="273169"/>
          </a:xfrm>
          <a:prstGeom prst="rect">
            <a:avLst/>
          </a:prstGeom>
          <a:solidFill>
            <a:srgbClr val="E625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0390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3718-A6D0-3B0E-39A7-F54A6A08526D}"/>
              </a:ext>
            </a:extLst>
          </p:cNvPr>
          <p:cNvSpPr>
            <a:spLocks noGrp="1"/>
          </p:cNvSpPr>
          <p:nvPr>
            <p:ph type="title"/>
          </p:nvPr>
        </p:nvSpPr>
        <p:spPr>
          <a:xfrm>
            <a:off x="766313" y="365125"/>
            <a:ext cx="10644996" cy="1325563"/>
          </a:xfrm>
        </p:spPr>
        <p:txBody>
          <a:bodyPr vert="horz" lIns="91440" tIns="45720" rIns="91440" bIns="45720" rtlCol="0" anchor="ctr">
            <a:noAutofit/>
          </a:bodyPr>
          <a:lstStyle/>
          <a:p>
            <a:pPr algn="ctr"/>
            <a:r>
              <a:rPr lang="en-US" sz="3000" b="1" dirty="0">
                <a:solidFill>
                  <a:srgbClr val="E62532"/>
                </a:solidFill>
                <a:latin typeface="Verdana"/>
                <a:ea typeface="Verdana"/>
                <a:cs typeface="+mj-lt"/>
              </a:rPr>
              <a:t>CSS media queries and breakpoints</a:t>
            </a:r>
            <a:endParaRPr lang="en-US" dirty="0"/>
          </a:p>
        </p:txBody>
      </p:sp>
      <p:cxnSp>
        <p:nvCxnSpPr>
          <p:cNvPr id="7" name="Straight Arrow Connector 6">
            <a:extLst>
              <a:ext uri="{FF2B5EF4-FFF2-40B4-BE49-F238E27FC236}">
                <a16:creationId xmlns:a16="http://schemas.microsoft.com/office/drawing/2014/main" id="{352C72ED-4644-C3F7-62B6-394E59BE7FB0}"/>
              </a:ext>
            </a:extLst>
          </p:cNvPr>
          <p:cNvCxnSpPr/>
          <p:nvPr/>
        </p:nvCxnSpPr>
        <p:spPr>
          <a:xfrm flipV="1">
            <a:off x="8791670" y="1283337"/>
            <a:ext cx="1095950" cy="13221"/>
          </a:xfrm>
          <a:prstGeom prst="straightConnector1">
            <a:avLst/>
          </a:prstGeom>
          <a:ln w="57150">
            <a:solidFill>
              <a:srgbClr val="E62532"/>
            </a:solidFill>
          </a:ln>
        </p:spPr>
        <p:style>
          <a:lnRef idx="3">
            <a:schemeClr val="accent2"/>
          </a:lnRef>
          <a:fillRef idx="0">
            <a:schemeClr val="accent2"/>
          </a:fillRef>
          <a:effectRef idx="2">
            <a:schemeClr val="accent2"/>
          </a:effectRef>
          <a:fontRef idx="minor">
            <a:schemeClr val="tx1"/>
          </a:fontRef>
        </p:style>
      </p:cxnSp>
      <p:sp>
        <p:nvSpPr>
          <p:cNvPr id="13" name="Content Placeholder 2">
            <a:extLst>
              <a:ext uri="{FF2B5EF4-FFF2-40B4-BE49-F238E27FC236}">
                <a16:creationId xmlns:a16="http://schemas.microsoft.com/office/drawing/2014/main" id="{9581D807-80C3-35CE-843E-4476700155CF}"/>
              </a:ext>
            </a:extLst>
          </p:cNvPr>
          <p:cNvSpPr>
            <a:spLocks noGrp="1"/>
          </p:cNvSpPr>
          <p:nvPr>
            <p:ph idx="1"/>
          </p:nvPr>
        </p:nvSpPr>
        <p:spPr>
          <a:xfrm>
            <a:off x="910087" y="1696229"/>
            <a:ext cx="10228052" cy="4581376"/>
          </a:xfrm>
        </p:spPr>
        <p:txBody>
          <a:bodyPr vert="horz" lIns="91440" tIns="45720" rIns="91440" bIns="45720" rtlCol="0" anchor="t">
            <a:noAutofit/>
          </a:bodyPr>
          <a:lstStyle/>
          <a:p>
            <a:pPr marL="285750" indent="-285750">
              <a:lnSpc>
                <a:spcPct val="100000"/>
              </a:lnSpc>
            </a:pPr>
            <a:r>
              <a:rPr lang="en-US" sz="1600" dirty="0">
                <a:solidFill>
                  <a:srgbClr val="595959"/>
                </a:solidFill>
                <a:latin typeface="Verdana"/>
                <a:ea typeface="Verdana"/>
                <a:cs typeface="+mn-lt"/>
              </a:rPr>
              <a:t>CSS media queries allow you to apply different styles based on various device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characteristics such as screen size, resolution, orientation, and more.</a:t>
            </a:r>
            <a:endParaRPr lang="en-US" dirty="0">
              <a:solidFill>
                <a:srgbClr val="000000"/>
              </a:solidFill>
              <a:latin typeface="Calibri" panose="020F0502020204030204"/>
              <a:ea typeface="Verdana"/>
              <a:cs typeface="+mn-lt"/>
            </a:endParaRPr>
          </a:p>
          <a:p>
            <a:pPr marL="285750" indent="-285750">
              <a:lnSpc>
                <a:spcPct val="100000"/>
              </a:lnSpc>
            </a:pPr>
            <a:r>
              <a:rPr lang="en-US" sz="1600" dirty="0">
                <a:solidFill>
                  <a:srgbClr val="595959"/>
                </a:solidFill>
                <a:latin typeface="Verdana"/>
                <a:ea typeface="Verdana"/>
                <a:cs typeface="+mn-lt"/>
              </a:rPr>
              <a:t>Media queries use the @media rule to define different styles for different conditions.</a:t>
            </a:r>
            <a:endParaRPr lang="en-US" dirty="0">
              <a:solidFill>
                <a:srgbClr val="000000"/>
              </a:solidFill>
              <a:latin typeface="Calibri" panose="020F0502020204030204"/>
              <a:ea typeface="Verdana"/>
              <a:cs typeface="+mn-lt"/>
            </a:endParaRPr>
          </a:p>
          <a:p>
            <a:pPr marL="285750" indent="-285750">
              <a:lnSpc>
                <a:spcPct val="100000"/>
              </a:lnSpc>
            </a:pPr>
            <a:r>
              <a:rPr lang="en-US" sz="1600" dirty="0">
                <a:solidFill>
                  <a:srgbClr val="595959"/>
                </a:solidFill>
                <a:latin typeface="Verdana"/>
                <a:ea typeface="Verdana"/>
                <a:cs typeface="+mn-lt"/>
              </a:rPr>
              <a:t>Breakpoints in media queries are specific screen widths at which the layout or styling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of a webpage changes.</a:t>
            </a:r>
            <a:br>
              <a:rPr lang="en-US" sz="1600" dirty="0">
                <a:solidFill>
                  <a:srgbClr val="595959"/>
                </a:solidFill>
                <a:latin typeface="Verdana"/>
                <a:ea typeface="Verdana"/>
                <a:cs typeface="+mn-lt"/>
              </a:rPr>
            </a:br>
            <a:endParaRPr lang="en-US" sz="1600" dirty="0">
              <a:solidFill>
                <a:srgbClr val="595959"/>
              </a:solidFill>
              <a:latin typeface="Verdana"/>
              <a:ea typeface="Verdana"/>
              <a:cs typeface="+mn-lt"/>
            </a:endParaRPr>
          </a:p>
          <a:p>
            <a:pPr marL="0" indent="0">
              <a:lnSpc>
                <a:spcPct val="100000"/>
              </a:lnSpc>
              <a:buNone/>
            </a:pPr>
            <a:r>
              <a:rPr lang="en-US" sz="1600" b="1" dirty="0">
                <a:solidFill>
                  <a:srgbClr val="595959"/>
                </a:solidFill>
                <a:latin typeface="Verdana"/>
                <a:ea typeface="Verdana"/>
                <a:cs typeface="+mn-lt"/>
              </a:rPr>
              <a:t>Commonly used media query breakpoints include:</a:t>
            </a:r>
            <a:endParaRPr lang="en-US" b="1" dirty="0">
              <a:solidFill>
                <a:srgbClr val="000000"/>
              </a:solidFill>
              <a:latin typeface="Calibri" panose="020F0502020204030204"/>
              <a:ea typeface="Verdana"/>
              <a:cs typeface="+mn-lt"/>
            </a:endParaRPr>
          </a:p>
          <a:p>
            <a:pPr marL="285750" indent="-285750">
              <a:lnSpc>
                <a:spcPct val="100000"/>
              </a:lnSpc>
            </a:pPr>
            <a:r>
              <a:rPr lang="en-US" sz="1600" dirty="0">
                <a:solidFill>
                  <a:srgbClr val="595959"/>
                </a:solidFill>
                <a:latin typeface="Verdana"/>
                <a:ea typeface="Verdana"/>
                <a:cs typeface="+mn-lt"/>
              </a:rPr>
              <a:t>Small screens (e.g., smartphones): @media (max-width: 767px)</a:t>
            </a:r>
            <a:endParaRPr lang="en-US" dirty="0">
              <a:solidFill>
                <a:srgbClr val="000000"/>
              </a:solidFill>
              <a:latin typeface="Calibri" panose="020F0502020204030204"/>
              <a:ea typeface="Verdana"/>
              <a:cs typeface="+mn-lt"/>
            </a:endParaRPr>
          </a:p>
          <a:p>
            <a:pPr marL="285750" indent="-285750">
              <a:lnSpc>
                <a:spcPct val="100000"/>
              </a:lnSpc>
            </a:pPr>
            <a:r>
              <a:rPr lang="en-US" sz="1600" dirty="0">
                <a:solidFill>
                  <a:srgbClr val="595959"/>
                </a:solidFill>
                <a:latin typeface="Verdana"/>
                <a:ea typeface="Verdana"/>
                <a:cs typeface="+mn-lt"/>
              </a:rPr>
              <a:t>Medium screens (e.g., tablets): @media (min-width: 768px) and (max-width: 1023px)</a:t>
            </a:r>
            <a:endParaRPr lang="en-US" dirty="0">
              <a:solidFill>
                <a:srgbClr val="000000"/>
              </a:solidFill>
              <a:latin typeface="Calibri" panose="020F0502020204030204"/>
              <a:ea typeface="Verdana"/>
              <a:cs typeface="+mn-lt"/>
            </a:endParaRPr>
          </a:p>
          <a:p>
            <a:pPr marL="285750" indent="-285750">
              <a:lnSpc>
                <a:spcPct val="100000"/>
              </a:lnSpc>
            </a:pPr>
            <a:r>
              <a:rPr lang="en-US" sz="1600" dirty="0">
                <a:solidFill>
                  <a:srgbClr val="595959"/>
                </a:solidFill>
                <a:latin typeface="Verdana"/>
                <a:ea typeface="Verdana"/>
                <a:cs typeface="+mn-lt"/>
              </a:rPr>
              <a:t>Large screens (e.g., desktops): @media (min-width: 1024px)</a:t>
            </a:r>
            <a:endParaRPr lang="en-US" dirty="0">
              <a:solidFill>
                <a:srgbClr val="000000"/>
              </a:solidFill>
              <a:latin typeface="Calibri" panose="020F0502020204030204"/>
              <a:ea typeface="Verdana"/>
              <a:cs typeface="+mn-lt"/>
            </a:endParaRPr>
          </a:p>
          <a:p>
            <a:pPr marL="285750" indent="-285750">
              <a:lnSpc>
                <a:spcPct val="100000"/>
              </a:lnSpc>
            </a:pPr>
            <a:r>
              <a:rPr lang="en-US" sz="1600" dirty="0">
                <a:solidFill>
                  <a:srgbClr val="595959"/>
                </a:solidFill>
                <a:latin typeface="Verdana"/>
                <a:ea typeface="Verdana"/>
                <a:cs typeface="+mn-lt"/>
              </a:rPr>
              <a:t>Media queries can target other device characteristics like aspect ratio, device type,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and more.</a:t>
            </a:r>
            <a:br>
              <a:rPr lang="en-US" dirty="0"/>
            </a:br>
            <a:br>
              <a:rPr lang="en-US" dirty="0"/>
            </a:br>
            <a:endParaRPr lang="en-US">
              <a:cs typeface="Calibri" panose="020F0502020204030204"/>
            </a:endParaRPr>
          </a:p>
          <a:p>
            <a:pPr>
              <a:lnSpc>
                <a:spcPct val="100000"/>
              </a:lnSpc>
            </a:pPr>
            <a:endParaRPr lang="en-US" sz="1600" dirty="0">
              <a:solidFill>
                <a:srgbClr val="595959"/>
              </a:solidFill>
              <a:latin typeface="Verdana"/>
              <a:ea typeface="Verdana"/>
              <a:cs typeface="Calibri"/>
            </a:endParaRPr>
          </a:p>
        </p:txBody>
      </p:sp>
      <p:pic>
        <p:nvPicPr>
          <p:cNvPr id="4" name="Picture 6">
            <a:extLst>
              <a:ext uri="{FF2B5EF4-FFF2-40B4-BE49-F238E27FC236}">
                <a16:creationId xmlns:a16="http://schemas.microsoft.com/office/drawing/2014/main" id="{065CCA43-9DF0-9F22-B343-32FE3E423153}"/>
              </a:ext>
            </a:extLst>
          </p:cNvPr>
          <p:cNvPicPr>
            <a:picLocks noChangeAspect="1"/>
          </p:cNvPicPr>
          <p:nvPr/>
        </p:nvPicPr>
        <p:blipFill>
          <a:blip r:embed="rId2"/>
          <a:stretch>
            <a:fillRect/>
          </a:stretch>
        </p:blipFill>
        <p:spPr>
          <a:xfrm>
            <a:off x="10460965" y="5615348"/>
            <a:ext cx="1607389" cy="1162585"/>
          </a:xfrm>
          <a:prstGeom prst="rect">
            <a:avLst/>
          </a:prstGeom>
        </p:spPr>
      </p:pic>
      <p:sp>
        <p:nvSpPr>
          <p:cNvPr id="8" name="Rectangle 7">
            <a:extLst>
              <a:ext uri="{FF2B5EF4-FFF2-40B4-BE49-F238E27FC236}">
                <a16:creationId xmlns:a16="http://schemas.microsoft.com/office/drawing/2014/main" id="{FF3711D3-2FAC-B93F-112A-E7B427CCE078}"/>
              </a:ext>
            </a:extLst>
          </p:cNvPr>
          <p:cNvSpPr/>
          <p:nvPr/>
        </p:nvSpPr>
        <p:spPr>
          <a:xfrm>
            <a:off x="-804" y="6576738"/>
            <a:ext cx="10322942" cy="273169"/>
          </a:xfrm>
          <a:prstGeom prst="rect">
            <a:avLst/>
          </a:prstGeom>
          <a:solidFill>
            <a:srgbClr val="E625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9402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3718-A6D0-3B0E-39A7-F54A6A08526D}"/>
              </a:ext>
            </a:extLst>
          </p:cNvPr>
          <p:cNvSpPr>
            <a:spLocks noGrp="1"/>
          </p:cNvSpPr>
          <p:nvPr>
            <p:ph type="title"/>
          </p:nvPr>
        </p:nvSpPr>
        <p:spPr>
          <a:xfrm>
            <a:off x="838200" y="293237"/>
            <a:ext cx="10515600" cy="1325563"/>
          </a:xfrm>
        </p:spPr>
        <p:txBody>
          <a:bodyPr vert="horz" lIns="91440" tIns="45720" rIns="91440" bIns="45720" rtlCol="0" anchor="ctr">
            <a:noAutofit/>
          </a:bodyPr>
          <a:lstStyle/>
          <a:p>
            <a:pPr algn="ctr"/>
            <a:r>
              <a:rPr lang="en-US" sz="3000" b="1" dirty="0">
                <a:solidFill>
                  <a:srgbClr val="E62532"/>
                </a:solidFill>
                <a:latin typeface="Verdana"/>
                <a:ea typeface="Verdana"/>
                <a:cs typeface="Calibri"/>
              </a:rPr>
              <a:t>Exercise 4 </a:t>
            </a:r>
            <a:endParaRPr lang="en-US" dirty="0"/>
          </a:p>
        </p:txBody>
      </p:sp>
      <p:cxnSp>
        <p:nvCxnSpPr>
          <p:cNvPr id="7" name="Straight Arrow Connector 6">
            <a:extLst>
              <a:ext uri="{FF2B5EF4-FFF2-40B4-BE49-F238E27FC236}">
                <a16:creationId xmlns:a16="http://schemas.microsoft.com/office/drawing/2014/main" id="{352C72ED-4644-C3F7-62B6-394E59BE7FB0}"/>
              </a:ext>
            </a:extLst>
          </p:cNvPr>
          <p:cNvCxnSpPr/>
          <p:nvPr/>
        </p:nvCxnSpPr>
        <p:spPr>
          <a:xfrm flipV="1">
            <a:off x="6721330" y="1182696"/>
            <a:ext cx="549611" cy="13221"/>
          </a:xfrm>
          <a:prstGeom prst="straightConnector1">
            <a:avLst/>
          </a:prstGeom>
          <a:ln w="57150">
            <a:solidFill>
              <a:srgbClr val="E62532"/>
            </a:solidFill>
          </a:ln>
        </p:spPr>
        <p:style>
          <a:lnRef idx="3">
            <a:schemeClr val="accent2"/>
          </a:lnRef>
          <a:fillRef idx="0">
            <a:schemeClr val="accent2"/>
          </a:fillRef>
          <a:effectRef idx="2">
            <a:schemeClr val="accent2"/>
          </a:effectRef>
          <a:fontRef idx="minor">
            <a:schemeClr val="tx1"/>
          </a:fontRef>
        </p:style>
      </p:cxnSp>
      <p:sp>
        <p:nvSpPr>
          <p:cNvPr id="4" name="Content Placeholder 2">
            <a:extLst>
              <a:ext uri="{FF2B5EF4-FFF2-40B4-BE49-F238E27FC236}">
                <a16:creationId xmlns:a16="http://schemas.microsoft.com/office/drawing/2014/main" id="{CD53CD18-BC1C-2CB6-DB1F-89085C10D30D}"/>
              </a:ext>
            </a:extLst>
          </p:cNvPr>
          <p:cNvSpPr txBox="1">
            <a:spLocks/>
          </p:cNvSpPr>
          <p:nvPr/>
        </p:nvSpPr>
        <p:spPr>
          <a:xfrm>
            <a:off x="953220" y="1638720"/>
            <a:ext cx="5138466" cy="358933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400" b="1" dirty="0">
                <a:solidFill>
                  <a:srgbClr val="595959"/>
                </a:solidFill>
                <a:latin typeface="Verdana"/>
                <a:ea typeface="Verdana"/>
                <a:cs typeface="+mn-lt"/>
              </a:rPr>
              <a:t>Write a responsive webpage layout that adjusts its appearance based on the screen size. The webpage should have the following requirements:</a:t>
            </a:r>
          </a:p>
          <a:p>
            <a:pPr marL="0" indent="0">
              <a:lnSpc>
                <a:spcPct val="100000"/>
              </a:lnSpc>
              <a:buNone/>
            </a:pPr>
            <a:endParaRPr lang="en-US" sz="1400" b="1" dirty="0">
              <a:solidFill>
                <a:srgbClr val="595959"/>
              </a:solidFill>
              <a:latin typeface="Verdana"/>
              <a:ea typeface="Verdana"/>
              <a:cs typeface="Calibri"/>
            </a:endParaRPr>
          </a:p>
          <a:p>
            <a:pPr marL="0" indent="0">
              <a:lnSpc>
                <a:spcPct val="100000"/>
              </a:lnSpc>
              <a:buNone/>
            </a:pPr>
            <a:r>
              <a:rPr lang="en-US" sz="1400" b="1" dirty="0">
                <a:solidFill>
                  <a:srgbClr val="595959"/>
                </a:solidFill>
                <a:latin typeface="Verdana"/>
                <a:ea typeface="Verdana"/>
                <a:cs typeface="+mn-lt"/>
              </a:rPr>
              <a:t>On small screens (max-width: 767px): </a:t>
            </a:r>
            <a:endParaRPr lang="en-US" sz="1400" b="1">
              <a:solidFill>
                <a:srgbClr val="000000"/>
              </a:solidFill>
              <a:latin typeface="Verdana"/>
              <a:ea typeface="Verdana"/>
              <a:cs typeface="+mn-lt"/>
            </a:endParaRPr>
          </a:p>
          <a:p>
            <a:pPr>
              <a:lnSpc>
                <a:spcPct val="100000"/>
              </a:lnSpc>
            </a:pPr>
            <a:r>
              <a:rPr lang="en-US" sz="1400" dirty="0">
                <a:solidFill>
                  <a:srgbClr val="595959"/>
                </a:solidFill>
                <a:latin typeface="Verdana"/>
                <a:ea typeface="Verdana"/>
                <a:cs typeface="+mn-lt"/>
              </a:rPr>
              <a:t>The heading should have a font size of 20 pixels.</a:t>
            </a:r>
            <a:endParaRPr lang="en-US" sz="1400" b="1">
              <a:solidFill>
                <a:srgbClr val="000000"/>
              </a:solidFill>
              <a:latin typeface="Verdana"/>
              <a:ea typeface="Verdana"/>
              <a:cs typeface="+mn-lt"/>
            </a:endParaRPr>
          </a:p>
          <a:p>
            <a:pPr>
              <a:lnSpc>
                <a:spcPct val="100000"/>
              </a:lnSpc>
              <a:buFont typeface="Arial"/>
            </a:pPr>
            <a:r>
              <a:rPr lang="en-US" sz="1400" dirty="0">
                <a:solidFill>
                  <a:srgbClr val="595959"/>
                </a:solidFill>
                <a:latin typeface="Verdana"/>
                <a:ea typeface="Verdana"/>
                <a:cs typeface="+mn-lt"/>
              </a:rPr>
              <a:t>The paragraph text should have a font size of 14 pixels.</a:t>
            </a:r>
            <a:endParaRPr lang="en-US" sz="1400" b="1">
              <a:solidFill>
                <a:srgbClr val="000000"/>
              </a:solidFill>
              <a:latin typeface="Verdana"/>
              <a:ea typeface="Verdana"/>
              <a:cs typeface="+mn-lt"/>
            </a:endParaRPr>
          </a:p>
          <a:p>
            <a:pPr>
              <a:lnSpc>
                <a:spcPct val="100000"/>
              </a:lnSpc>
              <a:buFont typeface="Arial"/>
            </a:pPr>
            <a:r>
              <a:rPr lang="en-US" sz="1400" dirty="0">
                <a:solidFill>
                  <a:srgbClr val="595959"/>
                </a:solidFill>
                <a:latin typeface="Verdana"/>
                <a:ea typeface="Verdana"/>
                <a:cs typeface="+mn-lt"/>
              </a:rPr>
              <a:t>Clicking the "Click Me" button should toggle the background color of the page between light blue (#E3F2FD) and light pink (#F8BBD0).</a:t>
            </a:r>
          </a:p>
          <a:p>
            <a:pPr>
              <a:lnSpc>
                <a:spcPct val="100000"/>
              </a:lnSpc>
              <a:buFont typeface="Arial"/>
            </a:pPr>
            <a:endParaRPr lang="en-US" sz="1400">
              <a:solidFill>
                <a:srgbClr val="000000"/>
              </a:solidFill>
              <a:latin typeface="Calibri" panose="020F0502020204030204"/>
              <a:ea typeface="Verdana"/>
              <a:cs typeface="+mn-lt"/>
            </a:endParaRPr>
          </a:p>
        </p:txBody>
      </p:sp>
      <p:pic>
        <p:nvPicPr>
          <p:cNvPr id="11" name="Picture 6">
            <a:extLst>
              <a:ext uri="{FF2B5EF4-FFF2-40B4-BE49-F238E27FC236}">
                <a16:creationId xmlns:a16="http://schemas.microsoft.com/office/drawing/2014/main" id="{6CEB7992-21B2-4BA3-A687-E881C8064205}"/>
              </a:ext>
            </a:extLst>
          </p:cNvPr>
          <p:cNvPicPr>
            <a:picLocks noChangeAspect="1"/>
          </p:cNvPicPr>
          <p:nvPr/>
        </p:nvPicPr>
        <p:blipFill>
          <a:blip r:embed="rId2"/>
          <a:stretch>
            <a:fillRect/>
          </a:stretch>
        </p:blipFill>
        <p:spPr>
          <a:xfrm>
            <a:off x="10460965" y="5615348"/>
            <a:ext cx="1607389" cy="1162585"/>
          </a:xfrm>
          <a:prstGeom prst="rect">
            <a:avLst/>
          </a:prstGeom>
        </p:spPr>
      </p:pic>
      <p:sp>
        <p:nvSpPr>
          <p:cNvPr id="14" name="Rectangle 13">
            <a:extLst>
              <a:ext uri="{FF2B5EF4-FFF2-40B4-BE49-F238E27FC236}">
                <a16:creationId xmlns:a16="http://schemas.microsoft.com/office/drawing/2014/main" id="{9A3AF3AA-F37E-47A5-741D-59A320B805A3}"/>
              </a:ext>
            </a:extLst>
          </p:cNvPr>
          <p:cNvSpPr/>
          <p:nvPr/>
        </p:nvSpPr>
        <p:spPr>
          <a:xfrm>
            <a:off x="-804" y="6576738"/>
            <a:ext cx="10322942" cy="273169"/>
          </a:xfrm>
          <a:prstGeom prst="rect">
            <a:avLst/>
          </a:prstGeom>
          <a:solidFill>
            <a:srgbClr val="E625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74E0DAE-78E7-B3E4-FB6C-C8CF80B98C47}"/>
              </a:ext>
            </a:extLst>
          </p:cNvPr>
          <p:cNvSpPr txBox="1">
            <a:spLocks/>
          </p:cNvSpPr>
          <p:nvPr/>
        </p:nvSpPr>
        <p:spPr>
          <a:xfrm>
            <a:off x="6215333" y="1624341"/>
            <a:ext cx="4894051" cy="622039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400" b="1" dirty="0">
                <a:solidFill>
                  <a:srgbClr val="595959"/>
                </a:solidFill>
                <a:latin typeface="Verdana"/>
                <a:ea typeface="Verdana"/>
                <a:cs typeface="+mn-lt"/>
              </a:rPr>
              <a:t>On medium screens (min-width: 768px) and (max-width: 1023px): </a:t>
            </a:r>
            <a:endParaRPr lang="en-US" sz="1400" dirty="0">
              <a:solidFill>
                <a:srgbClr val="000000"/>
              </a:solidFill>
              <a:latin typeface="Calibri" panose="020F0502020204030204"/>
              <a:ea typeface="Verdana"/>
              <a:cs typeface="+mn-lt"/>
            </a:endParaRPr>
          </a:p>
          <a:p>
            <a:pPr marL="285750" indent="-285750">
              <a:lnSpc>
                <a:spcPct val="100000"/>
              </a:lnSpc>
            </a:pPr>
            <a:r>
              <a:rPr lang="en-US" sz="1400" dirty="0">
                <a:solidFill>
                  <a:srgbClr val="595959"/>
                </a:solidFill>
                <a:latin typeface="Verdana"/>
                <a:ea typeface="Verdana"/>
                <a:cs typeface="+mn-lt"/>
              </a:rPr>
              <a:t>The heading should have a font size of 24 pixels.</a:t>
            </a:r>
            <a:endParaRPr lang="en-US" sz="1400">
              <a:solidFill>
                <a:srgbClr val="000000"/>
              </a:solidFill>
              <a:latin typeface="Calibri" panose="020F0502020204030204"/>
              <a:ea typeface="Verdana"/>
              <a:cs typeface="+mn-lt"/>
            </a:endParaRPr>
          </a:p>
          <a:p>
            <a:pPr>
              <a:lnSpc>
                <a:spcPct val="100000"/>
              </a:lnSpc>
              <a:buFont typeface="Arial"/>
            </a:pPr>
            <a:r>
              <a:rPr lang="en-US" sz="1400" dirty="0">
                <a:solidFill>
                  <a:srgbClr val="595959"/>
                </a:solidFill>
                <a:latin typeface="Verdana"/>
                <a:ea typeface="Verdana"/>
                <a:cs typeface="+mn-lt"/>
              </a:rPr>
              <a:t>The paragraph text should have a font size of 16 pixels.</a:t>
            </a:r>
            <a:endParaRPr lang="en-US" sz="1400">
              <a:solidFill>
                <a:srgbClr val="000000"/>
              </a:solidFill>
              <a:latin typeface="Calibri" panose="020F0502020204030204"/>
              <a:ea typeface="Verdana"/>
              <a:cs typeface="+mn-lt"/>
            </a:endParaRPr>
          </a:p>
          <a:p>
            <a:pPr>
              <a:lnSpc>
                <a:spcPct val="100000"/>
              </a:lnSpc>
              <a:buFont typeface="Arial"/>
            </a:pPr>
            <a:r>
              <a:rPr lang="en-US" sz="1400" dirty="0">
                <a:solidFill>
                  <a:srgbClr val="595959"/>
                </a:solidFill>
                <a:latin typeface="Verdana"/>
                <a:ea typeface="Verdana"/>
                <a:cs typeface="+mn-lt"/>
              </a:rPr>
              <a:t>Clicking the "Click Me" button should toggle the background color of the page between light green (#DCEDC8) and light purple (#D1C4E9).</a:t>
            </a:r>
          </a:p>
          <a:p>
            <a:pPr marL="0" indent="0">
              <a:lnSpc>
                <a:spcPct val="100000"/>
              </a:lnSpc>
              <a:buNone/>
            </a:pPr>
            <a:endParaRPr lang="en-US" sz="1400" dirty="0">
              <a:solidFill>
                <a:srgbClr val="595959"/>
              </a:solidFill>
              <a:latin typeface="Verdana"/>
              <a:ea typeface="Verdana"/>
              <a:cs typeface="Calibri"/>
            </a:endParaRPr>
          </a:p>
          <a:p>
            <a:pPr>
              <a:buNone/>
            </a:pPr>
            <a:r>
              <a:rPr lang="en-US" sz="1400" b="1" dirty="0">
                <a:solidFill>
                  <a:srgbClr val="595959"/>
                </a:solidFill>
                <a:latin typeface="Verdana"/>
                <a:ea typeface="Verdana"/>
                <a:cs typeface="+mn-lt"/>
              </a:rPr>
              <a:t>On large screens (min-width: 1024px):</a:t>
            </a:r>
            <a:endParaRPr lang="en-US" sz="1400" dirty="0">
              <a:solidFill>
                <a:srgbClr val="595959"/>
              </a:solidFill>
              <a:latin typeface="Verdana"/>
              <a:ea typeface="Verdana"/>
              <a:cs typeface="+mn-lt"/>
            </a:endParaRPr>
          </a:p>
          <a:p>
            <a:pPr>
              <a:lnSpc>
                <a:spcPct val="100000"/>
              </a:lnSpc>
              <a:buFont typeface="Arial"/>
            </a:pPr>
            <a:r>
              <a:rPr lang="en-US" sz="1400" dirty="0">
                <a:solidFill>
                  <a:srgbClr val="595959"/>
                </a:solidFill>
                <a:latin typeface="Verdana"/>
                <a:ea typeface="Verdana"/>
                <a:cs typeface="+mn-lt"/>
              </a:rPr>
              <a:t>The heading should have a font size of 30 pixels.</a:t>
            </a:r>
            <a:br>
              <a:rPr lang="en-US" sz="1400" dirty="0">
                <a:latin typeface="Verdana"/>
                <a:ea typeface="Verdana"/>
                <a:cs typeface="+mn-lt"/>
              </a:rPr>
            </a:br>
            <a:r>
              <a:rPr lang="en-US" sz="1400" dirty="0">
                <a:solidFill>
                  <a:srgbClr val="595959"/>
                </a:solidFill>
                <a:latin typeface="Verdana"/>
                <a:ea typeface="Verdana"/>
                <a:cs typeface="+mn-lt"/>
              </a:rPr>
              <a:t>The paragraph text should have a font size of 18 pixels.</a:t>
            </a:r>
            <a:br>
              <a:rPr lang="en-US" sz="1400" dirty="0">
                <a:latin typeface="Verdana"/>
                <a:ea typeface="Verdana"/>
                <a:cs typeface="+mn-lt"/>
              </a:rPr>
            </a:br>
            <a:r>
              <a:rPr lang="en-US" sz="1400" dirty="0">
                <a:solidFill>
                  <a:srgbClr val="595959"/>
                </a:solidFill>
                <a:latin typeface="Verdana"/>
                <a:ea typeface="Verdana"/>
                <a:cs typeface="+mn-lt"/>
              </a:rPr>
              <a:t>Clicking the "Click Me" button should toggle the background color of the page between light yellow (#FFF9C4) and light orange (#FFE0B2).</a:t>
            </a:r>
            <a:br>
              <a:rPr lang="en-US" sz="1400" dirty="0"/>
            </a:br>
            <a:endParaRPr lang="en-US" sz="1400">
              <a:cs typeface="Calibri" panose="020F0502020204030204"/>
            </a:endParaRPr>
          </a:p>
          <a:p>
            <a:pPr>
              <a:lnSpc>
                <a:spcPct val="100000"/>
              </a:lnSpc>
              <a:buFont typeface="Arial"/>
            </a:pPr>
            <a:endParaRPr lang="en-US" sz="1400" dirty="0">
              <a:solidFill>
                <a:srgbClr val="595959"/>
              </a:solidFill>
              <a:latin typeface="Verdana"/>
              <a:ea typeface="Verdana"/>
              <a:cs typeface="Calibri"/>
            </a:endParaRPr>
          </a:p>
        </p:txBody>
      </p:sp>
    </p:spTree>
    <p:extLst>
      <p:ext uri="{BB962C8B-B14F-4D97-AF65-F5344CB8AC3E}">
        <p14:creationId xmlns:p14="http://schemas.microsoft.com/office/powerpoint/2010/main" val="425704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3718-A6D0-3B0E-39A7-F54A6A08526D}"/>
              </a:ext>
            </a:extLst>
          </p:cNvPr>
          <p:cNvSpPr>
            <a:spLocks noGrp="1"/>
          </p:cNvSpPr>
          <p:nvPr>
            <p:ph type="title"/>
          </p:nvPr>
        </p:nvSpPr>
        <p:spPr>
          <a:xfrm>
            <a:off x="766313" y="365125"/>
            <a:ext cx="10644996" cy="1325563"/>
          </a:xfrm>
        </p:spPr>
        <p:txBody>
          <a:bodyPr vert="horz" lIns="91440" tIns="45720" rIns="91440" bIns="45720" rtlCol="0" anchor="ctr">
            <a:noAutofit/>
          </a:bodyPr>
          <a:lstStyle/>
          <a:p>
            <a:pPr algn="ctr"/>
            <a:r>
              <a:rPr lang="en-US" sz="2800" b="1" dirty="0">
                <a:solidFill>
                  <a:srgbClr val="E62532"/>
                </a:solidFill>
                <a:latin typeface="Verdana"/>
                <a:ea typeface="Verdana"/>
                <a:cs typeface="+mj-lt"/>
              </a:rPr>
              <a:t>CSS Flexbox and Grid</a:t>
            </a:r>
            <a:endParaRPr lang="en-US" sz="2800" b="1" dirty="0">
              <a:latin typeface="Verdana"/>
              <a:ea typeface="Verdana"/>
              <a:cs typeface="+mj-lt"/>
            </a:endParaRPr>
          </a:p>
        </p:txBody>
      </p:sp>
      <p:pic>
        <p:nvPicPr>
          <p:cNvPr id="6" name="Picture 6">
            <a:extLst>
              <a:ext uri="{FF2B5EF4-FFF2-40B4-BE49-F238E27FC236}">
                <a16:creationId xmlns:a16="http://schemas.microsoft.com/office/drawing/2014/main" id="{3BD37F42-0C5D-0FC6-794D-507719695323}"/>
              </a:ext>
            </a:extLst>
          </p:cNvPr>
          <p:cNvPicPr>
            <a:picLocks noChangeAspect="1"/>
          </p:cNvPicPr>
          <p:nvPr/>
        </p:nvPicPr>
        <p:blipFill>
          <a:blip r:embed="rId2"/>
          <a:stretch>
            <a:fillRect/>
          </a:stretch>
        </p:blipFill>
        <p:spPr>
          <a:xfrm>
            <a:off x="10460965" y="5615348"/>
            <a:ext cx="1607389" cy="1162585"/>
          </a:xfrm>
          <a:prstGeom prst="rect">
            <a:avLst/>
          </a:prstGeom>
        </p:spPr>
      </p:pic>
      <p:cxnSp>
        <p:nvCxnSpPr>
          <p:cNvPr id="7" name="Straight Arrow Connector 6">
            <a:extLst>
              <a:ext uri="{FF2B5EF4-FFF2-40B4-BE49-F238E27FC236}">
                <a16:creationId xmlns:a16="http://schemas.microsoft.com/office/drawing/2014/main" id="{352C72ED-4644-C3F7-62B6-394E59BE7FB0}"/>
              </a:ext>
            </a:extLst>
          </p:cNvPr>
          <p:cNvCxnSpPr/>
          <p:nvPr/>
        </p:nvCxnSpPr>
        <p:spPr>
          <a:xfrm flipV="1">
            <a:off x="7267670" y="1254583"/>
            <a:ext cx="1095950" cy="13221"/>
          </a:xfrm>
          <a:prstGeom prst="straightConnector1">
            <a:avLst/>
          </a:prstGeom>
          <a:ln w="57150">
            <a:solidFill>
              <a:srgbClr val="E62532"/>
            </a:solidFill>
          </a:ln>
        </p:spPr>
        <p:style>
          <a:lnRef idx="3">
            <a:schemeClr val="accent2"/>
          </a:lnRef>
          <a:fillRef idx="0">
            <a:schemeClr val="accent2"/>
          </a:fillRef>
          <a:effectRef idx="2">
            <a:schemeClr val="accent2"/>
          </a:effectRef>
          <a:fontRef idx="minor">
            <a:schemeClr val="tx1"/>
          </a:fontRef>
        </p:style>
      </p:cxnSp>
      <p:sp>
        <p:nvSpPr>
          <p:cNvPr id="13" name="Content Placeholder 2">
            <a:extLst>
              <a:ext uri="{FF2B5EF4-FFF2-40B4-BE49-F238E27FC236}">
                <a16:creationId xmlns:a16="http://schemas.microsoft.com/office/drawing/2014/main" id="{9581D807-80C3-35CE-843E-4476700155CF}"/>
              </a:ext>
            </a:extLst>
          </p:cNvPr>
          <p:cNvSpPr>
            <a:spLocks noGrp="1"/>
          </p:cNvSpPr>
          <p:nvPr>
            <p:ph idx="1"/>
          </p:nvPr>
        </p:nvSpPr>
        <p:spPr>
          <a:xfrm>
            <a:off x="6301596" y="2659512"/>
            <a:ext cx="5109712" cy="2525413"/>
          </a:xfrm>
        </p:spPr>
        <p:txBody>
          <a:bodyPr vert="horz" lIns="91440" tIns="45720" rIns="91440" bIns="45720" rtlCol="0" anchor="t">
            <a:noAutofit/>
          </a:bodyPr>
          <a:lstStyle/>
          <a:p>
            <a:pPr marL="0" indent="0">
              <a:lnSpc>
                <a:spcPct val="100000"/>
              </a:lnSpc>
              <a:buNone/>
            </a:pPr>
            <a:r>
              <a:rPr lang="en-US" sz="1600" b="1" dirty="0">
                <a:solidFill>
                  <a:srgbClr val="595959"/>
                </a:solidFill>
                <a:latin typeface="Verdana"/>
                <a:ea typeface="Verdana"/>
                <a:cs typeface="+mn-lt"/>
              </a:rPr>
              <a:t>Flexbox vs. Grid:</a:t>
            </a:r>
            <a:endParaRPr lang="en-US" b="1" dirty="0">
              <a:solidFill>
                <a:srgbClr val="000000"/>
              </a:solidFill>
              <a:latin typeface="Calibri" panose="020F0502020204030204"/>
              <a:ea typeface="Verdana"/>
              <a:cs typeface="+mn-lt"/>
            </a:endParaRPr>
          </a:p>
          <a:p>
            <a:pPr marL="285750" indent="-285750">
              <a:lnSpc>
                <a:spcPct val="100000"/>
              </a:lnSpc>
            </a:pPr>
            <a:r>
              <a:rPr lang="en-US" sz="1600" dirty="0">
                <a:solidFill>
                  <a:srgbClr val="595959"/>
                </a:solidFill>
                <a:latin typeface="Verdana"/>
                <a:ea typeface="Verdana"/>
                <a:cs typeface="+mn-lt"/>
              </a:rPr>
              <a:t>Flexbox is best suited for arranging items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within a single dimension, such as a row or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column.</a:t>
            </a:r>
            <a:endParaRPr lang="en-US" dirty="0">
              <a:solidFill>
                <a:srgbClr val="000000"/>
              </a:solidFill>
              <a:latin typeface="Calibri" panose="020F0502020204030204"/>
              <a:ea typeface="Verdana"/>
              <a:cs typeface="+mn-lt"/>
            </a:endParaRPr>
          </a:p>
          <a:p>
            <a:pPr marL="285750" indent="-285750">
              <a:lnSpc>
                <a:spcPct val="100000"/>
              </a:lnSpc>
            </a:pPr>
            <a:r>
              <a:rPr lang="en-US" sz="1600" dirty="0">
                <a:solidFill>
                  <a:srgbClr val="595959"/>
                </a:solidFill>
                <a:latin typeface="Verdana"/>
                <a:ea typeface="Verdana"/>
                <a:cs typeface="+mn-lt"/>
              </a:rPr>
              <a:t>Grid is ideal for creating complex grid-based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layouts with rows and columns.</a:t>
            </a:r>
            <a:endParaRPr lang="en-US" dirty="0">
              <a:solidFill>
                <a:srgbClr val="000000"/>
              </a:solidFill>
              <a:latin typeface="Calibri" panose="020F0502020204030204"/>
              <a:ea typeface="Verdana"/>
              <a:cs typeface="+mn-lt"/>
            </a:endParaRPr>
          </a:p>
          <a:p>
            <a:pPr marL="285750" indent="-285750">
              <a:lnSpc>
                <a:spcPct val="100000"/>
              </a:lnSpc>
            </a:pPr>
            <a:r>
              <a:rPr lang="en-US" sz="1600" dirty="0">
                <a:solidFill>
                  <a:srgbClr val="595959"/>
                </a:solidFill>
                <a:latin typeface="Verdana"/>
                <a:ea typeface="Verdana"/>
                <a:cs typeface="+mn-lt"/>
              </a:rPr>
              <a:t>They can be used together to achieve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advanced layout requirements.</a:t>
            </a:r>
            <a:endParaRPr lang="en-US" dirty="0">
              <a:cs typeface="Calibri" panose="020F0502020204030204"/>
            </a:endParaRPr>
          </a:p>
          <a:p>
            <a:pPr>
              <a:lnSpc>
                <a:spcPct val="100000"/>
              </a:lnSpc>
            </a:pPr>
            <a:endParaRPr lang="en-US" sz="1600" dirty="0">
              <a:solidFill>
                <a:srgbClr val="595959"/>
              </a:solidFill>
              <a:latin typeface="Verdana"/>
              <a:ea typeface="Verdana"/>
              <a:cs typeface="Calibri"/>
            </a:endParaRPr>
          </a:p>
        </p:txBody>
      </p:sp>
      <p:sp>
        <p:nvSpPr>
          <p:cNvPr id="17" name="Rectangle 16">
            <a:extLst>
              <a:ext uri="{FF2B5EF4-FFF2-40B4-BE49-F238E27FC236}">
                <a16:creationId xmlns:a16="http://schemas.microsoft.com/office/drawing/2014/main" id="{3B591AAE-B4C6-F1A5-E84B-15856BD0DB96}"/>
              </a:ext>
            </a:extLst>
          </p:cNvPr>
          <p:cNvSpPr/>
          <p:nvPr/>
        </p:nvSpPr>
        <p:spPr>
          <a:xfrm>
            <a:off x="-804" y="6576738"/>
            <a:ext cx="10322942" cy="273169"/>
          </a:xfrm>
          <a:prstGeom prst="rect">
            <a:avLst/>
          </a:prstGeom>
          <a:solidFill>
            <a:srgbClr val="E625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97E1724F-7981-7E81-64CF-C7ACAD4E3440}"/>
              </a:ext>
            </a:extLst>
          </p:cNvPr>
          <p:cNvSpPr txBox="1">
            <a:spLocks/>
          </p:cNvSpPr>
          <p:nvPr/>
        </p:nvSpPr>
        <p:spPr>
          <a:xfrm>
            <a:off x="918713" y="1489195"/>
            <a:ext cx="5382882" cy="538650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1600" b="1" dirty="0">
                <a:solidFill>
                  <a:srgbClr val="595959"/>
                </a:solidFill>
                <a:latin typeface="Verdana"/>
                <a:ea typeface="Verdana"/>
                <a:cs typeface="+mn-lt"/>
              </a:rPr>
              <a:t>CSS Flexbox:</a:t>
            </a:r>
            <a:endParaRPr lang="en-US" b="1" dirty="0">
              <a:solidFill>
                <a:srgbClr val="000000"/>
              </a:solidFill>
              <a:latin typeface="Calibri" panose="020F0502020204030204"/>
              <a:ea typeface="Verdana"/>
              <a:cs typeface="+mn-lt"/>
            </a:endParaRPr>
          </a:p>
          <a:p>
            <a:pPr marL="285750" indent="-285750">
              <a:lnSpc>
                <a:spcPct val="100000"/>
              </a:lnSpc>
            </a:pPr>
            <a:r>
              <a:rPr lang="en-US" sz="1600" dirty="0">
                <a:solidFill>
                  <a:srgbClr val="595959"/>
                </a:solidFill>
                <a:latin typeface="Verdana"/>
                <a:ea typeface="Verdana"/>
                <a:cs typeface="+mn-lt"/>
              </a:rPr>
              <a:t>Provides a flexible layout system for arranging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elements in a single dimension (row or column).</a:t>
            </a:r>
            <a:endParaRPr lang="en-US" dirty="0">
              <a:solidFill>
                <a:srgbClr val="000000"/>
              </a:solidFill>
              <a:latin typeface="Calibri" panose="020F0502020204030204"/>
              <a:ea typeface="Verdana"/>
              <a:cs typeface="+mn-lt"/>
            </a:endParaRPr>
          </a:p>
          <a:p>
            <a:pPr marL="285750" indent="-285750">
              <a:lnSpc>
                <a:spcPct val="100000"/>
              </a:lnSpc>
            </a:pPr>
            <a:r>
              <a:rPr lang="en-US" sz="1600" dirty="0">
                <a:solidFill>
                  <a:srgbClr val="595959"/>
                </a:solidFill>
                <a:latin typeface="Verdana"/>
                <a:ea typeface="Verdana"/>
                <a:cs typeface="+mn-lt"/>
              </a:rPr>
              <a:t>Allows for easy alignment, distribution, and ordering of elements.</a:t>
            </a:r>
            <a:endParaRPr lang="en-US" dirty="0">
              <a:solidFill>
                <a:srgbClr val="000000"/>
              </a:solidFill>
              <a:latin typeface="Calibri" panose="020F0502020204030204"/>
              <a:ea typeface="Verdana"/>
              <a:cs typeface="+mn-lt"/>
            </a:endParaRPr>
          </a:p>
          <a:p>
            <a:pPr marL="285750" indent="-285750">
              <a:lnSpc>
                <a:spcPct val="100000"/>
              </a:lnSpc>
            </a:pPr>
            <a:r>
              <a:rPr lang="en-US" sz="1600" dirty="0">
                <a:solidFill>
                  <a:srgbClr val="595959"/>
                </a:solidFill>
                <a:latin typeface="Verdana"/>
                <a:ea typeface="Verdana"/>
                <a:cs typeface="+mn-lt"/>
              </a:rPr>
              <a:t>Simplifies the creation of responsive and dynamic layouts</a:t>
            </a:r>
            <a:endParaRPr lang="en-US" dirty="0">
              <a:cs typeface="Calibri" panose="020F0502020204030204"/>
            </a:endParaRPr>
          </a:p>
          <a:p>
            <a:pPr marL="0" indent="0">
              <a:lnSpc>
                <a:spcPct val="100000"/>
              </a:lnSpc>
              <a:buFont typeface="Arial" panose="020B0604020202020204" pitchFamily="34" charset="0"/>
              <a:buNone/>
            </a:pPr>
            <a:endParaRPr lang="en-US" sz="1600" b="1" dirty="0">
              <a:solidFill>
                <a:srgbClr val="595959"/>
              </a:solidFill>
              <a:latin typeface="Verdana"/>
              <a:ea typeface="Verdana"/>
              <a:cs typeface="Calibri"/>
            </a:endParaRPr>
          </a:p>
          <a:p>
            <a:pPr marL="0" indent="0">
              <a:lnSpc>
                <a:spcPct val="100000"/>
              </a:lnSpc>
              <a:buFont typeface="Arial" panose="020B0604020202020204" pitchFamily="34" charset="0"/>
              <a:buNone/>
            </a:pPr>
            <a:r>
              <a:rPr lang="en-US" sz="1600" b="1" dirty="0">
                <a:solidFill>
                  <a:srgbClr val="595959"/>
                </a:solidFill>
                <a:latin typeface="Verdana"/>
                <a:ea typeface="Verdana"/>
                <a:cs typeface="+mn-lt"/>
              </a:rPr>
              <a:t>CSS Grid:</a:t>
            </a:r>
            <a:endParaRPr lang="en-US" b="1" dirty="0">
              <a:solidFill>
                <a:srgbClr val="000000"/>
              </a:solidFill>
              <a:latin typeface="Calibri" panose="020F0502020204030204"/>
              <a:ea typeface="Verdana"/>
              <a:cs typeface="+mn-lt"/>
            </a:endParaRPr>
          </a:p>
          <a:p>
            <a:pPr marL="285750" indent="-285750">
              <a:lnSpc>
                <a:spcPct val="100000"/>
              </a:lnSpc>
            </a:pPr>
            <a:r>
              <a:rPr lang="en-US" sz="1600" dirty="0">
                <a:solidFill>
                  <a:srgbClr val="595959"/>
                </a:solidFill>
                <a:latin typeface="Verdana"/>
                <a:ea typeface="Verdana"/>
                <a:cs typeface="+mn-lt"/>
              </a:rPr>
              <a:t>Offers a powerful grid-based layout system for arranging elements in rows and columns.</a:t>
            </a:r>
            <a:endParaRPr lang="en-US" dirty="0">
              <a:solidFill>
                <a:srgbClr val="000000"/>
              </a:solidFill>
              <a:latin typeface="Calibri" panose="020F0502020204030204"/>
              <a:ea typeface="Verdana"/>
              <a:cs typeface="+mn-lt"/>
            </a:endParaRPr>
          </a:p>
          <a:p>
            <a:pPr marL="285750" indent="-285750">
              <a:lnSpc>
                <a:spcPct val="100000"/>
              </a:lnSpc>
            </a:pPr>
            <a:r>
              <a:rPr lang="en-US" sz="1600" dirty="0">
                <a:solidFill>
                  <a:srgbClr val="595959"/>
                </a:solidFill>
                <a:latin typeface="Verdana"/>
                <a:ea typeface="Verdana"/>
                <a:cs typeface="+mn-lt"/>
              </a:rPr>
              <a:t>Supports both fixed and flexible sizing of grid tracks.</a:t>
            </a:r>
            <a:endParaRPr lang="en-US" dirty="0">
              <a:solidFill>
                <a:srgbClr val="000000"/>
              </a:solidFill>
              <a:latin typeface="Calibri" panose="020F0502020204030204"/>
              <a:ea typeface="Verdana"/>
              <a:cs typeface="+mn-lt"/>
            </a:endParaRPr>
          </a:p>
          <a:p>
            <a:pPr marL="285750" indent="-285750">
              <a:lnSpc>
                <a:spcPct val="100000"/>
              </a:lnSpc>
            </a:pPr>
            <a:r>
              <a:rPr lang="en-US" sz="1600" dirty="0">
                <a:solidFill>
                  <a:srgbClr val="595959"/>
                </a:solidFill>
                <a:latin typeface="Verdana"/>
                <a:ea typeface="Verdana"/>
                <a:cs typeface="+mn-lt"/>
              </a:rPr>
              <a:t>Enables precise control over grid item placement and alignment</a:t>
            </a:r>
            <a:endParaRPr lang="en-US" dirty="0">
              <a:cs typeface="Calibri"/>
            </a:endParaRPr>
          </a:p>
          <a:p>
            <a:pPr>
              <a:lnSpc>
                <a:spcPct val="100000"/>
              </a:lnSpc>
            </a:pPr>
            <a:endParaRPr lang="en-US" sz="1600" dirty="0">
              <a:solidFill>
                <a:srgbClr val="595959"/>
              </a:solidFill>
              <a:latin typeface="Verdana"/>
              <a:ea typeface="Verdana"/>
              <a:cs typeface="Calibri"/>
            </a:endParaRPr>
          </a:p>
        </p:txBody>
      </p:sp>
    </p:spTree>
    <p:extLst>
      <p:ext uri="{BB962C8B-B14F-4D97-AF65-F5344CB8AC3E}">
        <p14:creationId xmlns:p14="http://schemas.microsoft.com/office/powerpoint/2010/main" val="3079748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3718-A6D0-3B0E-39A7-F54A6A08526D}"/>
              </a:ext>
            </a:extLst>
          </p:cNvPr>
          <p:cNvSpPr>
            <a:spLocks noGrp="1"/>
          </p:cNvSpPr>
          <p:nvPr>
            <p:ph type="title"/>
          </p:nvPr>
        </p:nvSpPr>
        <p:spPr/>
        <p:txBody>
          <a:bodyPr>
            <a:normAutofit/>
          </a:bodyPr>
          <a:lstStyle/>
          <a:p>
            <a:pPr algn="ctr"/>
            <a:r>
              <a:rPr lang="en-US" sz="3800" b="1" dirty="0">
                <a:solidFill>
                  <a:srgbClr val="E62532"/>
                </a:solidFill>
                <a:latin typeface="Verdana"/>
                <a:ea typeface="+mj-lt"/>
                <a:cs typeface="+mj-lt"/>
              </a:rPr>
              <a:t>Introduction round</a:t>
            </a:r>
            <a:endParaRPr lang="en-US" b="1" dirty="0">
              <a:solidFill>
                <a:srgbClr val="E62532"/>
              </a:solidFill>
              <a:latin typeface="Verdana"/>
              <a:ea typeface="Verdana"/>
            </a:endParaRPr>
          </a:p>
        </p:txBody>
      </p:sp>
      <p:sp>
        <p:nvSpPr>
          <p:cNvPr id="3" name="Content Placeholder 2">
            <a:extLst>
              <a:ext uri="{FF2B5EF4-FFF2-40B4-BE49-F238E27FC236}">
                <a16:creationId xmlns:a16="http://schemas.microsoft.com/office/drawing/2014/main" id="{390D303A-D526-86CC-0A6D-BFDAB2DF9E49}"/>
              </a:ext>
            </a:extLst>
          </p:cNvPr>
          <p:cNvSpPr>
            <a:spLocks noGrp="1"/>
          </p:cNvSpPr>
          <p:nvPr>
            <p:ph idx="1"/>
          </p:nvPr>
        </p:nvSpPr>
        <p:spPr>
          <a:xfrm>
            <a:off x="838200" y="1825625"/>
            <a:ext cx="10515600" cy="3474319"/>
          </a:xfrm>
        </p:spPr>
        <p:txBody>
          <a:bodyPr vert="horz" lIns="91440" tIns="45720" rIns="91440" bIns="45720" rtlCol="0" anchor="t">
            <a:normAutofit/>
          </a:bodyPr>
          <a:lstStyle/>
          <a:p>
            <a:pPr>
              <a:lnSpc>
                <a:spcPct val="150000"/>
              </a:lnSpc>
            </a:pPr>
            <a:r>
              <a:rPr lang="en-US" sz="1800" dirty="0">
                <a:solidFill>
                  <a:schemeClr val="tx1">
                    <a:lumMod val="65000"/>
                    <a:lumOff val="35000"/>
                  </a:schemeClr>
                </a:solidFill>
                <a:latin typeface="Verdana"/>
                <a:ea typeface="+mn-lt"/>
                <a:cs typeface="+mn-lt"/>
              </a:rPr>
              <a:t>Role / background</a:t>
            </a:r>
          </a:p>
          <a:p>
            <a:pPr>
              <a:lnSpc>
                <a:spcPct val="150000"/>
              </a:lnSpc>
            </a:pPr>
            <a:r>
              <a:rPr lang="en-US" sz="1800" dirty="0">
                <a:solidFill>
                  <a:schemeClr val="tx1">
                    <a:lumMod val="65000"/>
                    <a:lumOff val="35000"/>
                  </a:schemeClr>
                </a:solidFill>
                <a:latin typeface="Verdana"/>
                <a:ea typeface="+mn-lt"/>
                <a:cs typeface="+mn-lt"/>
              </a:rPr>
              <a:t>Hobbies / interests / family / pets</a:t>
            </a:r>
          </a:p>
          <a:p>
            <a:pPr>
              <a:lnSpc>
                <a:spcPct val="150000"/>
              </a:lnSpc>
            </a:pPr>
            <a:r>
              <a:rPr lang="en-US" sz="1800" dirty="0">
                <a:solidFill>
                  <a:schemeClr val="tx1">
                    <a:lumMod val="65000"/>
                    <a:lumOff val="35000"/>
                  </a:schemeClr>
                </a:solidFill>
                <a:latin typeface="Verdana"/>
                <a:ea typeface="+mn-lt"/>
                <a:cs typeface="+mn-lt"/>
              </a:rPr>
              <a:t>What do you hope to learn?</a:t>
            </a:r>
            <a:endParaRPr lang="en-US" sz="1800" dirty="0">
              <a:solidFill>
                <a:schemeClr val="tx1">
                  <a:lumMod val="65000"/>
                  <a:lumOff val="35000"/>
                </a:schemeClr>
              </a:solidFill>
              <a:latin typeface="Verdana"/>
              <a:ea typeface="Verdana"/>
            </a:endParaRPr>
          </a:p>
        </p:txBody>
      </p:sp>
      <p:pic>
        <p:nvPicPr>
          <p:cNvPr id="6" name="Picture 6">
            <a:extLst>
              <a:ext uri="{FF2B5EF4-FFF2-40B4-BE49-F238E27FC236}">
                <a16:creationId xmlns:a16="http://schemas.microsoft.com/office/drawing/2014/main" id="{3BD37F42-0C5D-0FC6-794D-507719695323}"/>
              </a:ext>
            </a:extLst>
          </p:cNvPr>
          <p:cNvPicPr>
            <a:picLocks noChangeAspect="1"/>
          </p:cNvPicPr>
          <p:nvPr/>
        </p:nvPicPr>
        <p:blipFill>
          <a:blip r:embed="rId2"/>
          <a:stretch>
            <a:fillRect/>
          </a:stretch>
        </p:blipFill>
        <p:spPr>
          <a:xfrm>
            <a:off x="10446588" y="5557839"/>
            <a:ext cx="1607389" cy="1162585"/>
          </a:xfrm>
          <a:prstGeom prst="rect">
            <a:avLst/>
          </a:prstGeom>
        </p:spPr>
      </p:pic>
      <p:cxnSp>
        <p:nvCxnSpPr>
          <p:cNvPr id="7" name="Straight Arrow Connector 6">
            <a:extLst>
              <a:ext uri="{FF2B5EF4-FFF2-40B4-BE49-F238E27FC236}">
                <a16:creationId xmlns:a16="http://schemas.microsoft.com/office/drawing/2014/main" id="{352C72ED-4644-C3F7-62B6-394E59BE7FB0}"/>
              </a:ext>
            </a:extLst>
          </p:cNvPr>
          <p:cNvCxnSpPr/>
          <p:nvPr/>
        </p:nvCxnSpPr>
        <p:spPr>
          <a:xfrm flipV="1">
            <a:off x="5279366" y="1341409"/>
            <a:ext cx="1618890" cy="5750"/>
          </a:xfrm>
          <a:prstGeom prst="straightConnector1">
            <a:avLst/>
          </a:prstGeom>
          <a:ln w="57150">
            <a:solidFill>
              <a:srgbClr val="E62532"/>
            </a:solidFill>
          </a:ln>
        </p:spPr>
        <p:style>
          <a:lnRef idx="3">
            <a:schemeClr val="accent2"/>
          </a:lnRef>
          <a:fillRef idx="0">
            <a:schemeClr val="accent2"/>
          </a:fillRef>
          <a:effectRef idx="2">
            <a:schemeClr val="accent2"/>
          </a:effectRef>
          <a:fontRef idx="minor">
            <a:schemeClr val="tx1"/>
          </a:fontRef>
        </p:style>
      </p:cxnSp>
      <p:sp>
        <p:nvSpPr>
          <p:cNvPr id="8" name="Rectangle 7">
            <a:extLst>
              <a:ext uri="{FF2B5EF4-FFF2-40B4-BE49-F238E27FC236}">
                <a16:creationId xmlns:a16="http://schemas.microsoft.com/office/drawing/2014/main" id="{623819AC-195F-61F8-B609-5D724B9D8B4B}"/>
              </a:ext>
            </a:extLst>
          </p:cNvPr>
          <p:cNvSpPr/>
          <p:nvPr/>
        </p:nvSpPr>
        <p:spPr>
          <a:xfrm>
            <a:off x="-804" y="6332323"/>
            <a:ext cx="10322942" cy="273169"/>
          </a:xfrm>
          <a:prstGeom prst="rect">
            <a:avLst/>
          </a:prstGeom>
          <a:solidFill>
            <a:srgbClr val="E625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2562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3718-A6D0-3B0E-39A7-F54A6A08526D}"/>
              </a:ext>
            </a:extLst>
          </p:cNvPr>
          <p:cNvSpPr>
            <a:spLocks noGrp="1"/>
          </p:cNvSpPr>
          <p:nvPr>
            <p:ph type="title"/>
          </p:nvPr>
        </p:nvSpPr>
        <p:spPr>
          <a:xfrm>
            <a:off x="766313" y="365125"/>
            <a:ext cx="10644996" cy="1325563"/>
          </a:xfrm>
        </p:spPr>
        <p:txBody>
          <a:bodyPr vert="horz" lIns="91440" tIns="45720" rIns="91440" bIns="45720" rtlCol="0" anchor="ctr">
            <a:noAutofit/>
          </a:bodyPr>
          <a:lstStyle/>
          <a:p>
            <a:pPr algn="ctr"/>
            <a:r>
              <a:rPr lang="en-US" sz="2800" b="1" dirty="0">
                <a:solidFill>
                  <a:srgbClr val="E62532"/>
                </a:solidFill>
                <a:latin typeface="Verdana"/>
                <a:ea typeface="Verdana"/>
                <a:cs typeface="+mj-lt"/>
              </a:rPr>
              <a:t>Scalable and readable text across devices</a:t>
            </a:r>
            <a:endParaRPr lang="en-US" dirty="0"/>
          </a:p>
        </p:txBody>
      </p:sp>
      <p:pic>
        <p:nvPicPr>
          <p:cNvPr id="6" name="Picture 6">
            <a:extLst>
              <a:ext uri="{FF2B5EF4-FFF2-40B4-BE49-F238E27FC236}">
                <a16:creationId xmlns:a16="http://schemas.microsoft.com/office/drawing/2014/main" id="{3BD37F42-0C5D-0FC6-794D-507719695323}"/>
              </a:ext>
            </a:extLst>
          </p:cNvPr>
          <p:cNvPicPr>
            <a:picLocks noChangeAspect="1"/>
          </p:cNvPicPr>
          <p:nvPr/>
        </p:nvPicPr>
        <p:blipFill>
          <a:blip r:embed="rId2"/>
          <a:stretch>
            <a:fillRect/>
          </a:stretch>
        </p:blipFill>
        <p:spPr>
          <a:xfrm>
            <a:off x="10460965" y="5615348"/>
            <a:ext cx="1607389" cy="1162585"/>
          </a:xfrm>
          <a:prstGeom prst="rect">
            <a:avLst/>
          </a:prstGeom>
        </p:spPr>
      </p:pic>
      <p:cxnSp>
        <p:nvCxnSpPr>
          <p:cNvPr id="7" name="Straight Arrow Connector 6">
            <a:extLst>
              <a:ext uri="{FF2B5EF4-FFF2-40B4-BE49-F238E27FC236}">
                <a16:creationId xmlns:a16="http://schemas.microsoft.com/office/drawing/2014/main" id="{352C72ED-4644-C3F7-62B6-394E59BE7FB0}"/>
              </a:ext>
            </a:extLst>
          </p:cNvPr>
          <p:cNvCxnSpPr/>
          <p:nvPr/>
        </p:nvCxnSpPr>
        <p:spPr>
          <a:xfrm flipV="1">
            <a:off x="7267670" y="1254583"/>
            <a:ext cx="1095950" cy="13221"/>
          </a:xfrm>
          <a:prstGeom prst="straightConnector1">
            <a:avLst/>
          </a:prstGeom>
          <a:ln w="57150">
            <a:solidFill>
              <a:srgbClr val="E62532"/>
            </a:solidFill>
          </a:ln>
        </p:spPr>
        <p:style>
          <a:lnRef idx="3">
            <a:schemeClr val="accent2"/>
          </a:lnRef>
          <a:fillRef idx="0">
            <a:schemeClr val="accent2"/>
          </a:fillRef>
          <a:effectRef idx="2">
            <a:schemeClr val="accent2"/>
          </a:effectRef>
          <a:fontRef idx="minor">
            <a:schemeClr val="tx1"/>
          </a:fontRef>
        </p:style>
      </p:cxnSp>
      <p:sp>
        <p:nvSpPr>
          <p:cNvPr id="13" name="Content Placeholder 2">
            <a:extLst>
              <a:ext uri="{FF2B5EF4-FFF2-40B4-BE49-F238E27FC236}">
                <a16:creationId xmlns:a16="http://schemas.microsoft.com/office/drawing/2014/main" id="{9581D807-80C3-35CE-843E-4476700155CF}"/>
              </a:ext>
            </a:extLst>
          </p:cNvPr>
          <p:cNvSpPr>
            <a:spLocks noGrp="1"/>
          </p:cNvSpPr>
          <p:nvPr>
            <p:ph idx="1"/>
          </p:nvPr>
        </p:nvSpPr>
        <p:spPr>
          <a:xfrm>
            <a:off x="6042804" y="1408682"/>
            <a:ext cx="5411636" cy="5156469"/>
          </a:xfrm>
        </p:spPr>
        <p:txBody>
          <a:bodyPr vert="horz" lIns="91440" tIns="45720" rIns="91440" bIns="45720" rtlCol="0" anchor="t">
            <a:noAutofit/>
          </a:bodyPr>
          <a:lstStyle/>
          <a:p>
            <a:pPr marL="0" indent="0">
              <a:lnSpc>
                <a:spcPct val="100000"/>
              </a:lnSpc>
              <a:buNone/>
            </a:pPr>
            <a:r>
              <a:rPr lang="en-US" sz="1600" b="1" dirty="0">
                <a:solidFill>
                  <a:srgbClr val="595959"/>
                </a:solidFill>
                <a:latin typeface="Verdana"/>
                <a:ea typeface="Verdana"/>
                <a:cs typeface="+mn-lt"/>
              </a:rPr>
              <a:t>Readability Considerations:</a:t>
            </a:r>
            <a:endParaRPr lang="en-US" b="1" dirty="0">
              <a:solidFill>
                <a:srgbClr val="000000"/>
              </a:solidFill>
              <a:latin typeface="Calibri" panose="020F0502020204030204"/>
              <a:ea typeface="Verdana"/>
              <a:cs typeface="+mn-lt"/>
            </a:endParaRPr>
          </a:p>
          <a:p>
            <a:pPr marL="285750" indent="-285750">
              <a:lnSpc>
                <a:spcPct val="100000"/>
              </a:lnSpc>
            </a:pPr>
            <a:r>
              <a:rPr lang="en-US" sz="1600" dirty="0">
                <a:solidFill>
                  <a:srgbClr val="595959"/>
                </a:solidFill>
                <a:latin typeface="Verdana"/>
                <a:ea typeface="Verdana"/>
                <a:cs typeface="+mn-lt"/>
              </a:rPr>
              <a:t>F Choosing appropriate font families and styles for readability.</a:t>
            </a:r>
          </a:p>
          <a:p>
            <a:pPr marL="285750" indent="-285750">
              <a:lnSpc>
                <a:spcPct val="100000"/>
              </a:lnSpc>
            </a:pPr>
            <a:r>
              <a:rPr lang="en-US" sz="1600" dirty="0">
                <a:solidFill>
                  <a:srgbClr val="595959"/>
                </a:solidFill>
                <a:latin typeface="Verdana"/>
                <a:ea typeface="Verdana"/>
                <a:cs typeface="+mn-lt"/>
              </a:rPr>
              <a:t>Setting appropriate line-height and letter-</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spacing for improved legibility.</a:t>
            </a:r>
          </a:p>
          <a:p>
            <a:pPr marL="285750" indent="-285750">
              <a:lnSpc>
                <a:spcPct val="100000"/>
              </a:lnSpc>
            </a:pPr>
            <a:r>
              <a:rPr lang="en-US" sz="1600" dirty="0">
                <a:solidFill>
                  <a:srgbClr val="595959"/>
                </a:solidFill>
                <a:latin typeface="Verdana"/>
                <a:ea typeface="Verdana"/>
                <a:cs typeface="+mn-lt"/>
              </a:rPr>
              <a:t>Ensuring sufficient contrast between text and background colors.</a:t>
            </a:r>
            <a:endParaRPr lang="en-US" sz="1600" dirty="0">
              <a:solidFill>
                <a:srgbClr val="595959"/>
              </a:solidFill>
              <a:latin typeface="Verdana"/>
              <a:ea typeface="Verdana"/>
              <a:cs typeface="Calibri"/>
            </a:endParaRPr>
          </a:p>
          <a:p>
            <a:pPr marL="285750" indent="-285750">
              <a:lnSpc>
                <a:spcPct val="100000"/>
              </a:lnSpc>
            </a:pPr>
            <a:endParaRPr lang="en-US" sz="1600" dirty="0">
              <a:solidFill>
                <a:srgbClr val="595959"/>
              </a:solidFill>
              <a:latin typeface="Verdana"/>
              <a:ea typeface="Verdana"/>
              <a:cs typeface="Calibri"/>
            </a:endParaRPr>
          </a:p>
          <a:p>
            <a:pPr marL="0" indent="0">
              <a:lnSpc>
                <a:spcPct val="100000"/>
              </a:lnSpc>
              <a:buNone/>
            </a:pPr>
            <a:r>
              <a:rPr lang="en-US" sz="1600" b="1" dirty="0">
                <a:solidFill>
                  <a:srgbClr val="595959"/>
                </a:solidFill>
                <a:latin typeface="Verdana"/>
                <a:ea typeface="Verdana"/>
                <a:cs typeface="+mn-lt"/>
              </a:rPr>
              <a:t>Testing and Optimization:</a:t>
            </a:r>
            <a:endParaRPr lang="en-US" sz="1600" dirty="0">
              <a:solidFill>
                <a:srgbClr val="595959"/>
              </a:solidFill>
              <a:latin typeface="Verdana"/>
              <a:ea typeface="Verdana"/>
              <a:cs typeface="Calibri"/>
            </a:endParaRPr>
          </a:p>
          <a:p>
            <a:pPr marL="285750" indent="-285750">
              <a:lnSpc>
                <a:spcPct val="100000"/>
              </a:lnSpc>
            </a:pPr>
            <a:r>
              <a:rPr lang="en-US" sz="1600" dirty="0" err="1">
                <a:solidFill>
                  <a:srgbClr val="595959"/>
                </a:solidFill>
                <a:latin typeface="Verdana"/>
                <a:ea typeface="Verdana"/>
                <a:cs typeface="Calibri"/>
              </a:rPr>
              <a:t>F</a:t>
            </a:r>
            <a:r>
              <a:rPr lang="en-US" sz="1600" dirty="0" err="1">
                <a:solidFill>
                  <a:srgbClr val="595959"/>
                </a:solidFill>
                <a:latin typeface="Verdana"/>
                <a:ea typeface="Verdana"/>
                <a:cs typeface="+mn-lt"/>
              </a:rPr>
              <a:t>Checking</a:t>
            </a:r>
            <a:r>
              <a:rPr lang="en-US" sz="1600" dirty="0">
                <a:solidFill>
                  <a:srgbClr val="595959"/>
                </a:solidFill>
                <a:latin typeface="Verdana"/>
                <a:ea typeface="Verdana"/>
                <a:cs typeface="+mn-lt"/>
              </a:rPr>
              <a:t> text legibility on different devices and screen resolutions.</a:t>
            </a:r>
          </a:p>
          <a:p>
            <a:pPr marL="285750" indent="-285750">
              <a:lnSpc>
                <a:spcPct val="100000"/>
              </a:lnSpc>
            </a:pPr>
            <a:r>
              <a:rPr lang="en-US" sz="1600" dirty="0">
                <a:solidFill>
                  <a:srgbClr val="595959"/>
                </a:solidFill>
                <a:latin typeface="Verdana"/>
                <a:ea typeface="Verdana"/>
                <a:cs typeface="+mn-lt"/>
              </a:rPr>
              <a:t>Conducting user testing to assess readability</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and adjust as needed.</a:t>
            </a:r>
          </a:p>
          <a:p>
            <a:pPr marL="285750" indent="-285750">
              <a:lnSpc>
                <a:spcPct val="100000"/>
              </a:lnSpc>
            </a:pPr>
            <a:r>
              <a:rPr lang="en-US" sz="1600" dirty="0">
                <a:solidFill>
                  <a:srgbClr val="595959"/>
                </a:solidFill>
                <a:latin typeface="Verdana"/>
                <a:ea typeface="Verdana"/>
                <a:cs typeface="+mn-lt"/>
              </a:rPr>
              <a:t>Optimizing performance by balancing text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quality and load times</a:t>
            </a:r>
            <a:endParaRPr lang="en-US" sz="1600">
              <a:solidFill>
                <a:srgbClr val="595959"/>
              </a:solidFill>
              <a:latin typeface="Verdana"/>
              <a:ea typeface="Verdana"/>
              <a:cs typeface="Calibri"/>
            </a:endParaRPr>
          </a:p>
        </p:txBody>
      </p:sp>
      <p:sp>
        <p:nvSpPr>
          <p:cNvPr id="17" name="Rectangle 16">
            <a:extLst>
              <a:ext uri="{FF2B5EF4-FFF2-40B4-BE49-F238E27FC236}">
                <a16:creationId xmlns:a16="http://schemas.microsoft.com/office/drawing/2014/main" id="{3B591AAE-B4C6-F1A5-E84B-15856BD0DB96}"/>
              </a:ext>
            </a:extLst>
          </p:cNvPr>
          <p:cNvSpPr/>
          <p:nvPr/>
        </p:nvSpPr>
        <p:spPr>
          <a:xfrm>
            <a:off x="-804" y="6576738"/>
            <a:ext cx="10322942" cy="273169"/>
          </a:xfrm>
          <a:prstGeom prst="rect">
            <a:avLst/>
          </a:prstGeom>
          <a:solidFill>
            <a:srgbClr val="E625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97E1724F-7981-7E81-64CF-C7ACAD4E3440}"/>
              </a:ext>
            </a:extLst>
          </p:cNvPr>
          <p:cNvSpPr txBox="1">
            <a:spLocks/>
          </p:cNvSpPr>
          <p:nvPr/>
        </p:nvSpPr>
        <p:spPr>
          <a:xfrm>
            <a:off x="818071" y="1345421"/>
            <a:ext cx="5282239" cy="518522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600" b="1" dirty="0">
                <a:solidFill>
                  <a:srgbClr val="595959"/>
                </a:solidFill>
                <a:latin typeface="Verdana"/>
                <a:ea typeface="Verdana"/>
                <a:cs typeface="+mn-lt"/>
              </a:rPr>
              <a:t>Importance of Scalable Text:</a:t>
            </a:r>
            <a:endParaRPr lang="en-US" b="1" dirty="0">
              <a:solidFill>
                <a:srgbClr val="000000"/>
              </a:solidFill>
              <a:latin typeface="Calibri"/>
              <a:ea typeface="Verdana"/>
              <a:cs typeface="+mn-lt"/>
            </a:endParaRPr>
          </a:p>
          <a:p>
            <a:pPr marL="285750" indent="-285750">
              <a:lnSpc>
                <a:spcPct val="100000"/>
              </a:lnSpc>
            </a:pPr>
            <a:r>
              <a:rPr lang="en-US" sz="1600" dirty="0">
                <a:solidFill>
                  <a:srgbClr val="595959"/>
                </a:solidFill>
                <a:latin typeface="Verdana"/>
                <a:ea typeface="Verdana"/>
                <a:cs typeface="+mn-lt"/>
              </a:rPr>
              <a:t>Ensures that text remains legible and readable across different devices and screen sizes.</a:t>
            </a:r>
          </a:p>
          <a:p>
            <a:pPr marL="285750" indent="-285750">
              <a:lnSpc>
                <a:spcPct val="100000"/>
              </a:lnSpc>
            </a:pPr>
            <a:r>
              <a:rPr lang="en-US" sz="1600" dirty="0">
                <a:solidFill>
                  <a:srgbClr val="595959"/>
                </a:solidFill>
                <a:latin typeface="Verdana"/>
                <a:ea typeface="Verdana"/>
                <a:cs typeface="+mn-lt"/>
              </a:rPr>
              <a:t>Enhances user experience by accommodating varying viewing conditions.</a:t>
            </a:r>
          </a:p>
          <a:p>
            <a:pPr marL="285750" indent="-285750">
              <a:lnSpc>
                <a:spcPct val="100000"/>
              </a:lnSpc>
            </a:pPr>
            <a:r>
              <a:rPr lang="en-US" sz="1600" dirty="0">
                <a:solidFill>
                  <a:srgbClr val="595959"/>
                </a:solidFill>
                <a:latin typeface="Verdana"/>
                <a:ea typeface="Verdana"/>
                <a:cs typeface="+mn-lt"/>
              </a:rPr>
              <a:t>Supports accessibility for users with visual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impairments.</a:t>
            </a:r>
            <a:endParaRPr lang="en-US" sz="1600" dirty="0">
              <a:solidFill>
                <a:srgbClr val="595959"/>
              </a:solidFill>
              <a:latin typeface="Verdana"/>
              <a:ea typeface="Verdana"/>
              <a:cs typeface="Calibri" panose="020F0502020204030204"/>
            </a:endParaRPr>
          </a:p>
          <a:p>
            <a:pPr marL="0" indent="0">
              <a:lnSpc>
                <a:spcPct val="100000"/>
              </a:lnSpc>
              <a:buFont typeface="Arial" panose="020B0604020202020204" pitchFamily="34" charset="0"/>
              <a:buNone/>
            </a:pPr>
            <a:endParaRPr lang="en-US" sz="1600" b="1" dirty="0">
              <a:solidFill>
                <a:srgbClr val="595959"/>
              </a:solidFill>
              <a:latin typeface="Verdana"/>
              <a:ea typeface="Verdana"/>
              <a:cs typeface="Calibri"/>
            </a:endParaRPr>
          </a:p>
          <a:p>
            <a:pPr marL="0" indent="0">
              <a:lnSpc>
                <a:spcPct val="100000"/>
              </a:lnSpc>
              <a:buNone/>
            </a:pPr>
            <a:r>
              <a:rPr lang="en-US" sz="1600" b="1" dirty="0">
                <a:solidFill>
                  <a:srgbClr val="595959"/>
                </a:solidFill>
                <a:latin typeface="Verdana"/>
                <a:ea typeface="Verdana"/>
                <a:cs typeface="+mn-lt"/>
              </a:rPr>
              <a:t>Techniques for Scalable Text:</a:t>
            </a:r>
            <a:endParaRPr lang="en-US" b="1" dirty="0">
              <a:solidFill>
                <a:srgbClr val="000000"/>
              </a:solidFill>
              <a:latin typeface="Calibri" panose="020F0502020204030204"/>
              <a:ea typeface="Verdana"/>
              <a:cs typeface="+mn-lt"/>
            </a:endParaRPr>
          </a:p>
          <a:p>
            <a:pPr marL="285750" indent="-285750">
              <a:lnSpc>
                <a:spcPct val="100000"/>
              </a:lnSpc>
            </a:pPr>
            <a:r>
              <a:rPr lang="en-US" sz="1600" dirty="0">
                <a:solidFill>
                  <a:srgbClr val="595959"/>
                </a:solidFill>
                <a:latin typeface="Verdana"/>
                <a:ea typeface="Verdana"/>
                <a:cs typeface="+mn-lt"/>
              </a:rPr>
              <a:t>Using relative units like </a:t>
            </a:r>
            <a:r>
              <a:rPr lang="en-US" sz="1600" dirty="0" err="1">
                <a:solidFill>
                  <a:srgbClr val="595959"/>
                </a:solidFill>
                <a:latin typeface="Verdana"/>
                <a:ea typeface="Verdana"/>
                <a:cs typeface="+mn-lt"/>
              </a:rPr>
              <a:t>em</a:t>
            </a:r>
            <a:r>
              <a:rPr lang="en-US" sz="1600" dirty="0">
                <a:solidFill>
                  <a:srgbClr val="595959"/>
                </a:solidFill>
                <a:latin typeface="Verdana"/>
                <a:ea typeface="Verdana"/>
                <a:cs typeface="+mn-lt"/>
              </a:rPr>
              <a:t> or rem for font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sizes.</a:t>
            </a:r>
          </a:p>
          <a:p>
            <a:pPr marL="285750" indent="-285750">
              <a:lnSpc>
                <a:spcPct val="100000"/>
              </a:lnSpc>
            </a:pPr>
            <a:r>
              <a:rPr lang="en-US" sz="1600" dirty="0">
                <a:solidFill>
                  <a:srgbClr val="595959"/>
                </a:solidFill>
                <a:latin typeface="Verdana"/>
                <a:ea typeface="Verdana"/>
                <a:cs typeface="+mn-lt"/>
              </a:rPr>
              <a:t>Applying media queries to adjust font sizes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based on screen dimensions.</a:t>
            </a:r>
          </a:p>
          <a:p>
            <a:pPr marL="285750" indent="-285750">
              <a:lnSpc>
                <a:spcPct val="100000"/>
              </a:lnSpc>
            </a:pPr>
            <a:r>
              <a:rPr lang="en-US" sz="1600" dirty="0">
                <a:solidFill>
                  <a:srgbClr val="595959"/>
                </a:solidFill>
                <a:latin typeface="Verdana"/>
                <a:ea typeface="Verdana"/>
                <a:cs typeface="+mn-lt"/>
              </a:rPr>
              <a:t>Implementing fluid typography techniques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to maintain optimal text scaling.</a:t>
            </a:r>
            <a:endParaRPr lang="en-US" sz="1600" dirty="0">
              <a:solidFill>
                <a:srgbClr val="595959"/>
              </a:solidFill>
              <a:latin typeface="Verdana"/>
              <a:ea typeface="Verdana"/>
              <a:cs typeface="Calibri"/>
            </a:endParaRPr>
          </a:p>
          <a:p>
            <a:pPr>
              <a:lnSpc>
                <a:spcPct val="100000"/>
              </a:lnSpc>
            </a:pPr>
            <a:endParaRPr lang="en-US" sz="1600" dirty="0">
              <a:solidFill>
                <a:srgbClr val="595959"/>
              </a:solidFill>
              <a:latin typeface="Verdana"/>
              <a:ea typeface="Verdana"/>
              <a:cs typeface="Calibri"/>
            </a:endParaRPr>
          </a:p>
        </p:txBody>
      </p:sp>
    </p:spTree>
    <p:extLst>
      <p:ext uri="{BB962C8B-B14F-4D97-AF65-F5344CB8AC3E}">
        <p14:creationId xmlns:p14="http://schemas.microsoft.com/office/powerpoint/2010/main" val="2395427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3718-A6D0-3B0E-39A7-F54A6A08526D}"/>
              </a:ext>
            </a:extLst>
          </p:cNvPr>
          <p:cNvSpPr>
            <a:spLocks noGrp="1"/>
          </p:cNvSpPr>
          <p:nvPr>
            <p:ph type="title"/>
          </p:nvPr>
        </p:nvSpPr>
        <p:spPr>
          <a:xfrm>
            <a:off x="838200" y="293237"/>
            <a:ext cx="10515600" cy="1325563"/>
          </a:xfrm>
        </p:spPr>
        <p:txBody>
          <a:bodyPr vert="horz" lIns="91440" tIns="45720" rIns="91440" bIns="45720" rtlCol="0" anchor="ctr">
            <a:noAutofit/>
          </a:bodyPr>
          <a:lstStyle/>
          <a:p>
            <a:pPr algn="ctr"/>
            <a:r>
              <a:rPr lang="en-US" sz="3000" b="1" dirty="0">
                <a:solidFill>
                  <a:srgbClr val="E62532"/>
                </a:solidFill>
                <a:latin typeface="Verdana"/>
                <a:ea typeface="Verdana"/>
                <a:cs typeface="Calibri"/>
              </a:rPr>
              <a:t>Exercise 5 </a:t>
            </a:r>
            <a:endParaRPr lang="en-US" dirty="0"/>
          </a:p>
        </p:txBody>
      </p:sp>
      <p:cxnSp>
        <p:nvCxnSpPr>
          <p:cNvPr id="7" name="Straight Arrow Connector 6">
            <a:extLst>
              <a:ext uri="{FF2B5EF4-FFF2-40B4-BE49-F238E27FC236}">
                <a16:creationId xmlns:a16="http://schemas.microsoft.com/office/drawing/2014/main" id="{352C72ED-4644-C3F7-62B6-394E59BE7FB0}"/>
              </a:ext>
            </a:extLst>
          </p:cNvPr>
          <p:cNvCxnSpPr/>
          <p:nvPr/>
        </p:nvCxnSpPr>
        <p:spPr>
          <a:xfrm flipV="1">
            <a:off x="6721330" y="1182696"/>
            <a:ext cx="549611" cy="13221"/>
          </a:xfrm>
          <a:prstGeom prst="straightConnector1">
            <a:avLst/>
          </a:prstGeom>
          <a:ln w="57150">
            <a:solidFill>
              <a:srgbClr val="E62532"/>
            </a:solidFill>
          </a:ln>
        </p:spPr>
        <p:style>
          <a:lnRef idx="3">
            <a:schemeClr val="accent2"/>
          </a:lnRef>
          <a:fillRef idx="0">
            <a:schemeClr val="accent2"/>
          </a:fillRef>
          <a:effectRef idx="2">
            <a:schemeClr val="accent2"/>
          </a:effectRef>
          <a:fontRef idx="minor">
            <a:schemeClr val="tx1"/>
          </a:fontRef>
        </p:style>
      </p:cxnSp>
      <p:sp>
        <p:nvSpPr>
          <p:cNvPr id="4" name="Content Placeholder 2">
            <a:extLst>
              <a:ext uri="{FF2B5EF4-FFF2-40B4-BE49-F238E27FC236}">
                <a16:creationId xmlns:a16="http://schemas.microsoft.com/office/drawing/2014/main" id="{CD53CD18-BC1C-2CB6-DB1F-89085C10D30D}"/>
              </a:ext>
            </a:extLst>
          </p:cNvPr>
          <p:cNvSpPr txBox="1">
            <a:spLocks/>
          </p:cNvSpPr>
          <p:nvPr/>
        </p:nvSpPr>
        <p:spPr>
          <a:xfrm>
            <a:off x="1384541" y="1624343"/>
            <a:ext cx="9422918" cy="492643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1400" b="1" dirty="0">
                <a:solidFill>
                  <a:srgbClr val="595959"/>
                </a:solidFill>
                <a:latin typeface="Verdana"/>
                <a:ea typeface="Verdana"/>
                <a:cs typeface="+mn-lt"/>
              </a:rPr>
              <a:t>Create a webpage layout that consists of two sections: a header and a main content area. The header should contain a logo on the left and a navigation menu on the right,  aligned  horizontally. The main content area should  display a grid of four items, each with an image and a caption.</a:t>
            </a:r>
            <a:endParaRPr lang="en-US" dirty="0">
              <a:cs typeface="Calibri"/>
            </a:endParaRPr>
          </a:p>
          <a:p>
            <a:pPr marL="0" indent="0" algn="just">
              <a:lnSpc>
                <a:spcPct val="100000"/>
              </a:lnSpc>
              <a:buNone/>
            </a:pPr>
            <a:endParaRPr lang="en-US" sz="1400" b="1" dirty="0">
              <a:solidFill>
                <a:srgbClr val="595959"/>
              </a:solidFill>
              <a:latin typeface="Verdana"/>
              <a:ea typeface="Verdana"/>
              <a:cs typeface="Calibri"/>
            </a:endParaRPr>
          </a:p>
          <a:p>
            <a:pPr marL="0" indent="0" algn="just">
              <a:lnSpc>
                <a:spcPct val="100000"/>
              </a:lnSpc>
              <a:buNone/>
            </a:pPr>
            <a:r>
              <a:rPr lang="en-US" sz="1400" b="1" dirty="0">
                <a:solidFill>
                  <a:srgbClr val="595959"/>
                </a:solidFill>
                <a:latin typeface="Verdana"/>
                <a:ea typeface="Verdana"/>
                <a:cs typeface="+mn-lt"/>
              </a:rPr>
              <a:t>On small screens (max-width: 767px): </a:t>
            </a:r>
            <a:endParaRPr lang="en-US" sz="1400" b="1" dirty="0">
              <a:solidFill>
                <a:srgbClr val="000000"/>
              </a:solidFill>
              <a:latin typeface="Verdana"/>
              <a:ea typeface="Verdana"/>
              <a:cs typeface="+mn-lt"/>
            </a:endParaRPr>
          </a:p>
          <a:p>
            <a:pPr algn="just">
              <a:lnSpc>
                <a:spcPct val="100000"/>
              </a:lnSpc>
              <a:buFont typeface="Arial"/>
            </a:pPr>
            <a:r>
              <a:rPr lang="en-US" sz="1400" dirty="0">
                <a:solidFill>
                  <a:srgbClr val="595959"/>
                </a:solidFill>
                <a:latin typeface="Verdana"/>
                <a:ea typeface="Verdana"/>
                <a:cs typeface="+mn-lt"/>
              </a:rPr>
              <a:t>Use CSS Flexbox to align the logo and navigation menu horizontally in the header.</a:t>
            </a:r>
            <a:endParaRPr lang="en-US" sz="1400" b="1" dirty="0">
              <a:solidFill>
                <a:srgbClr val="000000"/>
              </a:solidFill>
              <a:latin typeface="Verdana"/>
              <a:ea typeface="Verdana"/>
              <a:cs typeface="+mn-lt"/>
            </a:endParaRPr>
          </a:p>
          <a:p>
            <a:pPr algn="just">
              <a:lnSpc>
                <a:spcPct val="100000"/>
              </a:lnSpc>
              <a:buFont typeface="Arial"/>
            </a:pPr>
            <a:r>
              <a:rPr lang="en-US" sz="1400" dirty="0">
                <a:solidFill>
                  <a:srgbClr val="595959"/>
                </a:solidFill>
                <a:latin typeface="Verdana"/>
                <a:ea typeface="Verdana"/>
                <a:cs typeface="+mn-lt"/>
              </a:rPr>
              <a:t>Utilize CSS Grid to arrange the four items in a 2x2 grid layout in the main content </a:t>
            </a:r>
            <a:br>
              <a:rPr lang="en-US" sz="1400" dirty="0">
                <a:solidFill>
                  <a:srgbClr val="595959"/>
                </a:solidFill>
                <a:latin typeface="Verdana"/>
                <a:ea typeface="Verdana"/>
                <a:cs typeface="+mn-lt"/>
              </a:rPr>
            </a:br>
            <a:r>
              <a:rPr lang="en-US" sz="1400" dirty="0">
                <a:solidFill>
                  <a:srgbClr val="595959"/>
                </a:solidFill>
                <a:latin typeface="Verdana"/>
                <a:ea typeface="Verdana"/>
                <a:cs typeface="+mn-lt"/>
              </a:rPr>
              <a:t>area.</a:t>
            </a:r>
            <a:endParaRPr lang="en-US" sz="1400" b="1" dirty="0">
              <a:solidFill>
                <a:srgbClr val="000000"/>
              </a:solidFill>
              <a:latin typeface="Verdana"/>
              <a:ea typeface="Verdana"/>
              <a:cs typeface="+mn-lt"/>
            </a:endParaRPr>
          </a:p>
          <a:p>
            <a:pPr algn="just">
              <a:lnSpc>
                <a:spcPct val="100000"/>
              </a:lnSpc>
              <a:buFont typeface="Arial"/>
            </a:pPr>
            <a:r>
              <a:rPr lang="en-US" sz="1400" dirty="0">
                <a:solidFill>
                  <a:srgbClr val="595959"/>
                </a:solidFill>
                <a:latin typeface="Verdana"/>
                <a:ea typeface="Verdana"/>
                <a:cs typeface="+mn-lt"/>
              </a:rPr>
              <a:t>Apply appropriate spacing and styling to achieve a visually appealing design.</a:t>
            </a:r>
            <a:endParaRPr lang="en-US" sz="1400" b="1" dirty="0">
              <a:solidFill>
                <a:srgbClr val="000000"/>
              </a:solidFill>
              <a:latin typeface="Verdana"/>
              <a:ea typeface="Verdana"/>
              <a:cs typeface="+mn-lt"/>
            </a:endParaRPr>
          </a:p>
          <a:p>
            <a:pPr algn="just">
              <a:lnSpc>
                <a:spcPct val="100000"/>
              </a:lnSpc>
              <a:buFont typeface="Arial"/>
            </a:pPr>
            <a:r>
              <a:rPr lang="en-US" sz="1400" dirty="0">
                <a:solidFill>
                  <a:srgbClr val="595959"/>
                </a:solidFill>
                <a:latin typeface="Verdana"/>
                <a:ea typeface="Verdana"/>
                <a:cs typeface="+mn-lt"/>
              </a:rPr>
              <a:t>Make the layout responsive, ensuring that it adapts gracefully to different screen </a:t>
            </a:r>
            <a:br>
              <a:rPr lang="en-US" sz="1400" dirty="0">
                <a:solidFill>
                  <a:srgbClr val="595959"/>
                </a:solidFill>
                <a:latin typeface="Verdana"/>
                <a:ea typeface="Verdana"/>
                <a:cs typeface="+mn-lt"/>
              </a:rPr>
            </a:br>
            <a:r>
              <a:rPr lang="en-US" sz="1400" dirty="0">
                <a:solidFill>
                  <a:srgbClr val="595959"/>
                </a:solidFill>
                <a:latin typeface="Verdana"/>
                <a:ea typeface="Verdana"/>
                <a:cs typeface="+mn-lt"/>
              </a:rPr>
              <a:t>sizes.</a:t>
            </a:r>
            <a:endParaRPr lang="en-US" sz="1400" b="1" dirty="0">
              <a:solidFill>
                <a:srgbClr val="000000"/>
              </a:solidFill>
              <a:latin typeface="Verdana"/>
              <a:ea typeface="Verdana"/>
              <a:cs typeface="+mn-lt"/>
            </a:endParaRPr>
          </a:p>
          <a:p>
            <a:pPr algn="just">
              <a:lnSpc>
                <a:spcPct val="100000"/>
              </a:lnSpc>
              <a:buFont typeface="Arial"/>
            </a:pPr>
            <a:r>
              <a:rPr lang="en-US" sz="1400" dirty="0">
                <a:solidFill>
                  <a:srgbClr val="595959"/>
                </a:solidFill>
                <a:latin typeface="Verdana"/>
                <a:ea typeface="Verdana"/>
                <a:cs typeface="+mn-lt"/>
              </a:rPr>
              <a:t>Implement a JavaScript functionality where clicking on an item in the grid will display </a:t>
            </a:r>
            <a:br>
              <a:rPr lang="en-US" sz="1400" dirty="0">
                <a:solidFill>
                  <a:srgbClr val="595959"/>
                </a:solidFill>
                <a:latin typeface="Verdana"/>
                <a:ea typeface="Verdana"/>
                <a:cs typeface="+mn-lt"/>
              </a:rPr>
            </a:br>
            <a:r>
              <a:rPr lang="en-US" sz="1400" dirty="0">
                <a:solidFill>
                  <a:srgbClr val="595959"/>
                </a:solidFill>
                <a:latin typeface="Verdana"/>
                <a:ea typeface="Verdana"/>
                <a:cs typeface="+mn-lt"/>
              </a:rPr>
              <a:t>a modal with additional details about the item</a:t>
            </a:r>
            <a:endParaRPr lang="en-US" sz="1400" b="1" dirty="0">
              <a:solidFill>
                <a:srgbClr val="000000"/>
              </a:solidFill>
              <a:latin typeface="Verdana"/>
              <a:ea typeface="Verdana"/>
              <a:cs typeface="+mn-lt"/>
            </a:endParaRPr>
          </a:p>
          <a:p>
            <a:pPr algn="just">
              <a:lnSpc>
                <a:spcPct val="100000"/>
              </a:lnSpc>
              <a:buFont typeface="Arial"/>
            </a:pPr>
            <a:endParaRPr lang="en-US" sz="1400" dirty="0">
              <a:solidFill>
                <a:srgbClr val="000000"/>
              </a:solidFill>
              <a:latin typeface="Calibri" panose="020F0502020204030204"/>
              <a:ea typeface="Verdana"/>
              <a:cs typeface="+mn-lt"/>
            </a:endParaRPr>
          </a:p>
        </p:txBody>
      </p:sp>
      <p:pic>
        <p:nvPicPr>
          <p:cNvPr id="11" name="Picture 6">
            <a:extLst>
              <a:ext uri="{FF2B5EF4-FFF2-40B4-BE49-F238E27FC236}">
                <a16:creationId xmlns:a16="http://schemas.microsoft.com/office/drawing/2014/main" id="{6CEB7992-21B2-4BA3-A687-E881C8064205}"/>
              </a:ext>
            </a:extLst>
          </p:cNvPr>
          <p:cNvPicPr>
            <a:picLocks noChangeAspect="1"/>
          </p:cNvPicPr>
          <p:nvPr/>
        </p:nvPicPr>
        <p:blipFill>
          <a:blip r:embed="rId2"/>
          <a:stretch>
            <a:fillRect/>
          </a:stretch>
        </p:blipFill>
        <p:spPr>
          <a:xfrm>
            <a:off x="10460965" y="5615348"/>
            <a:ext cx="1607389" cy="1162585"/>
          </a:xfrm>
          <a:prstGeom prst="rect">
            <a:avLst/>
          </a:prstGeom>
        </p:spPr>
      </p:pic>
      <p:sp>
        <p:nvSpPr>
          <p:cNvPr id="14" name="Rectangle 13">
            <a:extLst>
              <a:ext uri="{FF2B5EF4-FFF2-40B4-BE49-F238E27FC236}">
                <a16:creationId xmlns:a16="http://schemas.microsoft.com/office/drawing/2014/main" id="{9A3AF3AA-F37E-47A5-741D-59A320B805A3}"/>
              </a:ext>
            </a:extLst>
          </p:cNvPr>
          <p:cNvSpPr/>
          <p:nvPr/>
        </p:nvSpPr>
        <p:spPr>
          <a:xfrm>
            <a:off x="-804" y="6576738"/>
            <a:ext cx="10322942" cy="273169"/>
          </a:xfrm>
          <a:prstGeom prst="rect">
            <a:avLst/>
          </a:prstGeom>
          <a:solidFill>
            <a:srgbClr val="E625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9087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3718-A6D0-3B0E-39A7-F54A6A08526D}"/>
              </a:ext>
            </a:extLst>
          </p:cNvPr>
          <p:cNvSpPr>
            <a:spLocks noGrp="1"/>
          </p:cNvSpPr>
          <p:nvPr>
            <p:ph type="title"/>
          </p:nvPr>
        </p:nvSpPr>
        <p:spPr>
          <a:xfrm>
            <a:off x="766313" y="365125"/>
            <a:ext cx="10644996" cy="1325563"/>
          </a:xfrm>
        </p:spPr>
        <p:txBody>
          <a:bodyPr vert="horz" lIns="91440" tIns="45720" rIns="91440" bIns="45720" rtlCol="0" anchor="ctr">
            <a:noAutofit/>
          </a:bodyPr>
          <a:lstStyle/>
          <a:p>
            <a:pPr algn="ctr"/>
            <a:r>
              <a:rPr lang="en-US" sz="2800" b="1" dirty="0">
                <a:solidFill>
                  <a:srgbClr val="E62532"/>
                </a:solidFill>
                <a:latin typeface="Verdana"/>
                <a:ea typeface="Verdana"/>
                <a:cs typeface="+mj-lt"/>
              </a:rPr>
              <a:t>Unit types, font scaling and line-height</a:t>
            </a:r>
            <a:endParaRPr lang="en-US" dirty="0"/>
          </a:p>
        </p:txBody>
      </p:sp>
      <p:pic>
        <p:nvPicPr>
          <p:cNvPr id="6" name="Picture 6">
            <a:extLst>
              <a:ext uri="{FF2B5EF4-FFF2-40B4-BE49-F238E27FC236}">
                <a16:creationId xmlns:a16="http://schemas.microsoft.com/office/drawing/2014/main" id="{3BD37F42-0C5D-0FC6-794D-507719695323}"/>
              </a:ext>
            </a:extLst>
          </p:cNvPr>
          <p:cNvPicPr>
            <a:picLocks noChangeAspect="1"/>
          </p:cNvPicPr>
          <p:nvPr/>
        </p:nvPicPr>
        <p:blipFill>
          <a:blip r:embed="rId2"/>
          <a:stretch>
            <a:fillRect/>
          </a:stretch>
        </p:blipFill>
        <p:spPr>
          <a:xfrm>
            <a:off x="10460965" y="5615348"/>
            <a:ext cx="1607389" cy="1162585"/>
          </a:xfrm>
          <a:prstGeom prst="rect">
            <a:avLst/>
          </a:prstGeom>
        </p:spPr>
      </p:pic>
      <p:cxnSp>
        <p:nvCxnSpPr>
          <p:cNvPr id="7" name="Straight Arrow Connector 6">
            <a:extLst>
              <a:ext uri="{FF2B5EF4-FFF2-40B4-BE49-F238E27FC236}">
                <a16:creationId xmlns:a16="http://schemas.microsoft.com/office/drawing/2014/main" id="{352C72ED-4644-C3F7-62B6-394E59BE7FB0}"/>
              </a:ext>
            </a:extLst>
          </p:cNvPr>
          <p:cNvCxnSpPr/>
          <p:nvPr/>
        </p:nvCxnSpPr>
        <p:spPr>
          <a:xfrm flipV="1">
            <a:off x="2781934" y="1297715"/>
            <a:ext cx="1095950" cy="13221"/>
          </a:xfrm>
          <a:prstGeom prst="straightConnector1">
            <a:avLst/>
          </a:prstGeom>
          <a:ln w="57150">
            <a:solidFill>
              <a:srgbClr val="E62532"/>
            </a:solidFill>
          </a:ln>
        </p:spPr>
        <p:style>
          <a:lnRef idx="3">
            <a:schemeClr val="accent2"/>
          </a:lnRef>
          <a:fillRef idx="0">
            <a:schemeClr val="accent2"/>
          </a:fillRef>
          <a:effectRef idx="2">
            <a:schemeClr val="accent2"/>
          </a:effectRef>
          <a:fontRef idx="minor">
            <a:schemeClr val="tx1"/>
          </a:fontRef>
        </p:style>
      </p:cxnSp>
      <p:sp>
        <p:nvSpPr>
          <p:cNvPr id="13" name="Content Placeholder 2">
            <a:extLst>
              <a:ext uri="{FF2B5EF4-FFF2-40B4-BE49-F238E27FC236}">
                <a16:creationId xmlns:a16="http://schemas.microsoft.com/office/drawing/2014/main" id="{9581D807-80C3-35CE-843E-4476700155CF}"/>
              </a:ext>
            </a:extLst>
          </p:cNvPr>
          <p:cNvSpPr>
            <a:spLocks noGrp="1"/>
          </p:cNvSpPr>
          <p:nvPr>
            <p:ph idx="1"/>
          </p:nvPr>
        </p:nvSpPr>
        <p:spPr>
          <a:xfrm>
            <a:off x="967596" y="1983776"/>
            <a:ext cx="10256806" cy="3416810"/>
          </a:xfrm>
        </p:spPr>
        <p:txBody>
          <a:bodyPr vert="horz" lIns="91440" tIns="45720" rIns="91440" bIns="45720" rtlCol="0" anchor="t">
            <a:noAutofit/>
          </a:bodyPr>
          <a:lstStyle/>
          <a:p>
            <a:pPr algn="just">
              <a:lnSpc>
                <a:spcPct val="100000"/>
              </a:lnSpc>
            </a:pPr>
            <a:r>
              <a:rPr lang="en-US" sz="1600" b="1" dirty="0">
                <a:solidFill>
                  <a:srgbClr val="595959"/>
                </a:solidFill>
                <a:latin typeface="Verdana"/>
                <a:ea typeface="Verdana"/>
                <a:cs typeface="+mn-lt"/>
              </a:rPr>
              <a:t> Unit types for font sizes:</a:t>
            </a:r>
            <a:r>
              <a:rPr lang="en-US" sz="1600" dirty="0">
                <a:solidFill>
                  <a:srgbClr val="595959"/>
                </a:solidFill>
                <a:latin typeface="Verdana"/>
                <a:ea typeface="Verdana"/>
                <a:cs typeface="+mn-lt"/>
              </a:rPr>
              <a:t> Pixels (</a:t>
            </a:r>
            <a:r>
              <a:rPr lang="en-US" sz="1600" dirty="0" err="1">
                <a:solidFill>
                  <a:srgbClr val="595959"/>
                </a:solidFill>
                <a:latin typeface="Verdana"/>
                <a:ea typeface="Verdana"/>
                <a:cs typeface="+mn-lt"/>
              </a:rPr>
              <a:t>px</a:t>
            </a:r>
            <a:r>
              <a:rPr lang="en-US" sz="1600" dirty="0">
                <a:solidFill>
                  <a:srgbClr val="595959"/>
                </a:solidFill>
                <a:latin typeface="Verdana"/>
                <a:ea typeface="Verdana"/>
                <a:cs typeface="+mn-lt"/>
              </a:rPr>
              <a:t>), </a:t>
            </a:r>
            <a:r>
              <a:rPr lang="en-US" sz="1600" dirty="0" err="1">
                <a:solidFill>
                  <a:srgbClr val="595959"/>
                </a:solidFill>
                <a:latin typeface="Verdana"/>
                <a:ea typeface="Verdana"/>
                <a:cs typeface="+mn-lt"/>
              </a:rPr>
              <a:t>em</a:t>
            </a:r>
            <a:r>
              <a:rPr lang="en-US" sz="1600" dirty="0">
                <a:solidFill>
                  <a:srgbClr val="595959"/>
                </a:solidFill>
                <a:latin typeface="Verdana"/>
                <a:ea typeface="Verdana"/>
                <a:cs typeface="+mn-lt"/>
              </a:rPr>
              <a:t>, rem, and percentages (%).</a:t>
            </a:r>
            <a:endParaRPr lang="en-US" dirty="0">
              <a:solidFill>
                <a:srgbClr val="000000"/>
              </a:solidFill>
              <a:latin typeface="Calibri"/>
              <a:ea typeface="Verdana"/>
              <a:cs typeface="+mn-lt"/>
            </a:endParaRPr>
          </a:p>
          <a:p>
            <a:pPr algn="just">
              <a:lnSpc>
                <a:spcPct val="100000"/>
              </a:lnSpc>
            </a:pPr>
            <a:r>
              <a:rPr lang="en-US" sz="1600" b="1" dirty="0">
                <a:solidFill>
                  <a:srgbClr val="595959"/>
                </a:solidFill>
                <a:latin typeface="Verdana"/>
                <a:ea typeface="Verdana"/>
                <a:cs typeface="+mn-lt"/>
              </a:rPr>
              <a:t>Font scaling techniques:</a:t>
            </a:r>
            <a:r>
              <a:rPr lang="en-US" sz="1600" dirty="0">
                <a:solidFill>
                  <a:srgbClr val="595959"/>
                </a:solidFill>
                <a:latin typeface="Verdana"/>
                <a:ea typeface="Verdana"/>
                <a:cs typeface="+mn-lt"/>
              </a:rPr>
              <a:t> Using relative units (</a:t>
            </a:r>
            <a:r>
              <a:rPr lang="en-US" sz="1600" dirty="0" err="1">
                <a:solidFill>
                  <a:srgbClr val="595959"/>
                </a:solidFill>
                <a:latin typeface="Verdana"/>
                <a:ea typeface="Verdana"/>
                <a:cs typeface="+mn-lt"/>
              </a:rPr>
              <a:t>em</a:t>
            </a:r>
            <a:r>
              <a:rPr lang="en-US" sz="1600" dirty="0">
                <a:solidFill>
                  <a:srgbClr val="595959"/>
                </a:solidFill>
                <a:latin typeface="Verdana"/>
                <a:ea typeface="Verdana"/>
                <a:cs typeface="+mn-lt"/>
              </a:rPr>
              <a:t>, rem) for font sizes, applying media queries for responsive font scaling.</a:t>
            </a:r>
            <a:endParaRPr lang="en-US" dirty="0">
              <a:solidFill>
                <a:srgbClr val="000000"/>
              </a:solidFill>
              <a:latin typeface="Calibri"/>
              <a:ea typeface="Verdana"/>
              <a:cs typeface="+mn-lt"/>
            </a:endParaRPr>
          </a:p>
          <a:p>
            <a:pPr algn="just">
              <a:lnSpc>
                <a:spcPct val="100000"/>
              </a:lnSpc>
            </a:pPr>
            <a:r>
              <a:rPr lang="en-US" sz="1600" b="1" dirty="0">
                <a:solidFill>
                  <a:srgbClr val="595959"/>
                </a:solidFill>
                <a:latin typeface="Verdana"/>
                <a:ea typeface="Verdana"/>
                <a:cs typeface="+mn-lt"/>
              </a:rPr>
              <a:t>Importance of line-height:</a:t>
            </a:r>
            <a:r>
              <a:rPr lang="en-US" sz="1600" dirty="0">
                <a:solidFill>
                  <a:srgbClr val="595959"/>
                </a:solidFill>
                <a:latin typeface="Verdana"/>
                <a:ea typeface="Verdana"/>
                <a:cs typeface="+mn-lt"/>
              </a:rPr>
              <a:t> Enhances readability and visual spacing between lines of text.</a:t>
            </a:r>
            <a:endParaRPr lang="en-US" dirty="0">
              <a:solidFill>
                <a:srgbClr val="000000"/>
              </a:solidFill>
              <a:latin typeface="Calibri"/>
              <a:ea typeface="Verdana"/>
              <a:cs typeface="+mn-lt"/>
            </a:endParaRPr>
          </a:p>
          <a:p>
            <a:pPr algn="just">
              <a:lnSpc>
                <a:spcPct val="100000"/>
              </a:lnSpc>
            </a:pPr>
            <a:r>
              <a:rPr lang="en-US" sz="1600" b="1" dirty="0">
                <a:solidFill>
                  <a:srgbClr val="595959"/>
                </a:solidFill>
                <a:latin typeface="Verdana"/>
                <a:ea typeface="Verdana"/>
                <a:cs typeface="+mn-lt"/>
              </a:rPr>
              <a:t>Adjusting line-height:</a:t>
            </a:r>
            <a:r>
              <a:rPr lang="en-US" sz="1600" dirty="0">
                <a:solidFill>
                  <a:srgbClr val="595959"/>
                </a:solidFill>
                <a:latin typeface="Verdana"/>
                <a:ea typeface="Verdana"/>
                <a:cs typeface="+mn-lt"/>
              </a:rPr>
              <a:t> Consider font size, line length, and content to determine an appropriate line-height value.</a:t>
            </a:r>
            <a:endParaRPr lang="en-US" dirty="0">
              <a:solidFill>
                <a:srgbClr val="000000"/>
              </a:solidFill>
              <a:latin typeface="Calibri"/>
              <a:ea typeface="Verdana"/>
              <a:cs typeface="+mn-lt"/>
            </a:endParaRPr>
          </a:p>
          <a:p>
            <a:pPr algn="just">
              <a:lnSpc>
                <a:spcPct val="100000"/>
              </a:lnSpc>
            </a:pPr>
            <a:r>
              <a:rPr lang="en-US" sz="1600" b="1" dirty="0">
                <a:solidFill>
                  <a:srgbClr val="595959"/>
                </a:solidFill>
                <a:latin typeface="Verdana"/>
                <a:ea typeface="Verdana"/>
                <a:cs typeface="+mn-lt"/>
              </a:rPr>
              <a:t>Unitless line-height:</a:t>
            </a:r>
            <a:r>
              <a:rPr lang="en-US" sz="1600" dirty="0">
                <a:solidFill>
                  <a:srgbClr val="595959"/>
                </a:solidFill>
                <a:latin typeface="Verdana"/>
                <a:ea typeface="Verdana"/>
                <a:cs typeface="+mn-lt"/>
              </a:rPr>
              <a:t> Using a unitless value maintains a consistent line-height regardless of font size.</a:t>
            </a:r>
            <a:endParaRPr lang="en-US" dirty="0">
              <a:solidFill>
                <a:srgbClr val="000000"/>
              </a:solidFill>
              <a:latin typeface="Calibri"/>
              <a:ea typeface="Verdana"/>
              <a:cs typeface="+mn-lt"/>
            </a:endParaRPr>
          </a:p>
          <a:p>
            <a:pPr algn="just">
              <a:lnSpc>
                <a:spcPct val="100000"/>
              </a:lnSpc>
            </a:pPr>
            <a:r>
              <a:rPr lang="en-US" sz="1600" b="1" dirty="0">
                <a:solidFill>
                  <a:srgbClr val="595959"/>
                </a:solidFill>
                <a:latin typeface="Verdana"/>
                <a:ea typeface="Verdana"/>
                <a:cs typeface="+mn-lt"/>
              </a:rPr>
              <a:t>Responsive typography:</a:t>
            </a:r>
            <a:r>
              <a:rPr lang="en-US" sz="1600" dirty="0">
                <a:solidFill>
                  <a:srgbClr val="595959"/>
                </a:solidFill>
                <a:latin typeface="Verdana"/>
                <a:ea typeface="Verdana"/>
                <a:cs typeface="+mn-lt"/>
              </a:rPr>
              <a:t> Implementing fluid typography techniques for seamless font scaling across different devices.</a:t>
            </a:r>
            <a:endParaRPr lang="en-US" dirty="0">
              <a:solidFill>
                <a:srgbClr val="000000"/>
              </a:solidFill>
              <a:latin typeface="Calibri"/>
              <a:ea typeface="Verdana"/>
              <a:cs typeface="+mn-lt"/>
            </a:endParaRPr>
          </a:p>
          <a:p>
            <a:pPr algn="just">
              <a:lnSpc>
                <a:spcPct val="100000"/>
              </a:lnSpc>
            </a:pPr>
            <a:endParaRPr lang="en-US" sz="1600" dirty="0">
              <a:solidFill>
                <a:srgbClr val="595959"/>
              </a:solidFill>
              <a:latin typeface="Verdana"/>
              <a:ea typeface="Verdana"/>
              <a:cs typeface="Calibri"/>
            </a:endParaRPr>
          </a:p>
        </p:txBody>
      </p:sp>
      <p:sp>
        <p:nvSpPr>
          <p:cNvPr id="17" name="Rectangle 16">
            <a:extLst>
              <a:ext uri="{FF2B5EF4-FFF2-40B4-BE49-F238E27FC236}">
                <a16:creationId xmlns:a16="http://schemas.microsoft.com/office/drawing/2014/main" id="{3B591AAE-B4C6-F1A5-E84B-15856BD0DB96}"/>
              </a:ext>
            </a:extLst>
          </p:cNvPr>
          <p:cNvSpPr/>
          <p:nvPr/>
        </p:nvSpPr>
        <p:spPr>
          <a:xfrm>
            <a:off x="-804" y="6576738"/>
            <a:ext cx="10322942" cy="273169"/>
          </a:xfrm>
          <a:prstGeom prst="rect">
            <a:avLst/>
          </a:prstGeom>
          <a:solidFill>
            <a:srgbClr val="E625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4693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3718-A6D0-3B0E-39A7-F54A6A08526D}"/>
              </a:ext>
            </a:extLst>
          </p:cNvPr>
          <p:cNvSpPr>
            <a:spLocks noGrp="1"/>
          </p:cNvSpPr>
          <p:nvPr>
            <p:ph type="title"/>
          </p:nvPr>
        </p:nvSpPr>
        <p:spPr>
          <a:xfrm>
            <a:off x="838200" y="293237"/>
            <a:ext cx="10515600" cy="1325563"/>
          </a:xfrm>
        </p:spPr>
        <p:txBody>
          <a:bodyPr vert="horz" lIns="91440" tIns="45720" rIns="91440" bIns="45720" rtlCol="0" anchor="ctr">
            <a:noAutofit/>
          </a:bodyPr>
          <a:lstStyle/>
          <a:p>
            <a:pPr algn="ctr"/>
            <a:r>
              <a:rPr lang="en-US" sz="3000" b="1" dirty="0">
                <a:solidFill>
                  <a:srgbClr val="E62532"/>
                </a:solidFill>
                <a:latin typeface="Verdana"/>
                <a:ea typeface="Verdana"/>
                <a:cs typeface="Calibri"/>
              </a:rPr>
              <a:t>Exercise 6 </a:t>
            </a:r>
            <a:endParaRPr lang="en-US" dirty="0"/>
          </a:p>
        </p:txBody>
      </p:sp>
      <p:cxnSp>
        <p:nvCxnSpPr>
          <p:cNvPr id="7" name="Straight Arrow Connector 6">
            <a:extLst>
              <a:ext uri="{FF2B5EF4-FFF2-40B4-BE49-F238E27FC236}">
                <a16:creationId xmlns:a16="http://schemas.microsoft.com/office/drawing/2014/main" id="{352C72ED-4644-C3F7-62B6-394E59BE7FB0}"/>
              </a:ext>
            </a:extLst>
          </p:cNvPr>
          <p:cNvCxnSpPr/>
          <p:nvPr/>
        </p:nvCxnSpPr>
        <p:spPr>
          <a:xfrm flipV="1">
            <a:off x="6721330" y="1182696"/>
            <a:ext cx="549611" cy="13221"/>
          </a:xfrm>
          <a:prstGeom prst="straightConnector1">
            <a:avLst/>
          </a:prstGeom>
          <a:ln w="57150">
            <a:solidFill>
              <a:srgbClr val="E62532"/>
            </a:solidFill>
          </a:ln>
        </p:spPr>
        <p:style>
          <a:lnRef idx="3">
            <a:schemeClr val="accent2"/>
          </a:lnRef>
          <a:fillRef idx="0">
            <a:schemeClr val="accent2"/>
          </a:fillRef>
          <a:effectRef idx="2">
            <a:schemeClr val="accent2"/>
          </a:effectRef>
          <a:fontRef idx="minor">
            <a:schemeClr val="tx1"/>
          </a:fontRef>
        </p:style>
      </p:cxnSp>
      <p:sp>
        <p:nvSpPr>
          <p:cNvPr id="4" name="Content Placeholder 2">
            <a:extLst>
              <a:ext uri="{FF2B5EF4-FFF2-40B4-BE49-F238E27FC236}">
                <a16:creationId xmlns:a16="http://schemas.microsoft.com/office/drawing/2014/main" id="{CD53CD18-BC1C-2CB6-DB1F-89085C10D30D}"/>
              </a:ext>
            </a:extLst>
          </p:cNvPr>
          <p:cNvSpPr txBox="1">
            <a:spLocks/>
          </p:cNvSpPr>
          <p:nvPr/>
        </p:nvSpPr>
        <p:spPr>
          <a:xfrm>
            <a:off x="1384541" y="1624343"/>
            <a:ext cx="9422918" cy="492643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1400" b="1" dirty="0">
                <a:solidFill>
                  <a:srgbClr val="595959"/>
                </a:solidFill>
                <a:latin typeface="Verdana"/>
                <a:ea typeface="Verdana"/>
                <a:cs typeface="+mn-lt"/>
              </a:rPr>
              <a:t>Create a webpage that showcases a responsive text section with the following:</a:t>
            </a:r>
            <a:br>
              <a:rPr lang="en-US" sz="1400" b="1" dirty="0">
                <a:solidFill>
                  <a:srgbClr val="595959"/>
                </a:solidFill>
                <a:latin typeface="Verdana"/>
                <a:ea typeface="Verdana"/>
                <a:cs typeface="+mn-lt"/>
              </a:rPr>
            </a:br>
            <a:r>
              <a:rPr lang="en-US" sz="1400" b="1" dirty="0">
                <a:solidFill>
                  <a:srgbClr val="595959"/>
                </a:solidFill>
                <a:latin typeface="Verdana"/>
                <a:ea typeface="Verdana"/>
                <a:cs typeface="+mn-lt"/>
              </a:rPr>
              <a:t>requirements</a:t>
            </a:r>
            <a:endParaRPr lang="en-US" dirty="0">
              <a:solidFill>
                <a:srgbClr val="000000"/>
              </a:solidFill>
              <a:latin typeface="Calibri"/>
              <a:ea typeface="Verdana"/>
              <a:cs typeface="+mn-lt"/>
            </a:endParaRPr>
          </a:p>
          <a:p>
            <a:pPr marL="0" indent="0" algn="just">
              <a:lnSpc>
                <a:spcPct val="100000"/>
              </a:lnSpc>
              <a:buNone/>
            </a:pPr>
            <a:endParaRPr lang="en-US" sz="1400" b="1">
              <a:solidFill>
                <a:srgbClr val="000000"/>
              </a:solidFill>
              <a:latin typeface="Verdana"/>
              <a:ea typeface="Verdana"/>
              <a:cs typeface="+mn-lt"/>
            </a:endParaRPr>
          </a:p>
          <a:p>
            <a:pPr algn="just">
              <a:lnSpc>
                <a:spcPct val="100000"/>
              </a:lnSpc>
              <a:buFont typeface="Arial"/>
            </a:pPr>
            <a:r>
              <a:rPr lang="en-US" sz="1400" dirty="0">
                <a:solidFill>
                  <a:srgbClr val="595959"/>
                </a:solidFill>
                <a:latin typeface="Verdana"/>
                <a:ea typeface="Verdana"/>
                <a:cs typeface="+mn-lt"/>
              </a:rPr>
              <a:t>The base font size for the webpage should be 16 pixels (</a:t>
            </a:r>
            <a:r>
              <a:rPr lang="en-US" sz="1400" dirty="0" err="1">
                <a:solidFill>
                  <a:srgbClr val="595959"/>
                </a:solidFill>
                <a:latin typeface="Verdana"/>
                <a:ea typeface="Verdana"/>
                <a:cs typeface="+mn-lt"/>
              </a:rPr>
              <a:t>px</a:t>
            </a:r>
            <a:r>
              <a:rPr lang="en-US" sz="1400" dirty="0">
                <a:solidFill>
                  <a:srgbClr val="595959"/>
                </a:solidFill>
                <a:latin typeface="Verdana"/>
                <a:ea typeface="Verdana"/>
                <a:cs typeface="+mn-lt"/>
              </a:rPr>
              <a:t>).</a:t>
            </a:r>
          </a:p>
          <a:p>
            <a:pPr algn="just">
              <a:lnSpc>
                <a:spcPct val="100000"/>
              </a:lnSpc>
              <a:buFont typeface="Arial"/>
            </a:pPr>
            <a:r>
              <a:rPr lang="en-US" sz="1400" dirty="0">
                <a:solidFill>
                  <a:srgbClr val="595959"/>
                </a:solidFill>
                <a:latin typeface="Verdana"/>
                <a:ea typeface="Verdana"/>
                <a:cs typeface="+mn-lt"/>
              </a:rPr>
              <a:t>Implement three different sections with headings and paragraphs, each using a different unit </a:t>
            </a:r>
            <a:br>
              <a:rPr lang="en-US" sz="1400" dirty="0">
                <a:solidFill>
                  <a:srgbClr val="595959"/>
                </a:solidFill>
                <a:latin typeface="Verdana"/>
                <a:ea typeface="Verdana"/>
                <a:cs typeface="+mn-lt"/>
              </a:rPr>
            </a:br>
            <a:r>
              <a:rPr lang="en-US" sz="1400" dirty="0">
                <a:solidFill>
                  <a:srgbClr val="595959"/>
                </a:solidFill>
                <a:latin typeface="Verdana"/>
                <a:ea typeface="Verdana"/>
                <a:cs typeface="+mn-lt"/>
              </a:rPr>
              <a:t>type for font sizes: </a:t>
            </a:r>
            <a:r>
              <a:rPr lang="en-US" sz="1400" dirty="0" err="1">
                <a:solidFill>
                  <a:srgbClr val="595959"/>
                </a:solidFill>
                <a:latin typeface="Verdana"/>
                <a:ea typeface="Verdana"/>
                <a:cs typeface="+mn-lt"/>
              </a:rPr>
              <a:t>em</a:t>
            </a:r>
            <a:r>
              <a:rPr lang="en-US" sz="1400" dirty="0">
                <a:solidFill>
                  <a:srgbClr val="595959"/>
                </a:solidFill>
                <a:latin typeface="Verdana"/>
                <a:ea typeface="Verdana"/>
                <a:cs typeface="+mn-lt"/>
              </a:rPr>
              <a:t>, rem, and percentage (%).</a:t>
            </a:r>
            <a:endParaRPr lang="en-US" dirty="0">
              <a:solidFill>
                <a:srgbClr val="000000"/>
              </a:solidFill>
              <a:latin typeface="Calibri" panose="020F0502020204030204"/>
              <a:ea typeface="Verdana"/>
              <a:cs typeface="+mn-lt"/>
            </a:endParaRPr>
          </a:p>
          <a:p>
            <a:pPr algn="just">
              <a:lnSpc>
                <a:spcPct val="100000"/>
              </a:lnSpc>
              <a:buFont typeface="Arial"/>
            </a:pPr>
            <a:r>
              <a:rPr lang="en-US" sz="1400" dirty="0">
                <a:solidFill>
                  <a:srgbClr val="595959"/>
                </a:solidFill>
                <a:latin typeface="Verdana"/>
                <a:ea typeface="Verdana"/>
                <a:cs typeface="+mn-lt"/>
              </a:rPr>
              <a:t>Apply appropriate line-height values to ensure readability and visual spacing between lines of </a:t>
            </a:r>
            <a:br>
              <a:rPr lang="en-US" sz="1400" dirty="0">
                <a:solidFill>
                  <a:srgbClr val="595959"/>
                </a:solidFill>
                <a:latin typeface="Verdana"/>
                <a:ea typeface="Verdana"/>
                <a:cs typeface="+mn-lt"/>
              </a:rPr>
            </a:br>
            <a:r>
              <a:rPr lang="en-US" sz="1400" dirty="0">
                <a:solidFill>
                  <a:srgbClr val="595959"/>
                </a:solidFill>
                <a:latin typeface="Verdana"/>
                <a:ea typeface="Verdana"/>
                <a:cs typeface="+mn-lt"/>
              </a:rPr>
              <a:t>text.</a:t>
            </a:r>
            <a:endParaRPr lang="en-US" dirty="0">
              <a:solidFill>
                <a:srgbClr val="000000"/>
              </a:solidFill>
              <a:latin typeface="Calibri" panose="020F0502020204030204"/>
              <a:ea typeface="Verdana"/>
              <a:cs typeface="+mn-lt"/>
            </a:endParaRPr>
          </a:p>
          <a:p>
            <a:pPr algn="just">
              <a:lnSpc>
                <a:spcPct val="100000"/>
              </a:lnSpc>
              <a:buFont typeface="Arial"/>
            </a:pPr>
            <a:r>
              <a:rPr lang="en-US" sz="1400" dirty="0">
                <a:solidFill>
                  <a:srgbClr val="595959"/>
                </a:solidFill>
                <a:latin typeface="Verdana"/>
                <a:ea typeface="Verdana"/>
                <a:cs typeface="+mn-lt"/>
              </a:rPr>
              <a:t>Use media queries to adjust font sizes and line-heights for different screen sizes: smaller </a:t>
            </a:r>
            <a:br>
              <a:rPr lang="en-US" sz="1400" dirty="0">
                <a:solidFill>
                  <a:srgbClr val="595959"/>
                </a:solidFill>
                <a:latin typeface="Verdana"/>
                <a:ea typeface="Verdana"/>
                <a:cs typeface="+mn-lt"/>
              </a:rPr>
            </a:br>
            <a:r>
              <a:rPr lang="en-US" sz="1400" dirty="0">
                <a:solidFill>
                  <a:srgbClr val="595959"/>
                </a:solidFill>
                <a:latin typeface="Verdana"/>
                <a:ea typeface="Verdana"/>
                <a:cs typeface="+mn-lt"/>
              </a:rPr>
              <a:t>screens (max-width: 767px), medium screens (min-width: 768px) and (max-width: 1023px), </a:t>
            </a:r>
            <a:br>
              <a:rPr lang="en-US" sz="1400" dirty="0">
                <a:solidFill>
                  <a:srgbClr val="595959"/>
                </a:solidFill>
                <a:latin typeface="Verdana"/>
                <a:ea typeface="Verdana"/>
                <a:cs typeface="+mn-lt"/>
              </a:rPr>
            </a:br>
            <a:r>
              <a:rPr lang="en-US" sz="1400" dirty="0">
                <a:solidFill>
                  <a:srgbClr val="595959"/>
                </a:solidFill>
                <a:latin typeface="Verdana"/>
                <a:ea typeface="Verdana"/>
                <a:cs typeface="+mn-lt"/>
              </a:rPr>
              <a:t>and larger screens (min-width: 1024px).</a:t>
            </a:r>
            <a:endParaRPr lang="en-US" dirty="0">
              <a:solidFill>
                <a:srgbClr val="000000"/>
              </a:solidFill>
              <a:latin typeface="Calibri" panose="020F0502020204030204"/>
              <a:ea typeface="Verdana"/>
              <a:cs typeface="+mn-lt"/>
            </a:endParaRPr>
          </a:p>
          <a:p>
            <a:pPr algn="just">
              <a:lnSpc>
                <a:spcPct val="100000"/>
              </a:lnSpc>
              <a:buFont typeface="Arial"/>
            </a:pPr>
            <a:r>
              <a:rPr lang="en-US" sz="1400" dirty="0">
                <a:solidFill>
                  <a:srgbClr val="595959"/>
                </a:solidFill>
                <a:latin typeface="Verdana"/>
                <a:ea typeface="Verdana"/>
                <a:cs typeface="+mn-lt"/>
              </a:rPr>
              <a:t>Test the webpage on different screen sizes to ensure the responsive behavior and font scaling.</a:t>
            </a:r>
            <a:endParaRPr lang="en-US" dirty="0">
              <a:solidFill>
                <a:srgbClr val="000000"/>
              </a:solidFill>
              <a:latin typeface="Calibri" panose="020F0502020204030204"/>
              <a:ea typeface="Verdana"/>
              <a:cs typeface="+mn-lt"/>
            </a:endParaRPr>
          </a:p>
          <a:p>
            <a:pPr marL="0" indent="0" algn="just">
              <a:lnSpc>
                <a:spcPct val="100000"/>
              </a:lnSpc>
              <a:buNone/>
            </a:pPr>
            <a:r>
              <a:rPr lang="en-US" sz="1400" i="1" dirty="0">
                <a:solidFill>
                  <a:srgbClr val="595959"/>
                </a:solidFill>
                <a:latin typeface="Verdana"/>
                <a:ea typeface="Verdana"/>
                <a:cs typeface="+mn-lt"/>
              </a:rPr>
              <a:t> Your goal is to create a visually appealing and readable text section that scales appropriately </a:t>
            </a:r>
            <a:br>
              <a:rPr lang="en-US" sz="1400" i="1" dirty="0">
                <a:latin typeface="Verdana"/>
                <a:ea typeface="Verdana"/>
                <a:cs typeface="+mn-lt"/>
              </a:rPr>
            </a:br>
            <a:r>
              <a:rPr lang="en-US" sz="1400" i="1" dirty="0">
                <a:solidFill>
                  <a:srgbClr val="595959"/>
                </a:solidFill>
                <a:latin typeface="Verdana"/>
                <a:ea typeface="Verdana"/>
                <a:cs typeface="+mn-lt"/>
              </a:rPr>
              <a:t>across different devices.</a:t>
            </a:r>
            <a:endParaRPr lang="en-US" i="1">
              <a:cs typeface="Calibri"/>
            </a:endParaRPr>
          </a:p>
          <a:p>
            <a:pPr algn="just">
              <a:lnSpc>
                <a:spcPct val="100000"/>
              </a:lnSpc>
              <a:buFont typeface="Arial"/>
            </a:pPr>
            <a:endParaRPr lang="en-US" sz="1400">
              <a:solidFill>
                <a:srgbClr val="000000"/>
              </a:solidFill>
              <a:latin typeface="Calibri" panose="020F0502020204030204"/>
              <a:ea typeface="Verdana"/>
              <a:cs typeface="+mn-lt"/>
            </a:endParaRPr>
          </a:p>
        </p:txBody>
      </p:sp>
      <p:pic>
        <p:nvPicPr>
          <p:cNvPr id="11" name="Picture 6">
            <a:extLst>
              <a:ext uri="{FF2B5EF4-FFF2-40B4-BE49-F238E27FC236}">
                <a16:creationId xmlns:a16="http://schemas.microsoft.com/office/drawing/2014/main" id="{6CEB7992-21B2-4BA3-A687-E881C8064205}"/>
              </a:ext>
            </a:extLst>
          </p:cNvPr>
          <p:cNvPicPr>
            <a:picLocks noChangeAspect="1"/>
          </p:cNvPicPr>
          <p:nvPr/>
        </p:nvPicPr>
        <p:blipFill>
          <a:blip r:embed="rId2"/>
          <a:stretch>
            <a:fillRect/>
          </a:stretch>
        </p:blipFill>
        <p:spPr>
          <a:xfrm>
            <a:off x="10460965" y="5615348"/>
            <a:ext cx="1607389" cy="1162585"/>
          </a:xfrm>
          <a:prstGeom prst="rect">
            <a:avLst/>
          </a:prstGeom>
        </p:spPr>
      </p:pic>
      <p:sp>
        <p:nvSpPr>
          <p:cNvPr id="14" name="Rectangle 13">
            <a:extLst>
              <a:ext uri="{FF2B5EF4-FFF2-40B4-BE49-F238E27FC236}">
                <a16:creationId xmlns:a16="http://schemas.microsoft.com/office/drawing/2014/main" id="{9A3AF3AA-F37E-47A5-741D-59A320B805A3}"/>
              </a:ext>
            </a:extLst>
          </p:cNvPr>
          <p:cNvSpPr/>
          <p:nvPr/>
        </p:nvSpPr>
        <p:spPr>
          <a:xfrm>
            <a:off x="-804" y="6576738"/>
            <a:ext cx="10322942" cy="273169"/>
          </a:xfrm>
          <a:prstGeom prst="rect">
            <a:avLst/>
          </a:prstGeom>
          <a:solidFill>
            <a:srgbClr val="E625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39428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3718-A6D0-3B0E-39A7-F54A6A08526D}"/>
              </a:ext>
            </a:extLst>
          </p:cNvPr>
          <p:cNvSpPr>
            <a:spLocks noGrp="1"/>
          </p:cNvSpPr>
          <p:nvPr>
            <p:ph type="title"/>
          </p:nvPr>
        </p:nvSpPr>
        <p:spPr>
          <a:xfrm>
            <a:off x="766313" y="365125"/>
            <a:ext cx="10644996" cy="1325563"/>
          </a:xfrm>
        </p:spPr>
        <p:txBody>
          <a:bodyPr vert="horz" lIns="91440" tIns="45720" rIns="91440" bIns="45720" rtlCol="0" anchor="ctr">
            <a:noAutofit/>
          </a:bodyPr>
          <a:lstStyle/>
          <a:p>
            <a:pPr algn="ctr"/>
            <a:r>
              <a:rPr lang="en-US" sz="2800" b="1" dirty="0">
                <a:solidFill>
                  <a:srgbClr val="E62532"/>
                </a:solidFill>
                <a:latin typeface="Verdana"/>
                <a:ea typeface="Verdana"/>
                <a:cs typeface="+mj-lt"/>
              </a:rPr>
              <a:t>Accessibility and web typography best </a:t>
            </a:r>
            <a:br>
              <a:rPr lang="en-US" sz="2800" b="1" dirty="0">
                <a:solidFill>
                  <a:srgbClr val="E62532"/>
                </a:solidFill>
                <a:latin typeface="Verdana"/>
                <a:ea typeface="Verdana"/>
                <a:cs typeface="+mj-lt"/>
              </a:rPr>
            </a:br>
            <a:r>
              <a:rPr lang="en-US" sz="2800" b="1" dirty="0">
                <a:solidFill>
                  <a:srgbClr val="E62532"/>
                </a:solidFill>
                <a:latin typeface="Verdana"/>
                <a:ea typeface="Verdana"/>
                <a:cs typeface="+mj-lt"/>
              </a:rPr>
              <a:t>practices</a:t>
            </a:r>
            <a:endParaRPr lang="en-US" dirty="0"/>
          </a:p>
        </p:txBody>
      </p:sp>
      <p:pic>
        <p:nvPicPr>
          <p:cNvPr id="6" name="Picture 6">
            <a:extLst>
              <a:ext uri="{FF2B5EF4-FFF2-40B4-BE49-F238E27FC236}">
                <a16:creationId xmlns:a16="http://schemas.microsoft.com/office/drawing/2014/main" id="{3BD37F42-0C5D-0FC6-794D-507719695323}"/>
              </a:ext>
            </a:extLst>
          </p:cNvPr>
          <p:cNvPicPr>
            <a:picLocks noChangeAspect="1"/>
          </p:cNvPicPr>
          <p:nvPr/>
        </p:nvPicPr>
        <p:blipFill>
          <a:blip r:embed="rId2"/>
          <a:stretch>
            <a:fillRect/>
          </a:stretch>
        </p:blipFill>
        <p:spPr>
          <a:xfrm>
            <a:off x="10460965" y="5615348"/>
            <a:ext cx="1607389" cy="1162585"/>
          </a:xfrm>
          <a:prstGeom prst="rect">
            <a:avLst/>
          </a:prstGeom>
        </p:spPr>
      </p:pic>
      <p:cxnSp>
        <p:nvCxnSpPr>
          <p:cNvPr id="7" name="Straight Arrow Connector 6">
            <a:extLst>
              <a:ext uri="{FF2B5EF4-FFF2-40B4-BE49-F238E27FC236}">
                <a16:creationId xmlns:a16="http://schemas.microsoft.com/office/drawing/2014/main" id="{352C72ED-4644-C3F7-62B6-394E59BE7FB0}"/>
              </a:ext>
            </a:extLst>
          </p:cNvPr>
          <p:cNvCxnSpPr/>
          <p:nvPr/>
        </p:nvCxnSpPr>
        <p:spPr>
          <a:xfrm flipV="1">
            <a:off x="2825066" y="1110809"/>
            <a:ext cx="1095950" cy="13221"/>
          </a:xfrm>
          <a:prstGeom prst="straightConnector1">
            <a:avLst/>
          </a:prstGeom>
          <a:ln w="57150">
            <a:solidFill>
              <a:srgbClr val="E62532"/>
            </a:solidFill>
          </a:ln>
        </p:spPr>
        <p:style>
          <a:lnRef idx="3">
            <a:schemeClr val="accent2"/>
          </a:lnRef>
          <a:fillRef idx="0">
            <a:schemeClr val="accent2"/>
          </a:fillRef>
          <a:effectRef idx="2">
            <a:schemeClr val="accent2"/>
          </a:effectRef>
          <a:fontRef idx="minor">
            <a:schemeClr val="tx1"/>
          </a:fontRef>
        </p:style>
      </p:cxnSp>
      <p:sp>
        <p:nvSpPr>
          <p:cNvPr id="13" name="Content Placeholder 2">
            <a:extLst>
              <a:ext uri="{FF2B5EF4-FFF2-40B4-BE49-F238E27FC236}">
                <a16:creationId xmlns:a16="http://schemas.microsoft.com/office/drawing/2014/main" id="{9581D807-80C3-35CE-843E-4476700155CF}"/>
              </a:ext>
            </a:extLst>
          </p:cNvPr>
          <p:cNvSpPr>
            <a:spLocks noGrp="1"/>
          </p:cNvSpPr>
          <p:nvPr>
            <p:ph idx="1"/>
          </p:nvPr>
        </p:nvSpPr>
        <p:spPr>
          <a:xfrm>
            <a:off x="967596" y="1983776"/>
            <a:ext cx="10271183" cy="4696394"/>
          </a:xfrm>
        </p:spPr>
        <p:txBody>
          <a:bodyPr vert="horz" lIns="91440" tIns="45720" rIns="91440" bIns="45720" rtlCol="0" anchor="t">
            <a:noAutofit/>
          </a:bodyPr>
          <a:lstStyle/>
          <a:p>
            <a:pPr algn="just">
              <a:lnSpc>
                <a:spcPct val="100000"/>
              </a:lnSpc>
            </a:pPr>
            <a:r>
              <a:rPr lang="en-US" sz="1600" b="1" dirty="0">
                <a:solidFill>
                  <a:srgbClr val="595959"/>
                </a:solidFill>
                <a:latin typeface="Verdana"/>
                <a:ea typeface="Verdana"/>
                <a:cs typeface="+mn-lt"/>
              </a:rPr>
              <a:t>Importance of accessibility:</a:t>
            </a:r>
            <a:r>
              <a:rPr lang="en-US" sz="1600" dirty="0">
                <a:solidFill>
                  <a:srgbClr val="595959"/>
                </a:solidFill>
                <a:latin typeface="Verdana"/>
                <a:ea typeface="Verdana"/>
                <a:cs typeface="+mn-lt"/>
              </a:rPr>
              <a:t> Ensuring that web content is accessible to users with disabilities, including visual impairments, hearing impairments, and motor disabilities.</a:t>
            </a:r>
            <a:endParaRPr lang="en-US" dirty="0">
              <a:solidFill>
                <a:srgbClr val="000000"/>
              </a:solidFill>
              <a:latin typeface="Calibri"/>
              <a:ea typeface="Verdana"/>
              <a:cs typeface="+mn-lt"/>
            </a:endParaRPr>
          </a:p>
          <a:p>
            <a:pPr algn="just">
              <a:lnSpc>
                <a:spcPct val="100000"/>
              </a:lnSpc>
            </a:pPr>
            <a:r>
              <a:rPr lang="en-US" sz="1600" b="1" dirty="0">
                <a:solidFill>
                  <a:srgbClr val="595959"/>
                </a:solidFill>
                <a:latin typeface="Verdana"/>
                <a:ea typeface="Verdana"/>
                <a:cs typeface="+mn-lt"/>
              </a:rPr>
              <a:t>Contrast ratio and color accessibility:</a:t>
            </a:r>
            <a:r>
              <a:rPr lang="en-US" sz="1600" dirty="0">
                <a:solidFill>
                  <a:srgbClr val="595959"/>
                </a:solidFill>
                <a:latin typeface="Verdana"/>
                <a:ea typeface="Verdana"/>
                <a:cs typeface="+mn-lt"/>
              </a:rPr>
              <a:t> Following WCAG guidelines for text-color contrast ratios to ensure readability for all users, especially those with visual impairments.</a:t>
            </a:r>
            <a:endParaRPr lang="en-US" dirty="0">
              <a:solidFill>
                <a:srgbClr val="000000"/>
              </a:solidFill>
              <a:latin typeface="Calibri"/>
              <a:ea typeface="Verdana"/>
              <a:cs typeface="+mn-lt"/>
            </a:endParaRPr>
          </a:p>
          <a:p>
            <a:pPr algn="just">
              <a:lnSpc>
                <a:spcPct val="100000"/>
              </a:lnSpc>
            </a:pPr>
            <a:r>
              <a:rPr lang="en-US" sz="1600" b="1" dirty="0">
                <a:solidFill>
                  <a:srgbClr val="595959"/>
                </a:solidFill>
                <a:latin typeface="Verdana"/>
                <a:ea typeface="Verdana"/>
                <a:cs typeface="+mn-lt"/>
              </a:rPr>
              <a:t>Proper use of heading tags: </a:t>
            </a:r>
            <a:r>
              <a:rPr lang="en-US" sz="1600" dirty="0">
                <a:solidFill>
                  <a:srgbClr val="595959"/>
                </a:solidFill>
                <a:latin typeface="Verdana"/>
                <a:ea typeface="Verdana"/>
                <a:cs typeface="+mn-lt"/>
              </a:rPr>
              <a:t>Using heading tags (h1, h2, h3, etc.) in a hierarchical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manner to provide a clear structure and aid screen readers in understanding the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content.</a:t>
            </a:r>
            <a:endParaRPr lang="en-US" dirty="0">
              <a:solidFill>
                <a:srgbClr val="000000"/>
              </a:solidFill>
              <a:latin typeface="Calibri"/>
              <a:ea typeface="Verdana"/>
              <a:cs typeface="+mn-lt"/>
            </a:endParaRPr>
          </a:p>
          <a:p>
            <a:pPr algn="just">
              <a:lnSpc>
                <a:spcPct val="100000"/>
              </a:lnSpc>
            </a:pPr>
            <a:r>
              <a:rPr lang="en-US" sz="1600" b="1" dirty="0">
                <a:solidFill>
                  <a:srgbClr val="595959"/>
                </a:solidFill>
                <a:latin typeface="Verdana"/>
                <a:ea typeface="Verdana"/>
                <a:cs typeface="+mn-lt"/>
              </a:rPr>
              <a:t>Semantic HTML:</a:t>
            </a:r>
            <a:r>
              <a:rPr lang="en-US" sz="1600" dirty="0">
                <a:solidFill>
                  <a:srgbClr val="595959"/>
                </a:solidFill>
                <a:latin typeface="Verdana"/>
                <a:ea typeface="Verdana"/>
                <a:cs typeface="+mn-lt"/>
              </a:rPr>
              <a:t> Using semantic HTML elements (such as &lt;nav&gt;, &lt;article&gt;, &lt;section&gt;, etc.) to provide meaningful structure and enhance accessibility.</a:t>
            </a:r>
            <a:endParaRPr lang="en-US" dirty="0">
              <a:solidFill>
                <a:srgbClr val="000000"/>
              </a:solidFill>
              <a:latin typeface="Calibri"/>
              <a:ea typeface="Verdana"/>
              <a:cs typeface="+mn-lt"/>
            </a:endParaRPr>
          </a:p>
          <a:p>
            <a:pPr algn="just">
              <a:lnSpc>
                <a:spcPct val="100000"/>
              </a:lnSpc>
            </a:pPr>
            <a:r>
              <a:rPr lang="en-US" sz="1600" b="1" dirty="0">
                <a:solidFill>
                  <a:srgbClr val="595959"/>
                </a:solidFill>
                <a:latin typeface="Verdana"/>
                <a:ea typeface="Verdana"/>
                <a:cs typeface="+mn-lt"/>
              </a:rPr>
              <a:t>Alternative text for images: </a:t>
            </a:r>
            <a:r>
              <a:rPr lang="en-US" sz="1600" dirty="0">
                <a:solidFill>
                  <a:srgbClr val="595959"/>
                </a:solidFill>
                <a:latin typeface="Verdana"/>
                <a:ea typeface="Verdana"/>
                <a:cs typeface="+mn-lt"/>
              </a:rPr>
              <a:t>Including descriptive alt text for images to provide context and ensure accessibility for visually impaired users who rely on screen readers.</a:t>
            </a:r>
            <a:endParaRPr lang="en-US" dirty="0">
              <a:solidFill>
                <a:srgbClr val="000000"/>
              </a:solidFill>
              <a:latin typeface="Calibri"/>
              <a:ea typeface="Verdana"/>
              <a:cs typeface="+mn-lt"/>
            </a:endParaRPr>
          </a:p>
          <a:p>
            <a:pPr algn="just">
              <a:lnSpc>
                <a:spcPct val="100000"/>
              </a:lnSpc>
            </a:pPr>
            <a:r>
              <a:rPr lang="en-US" sz="1600" b="1" dirty="0">
                <a:solidFill>
                  <a:srgbClr val="595959"/>
                </a:solidFill>
                <a:latin typeface="Verdana"/>
                <a:ea typeface="Verdana"/>
                <a:cs typeface="+mn-lt"/>
              </a:rPr>
              <a:t>Keyboard accessibility:</a:t>
            </a:r>
            <a:r>
              <a:rPr lang="en-US" sz="1600" dirty="0">
                <a:solidFill>
                  <a:srgbClr val="595959"/>
                </a:solidFill>
                <a:latin typeface="Verdana"/>
                <a:ea typeface="Verdana"/>
                <a:cs typeface="+mn-lt"/>
              </a:rPr>
              <a:t> Designing web pages that can be navigated and interacted with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using only a keyboard, without relying on mouse or touch input.</a:t>
            </a:r>
            <a:endParaRPr lang="en-US" dirty="0">
              <a:solidFill>
                <a:srgbClr val="000000"/>
              </a:solidFill>
              <a:latin typeface="Calibri"/>
              <a:ea typeface="Verdana"/>
              <a:cs typeface="+mn-lt"/>
            </a:endParaRPr>
          </a:p>
          <a:p>
            <a:pPr algn="just">
              <a:lnSpc>
                <a:spcPct val="100000"/>
              </a:lnSpc>
            </a:pPr>
            <a:endParaRPr lang="en-US" sz="1600" dirty="0">
              <a:solidFill>
                <a:srgbClr val="595959"/>
              </a:solidFill>
              <a:latin typeface="Verdana"/>
              <a:ea typeface="Verdana"/>
              <a:cs typeface="Calibri"/>
            </a:endParaRPr>
          </a:p>
        </p:txBody>
      </p:sp>
      <p:sp>
        <p:nvSpPr>
          <p:cNvPr id="17" name="Rectangle 16">
            <a:extLst>
              <a:ext uri="{FF2B5EF4-FFF2-40B4-BE49-F238E27FC236}">
                <a16:creationId xmlns:a16="http://schemas.microsoft.com/office/drawing/2014/main" id="{3B591AAE-B4C6-F1A5-E84B-15856BD0DB96}"/>
              </a:ext>
            </a:extLst>
          </p:cNvPr>
          <p:cNvSpPr/>
          <p:nvPr/>
        </p:nvSpPr>
        <p:spPr>
          <a:xfrm>
            <a:off x="-804" y="6576738"/>
            <a:ext cx="10322942" cy="273169"/>
          </a:xfrm>
          <a:prstGeom prst="rect">
            <a:avLst/>
          </a:prstGeom>
          <a:solidFill>
            <a:srgbClr val="E625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40362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3718-A6D0-3B0E-39A7-F54A6A08526D}"/>
              </a:ext>
            </a:extLst>
          </p:cNvPr>
          <p:cNvSpPr>
            <a:spLocks noGrp="1"/>
          </p:cNvSpPr>
          <p:nvPr>
            <p:ph type="title"/>
          </p:nvPr>
        </p:nvSpPr>
        <p:spPr>
          <a:xfrm>
            <a:off x="766313" y="365125"/>
            <a:ext cx="10644996" cy="1325563"/>
          </a:xfrm>
        </p:spPr>
        <p:txBody>
          <a:bodyPr vert="horz" lIns="91440" tIns="45720" rIns="91440" bIns="45720" rtlCol="0" anchor="ctr">
            <a:noAutofit/>
          </a:bodyPr>
          <a:lstStyle/>
          <a:p>
            <a:pPr algn="ctr"/>
            <a:r>
              <a:rPr lang="en-US" sz="2800" b="1" dirty="0">
                <a:solidFill>
                  <a:srgbClr val="E62532"/>
                </a:solidFill>
                <a:latin typeface="Verdana"/>
                <a:ea typeface="Verdana"/>
                <a:cs typeface="Calibri Light"/>
              </a:rPr>
              <a:t>Responsive images and media</a:t>
            </a:r>
            <a:endParaRPr lang="en-US" dirty="0"/>
          </a:p>
        </p:txBody>
      </p:sp>
      <p:pic>
        <p:nvPicPr>
          <p:cNvPr id="6" name="Picture 6">
            <a:extLst>
              <a:ext uri="{FF2B5EF4-FFF2-40B4-BE49-F238E27FC236}">
                <a16:creationId xmlns:a16="http://schemas.microsoft.com/office/drawing/2014/main" id="{3BD37F42-0C5D-0FC6-794D-507719695323}"/>
              </a:ext>
            </a:extLst>
          </p:cNvPr>
          <p:cNvPicPr>
            <a:picLocks noChangeAspect="1"/>
          </p:cNvPicPr>
          <p:nvPr/>
        </p:nvPicPr>
        <p:blipFill>
          <a:blip r:embed="rId2"/>
          <a:stretch>
            <a:fillRect/>
          </a:stretch>
        </p:blipFill>
        <p:spPr>
          <a:xfrm>
            <a:off x="10460965" y="5615348"/>
            <a:ext cx="1607389" cy="1162585"/>
          </a:xfrm>
          <a:prstGeom prst="rect">
            <a:avLst/>
          </a:prstGeom>
        </p:spPr>
      </p:pic>
      <p:cxnSp>
        <p:nvCxnSpPr>
          <p:cNvPr id="7" name="Straight Arrow Connector 6">
            <a:extLst>
              <a:ext uri="{FF2B5EF4-FFF2-40B4-BE49-F238E27FC236}">
                <a16:creationId xmlns:a16="http://schemas.microsoft.com/office/drawing/2014/main" id="{352C72ED-4644-C3F7-62B6-394E59BE7FB0}"/>
              </a:ext>
            </a:extLst>
          </p:cNvPr>
          <p:cNvCxnSpPr/>
          <p:nvPr/>
        </p:nvCxnSpPr>
        <p:spPr>
          <a:xfrm flipV="1">
            <a:off x="3687707" y="1326469"/>
            <a:ext cx="1095950" cy="13221"/>
          </a:xfrm>
          <a:prstGeom prst="straightConnector1">
            <a:avLst/>
          </a:prstGeom>
          <a:ln w="57150">
            <a:solidFill>
              <a:srgbClr val="E62532"/>
            </a:solidFill>
          </a:ln>
        </p:spPr>
        <p:style>
          <a:lnRef idx="3">
            <a:schemeClr val="accent2"/>
          </a:lnRef>
          <a:fillRef idx="0">
            <a:schemeClr val="accent2"/>
          </a:fillRef>
          <a:effectRef idx="2">
            <a:schemeClr val="accent2"/>
          </a:effectRef>
          <a:fontRef idx="minor">
            <a:schemeClr val="tx1"/>
          </a:fontRef>
        </p:style>
      </p:cxnSp>
      <p:sp>
        <p:nvSpPr>
          <p:cNvPr id="13" name="Content Placeholder 2">
            <a:extLst>
              <a:ext uri="{FF2B5EF4-FFF2-40B4-BE49-F238E27FC236}">
                <a16:creationId xmlns:a16="http://schemas.microsoft.com/office/drawing/2014/main" id="{9581D807-80C3-35CE-843E-4476700155CF}"/>
              </a:ext>
            </a:extLst>
          </p:cNvPr>
          <p:cNvSpPr>
            <a:spLocks noGrp="1"/>
          </p:cNvSpPr>
          <p:nvPr>
            <p:ph idx="1"/>
          </p:nvPr>
        </p:nvSpPr>
        <p:spPr>
          <a:xfrm>
            <a:off x="967596" y="1983776"/>
            <a:ext cx="10271183" cy="4696394"/>
          </a:xfrm>
        </p:spPr>
        <p:txBody>
          <a:bodyPr vert="horz" lIns="91440" tIns="45720" rIns="91440" bIns="45720" rtlCol="0" anchor="t">
            <a:noAutofit/>
          </a:bodyPr>
          <a:lstStyle/>
          <a:p>
            <a:pPr algn="just">
              <a:lnSpc>
                <a:spcPct val="100000"/>
              </a:lnSpc>
            </a:pPr>
            <a:r>
              <a:rPr lang="en-US" sz="1600" b="1" dirty="0">
                <a:solidFill>
                  <a:srgbClr val="595959"/>
                </a:solidFill>
                <a:latin typeface="Verdana"/>
                <a:ea typeface="Verdana"/>
                <a:cs typeface="+mn-lt"/>
              </a:rPr>
              <a:t>Image optimization:</a:t>
            </a:r>
            <a:r>
              <a:rPr lang="en-US" sz="1600" dirty="0">
                <a:solidFill>
                  <a:srgbClr val="595959"/>
                </a:solidFill>
                <a:latin typeface="Verdana"/>
                <a:ea typeface="Verdana"/>
                <a:cs typeface="+mn-lt"/>
              </a:rPr>
              <a:t> Optimize images for different screen sizes and resolutions.</a:t>
            </a:r>
            <a:endParaRPr lang="en-US" dirty="0">
              <a:solidFill>
                <a:srgbClr val="000000"/>
              </a:solidFill>
              <a:latin typeface="Calibri"/>
              <a:ea typeface="Verdana"/>
              <a:cs typeface="+mn-lt"/>
            </a:endParaRPr>
          </a:p>
          <a:p>
            <a:pPr algn="just">
              <a:lnSpc>
                <a:spcPct val="100000"/>
              </a:lnSpc>
            </a:pPr>
            <a:r>
              <a:rPr lang="en-US" sz="1600" b="1" dirty="0">
                <a:solidFill>
                  <a:srgbClr val="595959"/>
                </a:solidFill>
                <a:latin typeface="Verdana"/>
                <a:ea typeface="Verdana"/>
                <a:cs typeface="+mn-lt"/>
              </a:rPr>
              <a:t>Use </a:t>
            </a:r>
            <a:r>
              <a:rPr lang="en-US" sz="1600" b="1" dirty="0" err="1">
                <a:solidFill>
                  <a:srgbClr val="595959"/>
                </a:solidFill>
                <a:latin typeface="Verdana"/>
                <a:ea typeface="Verdana"/>
                <a:cs typeface="+mn-lt"/>
              </a:rPr>
              <a:t>srcset</a:t>
            </a:r>
            <a:r>
              <a:rPr lang="en-US" sz="1600" b="1" dirty="0">
                <a:solidFill>
                  <a:srgbClr val="595959"/>
                </a:solidFill>
                <a:latin typeface="Verdana"/>
                <a:ea typeface="Verdana"/>
                <a:cs typeface="+mn-lt"/>
              </a:rPr>
              <a:t> attribute:</a:t>
            </a:r>
            <a:r>
              <a:rPr lang="en-US" sz="1600" dirty="0">
                <a:solidFill>
                  <a:srgbClr val="595959"/>
                </a:solidFill>
                <a:latin typeface="Verdana"/>
                <a:ea typeface="Verdana"/>
                <a:cs typeface="+mn-lt"/>
              </a:rPr>
              <a:t> Provide multiple image sources for different resolutions or sizes.</a:t>
            </a:r>
            <a:endParaRPr lang="en-US" dirty="0">
              <a:solidFill>
                <a:srgbClr val="000000"/>
              </a:solidFill>
              <a:latin typeface="Calibri"/>
              <a:ea typeface="Verdana"/>
              <a:cs typeface="+mn-lt"/>
            </a:endParaRPr>
          </a:p>
          <a:p>
            <a:pPr algn="just">
              <a:lnSpc>
                <a:spcPct val="100000"/>
              </a:lnSpc>
            </a:pPr>
            <a:r>
              <a:rPr lang="en-US" sz="1600" b="1" dirty="0">
                <a:solidFill>
                  <a:srgbClr val="595959"/>
                </a:solidFill>
                <a:latin typeface="Verdana"/>
                <a:ea typeface="Verdana"/>
                <a:cs typeface="+mn-lt"/>
              </a:rPr>
              <a:t>Utilize the picture element</a:t>
            </a:r>
            <a:r>
              <a:rPr lang="en-US" sz="1600" dirty="0">
                <a:solidFill>
                  <a:srgbClr val="595959"/>
                </a:solidFill>
                <a:latin typeface="Verdana"/>
                <a:ea typeface="Verdana"/>
                <a:cs typeface="+mn-lt"/>
              </a:rPr>
              <a:t>: Specify different image sources for different scenarios.</a:t>
            </a:r>
            <a:endParaRPr lang="en-US" dirty="0">
              <a:solidFill>
                <a:srgbClr val="000000"/>
              </a:solidFill>
              <a:latin typeface="Calibri"/>
              <a:ea typeface="Verdana"/>
              <a:cs typeface="+mn-lt"/>
            </a:endParaRPr>
          </a:p>
          <a:p>
            <a:pPr algn="just">
              <a:lnSpc>
                <a:spcPct val="100000"/>
              </a:lnSpc>
            </a:pPr>
            <a:r>
              <a:rPr lang="en-US" sz="1600" b="1" dirty="0">
                <a:solidFill>
                  <a:srgbClr val="595959"/>
                </a:solidFill>
                <a:latin typeface="Verdana"/>
                <a:ea typeface="Verdana"/>
                <a:cs typeface="+mn-lt"/>
              </a:rPr>
              <a:t>Responsive media queries: </a:t>
            </a:r>
            <a:r>
              <a:rPr lang="en-US" sz="1600" dirty="0">
                <a:solidFill>
                  <a:srgbClr val="595959"/>
                </a:solidFill>
                <a:latin typeface="Verdana"/>
                <a:ea typeface="Verdana"/>
                <a:cs typeface="+mn-lt"/>
              </a:rPr>
              <a:t>Adjust the size and layout of media elements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based on viewport size.</a:t>
            </a:r>
            <a:endParaRPr lang="en-US" dirty="0">
              <a:solidFill>
                <a:srgbClr val="000000"/>
              </a:solidFill>
              <a:latin typeface="Calibri"/>
              <a:ea typeface="Verdana"/>
              <a:cs typeface="+mn-lt"/>
            </a:endParaRPr>
          </a:p>
          <a:p>
            <a:pPr algn="just">
              <a:lnSpc>
                <a:spcPct val="100000"/>
              </a:lnSpc>
            </a:pPr>
            <a:r>
              <a:rPr lang="en-US" sz="1600" b="1" dirty="0">
                <a:solidFill>
                  <a:srgbClr val="595959"/>
                </a:solidFill>
                <a:latin typeface="Verdana"/>
                <a:ea typeface="Verdana"/>
                <a:cs typeface="+mn-lt"/>
              </a:rPr>
              <a:t>Implement lazy loading: </a:t>
            </a:r>
            <a:r>
              <a:rPr lang="en-US" sz="1600" dirty="0">
                <a:solidFill>
                  <a:srgbClr val="595959"/>
                </a:solidFill>
                <a:latin typeface="Verdana"/>
                <a:ea typeface="Verdana"/>
                <a:cs typeface="+mn-lt"/>
              </a:rPr>
              <a:t>Defer loading of non-visible images or media.</a:t>
            </a:r>
            <a:endParaRPr lang="en-US" dirty="0">
              <a:solidFill>
                <a:srgbClr val="000000"/>
              </a:solidFill>
              <a:latin typeface="Calibri"/>
              <a:ea typeface="Verdana"/>
              <a:cs typeface="+mn-lt"/>
            </a:endParaRPr>
          </a:p>
          <a:p>
            <a:pPr algn="just">
              <a:lnSpc>
                <a:spcPct val="100000"/>
              </a:lnSpc>
            </a:pPr>
            <a:r>
              <a:rPr lang="en-US" sz="1600" b="1" dirty="0">
                <a:solidFill>
                  <a:srgbClr val="595959"/>
                </a:solidFill>
                <a:latin typeface="Verdana"/>
                <a:ea typeface="Verdana"/>
                <a:cs typeface="+mn-lt"/>
              </a:rPr>
              <a:t>High-resolution displays:</a:t>
            </a:r>
            <a:r>
              <a:rPr lang="en-US" sz="1600" dirty="0">
                <a:solidFill>
                  <a:srgbClr val="595959"/>
                </a:solidFill>
                <a:latin typeface="Verdana"/>
                <a:ea typeface="Verdana"/>
                <a:cs typeface="+mn-lt"/>
              </a:rPr>
              <a:t> Provide high-resolution images for devices with high pixel densities.</a:t>
            </a:r>
            <a:endParaRPr lang="en-US" dirty="0">
              <a:solidFill>
                <a:srgbClr val="000000"/>
              </a:solidFill>
              <a:latin typeface="Calibri"/>
              <a:ea typeface="Verdana"/>
              <a:cs typeface="Calibri"/>
            </a:endParaRPr>
          </a:p>
        </p:txBody>
      </p:sp>
      <p:sp>
        <p:nvSpPr>
          <p:cNvPr id="17" name="Rectangle 16">
            <a:extLst>
              <a:ext uri="{FF2B5EF4-FFF2-40B4-BE49-F238E27FC236}">
                <a16:creationId xmlns:a16="http://schemas.microsoft.com/office/drawing/2014/main" id="{3B591AAE-B4C6-F1A5-E84B-15856BD0DB96}"/>
              </a:ext>
            </a:extLst>
          </p:cNvPr>
          <p:cNvSpPr/>
          <p:nvPr/>
        </p:nvSpPr>
        <p:spPr>
          <a:xfrm>
            <a:off x="-804" y="6576738"/>
            <a:ext cx="10322942" cy="273169"/>
          </a:xfrm>
          <a:prstGeom prst="rect">
            <a:avLst/>
          </a:prstGeom>
          <a:solidFill>
            <a:srgbClr val="E625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1553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3718-A6D0-3B0E-39A7-F54A6A08526D}"/>
              </a:ext>
            </a:extLst>
          </p:cNvPr>
          <p:cNvSpPr>
            <a:spLocks noGrp="1"/>
          </p:cNvSpPr>
          <p:nvPr>
            <p:ph type="title"/>
          </p:nvPr>
        </p:nvSpPr>
        <p:spPr>
          <a:xfrm>
            <a:off x="838200" y="293237"/>
            <a:ext cx="10515600" cy="1325563"/>
          </a:xfrm>
        </p:spPr>
        <p:txBody>
          <a:bodyPr vert="horz" lIns="91440" tIns="45720" rIns="91440" bIns="45720" rtlCol="0" anchor="ctr">
            <a:noAutofit/>
          </a:bodyPr>
          <a:lstStyle/>
          <a:p>
            <a:pPr algn="ctr"/>
            <a:r>
              <a:rPr lang="en-US" sz="3000" b="1" dirty="0">
                <a:solidFill>
                  <a:srgbClr val="E62532"/>
                </a:solidFill>
                <a:latin typeface="Verdana"/>
                <a:ea typeface="Verdana"/>
                <a:cs typeface="Calibri"/>
              </a:rPr>
              <a:t>Exercise 7 </a:t>
            </a:r>
            <a:endParaRPr lang="en-US" dirty="0"/>
          </a:p>
        </p:txBody>
      </p:sp>
      <p:cxnSp>
        <p:nvCxnSpPr>
          <p:cNvPr id="7" name="Straight Arrow Connector 6">
            <a:extLst>
              <a:ext uri="{FF2B5EF4-FFF2-40B4-BE49-F238E27FC236}">
                <a16:creationId xmlns:a16="http://schemas.microsoft.com/office/drawing/2014/main" id="{352C72ED-4644-C3F7-62B6-394E59BE7FB0}"/>
              </a:ext>
            </a:extLst>
          </p:cNvPr>
          <p:cNvCxnSpPr/>
          <p:nvPr/>
        </p:nvCxnSpPr>
        <p:spPr>
          <a:xfrm flipV="1">
            <a:off x="6721330" y="1182696"/>
            <a:ext cx="549611" cy="13221"/>
          </a:xfrm>
          <a:prstGeom prst="straightConnector1">
            <a:avLst/>
          </a:prstGeom>
          <a:ln w="57150">
            <a:solidFill>
              <a:srgbClr val="E62532"/>
            </a:solidFill>
          </a:ln>
        </p:spPr>
        <p:style>
          <a:lnRef idx="3">
            <a:schemeClr val="accent2"/>
          </a:lnRef>
          <a:fillRef idx="0">
            <a:schemeClr val="accent2"/>
          </a:fillRef>
          <a:effectRef idx="2">
            <a:schemeClr val="accent2"/>
          </a:effectRef>
          <a:fontRef idx="minor">
            <a:schemeClr val="tx1"/>
          </a:fontRef>
        </p:style>
      </p:cxnSp>
      <p:sp>
        <p:nvSpPr>
          <p:cNvPr id="4" name="Content Placeholder 2">
            <a:extLst>
              <a:ext uri="{FF2B5EF4-FFF2-40B4-BE49-F238E27FC236}">
                <a16:creationId xmlns:a16="http://schemas.microsoft.com/office/drawing/2014/main" id="{CD53CD18-BC1C-2CB6-DB1F-89085C10D30D}"/>
              </a:ext>
            </a:extLst>
          </p:cNvPr>
          <p:cNvSpPr txBox="1">
            <a:spLocks/>
          </p:cNvSpPr>
          <p:nvPr/>
        </p:nvSpPr>
        <p:spPr>
          <a:xfrm>
            <a:off x="1384541" y="1624343"/>
            <a:ext cx="9422918" cy="492643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1400" b="1" dirty="0">
                <a:solidFill>
                  <a:srgbClr val="595959"/>
                </a:solidFill>
                <a:latin typeface="Verdana"/>
                <a:ea typeface="Verdana"/>
                <a:cs typeface="+mn-lt"/>
              </a:rPr>
              <a:t>Create a responsive webpage that includes an image and a video element. </a:t>
            </a:r>
            <a:br>
              <a:rPr lang="en-US" sz="1400" b="1" dirty="0">
                <a:solidFill>
                  <a:srgbClr val="595959"/>
                </a:solidFill>
                <a:latin typeface="Verdana"/>
                <a:ea typeface="Verdana"/>
                <a:cs typeface="+mn-lt"/>
              </a:rPr>
            </a:br>
            <a:r>
              <a:rPr lang="en-US" sz="1400" b="1" dirty="0">
                <a:solidFill>
                  <a:srgbClr val="595959"/>
                </a:solidFill>
                <a:latin typeface="Verdana"/>
                <a:ea typeface="Verdana"/>
                <a:cs typeface="+mn-lt"/>
              </a:rPr>
              <a:t>Implement the following requirements:</a:t>
            </a:r>
            <a:endParaRPr lang="en-US" dirty="0"/>
          </a:p>
          <a:p>
            <a:pPr marL="0" indent="0" algn="just">
              <a:lnSpc>
                <a:spcPct val="100000"/>
              </a:lnSpc>
              <a:buNone/>
            </a:pPr>
            <a:endParaRPr lang="en-US" sz="1400" b="1">
              <a:solidFill>
                <a:srgbClr val="000000"/>
              </a:solidFill>
              <a:latin typeface="Verdana"/>
              <a:ea typeface="Verdana"/>
              <a:cs typeface="+mn-lt"/>
            </a:endParaRPr>
          </a:p>
          <a:p>
            <a:pPr algn="just">
              <a:lnSpc>
                <a:spcPct val="100000"/>
              </a:lnSpc>
              <a:buFont typeface="Arial"/>
            </a:pPr>
            <a:r>
              <a:rPr lang="en-US" sz="1400" dirty="0">
                <a:solidFill>
                  <a:srgbClr val="595959"/>
                </a:solidFill>
                <a:latin typeface="Verdana"/>
                <a:ea typeface="Verdana"/>
                <a:cs typeface="+mn-lt"/>
              </a:rPr>
              <a:t>The image should change based on the screen size. Use "image-large.jpg" for screen widths larger than 1200 pixels, "image-medium.jpg" for screen widths between 768 pixels and 1200 pixels, and "image-small.jpg" for screen widths smaller than 768 pixels.</a:t>
            </a:r>
          </a:p>
          <a:p>
            <a:pPr algn="just">
              <a:lnSpc>
                <a:spcPct val="100000"/>
              </a:lnSpc>
              <a:buFont typeface="Arial"/>
            </a:pPr>
            <a:r>
              <a:rPr lang="en-US" sz="1400" dirty="0">
                <a:solidFill>
                  <a:srgbClr val="595959"/>
                </a:solidFill>
                <a:latin typeface="Verdana"/>
                <a:ea typeface="Verdana"/>
                <a:cs typeface="+mn-lt"/>
              </a:rPr>
              <a:t>The video should be displayed with controls and should support both MP4 and </a:t>
            </a:r>
            <a:r>
              <a:rPr lang="en-US" sz="1400" dirty="0" err="1">
                <a:solidFill>
                  <a:srgbClr val="595959"/>
                </a:solidFill>
                <a:latin typeface="Verdana"/>
                <a:ea typeface="Verdana"/>
                <a:cs typeface="+mn-lt"/>
              </a:rPr>
              <a:t>WebM</a:t>
            </a:r>
            <a:r>
              <a:rPr lang="en-US" sz="1400" dirty="0">
                <a:solidFill>
                  <a:srgbClr val="595959"/>
                </a:solidFill>
                <a:latin typeface="Verdana"/>
                <a:ea typeface="Verdana"/>
                <a:cs typeface="+mn-lt"/>
              </a:rPr>
              <a:t> formats. Use "video.mp4" for the MP4 source and "</a:t>
            </a:r>
            <a:r>
              <a:rPr lang="en-US" sz="1400" dirty="0" err="1">
                <a:solidFill>
                  <a:srgbClr val="595959"/>
                </a:solidFill>
                <a:latin typeface="Verdana"/>
                <a:ea typeface="Verdana"/>
                <a:cs typeface="+mn-lt"/>
              </a:rPr>
              <a:t>video.webm</a:t>
            </a:r>
            <a:r>
              <a:rPr lang="en-US" sz="1400" dirty="0">
                <a:solidFill>
                  <a:srgbClr val="595959"/>
                </a:solidFill>
                <a:latin typeface="Verdana"/>
                <a:ea typeface="Verdana"/>
                <a:cs typeface="+mn-lt"/>
              </a:rPr>
              <a:t>" for the </a:t>
            </a:r>
            <a:r>
              <a:rPr lang="en-US" sz="1400" dirty="0" err="1">
                <a:solidFill>
                  <a:srgbClr val="595959"/>
                </a:solidFill>
                <a:latin typeface="Verdana"/>
                <a:ea typeface="Verdana"/>
                <a:cs typeface="+mn-lt"/>
              </a:rPr>
              <a:t>WebM</a:t>
            </a:r>
            <a:r>
              <a:rPr lang="en-US" sz="1400" dirty="0">
                <a:solidFill>
                  <a:srgbClr val="595959"/>
                </a:solidFill>
                <a:latin typeface="Verdana"/>
                <a:ea typeface="Verdana"/>
                <a:cs typeface="+mn-lt"/>
              </a:rPr>
              <a:t> source.</a:t>
            </a:r>
            <a:endParaRPr lang="en-US" dirty="0">
              <a:solidFill>
                <a:srgbClr val="000000"/>
              </a:solidFill>
              <a:latin typeface="Calibri" panose="020F0502020204030204"/>
              <a:ea typeface="Verdana"/>
              <a:cs typeface="+mn-lt"/>
            </a:endParaRPr>
          </a:p>
          <a:p>
            <a:pPr algn="just">
              <a:lnSpc>
                <a:spcPct val="100000"/>
              </a:lnSpc>
              <a:buFont typeface="Arial"/>
            </a:pPr>
            <a:r>
              <a:rPr lang="en-US" sz="1400" dirty="0">
                <a:solidFill>
                  <a:srgbClr val="595959"/>
                </a:solidFill>
                <a:latin typeface="Verdana"/>
                <a:ea typeface="Verdana"/>
                <a:cs typeface="+mn-lt"/>
              </a:rPr>
              <a:t>Ensure that the image and video maintain their aspect ratios and adjust their sizes responsively.</a:t>
            </a:r>
            <a:endParaRPr lang="en-US" dirty="0">
              <a:solidFill>
                <a:srgbClr val="000000"/>
              </a:solidFill>
              <a:latin typeface="Calibri" panose="020F0502020204030204"/>
              <a:ea typeface="Verdana"/>
              <a:cs typeface="+mn-lt"/>
            </a:endParaRPr>
          </a:p>
          <a:p>
            <a:pPr algn="just">
              <a:lnSpc>
                <a:spcPct val="100000"/>
              </a:lnSpc>
              <a:buFont typeface="Arial"/>
            </a:pPr>
            <a:r>
              <a:rPr lang="en-US" sz="1400" dirty="0">
                <a:solidFill>
                  <a:srgbClr val="595959"/>
                </a:solidFill>
                <a:latin typeface="Verdana"/>
                <a:ea typeface="Verdana"/>
                <a:cs typeface="+mn-lt"/>
              </a:rPr>
              <a:t>Implement lazy loading for the image. The image should only load when it enters the  viewport.</a:t>
            </a:r>
            <a:endParaRPr lang="en-US" dirty="0">
              <a:solidFill>
                <a:srgbClr val="000000"/>
              </a:solidFill>
              <a:latin typeface="Calibri" panose="020F0502020204030204"/>
              <a:ea typeface="Verdana"/>
              <a:cs typeface="+mn-lt"/>
            </a:endParaRPr>
          </a:p>
          <a:p>
            <a:pPr algn="just">
              <a:lnSpc>
                <a:spcPct val="100000"/>
              </a:lnSpc>
              <a:buFont typeface="Arial"/>
            </a:pPr>
            <a:r>
              <a:rPr lang="en-US" sz="1400" dirty="0">
                <a:solidFill>
                  <a:srgbClr val="595959"/>
                </a:solidFill>
                <a:latin typeface="Verdana"/>
                <a:ea typeface="Verdana"/>
                <a:cs typeface="+mn-lt"/>
              </a:rPr>
              <a:t>Apply the provided CSS styles to ensure the image is displayed with a maximum width of </a:t>
            </a:r>
            <a:br>
              <a:rPr lang="en-US" sz="1400" dirty="0">
                <a:solidFill>
                  <a:srgbClr val="595959"/>
                </a:solidFill>
                <a:latin typeface="Verdana"/>
                <a:ea typeface="Verdana"/>
                <a:cs typeface="+mn-lt"/>
              </a:rPr>
            </a:br>
            <a:r>
              <a:rPr lang="en-US" sz="1400" dirty="0">
                <a:solidFill>
                  <a:srgbClr val="595959"/>
                </a:solidFill>
                <a:latin typeface="Verdana"/>
                <a:ea typeface="Verdana"/>
                <a:cs typeface="+mn-lt"/>
              </a:rPr>
              <a:t>100% and the video has a responsive layout.</a:t>
            </a:r>
            <a:endParaRPr lang="en-US" dirty="0">
              <a:solidFill>
                <a:srgbClr val="000000"/>
              </a:solidFill>
              <a:latin typeface="Calibri" panose="020F0502020204030204"/>
              <a:ea typeface="Verdana"/>
              <a:cs typeface="+mn-lt"/>
            </a:endParaRPr>
          </a:p>
          <a:p>
            <a:pPr algn="just">
              <a:lnSpc>
                <a:spcPct val="100000"/>
              </a:lnSpc>
              <a:buFont typeface="Arial"/>
            </a:pPr>
            <a:endParaRPr lang="en-US" sz="1400" dirty="0">
              <a:solidFill>
                <a:srgbClr val="595959"/>
              </a:solidFill>
              <a:latin typeface="Verdana"/>
              <a:ea typeface="Verdana"/>
              <a:cs typeface="+mn-lt"/>
            </a:endParaRPr>
          </a:p>
          <a:p>
            <a:pPr marL="0" indent="0" algn="just">
              <a:lnSpc>
                <a:spcPct val="100000"/>
              </a:lnSpc>
              <a:buNone/>
            </a:pPr>
            <a:r>
              <a:rPr lang="en-US" sz="1400" dirty="0">
                <a:solidFill>
                  <a:srgbClr val="595959"/>
                </a:solidFill>
                <a:latin typeface="Verdana"/>
                <a:ea typeface="Verdana"/>
                <a:cs typeface="+mn-lt"/>
              </a:rPr>
              <a:t> Write the HTML, CSS, and JavaScript code to achieve the above requirements.</a:t>
            </a:r>
            <a:endParaRPr lang="en-US">
              <a:cs typeface="Calibri" panose="020F0502020204030204"/>
            </a:endParaRPr>
          </a:p>
          <a:p>
            <a:pPr algn="just">
              <a:lnSpc>
                <a:spcPct val="100000"/>
              </a:lnSpc>
              <a:buFont typeface="Arial"/>
            </a:pPr>
            <a:endParaRPr lang="en-US" sz="1400">
              <a:solidFill>
                <a:srgbClr val="000000"/>
              </a:solidFill>
              <a:latin typeface="Calibri" panose="020F0502020204030204"/>
              <a:ea typeface="Verdana"/>
              <a:cs typeface="+mn-lt"/>
            </a:endParaRPr>
          </a:p>
        </p:txBody>
      </p:sp>
      <p:pic>
        <p:nvPicPr>
          <p:cNvPr id="11" name="Picture 6">
            <a:extLst>
              <a:ext uri="{FF2B5EF4-FFF2-40B4-BE49-F238E27FC236}">
                <a16:creationId xmlns:a16="http://schemas.microsoft.com/office/drawing/2014/main" id="{6CEB7992-21B2-4BA3-A687-E881C8064205}"/>
              </a:ext>
            </a:extLst>
          </p:cNvPr>
          <p:cNvPicPr>
            <a:picLocks noChangeAspect="1"/>
          </p:cNvPicPr>
          <p:nvPr/>
        </p:nvPicPr>
        <p:blipFill>
          <a:blip r:embed="rId2"/>
          <a:stretch>
            <a:fillRect/>
          </a:stretch>
        </p:blipFill>
        <p:spPr>
          <a:xfrm>
            <a:off x="10460965" y="5615348"/>
            <a:ext cx="1607389" cy="1162585"/>
          </a:xfrm>
          <a:prstGeom prst="rect">
            <a:avLst/>
          </a:prstGeom>
        </p:spPr>
      </p:pic>
      <p:sp>
        <p:nvSpPr>
          <p:cNvPr id="14" name="Rectangle 13">
            <a:extLst>
              <a:ext uri="{FF2B5EF4-FFF2-40B4-BE49-F238E27FC236}">
                <a16:creationId xmlns:a16="http://schemas.microsoft.com/office/drawing/2014/main" id="{9A3AF3AA-F37E-47A5-741D-59A320B805A3}"/>
              </a:ext>
            </a:extLst>
          </p:cNvPr>
          <p:cNvSpPr/>
          <p:nvPr/>
        </p:nvSpPr>
        <p:spPr>
          <a:xfrm>
            <a:off x="-804" y="6576738"/>
            <a:ext cx="10322942" cy="273169"/>
          </a:xfrm>
          <a:prstGeom prst="rect">
            <a:avLst/>
          </a:prstGeom>
          <a:solidFill>
            <a:srgbClr val="E625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77669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3718-A6D0-3B0E-39A7-F54A6A08526D}"/>
              </a:ext>
            </a:extLst>
          </p:cNvPr>
          <p:cNvSpPr>
            <a:spLocks noGrp="1"/>
          </p:cNvSpPr>
          <p:nvPr>
            <p:ph type="title"/>
          </p:nvPr>
        </p:nvSpPr>
        <p:spPr>
          <a:xfrm>
            <a:off x="766313" y="365125"/>
            <a:ext cx="10644996" cy="1325563"/>
          </a:xfrm>
        </p:spPr>
        <p:txBody>
          <a:bodyPr vert="horz" lIns="91440" tIns="45720" rIns="91440" bIns="45720" rtlCol="0" anchor="ctr">
            <a:noAutofit/>
          </a:bodyPr>
          <a:lstStyle/>
          <a:p>
            <a:pPr algn="ctr"/>
            <a:r>
              <a:rPr lang="en-US" sz="2800" b="1" dirty="0">
                <a:solidFill>
                  <a:srgbClr val="E62532"/>
                </a:solidFill>
                <a:latin typeface="Verdana"/>
                <a:ea typeface="Verdana"/>
                <a:cs typeface="Calibri Light"/>
              </a:rPr>
              <a:t>Responsive images and media</a:t>
            </a:r>
            <a:endParaRPr lang="en-US" dirty="0"/>
          </a:p>
        </p:txBody>
      </p:sp>
      <p:pic>
        <p:nvPicPr>
          <p:cNvPr id="6" name="Picture 6">
            <a:extLst>
              <a:ext uri="{FF2B5EF4-FFF2-40B4-BE49-F238E27FC236}">
                <a16:creationId xmlns:a16="http://schemas.microsoft.com/office/drawing/2014/main" id="{3BD37F42-0C5D-0FC6-794D-507719695323}"/>
              </a:ext>
            </a:extLst>
          </p:cNvPr>
          <p:cNvPicPr>
            <a:picLocks noChangeAspect="1"/>
          </p:cNvPicPr>
          <p:nvPr/>
        </p:nvPicPr>
        <p:blipFill>
          <a:blip r:embed="rId2"/>
          <a:stretch>
            <a:fillRect/>
          </a:stretch>
        </p:blipFill>
        <p:spPr>
          <a:xfrm>
            <a:off x="10460965" y="5615348"/>
            <a:ext cx="1607389" cy="1162585"/>
          </a:xfrm>
          <a:prstGeom prst="rect">
            <a:avLst/>
          </a:prstGeom>
        </p:spPr>
      </p:pic>
      <p:cxnSp>
        <p:nvCxnSpPr>
          <p:cNvPr id="7" name="Straight Arrow Connector 6">
            <a:extLst>
              <a:ext uri="{FF2B5EF4-FFF2-40B4-BE49-F238E27FC236}">
                <a16:creationId xmlns:a16="http://schemas.microsoft.com/office/drawing/2014/main" id="{352C72ED-4644-C3F7-62B6-394E59BE7FB0}"/>
              </a:ext>
            </a:extLst>
          </p:cNvPr>
          <p:cNvCxnSpPr/>
          <p:nvPr/>
        </p:nvCxnSpPr>
        <p:spPr>
          <a:xfrm flipV="1">
            <a:off x="3687707" y="1326469"/>
            <a:ext cx="1095950" cy="13221"/>
          </a:xfrm>
          <a:prstGeom prst="straightConnector1">
            <a:avLst/>
          </a:prstGeom>
          <a:ln w="57150">
            <a:solidFill>
              <a:srgbClr val="E62532"/>
            </a:solidFill>
          </a:ln>
        </p:spPr>
        <p:style>
          <a:lnRef idx="3">
            <a:schemeClr val="accent2"/>
          </a:lnRef>
          <a:fillRef idx="0">
            <a:schemeClr val="accent2"/>
          </a:fillRef>
          <a:effectRef idx="2">
            <a:schemeClr val="accent2"/>
          </a:effectRef>
          <a:fontRef idx="minor">
            <a:schemeClr val="tx1"/>
          </a:fontRef>
        </p:style>
      </p:cxnSp>
      <p:sp>
        <p:nvSpPr>
          <p:cNvPr id="13" name="Content Placeholder 2">
            <a:extLst>
              <a:ext uri="{FF2B5EF4-FFF2-40B4-BE49-F238E27FC236}">
                <a16:creationId xmlns:a16="http://schemas.microsoft.com/office/drawing/2014/main" id="{9581D807-80C3-35CE-843E-4476700155CF}"/>
              </a:ext>
            </a:extLst>
          </p:cNvPr>
          <p:cNvSpPr>
            <a:spLocks noGrp="1"/>
          </p:cNvSpPr>
          <p:nvPr>
            <p:ph idx="1"/>
          </p:nvPr>
        </p:nvSpPr>
        <p:spPr>
          <a:xfrm>
            <a:off x="967596" y="1983776"/>
            <a:ext cx="10271183" cy="4696394"/>
          </a:xfrm>
        </p:spPr>
        <p:txBody>
          <a:bodyPr vert="horz" lIns="91440" tIns="45720" rIns="91440" bIns="45720" rtlCol="0" anchor="t">
            <a:noAutofit/>
          </a:bodyPr>
          <a:lstStyle/>
          <a:p>
            <a:pPr algn="just">
              <a:lnSpc>
                <a:spcPct val="100000"/>
              </a:lnSpc>
            </a:pPr>
            <a:r>
              <a:rPr lang="en-US" sz="1600" b="1" dirty="0">
                <a:solidFill>
                  <a:srgbClr val="595959"/>
                </a:solidFill>
                <a:latin typeface="Verdana"/>
                <a:ea typeface="Verdana"/>
                <a:cs typeface="+mn-lt"/>
              </a:rPr>
              <a:t>User experience: </a:t>
            </a:r>
            <a:r>
              <a:rPr lang="en-US" sz="1600" dirty="0">
                <a:solidFill>
                  <a:srgbClr val="595959"/>
                </a:solidFill>
                <a:latin typeface="Verdana"/>
                <a:ea typeface="Verdana"/>
                <a:cs typeface="+mn-lt"/>
              </a:rPr>
              <a:t>Fast-loading websites improve user experience, leading to higher satisfaction and engagement.</a:t>
            </a:r>
            <a:endParaRPr lang="en-US" dirty="0">
              <a:solidFill>
                <a:srgbClr val="000000"/>
              </a:solidFill>
              <a:latin typeface="Calibri"/>
              <a:ea typeface="Verdana"/>
              <a:cs typeface="+mn-lt"/>
            </a:endParaRPr>
          </a:p>
          <a:p>
            <a:pPr algn="just">
              <a:lnSpc>
                <a:spcPct val="100000"/>
              </a:lnSpc>
            </a:pPr>
            <a:r>
              <a:rPr lang="en-US" sz="1600" b="1" dirty="0">
                <a:solidFill>
                  <a:srgbClr val="595959"/>
                </a:solidFill>
                <a:latin typeface="Verdana"/>
                <a:ea typeface="Verdana"/>
                <a:cs typeface="+mn-lt"/>
              </a:rPr>
              <a:t>Conversion rates: </a:t>
            </a:r>
            <a:r>
              <a:rPr lang="en-US" sz="1600" dirty="0">
                <a:solidFill>
                  <a:srgbClr val="595959"/>
                </a:solidFill>
                <a:latin typeface="Verdana"/>
                <a:ea typeface="Verdana"/>
                <a:cs typeface="+mn-lt"/>
              </a:rPr>
              <a:t>Slow loading times can decrease conversions, emphasizing the need for performance optimization.</a:t>
            </a:r>
            <a:endParaRPr lang="en-US" dirty="0">
              <a:solidFill>
                <a:srgbClr val="000000"/>
              </a:solidFill>
              <a:latin typeface="Calibri"/>
              <a:ea typeface="Verdana"/>
              <a:cs typeface="+mn-lt"/>
            </a:endParaRPr>
          </a:p>
          <a:p>
            <a:pPr algn="just">
              <a:lnSpc>
                <a:spcPct val="100000"/>
              </a:lnSpc>
            </a:pPr>
            <a:r>
              <a:rPr lang="en-US" sz="1600" b="1" dirty="0">
                <a:solidFill>
                  <a:srgbClr val="595959"/>
                </a:solidFill>
                <a:latin typeface="Verdana"/>
                <a:ea typeface="Verdana"/>
                <a:cs typeface="+mn-lt"/>
              </a:rPr>
              <a:t>Search engine ranking:</a:t>
            </a:r>
            <a:r>
              <a:rPr lang="en-US" sz="1600" dirty="0">
                <a:solidFill>
                  <a:srgbClr val="595959"/>
                </a:solidFill>
                <a:latin typeface="Verdana"/>
                <a:ea typeface="Verdana"/>
                <a:cs typeface="+mn-lt"/>
              </a:rPr>
              <a:t> Loading time affects search engine rankings, impacting visibility and organic traffic.</a:t>
            </a:r>
            <a:endParaRPr lang="en-US" dirty="0">
              <a:solidFill>
                <a:srgbClr val="000000"/>
              </a:solidFill>
              <a:latin typeface="Calibri"/>
              <a:ea typeface="Verdana"/>
              <a:cs typeface="+mn-lt"/>
            </a:endParaRPr>
          </a:p>
          <a:p>
            <a:pPr algn="just">
              <a:lnSpc>
                <a:spcPct val="100000"/>
              </a:lnSpc>
            </a:pPr>
            <a:r>
              <a:rPr lang="en-US" sz="1600" b="1" dirty="0">
                <a:solidFill>
                  <a:srgbClr val="595959"/>
                </a:solidFill>
                <a:latin typeface="Verdana"/>
                <a:ea typeface="Verdana"/>
                <a:cs typeface="+mn-lt"/>
              </a:rPr>
              <a:t>Mobile responsiveness:</a:t>
            </a:r>
            <a:r>
              <a:rPr lang="en-US" sz="1600" dirty="0">
                <a:solidFill>
                  <a:srgbClr val="595959"/>
                </a:solidFill>
                <a:latin typeface="Verdana"/>
                <a:ea typeface="Verdana"/>
                <a:cs typeface="+mn-lt"/>
              </a:rPr>
              <a:t> Mobile users expect fast-loading websites, making performance optimization crucial.</a:t>
            </a:r>
            <a:endParaRPr lang="en-US" dirty="0">
              <a:solidFill>
                <a:srgbClr val="000000"/>
              </a:solidFill>
              <a:latin typeface="Calibri"/>
              <a:ea typeface="Verdana"/>
              <a:cs typeface="+mn-lt"/>
            </a:endParaRPr>
          </a:p>
          <a:p>
            <a:pPr algn="just">
              <a:lnSpc>
                <a:spcPct val="100000"/>
              </a:lnSpc>
            </a:pPr>
            <a:r>
              <a:rPr lang="en-US" sz="1600" b="1" dirty="0">
                <a:solidFill>
                  <a:srgbClr val="595959"/>
                </a:solidFill>
                <a:latin typeface="Verdana"/>
                <a:ea typeface="Verdana"/>
                <a:cs typeface="+mn-lt"/>
              </a:rPr>
              <a:t>Reduced bounce rates:</a:t>
            </a:r>
            <a:r>
              <a:rPr lang="en-US" sz="1600" dirty="0">
                <a:solidFill>
                  <a:srgbClr val="595959"/>
                </a:solidFill>
                <a:latin typeface="Verdana"/>
                <a:ea typeface="Verdana"/>
                <a:cs typeface="+mn-lt"/>
              </a:rPr>
              <a:t> Performance optimization reduces bounce rates and encourages further engagement.</a:t>
            </a:r>
            <a:endParaRPr lang="en-US" dirty="0">
              <a:solidFill>
                <a:srgbClr val="000000"/>
              </a:solidFill>
              <a:latin typeface="Calibri"/>
              <a:ea typeface="Verdana"/>
              <a:cs typeface="+mn-lt"/>
            </a:endParaRPr>
          </a:p>
          <a:p>
            <a:pPr algn="just">
              <a:lnSpc>
                <a:spcPct val="100000"/>
              </a:lnSpc>
            </a:pPr>
            <a:r>
              <a:rPr lang="en-US" sz="1600" b="1" dirty="0">
                <a:solidFill>
                  <a:srgbClr val="595959"/>
                </a:solidFill>
                <a:latin typeface="Verdana"/>
                <a:ea typeface="Verdana"/>
                <a:cs typeface="+mn-lt"/>
              </a:rPr>
              <a:t>Competitive advantage: </a:t>
            </a:r>
            <a:r>
              <a:rPr lang="en-US" sz="1600" dirty="0">
                <a:solidFill>
                  <a:srgbClr val="595959"/>
                </a:solidFill>
                <a:latin typeface="Verdana"/>
                <a:ea typeface="Verdana"/>
                <a:cs typeface="+mn-lt"/>
              </a:rPr>
              <a:t>A fast-loading website sets businesses apart and builds trust with users.</a:t>
            </a:r>
            <a:endParaRPr lang="en-US" dirty="0">
              <a:solidFill>
                <a:srgbClr val="000000"/>
              </a:solidFill>
              <a:latin typeface="Calibri"/>
              <a:ea typeface="Verdana"/>
              <a:cs typeface="+mn-lt"/>
            </a:endParaRPr>
          </a:p>
        </p:txBody>
      </p:sp>
      <p:sp>
        <p:nvSpPr>
          <p:cNvPr id="17" name="Rectangle 16">
            <a:extLst>
              <a:ext uri="{FF2B5EF4-FFF2-40B4-BE49-F238E27FC236}">
                <a16:creationId xmlns:a16="http://schemas.microsoft.com/office/drawing/2014/main" id="{3B591AAE-B4C6-F1A5-E84B-15856BD0DB96}"/>
              </a:ext>
            </a:extLst>
          </p:cNvPr>
          <p:cNvSpPr/>
          <p:nvPr/>
        </p:nvSpPr>
        <p:spPr>
          <a:xfrm>
            <a:off x="-804" y="6576738"/>
            <a:ext cx="10322942" cy="273169"/>
          </a:xfrm>
          <a:prstGeom prst="rect">
            <a:avLst/>
          </a:prstGeom>
          <a:solidFill>
            <a:srgbClr val="E625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06480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3718-A6D0-3B0E-39A7-F54A6A08526D}"/>
              </a:ext>
            </a:extLst>
          </p:cNvPr>
          <p:cNvSpPr>
            <a:spLocks noGrp="1"/>
          </p:cNvSpPr>
          <p:nvPr>
            <p:ph type="title"/>
          </p:nvPr>
        </p:nvSpPr>
        <p:spPr>
          <a:xfrm>
            <a:off x="766313" y="365125"/>
            <a:ext cx="10644996" cy="1325563"/>
          </a:xfrm>
        </p:spPr>
        <p:txBody>
          <a:bodyPr vert="horz" lIns="91440" tIns="45720" rIns="91440" bIns="45720" rtlCol="0" anchor="ctr">
            <a:noAutofit/>
          </a:bodyPr>
          <a:lstStyle/>
          <a:p>
            <a:pPr algn="ctr"/>
            <a:r>
              <a:rPr lang="en-US" sz="2800" b="1" dirty="0">
                <a:solidFill>
                  <a:srgbClr val="E62532"/>
                </a:solidFill>
                <a:latin typeface="Verdana"/>
                <a:ea typeface="Verdana"/>
                <a:cs typeface="+mj-lt"/>
              </a:rPr>
              <a:t>Tools to measure and improve performance</a:t>
            </a:r>
            <a:endParaRPr lang="en-US" sz="2800" b="1" dirty="0">
              <a:latin typeface="Verdana"/>
              <a:ea typeface="Verdana"/>
              <a:cs typeface="+mj-lt"/>
            </a:endParaRPr>
          </a:p>
        </p:txBody>
      </p:sp>
      <p:pic>
        <p:nvPicPr>
          <p:cNvPr id="6" name="Picture 6">
            <a:extLst>
              <a:ext uri="{FF2B5EF4-FFF2-40B4-BE49-F238E27FC236}">
                <a16:creationId xmlns:a16="http://schemas.microsoft.com/office/drawing/2014/main" id="{3BD37F42-0C5D-0FC6-794D-507719695323}"/>
              </a:ext>
            </a:extLst>
          </p:cNvPr>
          <p:cNvPicPr>
            <a:picLocks noChangeAspect="1"/>
          </p:cNvPicPr>
          <p:nvPr/>
        </p:nvPicPr>
        <p:blipFill>
          <a:blip r:embed="rId2"/>
          <a:stretch>
            <a:fillRect/>
          </a:stretch>
        </p:blipFill>
        <p:spPr>
          <a:xfrm>
            <a:off x="10460965" y="5615348"/>
            <a:ext cx="1607389" cy="1162585"/>
          </a:xfrm>
          <a:prstGeom prst="rect">
            <a:avLst/>
          </a:prstGeom>
        </p:spPr>
      </p:pic>
      <p:cxnSp>
        <p:nvCxnSpPr>
          <p:cNvPr id="7" name="Straight Arrow Connector 6">
            <a:extLst>
              <a:ext uri="{FF2B5EF4-FFF2-40B4-BE49-F238E27FC236}">
                <a16:creationId xmlns:a16="http://schemas.microsoft.com/office/drawing/2014/main" id="{352C72ED-4644-C3F7-62B6-394E59BE7FB0}"/>
              </a:ext>
            </a:extLst>
          </p:cNvPr>
          <p:cNvCxnSpPr/>
          <p:nvPr/>
        </p:nvCxnSpPr>
        <p:spPr>
          <a:xfrm flipV="1">
            <a:off x="3687707" y="1326469"/>
            <a:ext cx="1095950" cy="13221"/>
          </a:xfrm>
          <a:prstGeom prst="straightConnector1">
            <a:avLst/>
          </a:prstGeom>
          <a:ln w="57150">
            <a:solidFill>
              <a:srgbClr val="E62532"/>
            </a:solidFill>
          </a:ln>
        </p:spPr>
        <p:style>
          <a:lnRef idx="3">
            <a:schemeClr val="accent2"/>
          </a:lnRef>
          <a:fillRef idx="0">
            <a:schemeClr val="accent2"/>
          </a:fillRef>
          <a:effectRef idx="2">
            <a:schemeClr val="accent2"/>
          </a:effectRef>
          <a:fontRef idx="minor">
            <a:schemeClr val="tx1"/>
          </a:fontRef>
        </p:style>
      </p:cxnSp>
      <p:sp>
        <p:nvSpPr>
          <p:cNvPr id="13" name="Content Placeholder 2">
            <a:extLst>
              <a:ext uri="{FF2B5EF4-FFF2-40B4-BE49-F238E27FC236}">
                <a16:creationId xmlns:a16="http://schemas.microsoft.com/office/drawing/2014/main" id="{9581D807-80C3-35CE-843E-4476700155CF}"/>
              </a:ext>
            </a:extLst>
          </p:cNvPr>
          <p:cNvSpPr>
            <a:spLocks noGrp="1"/>
          </p:cNvSpPr>
          <p:nvPr>
            <p:ph idx="1"/>
          </p:nvPr>
        </p:nvSpPr>
        <p:spPr>
          <a:xfrm>
            <a:off x="953219" y="1868757"/>
            <a:ext cx="10271183" cy="4696394"/>
          </a:xfrm>
        </p:spPr>
        <p:txBody>
          <a:bodyPr vert="horz" lIns="91440" tIns="45720" rIns="91440" bIns="45720" rtlCol="0" anchor="t">
            <a:noAutofit/>
          </a:bodyPr>
          <a:lstStyle/>
          <a:p>
            <a:pPr algn="just">
              <a:lnSpc>
                <a:spcPct val="100000"/>
              </a:lnSpc>
            </a:pPr>
            <a:r>
              <a:rPr lang="en-US" sz="1600" b="1" dirty="0">
                <a:solidFill>
                  <a:srgbClr val="595959"/>
                </a:solidFill>
                <a:latin typeface="Verdana"/>
                <a:ea typeface="Verdana"/>
                <a:cs typeface="+mn-lt"/>
              </a:rPr>
              <a:t>Performance measurement tools:</a:t>
            </a:r>
            <a:r>
              <a:rPr lang="en-US" sz="1600" dirty="0">
                <a:solidFill>
                  <a:srgbClr val="595959"/>
                </a:solidFill>
                <a:latin typeface="Verdana"/>
                <a:ea typeface="Verdana"/>
                <a:cs typeface="+mn-lt"/>
              </a:rPr>
              <a:t> Use tools like Google </a:t>
            </a:r>
            <a:r>
              <a:rPr lang="en-US" sz="1600" dirty="0" err="1">
                <a:solidFill>
                  <a:srgbClr val="595959"/>
                </a:solidFill>
                <a:latin typeface="Verdana"/>
                <a:ea typeface="Verdana"/>
                <a:cs typeface="+mn-lt"/>
              </a:rPr>
              <a:t>PageSpeed</a:t>
            </a:r>
            <a:r>
              <a:rPr lang="en-US" sz="1600" dirty="0">
                <a:solidFill>
                  <a:srgbClr val="595959"/>
                </a:solidFill>
                <a:latin typeface="Verdana"/>
                <a:ea typeface="Verdana"/>
                <a:cs typeface="+mn-lt"/>
              </a:rPr>
              <a:t> Insights, </a:t>
            </a:r>
            <a:r>
              <a:rPr lang="en-US" sz="1600" dirty="0" err="1">
                <a:solidFill>
                  <a:srgbClr val="595959"/>
                </a:solidFill>
                <a:latin typeface="Verdana"/>
                <a:ea typeface="Verdana"/>
                <a:cs typeface="+mn-lt"/>
              </a:rPr>
              <a:t>GTmetrix</a:t>
            </a:r>
            <a:r>
              <a:rPr lang="en-US" sz="1600" dirty="0">
                <a:solidFill>
                  <a:srgbClr val="595959"/>
                </a:solidFill>
                <a:latin typeface="Verdana"/>
                <a:ea typeface="Verdana"/>
                <a:cs typeface="+mn-lt"/>
              </a:rPr>
              <a:t>,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or </a:t>
            </a:r>
            <a:r>
              <a:rPr lang="en-US" sz="1600" dirty="0" err="1">
                <a:solidFill>
                  <a:srgbClr val="595959"/>
                </a:solidFill>
                <a:latin typeface="Verdana"/>
                <a:ea typeface="Verdana"/>
                <a:cs typeface="+mn-lt"/>
              </a:rPr>
              <a:t>WebPageTest</a:t>
            </a:r>
            <a:r>
              <a:rPr lang="en-US" sz="1600" dirty="0">
                <a:solidFill>
                  <a:srgbClr val="595959"/>
                </a:solidFill>
                <a:latin typeface="Verdana"/>
                <a:ea typeface="Verdana"/>
                <a:cs typeface="+mn-lt"/>
              </a:rPr>
              <a:t> to assess website performance and obtain actionable recommendations.</a:t>
            </a:r>
            <a:endParaRPr lang="en-US" dirty="0">
              <a:solidFill>
                <a:srgbClr val="000000"/>
              </a:solidFill>
              <a:latin typeface="Calibri"/>
              <a:ea typeface="Verdana"/>
              <a:cs typeface="+mn-lt"/>
            </a:endParaRPr>
          </a:p>
          <a:p>
            <a:pPr algn="just">
              <a:lnSpc>
                <a:spcPct val="100000"/>
              </a:lnSpc>
            </a:pPr>
            <a:r>
              <a:rPr lang="en-US" sz="1600" b="1" dirty="0">
                <a:solidFill>
                  <a:srgbClr val="595959"/>
                </a:solidFill>
                <a:latin typeface="Verdana"/>
                <a:ea typeface="Verdana"/>
                <a:cs typeface="+mn-lt"/>
              </a:rPr>
              <a:t>Code profiling tools:</a:t>
            </a:r>
            <a:r>
              <a:rPr lang="en-US" sz="1600" dirty="0">
                <a:solidFill>
                  <a:srgbClr val="595959"/>
                </a:solidFill>
                <a:latin typeface="Verdana"/>
                <a:ea typeface="Verdana"/>
                <a:cs typeface="+mn-lt"/>
              </a:rPr>
              <a:t> Utilize browser-based developer tools (e.g., Chrome </a:t>
            </a:r>
            <a:r>
              <a:rPr lang="en-US" sz="1600" dirty="0" err="1">
                <a:solidFill>
                  <a:srgbClr val="595959"/>
                </a:solidFill>
                <a:latin typeface="Verdana"/>
                <a:ea typeface="Verdana"/>
                <a:cs typeface="+mn-lt"/>
              </a:rPr>
              <a:t>DevTools</a:t>
            </a:r>
            <a:r>
              <a:rPr lang="en-US" sz="1600" dirty="0">
                <a:solidFill>
                  <a:srgbClr val="595959"/>
                </a:solidFill>
                <a:latin typeface="Verdana"/>
                <a:ea typeface="Verdana"/>
                <a:cs typeface="+mn-lt"/>
              </a:rPr>
              <a:t>, Firefox Developer Tools) to analyze code performance and identify areas for improvement.</a:t>
            </a:r>
            <a:endParaRPr lang="en-US" dirty="0">
              <a:solidFill>
                <a:srgbClr val="000000"/>
              </a:solidFill>
              <a:latin typeface="Calibri"/>
              <a:ea typeface="Verdana"/>
              <a:cs typeface="+mn-lt"/>
            </a:endParaRPr>
          </a:p>
          <a:p>
            <a:pPr algn="just">
              <a:lnSpc>
                <a:spcPct val="100000"/>
              </a:lnSpc>
            </a:pPr>
            <a:r>
              <a:rPr lang="en-US" sz="1600" b="1" dirty="0">
                <a:solidFill>
                  <a:srgbClr val="595959"/>
                </a:solidFill>
                <a:latin typeface="Verdana"/>
                <a:ea typeface="Verdana"/>
                <a:cs typeface="+mn-lt"/>
              </a:rPr>
              <a:t>Caching mechanisms:</a:t>
            </a:r>
            <a:r>
              <a:rPr lang="en-US" sz="1600" dirty="0">
                <a:solidFill>
                  <a:srgbClr val="595959"/>
                </a:solidFill>
                <a:latin typeface="Verdana"/>
                <a:ea typeface="Verdana"/>
                <a:cs typeface="+mn-lt"/>
              </a:rPr>
              <a:t> Implement browser caching, server-side caching, and CDN caching to store static resources and reduce server requests.</a:t>
            </a:r>
            <a:endParaRPr lang="en-US" dirty="0">
              <a:solidFill>
                <a:srgbClr val="000000"/>
              </a:solidFill>
              <a:latin typeface="Calibri"/>
              <a:ea typeface="Verdana"/>
              <a:cs typeface="+mn-lt"/>
            </a:endParaRPr>
          </a:p>
          <a:p>
            <a:pPr algn="just">
              <a:lnSpc>
                <a:spcPct val="100000"/>
              </a:lnSpc>
            </a:pPr>
            <a:r>
              <a:rPr lang="en-US" sz="1600" b="1" dirty="0">
                <a:solidFill>
                  <a:srgbClr val="595959"/>
                </a:solidFill>
                <a:latin typeface="Verdana"/>
                <a:ea typeface="Verdana"/>
                <a:cs typeface="+mn-lt"/>
              </a:rPr>
              <a:t>Minification and compression:</a:t>
            </a:r>
            <a:r>
              <a:rPr lang="en-US" sz="1600" dirty="0">
                <a:solidFill>
                  <a:srgbClr val="595959"/>
                </a:solidFill>
                <a:latin typeface="Verdana"/>
                <a:ea typeface="Verdana"/>
                <a:cs typeface="+mn-lt"/>
              </a:rPr>
              <a:t> Minify HTML, CSS, and JavaScript files and compress them using tools like </a:t>
            </a:r>
            <a:r>
              <a:rPr lang="en-US" sz="1600" err="1">
                <a:solidFill>
                  <a:srgbClr val="595959"/>
                </a:solidFill>
                <a:latin typeface="Verdana"/>
                <a:ea typeface="Verdana"/>
                <a:cs typeface="+mn-lt"/>
              </a:rPr>
              <a:t>Gzip</a:t>
            </a:r>
            <a:r>
              <a:rPr lang="en-US" sz="1600" dirty="0">
                <a:solidFill>
                  <a:srgbClr val="595959"/>
                </a:solidFill>
                <a:latin typeface="Verdana"/>
                <a:ea typeface="Verdana"/>
                <a:cs typeface="+mn-lt"/>
              </a:rPr>
              <a:t> or </a:t>
            </a:r>
            <a:r>
              <a:rPr lang="en-US" sz="1600" err="1">
                <a:solidFill>
                  <a:srgbClr val="595959"/>
                </a:solidFill>
                <a:latin typeface="Verdana"/>
                <a:ea typeface="Verdana"/>
                <a:cs typeface="+mn-lt"/>
              </a:rPr>
              <a:t>Brotli</a:t>
            </a:r>
            <a:r>
              <a:rPr lang="en-US" sz="1600" dirty="0">
                <a:solidFill>
                  <a:srgbClr val="595959"/>
                </a:solidFill>
                <a:latin typeface="Verdana"/>
                <a:ea typeface="Verdana"/>
                <a:cs typeface="+mn-lt"/>
              </a:rPr>
              <a:t> to reduce file size.</a:t>
            </a:r>
            <a:endParaRPr lang="en-US" dirty="0">
              <a:solidFill>
                <a:srgbClr val="000000"/>
              </a:solidFill>
              <a:latin typeface="Calibri"/>
              <a:ea typeface="Verdana"/>
              <a:cs typeface="+mn-lt"/>
            </a:endParaRPr>
          </a:p>
          <a:p>
            <a:pPr algn="just">
              <a:lnSpc>
                <a:spcPct val="100000"/>
              </a:lnSpc>
            </a:pPr>
            <a:r>
              <a:rPr lang="en-US" sz="1600" b="1" dirty="0">
                <a:solidFill>
                  <a:srgbClr val="595959"/>
                </a:solidFill>
                <a:latin typeface="Verdana"/>
                <a:ea typeface="Verdana"/>
                <a:cs typeface="+mn-lt"/>
              </a:rPr>
              <a:t>Image optimization:</a:t>
            </a:r>
            <a:r>
              <a:rPr lang="en-US" sz="1600" dirty="0">
                <a:solidFill>
                  <a:srgbClr val="595959"/>
                </a:solidFill>
                <a:latin typeface="Verdana"/>
                <a:ea typeface="Verdana"/>
                <a:cs typeface="+mn-lt"/>
              </a:rPr>
              <a:t> Optimize images by resizing, compressing, and using modern formats like </a:t>
            </a:r>
            <a:r>
              <a:rPr lang="en-US" sz="1600" err="1">
                <a:solidFill>
                  <a:srgbClr val="595959"/>
                </a:solidFill>
                <a:latin typeface="Verdana"/>
                <a:ea typeface="Verdana"/>
                <a:cs typeface="+mn-lt"/>
              </a:rPr>
              <a:t>WebP</a:t>
            </a:r>
            <a:r>
              <a:rPr lang="en-US" sz="1600" dirty="0">
                <a:solidFill>
                  <a:srgbClr val="595959"/>
                </a:solidFill>
                <a:latin typeface="Verdana"/>
                <a:ea typeface="Verdana"/>
                <a:cs typeface="+mn-lt"/>
              </a:rPr>
              <a:t>.</a:t>
            </a:r>
            <a:endParaRPr lang="en-US" dirty="0">
              <a:solidFill>
                <a:srgbClr val="000000"/>
              </a:solidFill>
              <a:latin typeface="Calibri"/>
              <a:ea typeface="Verdana"/>
              <a:cs typeface="+mn-lt"/>
            </a:endParaRPr>
          </a:p>
          <a:p>
            <a:pPr algn="just">
              <a:lnSpc>
                <a:spcPct val="100000"/>
              </a:lnSpc>
            </a:pPr>
            <a:r>
              <a:rPr lang="en-US" sz="1600" b="1" dirty="0">
                <a:solidFill>
                  <a:srgbClr val="595959"/>
                </a:solidFill>
                <a:latin typeface="Verdana"/>
                <a:ea typeface="Verdana"/>
                <a:cs typeface="+mn-lt"/>
              </a:rPr>
              <a:t>Continuous optimization:</a:t>
            </a:r>
            <a:r>
              <a:rPr lang="en-US" sz="1600" dirty="0">
                <a:solidFill>
                  <a:srgbClr val="595959"/>
                </a:solidFill>
                <a:latin typeface="Verdana"/>
                <a:ea typeface="Verdana"/>
                <a:cs typeface="+mn-lt"/>
              </a:rPr>
              <a:t> Regularly monitor performance, optimize code and assets, and stay updated with latest techniques and best practices.</a:t>
            </a:r>
            <a:endParaRPr lang="en-US" dirty="0">
              <a:solidFill>
                <a:srgbClr val="000000"/>
              </a:solidFill>
              <a:latin typeface="Calibri"/>
              <a:ea typeface="Verdana"/>
              <a:cs typeface="+mn-lt"/>
            </a:endParaRPr>
          </a:p>
        </p:txBody>
      </p:sp>
      <p:sp>
        <p:nvSpPr>
          <p:cNvPr id="17" name="Rectangle 16">
            <a:extLst>
              <a:ext uri="{FF2B5EF4-FFF2-40B4-BE49-F238E27FC236}">
                <a16:creationId xmlns:a16="http://schemas.microsoft.com/office/drawing/2014/main" id="{3B591AAE-B4C6-F1A5-E84B-15856BD0DB96}"/>
              </a:ext>
            </a:extLst>
          </p:cNvPr>
          <p:cNvSpPr/>
          <p:nvPr/>
        </p:nvSpPr>
        <p:spPr>
          <a:xfrm>
            <a:off x="-804" y="6576738"/>
            <a:ext cx="10322942" cy="273169"/>
          </a:xfrm>
          <a:prstGeom prst="rect">
            <a:avLst/>
          </a:prstGeom>
          <a:solidFill>
            <a:srgbClr val="E625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49470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3718-A6D0-3B0E-39A7-F54A6A08526D}"/>
              </a:ext>
            </a:extLst>
          </p:cNvPr>
          <p:cNvSpPr>
            <a:spLocks noGrp="1"/>
          </p:cNvSpPr>
          <p:nvPr>
            <p:ph type="title"/>
          </p:nvPr>
        </p:nvSpPr>
        <p:spPr>
          <a:xfrm>
            <a:off x="766313" y="365125"/>
            <a:ext cx="10644996" cy="1325563"/>
          </a:xfrm>
        </p:spPr>
        <p:txBody>
          <a:bodyPr vert="horz" lIns="91440" tIns="45720" rIns="91440" bIns="45720" rtlCol="0" anchor="ctr">
            <a:noAutofit/>
          </a:bodyPr>
          <a:lstStyle/>
          <a:p>
            <a:pPr algn="ctr"/>
            <a:r>
              <a:rPr lang="en-US" sz="2800" b="1" dirty="0">
                <a:solidFill>
                  <a:srgbClr val="E62532"/>
                </a:solidFill>
                <a:latin typeface="Verdana"/>
                <a:ea typeface="Verdana"/>
                <a:cs typeface="+mj-lt"/>
              </a:rPr>
              <a:t>ARIA-live and role attribute</a:t>
            </a:r>
            <a:endParaRPr lang="en-US" sz="2800" b="1" dirty="0">
              <a:latin typeface="Verdana"/>
              <a:ea typeface="Verdana"/>
              <a:cs typeface="+mj-lt"/>
            </a:endParaRPr>
          </a:p>
        </p:txBody>
      </p:sp>
      <p:pic>
        <p:nvPicPr>
          <p:cNvPr id="6" name="Picture 6">
            <a:extLst>
              <a:ext uri="{FF2B5EF4-FFF2-40B4-BE49-F238E27FC236}">
                <a16:creationId xmlns:a16="http://schemas.microsoft.com/office/drawing/2014/main" id="{3BD37F42-0C5D-0FC6-794D-507719695323}"/>
              </a:ext>
            </a:extLst>
          </p:cNvPr>
          <p:cNvPicPr>
            <a:picLocks noChangeAspect="1"/>
          </p:cNvPicPr>
          <p:nvPr/>
        </p:nvPicPr>
        <p:blipFill>
          <a:blip r:embed="rId2"/>
          <a:stretch>
            <a:fillRect/>
          </a:stretch>
        </p:blipFill>
        <p:spPr>
          <a:xfrm>
            <a:off x="10460965" y="5615348"/>
            <a:ext cx="1607389" cy="1162585"/>
          </a:xfrm>
          <a:prstGeom prst="rect">
            <a:avLst/>
          </a:prstGeom>
        </p:spPr>
      </p:pic>
      <p:cxnSp>
        <p:nvCxnSpPr>
          <p:cNvPr id="7" name="Straight Arrow Connector 6">
            <a:extLst>
              <a:ext uri="{FF2B5EF4-FFF2-40B4-BE49-F238E27FC236}">
                <a16:creationId xmlns:a16="http://schemas.microsoft.com/office/drawing/2014/main" id="{352C72ED-4644-C3F7-62B6-394E59BE7FB0}"/>
              </a:ext>
            </a:extLst>
          </p:cNvPr>
          <p:cNvCxnSpPr/>
          <p:nvPr/>
        </p:nvCxnSpPr>
        <p:spPr>
          <a:xfrm flipV="1">
            <a:off x="3687707" y="1326469"/>
            <a:ext cx="1095950" cy="13221"/>
          </a:xfrm>
          <a:prstGeom prst="straightConnector1">
            <a:avLst/>
          </a:prstGeom>
          <a:ln w="57150">
            <a:solidFill>
              <a:srgbClr val="E62532"/>
            </a:solidFill>
          </a:ln>
        </p:spPr>
        <p:style>
          <a:lnRef idx="3">
            <a:schemeClr val="accent2"/>
          </a:lnRef>
          <a:fillRef idx="0">
            <a:schemeClr val="accent2"/>
          </a:fillRef>
          <a:effectRef idx="2">
            <a:schemeClr val="accent2"/>
          </a:effectRef>
          <a:fontRef idx="minor">
            <a:schemeClr val="tx1"/>
          </a:fontRef>
        </p:style>
      </p:cxnSp>
      <p:sp>
        <p:nvSpPr>
          <p:cNvPr id="13" name="Content Placeholder 2">
            <a:extLst>
              <a:ext uri="{FF2B5EF4-FFF2-40B4-BE49-F238E27FC236}">
                <a16:creationId xmlns:a16="http://schemas.microsoft.com/office/drawing/2014/main" id="{9581D807-80C3-35CE-843E-4476700155CF}"/>
              </a:ext>
            </a:extLst>
          </p:cNvPr>
          <p:cNvSpPr>
            <a:spLocks noGrp="1"/>
          </p:cNvSpPr>
          <p:nvPr>
            <p:ph idx="1"/>
          </p:nvPr>
        </p:nvSpPr>
        <p:spPr>
          <a:xfrm>
            <a:off x="953219" y="1868757"/>
            <a:ext cx="10271183" cy="4696394"/>
          </a:xfrm>
        </p:spPr>
        <p:txBody>
          <a:bodyPr vert="horz" lIns="91440" tIns="45720" rIns="91440" bIns="45720" rtlCol="0" anchor="t">
            <a:noAutofit/>
          </a:bodyPr>
          <a:lstStyle/>
          <a:p>
            <a:pPr algn="just">
              <a:lnSpc>
                <a:spcPct val="100000"/>
              </a:lnSpc>
            </a:pPr>
            <a:r>
              <a:rPr lang="en-US" sz="1600" dirty="0">
                <a:solidFill>
                  <a:srgbClr val="595959"/>
                </a:solidFill>
                <a:latin typeface="Verdana"/>
                <a:ea typeface="Verdana"/>
                <a:cs typeface="+mn-lt"/>
              </a:rPr>
              <a:t>When people use screen readers, they need to be informed about updates</a:t>
            </a:r>
          </a:p>
          <a:p>
            <a:pPr algn="just">
              <a:lnSpc>
                <a:spcPct val="100000"/>
              </a:lnSpc>
            </a:pPr>
            <a:r>
              <a:rPr lang="en-US" sz="1600" dirty="0">
                <a:solidFill>
                  <a:srgbClr val="595959"/>
                </a:solidFill>
                <a:latin typeface="Verdana"/>
                <a:ea typeface="Verdana"/>
                <a:cs typeface="+mn-lt"/>
              </a:rPr>
              <a:t>Only what is in focus is read by default</a:t>
            </a:r>
          </a:p>
          <a:p>
            <a:pPr algn="just">
              <a:lnSpc>
                <a:spcPct val="100000"/>
              </a:lnSpc>
            </a:pPr>
            <a:r>
              <a:rPr lang="en-US" sz="1600" dirty="0">
                <a:solidFill>
                  <a:srgbClr val="595959"/>
                </a:solidFill>
                <a:latin typeface="Verdana"/>
                <a:ea typeface="Verdana"/>
                <a:cs typeface="+mn-lt"/>
              </a:rPr>
              <a:t>In order to achieve that, add aria-live and role attributes, for example: role=“status” and aria-live=“polite”</a:t>
            </a:r>
          </a:p>
          <a:p>
            <a:pPr algn="just">
              <a:lnSpc>
                <a:spcPct val="100000"/>
              </a:lnSpc>
            </a:pPr>
            <a:r>
              <a:rPr lang="en-US" sz="1600" dirty="0">
                <a:solidFill>
                  <a:srgbClr val="595959"/>
                </a:solidFill>
                <a:latin typeface="Verdana"/>
                <a:ea typeface="Verdana"/>
                <a:cs typeface="+mn-lt"/>
              </a:rPr>
              <a:t>Other general best practices for accessibility:</a:t>
            </a:r>
          </a:p>
          <a:p>
            <a:pPr lvl="1" algn="just">
              <a:lnSpc>
                <a:spcPct val="100000"/>
              </a:lnSpc>
            </a:pPr>
            <a:r>
              <a:rPr lang="en-US" sz="1600" dirty="0">
                <a:solidFill>
                  <a:srgbClr val="595959"/>
                </a:solidFill>
                <a:latin typeface="Verdana"/>
                <a:ea typeface="Verdana"/>
                <a:cs typeface="+mn-lt"/>
              </a:rPr>
              <a:t>HTML semantic tags</a:t>
            </a:r>
          </a:p>
          <a:p>
            <a:pPr lvl="1" algn="just">
              <a:lnSpc>
                <a:spcPct val="100000"/>
              </a:lnSpc>
            </a:pPr>
            <a:r>
              <a:rPr lang="en-US" sz="1600" dirty="0">
                <a:solidFill>
                  <a:srgbClr val="595959"/>
                </a:solidFill>
                <a:latin typeface="Verdana"/>
                <a:ea typeface="Verdana"/>
                <a:cs typeface="+mn-lt"/>
              </a:rPr>
              <a:t>Alt for images</a:t>
            </a:r>
          </a:p>
          <a:p>
            <a:pPr lvl="1" algn="just">
              <a:lnSpc>
                <a:spcPct val="100000"/>
              </a:lnSpc>
            </a:pPr>
            <a:r>
              <a:rPr lang="en-US" sz="1600" dirty="0">
                <a:solidFill>
                  <a:srgbClr val="595959"/>
                </a:solidFill>
                <a:latin typeface="Verdana"/>
                <a:ea typeface="Verdana"/>
                <a:cs typeface="+mn-lt"/>
              </a:rPr>
              <a:t>Labels for input boxes</a:t>
            </a:r>
          </a:p>
        </p:txBody>
      </p:sp>
      <p:sp>
        <p:nvSpPr>
          <p:cNvPr id="17" name="Rectangle 16">
            <a:extLst>
              <a:ext uri="{FF2B5EF4-FFF2-40B4-BE49-F238E27FC236}">
                <a16:creationId xmlns:a16="http://schemas.microsoft.com/office/drawing/2014/main" id="{3B591AAE-B4C6-F1A5-E84B-15856BD0DB96}"/>
              </a:ext>
            </a:extLst>
          </p:cNvPr>
          <p:cNvSpPr/>
          <p:nvPr/>
        </p:nvSpPr>
        <p:spPr>
          <a:xfrm>
            <a:off x="-804" y="6576738"/>
            <a:ext cx="10322942" cy="273169"/>
          </a:xfrm>
          <a:prstGeom prst="rect">
            <a:avLst/>
          </a:prstGeom>
          <a:solidFill>
            <a:srgbClr val="E625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4447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3718-A6D0-3B0E-39A7-F54A6A08526D}"/>
              </a:ext>
            </a:extLst>
          </p:cNvPr>
          <p:cNvSpPr>
            <a:spLocks noGrp="1"/>
          </p:cNvSpPr>
          <p:nvPr>
            <p:ph type="title"/>
          </p:nvPr>
        </p:nvSpPr>
        <p:spPr/>
        <p:txBody>
          <a:bodyPr>
            <a:normAutofit/>
          </a:bodyPr>
          <a:lstStyle/>
          <a:p>
            <a:pPr algn="ctr"/>
            <a:r>
              <a:rPr lang="en-US" sz="3800" b="1" dirty="0">
                <a:solidFill>
                  <a:srgbClr val="E62532"/>
                </a:solidFill>
                <a:latin typeface="Verdana"/>
                <a:ea typeface="+mj-lt"/>
                <a:cs typeface="+mj-lt"/>
              </a:rPr>
              <a:t>Introduction</a:t>
            </a:r>
            <a:endParaRPr lang="en-US" b="1">
              <a:solidFill>
                <a:srgbClr val="E62532"/>
              </a:solidFill>
              <a:latin typeface="Verdana"/>
              <a:ea typeface="Verdana"/>
            </a:endParaRPr>
          </a:p>
        </p:txBody>
      </p:sp>
      <p:sp>
        <p:nvSpPr>
          <p:cNvPr id="3" name="Content Placeholder 2">
            <a:extLst>
              <a:ext uri="{FF2B5EF4-FFF2-40B4-BE49-F238E27FC236}">
                <a16:creationId xmlns:a16="http://schemas.microsoft.com/office/drawing/2014/main" id="{390D303A-D526-86CC-0A6D-BFDAB2DF9E49}"/>
              </a:ext>
            </a:extLst>
          </p:cNvPr>
          <p:cNvSpPr>
            <a:spLocks noGrp="1"/>
          </p:cNvSpPr>
          <p:nvPr>
            <p:ph idx="1"/>
          </p:nvPr>
        </p:nvSpPr>
        <p:spPr>
          <a:xfrm>
            <a:off x="838200" y="1825625"/>
            <a:ext cx="10515600" cy="3474319"/>
          </a:xfrm>
        </p:spPr>
        <p:txBody>
          <a:bodyPr vert="horz" lIns="91440" tIns="45720" rIns="91440" bIns="45720" rtlCol="0" anchor="t">
            <a:normAutofit/>
          </a:bodyPr>
          <a:lstStyle/>
          <a:p>
            <a:pPr>
              <a:lnSpc>
                <a:spcPct val="150000"/>
              </a:lnSpc>
            </a:pPr>
            <a:r>
              <a:rPr lang="en-US" sz="1800" dirty="0">
                <a:solidFill>
                  <a:schemeClr val="tx1">
                    <a:lumMod val="65000"/>
                    <a:lumOff val="35000"/>
                  </a:schemeClr>
                </a:solidFill>
                <a:latin typeface="Verdana"/>
                <a:ea typeface="+mn-lt"/>
                <a:cs typeface="+mn-lt"/>
              </a:rPr>
              <a:t>Welcome to the Responsive Web Design (RWD) workshop!</a:t>
            </a:r>
            <a:endParaRPr lang="en-US" sz="1800" dirty="0">
              <a:solidFill>
                <a:schemeClr val="tx1">
                  <a:lumMod val="65000"/>
                  <a:lumOff val="35000"/>
                </a:schemeClr>
              </a:solidFill>
              <a:latin typeface="Verdana"/>
              <a:ea typeface="Verdana"/>
              <a:cs typeface="+mn-lt"/>
            </a:endParaRPr>
          </a:p>
          <a:p>
            <a:pPr>
              <a:lnSpc>
                <a:spcPct val="150000"/>
              </a:lnSpc>
            </a:pPr>
            <a:r>
              <a:rPr lang="en-US" sz="1800" dirty="0">
                <a:solidFill>
                  <a:schemeClr val="tx1">
                    <a:lumMod val="65000"/>
                    <a:lumOff val="35000"/>
                  </a:schemeClr>
                </a:solidFill>
                <a:latin typeface="Verdana"/>
                <a:ea typeface="+mn-lt"/>
                <a:cs typeface="+mn-lt"/>
              </a:rPr>
              <a:t>Learn to create modern, responsive web pages that work on various screen sizes. </a:t>
            </a:r>
            <a:endParaRPr lang="en-US" sz="1800" dirty="0">
              <a:solidFill>
                <a:schemeClr val="tx1">
                  <a:lumMod val="65000"/>
                  <a:lumOff val="35000"/>
                </a:schemeClr>
              </a:solidFill>
              <a:latin typeface="Verdana"/>
              <a:ea typeface="Verdana"/>
              <a:cs typeface="+mn-lt"/>
            </a:endParaRPr>
          </a:p>
          <a:p>
            <a:pPr>
              <a:lnSpc>
                <a:spcPct val="150000"/>
              </a:lnSpc>
            </a:pPr>
            <a:r>
              <a:rPr lang="en-US" sz="1800" dirty="0">
                <a:solidFill>
                  <a:schemeClr val="tx1">
                    <a:lumMod val="65000"/>
                    <a:lumOff val="35000"/>
                  </a:schemeClr>
                </a:solidFill>
                <a:latin typeface="Verdana"/>
                <a:ea typeface="+mn-lt"/>
                <a:cs typeface="+mn-lt"/>
              </a:rPr>
              <a:t>Suitable for beginners in HTML, CSS, and JavaScript looking to develop frontend skills. </a:t>
            </a:r>
            <a:endParaRPr lang="en-US" sz="1800" dirty="0">
              <a:solidFill>
                <a:schemeClr val="tx1">
                  <a:lumMod val="65000"/>
                  <a:lumOff val="35000"/>
                </a:schemeClr>
              </a:solidFill>
              <a:latin typeface="Verdana"/>
              <a:ea typeface="Verdana"/>
              <a:cs typeface="+mn-lt"/>
            </a:endParaRPr>
          </a:p>
          <a:p>
            <a:pPr>
              <a:lnSpc>
                <a:spcPct val="150000"/>
              </a:lnSpc>
            </a:pPr>
            <a:r>
              <a:rPr lang="en-US" sz="1800" dirty="0">
                <a:solidFill>
                  <a:schemeClr val="tx1">
                    <a:lumMod val="65000"/>
                    <a:lumOff val="35000"/>
                  </a:schemeClr>
                </a:solidFill>
                <a:latin typeface="Verdana"/>
                <a:ea typeface="+mn-lt"/>
                <a:cs typeface="+mn-lt"/>
              </a:rPr>
              <a:t>Gain hands-on experience building responsive web pages during the workshop.</a:t>
            </a:r>
            <a:endParaRPr lang="en-US" sz="1800" dirty="0">
              <a:solidFill>
                <a:schemeClr val="tx1">
                  <a:lumMod val="65000"/>
                  <a:lumOff val="35000"/>
                </a:schemeClr>
              </a:solidFill>
              <a:latin typeface="Verdana"/>
              <a:ea typeface="Verdana"/>
              <a:cs typeface="+mn-lt"/>
            </a:endParaRPr>
          </a:p>
          <a:p>
            <a:pPr>
              <a:lnSpc>
                <a:spcPct val="150000"/>
              </a:lnSpc>
            </a:pPr>
            <a:r>
              <a:rPr lang="en-US" sz="1800" dirty="0">
                <a:solidFill>
                  <a:schemeClr val="tx1">
                    <a:lumMod val="65000"/>
                    <a:lumOff val="35000"/>
                  </a:schemeClr>
                </a:solidFill>
                <a:latin typeface="Verdana"/>
                <a:ea typeface="+mn-lt"/>
                <a:cs typeface="+mn-lt"/>
              </a:rPr>
              <a:t>Understand the importance and benefits of Responsive Web Design (RWD). </a:t>
            </a:r>
            <a:endParaRPr lang="en-US" sz="1800" dirty="0">
              <a:solidFill>
                <a:schemeClr val="tx1">
                  <a:lumMod val="65000"/>
                  <a:lumOff val="35000"/>
                </a:schemeClr>
              </a:solidFill>
              <a:latin typeface="Verdana"/>
              <a:ea typeface="Verdana"/>
              <a:cs typeface="+mn-lt"/>
            </a:endParaRPr>
          </a:p>
          <a:p>
            <a:pPr>
              <a:lnSpc>
                <a:spcPct val="150000"/>
              </a:lnSpc>
            </a:pPr>
            <a:r>
              <a:rPr lang="en-US" sz="1800" dirty="0">
                <a:solidFill>
                  <a:schemeClr val="tx1">
                    <a:lumMod val="65000"/>
                    <a:lumOff val="35000"/>
                  </a:schemeClr>
                </a:solidFill>
                <a:latin typeface="Verdana"/>
                <a:ea typeface="+mn-lt"/>
                <a:cs typeface="+mn-lt"/>
              </a:rPr>
              <a:t>Explore differences between responsive, adaptive, and fixed design approaches.</a:t>
            </a:r>
            <a:endParaRPr lang="en-US" sz="1800" dirty="0">
              <a:solidFill>
                <a:schemeClr val="tx1">
                  <a:lumMod val="65000"/>
                  <a:lumOff val="35000"/>
                </a:schemeClr>
              </a:solidFill>
              <a:latin typeface="Verdana"/>
              <a:ea typeface="Verdana"/>
            </a:endParaRPr>
          </a:p>
        </p:txBody>
      </p:sp>
      <p:pic>
        <p:nvPicPr>
          <p:cNvPr id="6" name="Picture 6">
            <a:extLst>
              <a:ext uri="{FF2B5EF4-FFF2-40B4-BE49-F238E27FC236}">
                <a16:creationId xmlns:a16="http://schemas.microsoft.com/office/drawing/2014/main" id="{3BD37F42-0C5D-0FC6-794D-507719695323}"/>
              </a:ext>
            </a:extLst>
          </p:cNvPr>
          <p:cNvPicPr>
            <a:picLocks noChangeAspect="1"/>
          </p:cNvPicPr>
          <p:nvPr/>
        </p:nvPicPr>
        <p:blipFill>
          <a:blip r:embed="rId2"/>
          <a:stretch>
            <a:fillRect/>
          </a:stretch>
        </p:blipFill>
        <p:spPr>
          <a:xfrm>
            <a:off x="10446588" y="5557839"/>
            <a:ext cx="1607389" cy="1162585"/>
          </a:xfrm>
          <a:prstGeom prst="rect">
            <a:avLst/>
          </a:prstGeom>
        </p:spPr>
      </p:pic>
      <p:cxnSp>
        <p:nvCxnSpPr>
          <p:cNvPr id="7" name="Straight Arrow Connector 6">
            <a:extLst>
              <a:ext uri="{FF2B5EF4-FFF2-40B4-BE49-F238E27FC236}">
                <a16:creationId xmlns:a16="http://schemas.microsoft.com/office/drawing/2014/main" id="{352C72ED-4644-C3F7-62B6-394E59BE7FB0}"/>
              </a:ext>
            </a:extLst>
          </p:cNvPr>
          <p:cNvCxnSpPr/>
          <p:nvPr/>
        </p:nvCxnSpPr>
        <p:spPr>
          <a:xfrm flipV="1">
            <a:off x="5279366" y="1341409"/>
            <a:ext cx="1618890" cy="5750"/>
          </a:xfrm>
          <a:prstGeom prst="straightConnector1">
            <a:avLst/>
          </a:prstGeom>
          <a:ln w="57150">
            <a:solidFill>
              <a:srgbClr val="E62532"/>
            </a:solidFill>
          </a:ln>
        </p:spPr>
        <p:style>
          <a:lnRef idx="3">
            <a:schemeClr val="accent2"/>
          </a:lnRef>
          <a:fillRef idx="0">
            <a:schemeClr val="accent2"/>
          </a:fillRef>
          <a:effectRef idx="2">
            <a:schemeClr val="accent2"/>
          </a:effectRef>
          <a:fontRef idx="minor">
            <a:schemeClr val="tx1"/>
          </a:fontRef>
        </p:style>
      </p:cxnSp>
      <p:sp>
        <p:nvSpPr>
          <p:cNvPr id="8" name="Rectangle 7">
            <a:extLst>
              <a:ext uri="{FF2B5EF4-FFF2-40B4-BE49-F238E27FC236}">
                <a16:creationId xmlns:a16="http://schemas.microsoft.com/office/drawing/2014/main" id="{623819AC-195F-61F8-B609-5D724B9D8B4B}"/>
              </a:ext>
            </a:extLst>
          </p:cNvPr>
          <p:cNvSpPr/>
          <p:nvPr/>
        </p:nvSpPr>
        <p:spPr>
          <a:xfrm>
            <a:off x="-804" y="6332323"/>
            <a:ext cx="10322942" cy="273169"/>
          </a:xfrm>
          <a:prstGeom prst="rect">
            <a:avLst/>
          </a:prstGeom>
          <a:solidFill>
            <a:srgbClr val="E625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13678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E62532"/>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445698" y="3969080"/>
            <a:ext cx="10092905" cy="2387600"/>
          </a:xfrm>
        </p:spPr>
        <p:txBody>
          <a:bodyPr>
            <a:normAutofit/>
          </a:bodyPr>
          <a:lstStyle/>
          <a:p>
            <a:pPr algn="l"/>
            <a:r>
              <a:rPr lang="es-ES" sz="4400" dirty="0">
                <a:solidFill>
                  <a:schemeClr val="bg1"/>
                </a:solidFill>
                <a:latin typeface="Verdana"/>
                <a:ea typeface="+mj-lt"/>
                <a:cs typeface="+mj-lt"/>
              </a:rPr>
              <a:t>RESPONSIVE</a:t>
            </a:r>
            <a:br>
              <a:rPr lang="es-ES" sz="4400" dirty="0">
                <a:latin typeface="Verdana"/>
                <a:ea typeface="+mj-lt"/>
                <a:cs typeface="+mj-lt"/>
              </a:rPr>
            </a:br>
            <a:r>
              <a:rPr lang="es-ES" sz="4400" b="1" dirty="0">
                <a:solidFill>
                  <a:schemeClr val="bg1"/>
                </a:solidFill>
                <a:latin typeface="Verdana"/>
                <a:ea typeface="+mj-lt"/>
                <a:cs typeface="+mj-lt"/>
              </a:rPr>
              <a:t>WEB DESIGN</a:t>
            </a:r>
            <a:endParaRPr lang="en-US" sz="4400" b="1" dirty="0">
              <a:solidFill>
                <a:schemeClr val="bg1"/>
              </a:solidFill>
              <a:latin typeface="Verdana"/>
              <a:cs typeface="Calibri Light" panose="020F0302020204030204"/>
            </a:endParaRPr>
          </a:p>
        </p:txBody>
      </p:sp>
      <p:pic>
        <p:nvPicPr>
          <p:cNvPr id="5" name="Picture 5">
            <a:extLst>
              <a:ext uri="{FF2B5EF4-FFF2-40B4-BE49-F238E27FC236}">
                <a16:creationId xmlns:a16="http://schemas.microsoft.com/office/drawing/2014/main" id="{3BE91C60-C900-7435-E1B6-264D3C69649E}"/>
              </a:ext>
            </a:extLst>
          </p:cNvPr>
          <p:cNvPicPr>
            <a:picLocks noChangeAspect="1"/>
          </p:cNvPicPr>
          <p:nvPr/>
        </p:nvPicPr>
        <p:blipFill>
          <a:blip r:embed="rId2"/>
          <a:stretch>
            <a:fillRect/>
          </a:stretch>
        </p:blipFill>
        <p:spPr>
          <a:xfrm>
            <a:off x="8376249" y="501694"/>
            <a:ext cx="3361426" cy="793784"/>
          </a:xfrm>
          <a:prstGeom prst="rect">
            <a:avLst/>
          </a:prstGeom>
        </p:spPr>
      </p:pic>
    </p:spTree>
    <p:extLst>
      <p:ext uri="{BB962C8B-B14F-4D97-AF65-F5344CB8AC3E}">
        <p14:creationId xmlns:p14="http://schemas.microsoft.com/office/powerpoint/2010/main" val="2638056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3718-A6D0-3B0E-39A7-F54A6A08526D}"/>
              </a:ext>
            </a:extLst>
          </p:cNvPr>
          <p:cNvSpPr>
            <a:spLocks noGrp="1"/>
          </p:cNvSpPr>
          <p:nvPr>
            <p:ph type="title"/>
          </p:nvPr>
        </p:nvSpPr>
        <p:spPr/>
        <p:txBody>
          <a:bodyPr>
            <a:normAutofit/>
          </a:bodyPr>
          <a:lstStyle/>
          <a:p>
            <a:pPr algn="ctr"/>
            <a:r>
              <a:rPr lang="en-US" sz="3800" b="1" dirty="0">
                <a:solidFill>
                  <a:srgbClr val="E62532"/>
                </a:solidFill>
                <a:latin typeface="Verdana"/>
                <a:ea typeface="+mj-lt"/>
                <a:cs typeface="+mj-lt"/>
              </a:rPr>
              <a:t>Importance and Benefits</a:t>
            </a:r>
            <a:endParaRPr lang="en-US" b="1" dirty="0">
              <a:solidFill>
                <a:srgbClr val="E62532"/>
              </a:solidFill>
              <a:latin typeface="Verdana"/>
              <a:ea typeface="Verdana"/>
              <a:cs typeface="+mj-lt"/>
            </a:endParaRPr>
          </a:p>
        </p:txBody>
      </p:sp>
      <p:sp>
        <p:nvSpPr>
          <p:cNvPr id="3" name="Content Placeholder 2">
            <a:extLst>
              <a:ext uri="{FF2B5EF4-FFF2-40B4-BE49-F238E27FC236}">
                <a16:creationId xmlns:a16="http://schemas.microsoft.com/office/drawing/2014/main" id="{390D303A-D526-86CC-0A6D-BFDAB2DF9E49}"/>
              </a:ext>
            </a:extLst>
          </p:cNvPr>
          <p:cNvSpPr>
            <a:spLocks noGrp="1"/>
          </p:cNvSpPr>
          <p:nvPr>
            <p:ph idx="1"/>
          </p:nvPr>
        </p:nvSpPr>
        <p:spPr>
          <a:xfrm>
            <a:off x="838200" y="1825625"/>
            <a:ext cx="4376468" cy="3474319"/>
          </a:xfrm>
        </p:spPr>
        <p:txBody>
          <a:bodyPr vert="horz" lIns="91440" tIns="45720" rIns="91440" bIns="45720" rtlCol="0" anchor="t">
            <a:normAutofit/>
          </a:bodyPr>
          <a:lstStyle/>
          <a:p>
            <a:pPr>
              <a:lnSpc>
                <a:spcPct val="150000"/>
              </a:lnSpc>
              <a:buFont typeface="Wingdings" panose="020B0604020202020204" pitchFamily="34" charset="0"/>
              <a:buChar char="q"/>
            </a:pPr>
            <a:r>
              <a:rPr lang="en-US" sz="1800" dirty="0">
                <a:solidFill>
                  <a:schemeClr val="tx1">
                    <a:lumMod val="65000"/>
                    <a:lumOff val="35000"/>
                  </a:schemeClr>
                </a:solidFill>
                <a:latin typeface="Verdana"/>
                <a:ea typeface="+mn-lt"/>
                <a:cs typeface="+mn-lt"/>
              </a:rPr>
              <a:t>Enhanced User Experience</a:t>
            </a:r>
            <a:endParaRPr lang="en-US" sz="1800" dirty="0">
              <a:solidFill>
                <a:schemeClr val="tx1">
                  <a:lumMod val="65000"/>
                  <a:lumOff val="35000"/>
                </a:schemeClr>
              </a:solidFill>
              <a:latin typeface="Verdana"/>
              <a:ea typeface="Verdana"/>
              <a:cs typeface="+mn-lt"/>
            </a:endParaRPr>
          </a:p>
          <a:p>
            <a:pPr>
              <a:lnSpc>
                <a:spcPct val="150000"/>
              </a:lnSpc>
              <a:buFont typeface="Wingdings" panose="020B0604020202020204" pitchFamily="34" charset="0"/>
              <a:buChar char="q"/>
            </a:pPr>
            <a:r>
              <a:rPr lang="en-US" sz="1800" dirty="0">
                <a:solidFill>
                  <a:schemeClr val="tx1">
                    <a:lumMod val="65000"/>
                    <a:lumOff val="35000"/>
                  </a:schemeClr>
                </a:solidFill>
                <a:latin typeface="Verdana"/>
                <a:ea typeface="+mn-lt"/>
                <a:cs typeface="+mn-lt"/>
              </a:rPr>
              <a:t>Mobile Usage is Rising</a:t>
            </a:r>
            <a:endParaRPr lang="en-US" sz="1800" dirty="0">
              <a:solidFill>
                <a:schemeClr val="tx1">
                  <a:lumMod val="65000"/>
                  <a:lumOff val="35000"/>
                </a:schemeClr>
              </a:solidFill>
              <a:latin typeface="Verdana"/>
              <a:ea typeface="Verdana"/>
              <a:cs typeface="+mn-lt"/>
            </a:endParaRPr>
          </a:p>
          <a:p>
            <a:pPr>
              <a:lnSpc>
                <a:spcPct val="150000"/>
              </a:lnSpc>
              <a:buFont typeface="Wingdings" panose="020B0604020202020204" pitchFamily="34" charset="0"/>
              <a:buChar char="q"/>
            </a:pPr>
            <a:r>
              <a:rPr lang="en-US" sz="1800" dirty="0">
                <a:solidFill>
                  <a:schemeClr val="tx1">
                    <a:lumMod val="65000"/>
                    <a:lumOff val="35000"/>
                  </a:schemeClr>
                </a:solidFill>
                <a:latin typeface="Verdana"/>
                <a:ea typeface="+mn-lt"/>
                <a:cs typeface="+mn-lt"/>
              </a:rPr>
              <a:t>One Website, Multiple Devices</a:t>
            </a:r>
            <a:endParaRPr lang="en-US" sz="1800" dirty="0">
              <a:solidFill>
                <a:schemeClr val="tx1">
                  <a:lumMod val="65000"/>
                  <a:lumOff val="35000"/>
                </a:schemeClr>
              </a:solidFill>
              <a:latin typeface="Verdana"/>
              <a:ea typeface="Verdana"/>
              <a:cs typeface="+mn-lt"/>
            </a:endParaRPr>
          </a:p>
          <a:p>
            <a:pPr>
              <a:lnSpc>
                <a:spcPct val="150000"/>
              </a:lnSpc>
              <a:buFont typeface="Wingdings" panose="020B0604020202020204" pitchFamily="34" charset="0"/>
              <a:buChar char="q"/>
            </a:pPr>
            <a:r>
              <a:rPr lang="en-US" sz="1800" dirty="0">
                <a:solidFill>
                  <a:schemeClr val="tx1">
                    <a:lumMod val="65000"/>
                    <a:lumOff val="35000"/>
                  </a:schemeClr>
                </a:solidFill>
                <a:latin typeface="Verdana"/>
                <a:ea typeface="+mn-lt"/>
                <a:cs typeface="+mn-lt"/>
              </a:rPr>
              <a:t>Improved SEO Performance</a:t>
            </a:r>
            <a:endParaRPr lang="en-US" sz="1800" dirty="0">
              <a:solidFill>
                <a:schemeClr val="tx1">
                  <a:lumMod val="65000"/>
                  <a:lumOff val="35000"/>
                </a:schemeClr>
              </a:solidFill>
              <a:latin typeface="Verdana"/>
              <a:ea typeface="Verdana"/>
              <a:cs typeface="+mn-lt"/>
            </a:endParaRPr>
          </a:p>
          <a:p>
            <a:pPr>
              <a:lnSpc>
                <a:spcPct val="150000"/>
              </a:lnSpc>
              <a:buFont typeface="Wingdings" panose="020B0604020202020204" pitchFamily="34" charset="0"/>
              <a:buChar char="q"/>
            </a:pPr>
            <a:r>
              <a:rPr lang="en-US" sz="1800" dirty="0">
                <a:solidFill>
                  <a:schemeClr val="tx1">
                    <a:lumMod val="65000"/>
                    <a:lumOff val="35000"/>
                  </a:schemeClr>
                </a:solidFill>
                <a:latin typeface="Verdana"/>
                <a:ea typeface="+mn-lt"/>
                <a:cs typeface="+mn-lt"/>
              </a:rPr>
              <a:t>Cost-Effective and Efficient</a:t>
            </a:r>
            <a:endParaRPr lang="en-US" sz="1800" dirty="0">
              <a:solidFill>
                <a:schemeClr val="tx1">
                  <a:lumMod val="65000"/>
                  <a:lumOff val="35000"/>
                </a:schemeClr>
              </a:solidFill>
              <a:latin typeface="Verdana"/>
              <a:ea typeface="Verdana"/>
              <a:cs typeface="+mn-lt"/>
            </a:endParaRPr>
          </a:p>
          <a:p>
            <a:pPr>
              <a:lnSpc>
                <a:spcPct val="150000"/>
              </a:lnSpc>
              <a:buFont typeface="Wingdings" panose="020B0604020202020204" pitchFamily="34" charset="0"/>
              <a:buChar char="q"/>
            </a:pPr>
            <a:r>
              <a:rPr lang="en-US" sz="1800" dirty="0">
                <a:solidFill>
                  <a:schemeClr val="tx1">
                    <a:lumMod val="65000"/>
                    <a:lumOff val="35000"/>
                  </a:schemeClr>
                </a:solidFill>
                <a:latin typeface="Verdana"/>
                <a:ea typeface="+mn-lt"/>
                <a:cs typeface="+mn-lt"/>
              </a:rPr>
              <a:t>Future-Proofing</a:t>
            </a:r>
            <a:endParaRPr lang="en-US" sz="1800" dirty="0">
              <a:solidFill>
                <a:schemeClr val="tx1">
                  <a:lumMod val="65000"/>
                  <a:lumOff val="35000"/>
                </a:schemeClr>
              </a:solidFill>
              <a:latin typeface="Verdana"/>
              <a:ea typeface="Verdana"/>
              <a:cs typeface="Calibri" panose="020F0502020204030204"/>
            </a:endParaRPr>
          </a:p>
        </p:txBody>
      </p:sp>
      <p:pic>
        <p:nvPicPr>
          <p:cNvPr id="6" name="Picture 6">
            <a:extLst>
              <a:ext uri="{FF2B5EF4-FFF2-40B4-BE49-F238E27FC236}">
                <a16:creationId xmlns:a16="http://schemas.microsoft.com/office/drawing/2014/main" id="{3BD37F42-0C5D-0FC6-794D-507719695323}"/>
              </a:ext>
            </a:extLst>
          </p:cNvPr>
          <p:cNvPicPr>
            <a:picLocks noChangeAspect="1"/>
          </p:cNvPicPr>
          <p:nvPr/>
        </p:nvPicPr>
        <p:blipFill>
          <a:blip r:embed="rId2"/>
          <a:stretch>
            <a:fillRect/>
          </a:stretch>
        </p:blipFill>
        <p:spPr>
          <a:xfrm>
            <a:off x="10446588" y="5557839"/>
            <a:ext cx="1607389" cy="1162585"/>
          </a:xfrm>
          <a:prstGeom prst="rect">
            <a:avLst/>
          </a:prstGeom>
        </p:spPr>
      </p:pic>
      <p:cxnSp>
        <p:nvCxnSpPr>
          <p:cNvPr id="7" name="Straight Arrow Connector 6">
            <a:extLst>
              <a:ext uri="{FF2B5EF4-FFF2-40B4-BE49-F238E27FC236}">
                <a16:creationId xmlns:a16="http://schemas.microsoft.com/office/drawing/2014/main" id="{352C72ED-4644-C3F7-62B6-394E59BE7FB0}"/>
              </a:ext>
            </a:extLst>
          </p:cNvPr>
          <p:cNvCxnSpPr/>
          <p:nvPr/>
        </p:nvCxnSpPr>
        <p:spPr>
          <a:xfrm flipV="1">
            <a:off x="7838536" y="1341409"/>
            <a:ext cx="1618890" cy="5750"/>
          </a:xfrm>
          <a:prstGeom prst="straightConnector1">
            <a:avLst/>
          </a:prstGeom>
          <a:ln w="57150">
            <a:solidFill>
              <a:srgbClr val="E62532"/>
            </a:solidFill>
          </a:ln>
        </p:spPr>
        <p:style>
          <a:lnRef idx="3">
            <a:schemeClr val="accent2"/>
          </a:lnRef>
          <a:fillRef idx="0">
            <a:schemeClr val="accent2"/>
          </a:fillRef>
          <a:effectRef idx="2">
            <a:schemeClr val="accent2"/>
          </a:effectRef>
          <a:fontRef idx="minor">
            <a:schemeClr val="tx1"/>
          </a:fontRef>
        </p:style>
      </p:cxnSp>
      <p:sp>
        <p:nvSpPr>
          <p:cNvPr id="8" name="Rectangle 7">
            <a:extLst>
              <a:ext uri="{FF2B5EF4-FFF2-40B4-BE49-F238E27FC236}">
                <a16:creationId xmlns:a16="http://schemas.microsoft.com/office/drawing/2014/main" id="{B1C9E076-6D10-E16C-78EE-7FE4CD2A4DAB}"/>
              </a:ext>
            </a:extLst>
          </p:cNvPr>
          <p:cNvSpPr/>
          <p:nvPr/>
        </p:nvSpPr>
        <p:spPr>
          <a:xfrm>
            <a:off x="-804" y="6332323"/>
            <a:ext cx="10322942" cy="273169"/>
          </a:xfrm>
          <a:prstGeom prst="rect">
            <a:avLst/>
          </a:prstGeom>
          <a:solidFill>
            <a:srgbClr val="E625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8106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3718-A6D0-3B0E-39A7-F54A6A08526D}"/>
              </a:ext>
            </a:extLst>
          </p:cNvPr>
          <p:cNvSpPr>
            <a:spLocks noGrp="1"/>
          </p:cNvSpPr>
          <p:nvPr>
            <p:ph type="title"/>
          </p:nvPr>
        </p:nvSpPr>
        <p:spPr/>
        <p:txBody>
          <a:bodyPr>
            <a:normAutofit/>
          </a:bodyPr>
          <a:lstStyle/>
          <a:p>
            <a:pPr algn="ctr"/>
            <a:r>
              <a:rPr lang="en-US" sz="3000" b="1" dirty="0">
                <a:solidFill>
                  <a:srgbClr val="E62532"/>
                </a:solidFill>
                <a:latin typeface="Verdana"/>
                <a:ea typeface="Verdana"/>
                <a:cs typeface="+mj-lt"/>
              </a:rPr>
              <a:t>Responsive, Adaptive and Fixed Design</a:t>
            </a:r>
            <a:endParaRPr lang="en-US" sz="3000" dirty="0"/>
          </a:p>
        </p:txBody>
      </p:sp>
      <p:pic>
        <p:nvPicPr>
          <p:cNvPr id="6" name="Picture 6">
            <a:extLst>
              <a:ext uri="{FF2B5EF4-FFF2-40B4-BE49-F238E27FC236}">
                <a16:creationId xmlns:a16="http://schemas.microsoft.com/office/drawing/2014/main" id="{3BD37F42-0C5D-0FC6-794D-507719695323}"/>
              </a:ext>
            </a:extLst>
          </p:cNvPr>
          <p:cNvPicPr>
            <a:picLocks noChangeAspect="1"/>
          </p:cNvPicPr>
          <p:nvPr/>
        </p:nvPicPr>
        <p:blipFill>
          <a:blip r:embed="rId2"/>
          <a:stretch>
            <a:fillRect/>
          </a:stretch>
        </p:blipFill>
        <p:spPr>
          <a:xfrm>
            <a:off x="10446588" y="5557839"/>
            <a:ext cx="1607389" cy="1162585"/>
          </a:xfrm>
          <a:prstGeom prst="rect">
            <a:avLst/>
          </a:prstGeom>
        </p:spPr>
      </p:pic>
      <p:cxnSp>
        <p:nvCxnSpPr>
          <p:cNvPr id="7" name="Straight Arrow Connector 6">
            <a:extLst>
              <a:ext uri="{FF2B5EF4-FFF2-40B4-BE49-F238E27FC236}">
                <a16:creationId xmlns:a16="http://schemas.microsoft.com/office/drawing/2014/main" id="{352C72ED-4644-C3F7-62B6-394E59BE7FB0}"/>
              </a:ext>
            </a:extLst>
          </p:cNvPr>
          <p:cNvCxnSpPr/>
          <p:nvPr/>
        </p:nvCxnSpPr>
        <p:spPr>
          <a:xfrm flipV="1">
            <a:off x="8701178" y="1327032"/>
            <a:ext cx="1618890" cy="5750"/>
          </a:xfrm>
          <a:prstGeom prst="straightConnector1">
            <a:avLst/>
          </a:prstGeom>
          <a:ln w="57150">
            <a:solidFill>
              <a:srgbClr val="E62532"/>
            </a:solidFill>
          </a:ln>
        </p:spPr>
        <p:style>
          <a:lnRef idx="3">
            <a:schemeClr val="accent2"/>
          </a:lnRef>
          <a:fillRef idx="0">
            <a:schemeClr val="accent2"/>
          </a:fillRef>
          <a:effectRef idx="2">
            <a:schemeClr val="accent2"/>
          </a:effectRef>
          <a:fontRef idx="minor">
            <a:schemeClr val="tx1"/>
          </a:fontRef>
        </p:style>
      </p:cxnSp>
      <p:sp>
        <p:nvSpPr>
          <p:cNvPr id="10" name="Content Placeholder 2">
            <a:extLst>
              <a:ext uri="{FF2B5EF4-FFF2-40B4-BE49-F238E27FC236}">
                <a16:creationId xmlns:a16="http://schemas.microsoft.com/office/drawing/2014/main" id="{5F21E63B-AF92-8FD4-1556-2676DEAE4355}"/>
              </a:ext>
            </a:extLst>
          </p:cNvPr>
          <p:cNvSpPr>
            <a:spLocks noGrp="1"/>
          </p:cNvSpPr>
          <p:nvPr>
            <p:ph idx="1"/>
          </p:nvPr>
        </p:nvSpPr>
        <p:spPr>
          <a:xfrm>
            <a:off x="981974" y="1624342"/>
            <a:ext cx="4807788" cy="4595753"/>
          </a:xfrm>
        </p:spPr>
        <p:txBody>
          <a:bodyPr vert="horz" lIns="91440" tIns="45720" rIns="91440" bIns="45720" rtlCol="0" anchor="t">
            <a:noAutofit/>
          </a:bodyPr>
          <a:lstStyle/>
          <a:p>
            <a:pPr marL="0" indent="0">
              <a:lnSpc>
                <a:spcPct val="150000"/>
              </a:lnSpc>
              <a:buNone/>
            </a:pPr>
            <a:r>
              <a:rPr lang="en-US" sz="1600" b="1" dirty="0">
                <a:solidFill>
                  <a:srgbClr val="595959"/>
                </a:solidFill>
                <a:latin typeface="Verdana"/>
                <a:ea typeface="Verdana"/>
                <a:cs typeface="+mn-lt"/>
              </a:rPr>
              <a:t>Responsive Design: </a:t>
            </a:r>
            <a:r>
              <a:rPr lang="en-US" sz="1600" dirty="0">
                <a:solidFill>
                  <a:srgbClr val="595959"/>
                </a:solidFill>
                <a:latin typeface="Verdana"/>
                <a:ea typeface="Verdana"/>
                <a:cs typeface="+mn-lt"/>
              </a:rPr>
              <a:t>Adapts fluidly to any screen size for optimal user </a:t>
            </a:r>
            <a:br>
              <a:rPr lang="en-US" sz="1600" dirty="0">
                <a:latin typeface="Verdana"/>
                <a:ea typeface="Verdana"/>
                <a:cs typeface="+mn-lt"/>
              </a:rPr>
            </a:br>
            <a:r>
              <a:rPr lang="en-US" sz="1600" dirty="0">
                <a:solidFill>
                  <a:srgbClr val="595959"/>
                </a:solidFill>
                <a:latin typeface="Verdana"/>
                <a:ea typeface="Verdana"/>
                <a:cs typeface="+mn-lt"/>
              </a:rPr>
              <a:t>experience.</a:t>
            </a:r>
            <a:endParaRPr lang="en-US" sz="1600" dirty="0">
              <a:solidFill>
                <a:srgbClr val="000000"/>
              </a:solidFill>
              <a:latin typeface="Calibri" panose="020F0502020204030204"/>
              <a:ea typeface="Verdana"/>
              <a:cs typeface="+mn-lt"/>
            </a:endParaRPr>
          </a:p>
          <a:p>
            <a:pPr marL="0" indent="0">
              <a:lnSpc>
                <a:spcPct val="150000"/>
              </a:lnSpc>
              <a:buNone/>
            </a:pPr>
            <a:br>
              <a:rPr lang="en-US" sz="1600" dirty="0">
                <a:latin typeface="Verdana"/>
                <a:ea typeface="Verdana"/>
                <a:cs typeface="+mn-lt"/>
              </a:rPr>
            </a:br>
            <a:r>
              <a:rPr lang="en-US" sz="1600" b="1" dirty="0">
                <a:solidFill>
                  <a:srgbClr val="595959"/>
                </a:solidFill>
                <a:latin typeface="Verdana"/>
                <a:ea typeface="Verdana"/>
                <a:cs typeface="+mn-lt"/>
              </a:rPr>
              <a:t>Adaptive Design:</a:t>
            </a:r>
            <a:r>
              <a:rPr lang="en-US" sz="1600" dirty="0">
                <a:solidFill>
                  <a:srgbClr val="595959"/>
                </a:solidFill>
                <a:latin typeface="Verdana"/>
                <a:ea typeface="Verdana"/>
                <a:cs typeface="+mn-lt"/>
              </a:rPr>
              <a:t> Uses specific layouts for different screen sizes, but may </a:t>
            </a:r>
            <a:br>
              <a:rPr lang="en-US" sz="1600" dirty="0">
                <a:latin typeface="Verdana"/>
                <a:ea typeface="Verdana"/>
                <a:cs typeface="+mn-lt"/>
              </a:rPr>
            </a:br>
            <a:r>
              <a:rPr lang="en-US" sz="1600" dirty="0">
                <a:solidFill>
                  <a:srgbClr val="595959"/>
                </a:solidFill>
                <a:latin typeface="Verdana"/>
                <a:ea typeface="Verdana"/>
                <a:cs typeface="+mn-lt"/>
              </a:rPr>
              <a:t>not cover all device variations.</a:t>
            </a:r>
            <a:endParaRPr lang="en-US" sz="1600" dirty="0">
              <a:solidFill>
                <a:srgbClr val="000000"/>
              </a:solidFill>
              <a:latin typeface="Calibri" panose="020F0502020204030204"/>
              <a:ea typeface="Verdana"/>
              <a:cs typeface="+mn-lt"/>
            </a:endParaRPr>
          </a:p>
          <a:p>
            <a:pPr marL="0" indent="0">
              <a:lnSpc>
                <a:spcPct val="150000"/>
              </a:lnSpc>
              <a:buNone/>
            </a:pPr>
            <a:br>
              <a:rPr lang="en-US" sz="1600" dirty="0">
                <a:latin typeface="Verdana"/>
                <a:ea typeface="Verdana"/>
                <a:cs typeface="+mn-lt"/>
              </a:rPr>
            </a:br>
            <a:r>
              <a:rPr lang="en-US" sz="1600" b="1" dirty="0">
                <a:solidFill>
                  <a:srgbClr val="595959"/>
                </a:solidFill>
                <a:latin typeface="Verdana"/>
                <a:ea typeface="Verdana"/>
                <a:cs typeface="+mn-lt"/>
              </a:rPr>
              <a:t>Fixed Design: </a:t>
            </a:r>
            <a:r>
              <a:rPr lang="en-US" sz="1600" dirty="0">
                <a:solidFill>
                  <a:srgbClr val="595959"/>
                </a:solidFill>
                <a:latin typeface="Verdana"/>
                <a:ea typeface="Verdana"/>
                <a:cs typeface="+mn-lt"/>
              </a:rPr>
              <a:t>Maintains a static layout, leading to potential usability issues </a:t>
            </a:r>
            <a:br>
              <a:rPr lang="en-US" sz="1600" dirty="0">
                <a:latin typeface="Verdana"/>
                <a:ea typeface="Verdana"/>
                <a:cs typeface="+mn-lt"/>
              </a:rPr>
            </a:br>
            <a:r>
              <a:rPr lang="en-US" sz="1600" dirty="0">
                <a:solidFill>
                  <a:srgbClr val="595959"/>
                </a:solidFill>
                <a:latin typeface="Verdana"/>
                <a:ea typeface="Verdana"/>
                <a:cs typeface="+mn-lt"/>
              </a:rPr>
              <a:t>on different devices</a:t>
            </a:r>
            <a:endParaRPr lang="en-US" sz="1600" dirty="0">
              <a:cs typeface="Calibri"/>
            </a:endParaRPr>
          </a:p>
        </p:txBody>
      </p:sp>
      <p:sp>
        <p:nvSpPr>
          <p:cNvPr id="5" name="Content Placeholder 2">
            <a:extLst>
              <a:ext uri="{FF2B5EF4-FFF2-40B4-BE49-F238E27FC236}">
                <a16:creationId xmlns:a16="http://schemas.microsoft.com/office/drawing/2014/main" id="{39AB5698-51C0-50A3-80FE-754B60C6B147}"/>
              </a:ext>
            </a:extLst>
          </p:cNvPr>
          <p:cNvSpPr txBox="1">
            <a:spLocks/>
          </p:cNvSpPr>
          <p:nvPr/>
        </p:nvSpPr>
        <p:spPr>
          <a:xfrm>
            <a:off x="6094562" y="1618591"/>
            <a:ext cx="4879675" cy="4610130"/>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600" b="1" dirty="0">
                <a:solidFill>
                  <a:srgbClr val="595959"/>
                </a:solidFill>
                <a:latin typeface="Verdana"/>
                <a:ea typeface="Verdana"/>
                <a:cs typeface="+mn-lt"/>
              </a:rPr>
              <a:t>Responsive vs. Adaptive: </a:t>
            </a:r>
            <a:r>
              <a:rPr lang="en-US" sz="1600" dirty="0">
                <a:solidFill>
                  <a:srgbClr val="595959"/>
                </a:solidFill>
                <a:latin typeface="Verdana"/>
                <a:ea typeface="Verdana"/>
                <a:cs typeface="+mn-lt"/>
              </a:rPr>
              <a:t>Responsive design is more flexible and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compatible with a wider range of devices.</a:t>
            </a:r>
            <a:endParaRPr lang="en-US" dirty="0">
              <a:solidFill>
                <a:srgbClr val="000000"/>
              </a:solidFill>
              <a:latin typeface="Calibri" panose="020F0502020204030204"/>
              <a:ea typeface="Verdana"/>
              <a:cs typeface="+mn-lt"/>
            </a:endParaRPr>
          </a:p>
          <a:p>
            <a:pPr marL="0" indent="0">
              <a:lnSpc>
                <a:spcPct val="150000"/>
              </a:lnSpc>
              <a:buNone/>
            </a:pPr>
            <a:br>
              <a:rPr lang="en-US" sz="1600" dirty="0">
                <a:solidFill>
                  <a:srgbClr val="595959"/>
                </a:solidFill>
                <a:latin typeface="Verdana"/>
                <a:ea typeface="Verdana"/>
                <a:cs typeface="+mn-lt"/>
              </a:rPr>
            </a:br>
            <a:r>
              <a:rPr lang="en-US" sz="1600" b="1" dirty="0">
                <a:solidFill>
                  <a:srgbClr val="595959"/>
                </a:solidFill>
                <a:latin typeface="Verdana"/>
                <a:ea typeface="Verdana"/>
                <a:cs typeface="+mn-lt"/>
              </a:rPr>
              <a:t>Considerations:</a:t>
            </a:r>
            <a:r>
              <a:rPr lang="en-US" sz="1600" dirty="0">
                <a:solidFill>
                  <a:srgbClr val="595959"/>
                </a:solidFill>
                <a:latin typeface="Verdana"/>
                <a:ea typeface="Verdana"/>
                <a:cs typeface="+mn-lt"/>
              </a:rPr>
              <a:t> Content prioritization, performance, and development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complexity influence design choices.</a:t>
            </a:r>
            <a:endParaRPr lang="en-US" dirty="0">
              <a:solidFill>
                <a:srgbClr val="000000"/>
              </a:solidFill>
              <a:latin typeface="Calibri" panose="020F0502020204030204"/>
              <a:ea typeface="Verdana"/>
              <a:cs typeface="+mn-lt"/>
            </a:endParaRPr>
          </a:p>
          <a:p>
            <a:pPr marL="0" indent="0">
              <a:lnSpc>
                <a:spcPct val="150000"/>
              </a:lnSpc>
              <a:buNone/>
            </a:pPr>
            <a:br>
              <a:rPr lang="en-US" sz="1600" dirty="0">
                <a:solidFill>
                  <a:srgbClr val="595959"/>
                </a:solidFill>
                <a:latin typeface="Verdana"/>
                <a:ea typeface="Verdana"/>
                <a:cs typeface="+mn-lt"/>
              </a:rPr>
            </a:br>
            <a:r>
              <a:rPr lang="en-US" sz="1600" b="1" dirty="0">
                <a:solidFill>
                  <a:srgbClr val="595959"/>
                </a:solidFill>
                <a:latin typeface="Verdana"/>
                <a:ea typeface="Verdana"/>
                <a:cs typeface="+mn-lt"/>
              </a:rPr>
              <a:t>Balancing UX and Development:</a:t>
            </a:r>
            <a:r>
              <a:rPr lang="en-US" sz="1600" dirty="0">
                <a:solidFill>
                  <a:srgbClr val="595959"/>
                </a:solidFill>
                <a:latin typeface="Verdana"/>
                <a:ea typeface="Verdana"/>
                <a:cs typeface="+mn-lt"/>
              </a:rPr>
              <a:t> Responsive design strikes a good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balance between usability and resources</a:t>
            </a:r>
            <a:endParaRPr lang="en-US">
              <a:cs typeface="Calibri"/>
            </a:endParaRPr>
          </a:p>
        </p:txBody>
      </p:sp>
      <p:sp>
        <p:nvSpPr>
          <p:cNvPr id="8" name="Rectangle 7">
            <a:extLst>
              <a:ext uri="{FF2B5EF4-FFF2-40B4-BE49-F238E27FC236}">
                <a16:creationId xmlns:a16="http://schemas.microsoft.com/office/drawing/2014/main" id="{535E6837-B2C5-7CC2-400D-421B82F3B6AD}"/>
              </a:ext>
            </a:extLst>
          </p:cNvPr>
          <p:cNvSpPr/>
          <p:nvPr/>
        </p:nvSpPr>
        <p:spPr>
          <a:xfrm>
            <a:off x="-804" y="6332323"/>
            <a:ext cx="10322942" cy="273169"/>
          </a:xfrm>
          <a:prstGeom prst="rect">
            <a:avLst/>
          </a:prstGeom>
          <a:solidFill>
            <a:srgbClr val="E625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2961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39AB5698-51C0-50A3-80FE-754B60C6B147}"/>
              </a:ext>
            </a:extLst>
          </p:cNvPr>
          <p:cNvSpPr txBox="1">
            <a:spLocks/>
          </p:cNvSpPr>
          <p:nvPr/>
        </p:nvSpPr>
        <p:spPr>
          <a:xfrm>
            <a:off x="6094562" y="2495610"/>
            <a:ext cx="4922808" cy="3488697"/>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600" b="1" dirty="0">
                <a:solidFill>
                  <a:srgbClr val="595959"/>
                </a:solidFill>
                <a:latin typeface="Verdana"/>
                <a:ea typeface="Verdana"/>
                <a:cs typeface="+mn-lt"/>
              </a:rPr>
              <a:t>Designing for Constraints:</a:t>
            </a:r>
            <a:r>
              <a:rPr lang="en-US" sz="1600" dirty="0">
                <a:solidFill>
                  <a:srgbClr val="595959"/>
                </a:solidFill>
                <a:latin typeface="Verdana"/>
                <a:ea typeface="Verdana"/>
                <a:cs typeface="+mn-lt"/>
              </a:rPr>
              <a:t> Considers limited screen space, touch-based interactions, and slower network connections.</a:t>
            </a:r>
            <a:endParaRPr lang="en-US">
              <a:cs typeface="Calibri" panose="020F0502020204030204"/>
            </a:endParaRPr>
          </a:p>
          <a:p>
            <a:pPr marL="0" indent="0">
              <a:lnSpc>
                <a:spcPct val="100000"/>
              </a:lnSpc>
              <a:buNone/>
            </a:pPr>
            <a:br>
              <a:rPr lang="en-US" sz="1600" dirty="0">
                <a:solidFill>
                  <a:srgbClr val="595959"/>
                </a:solidFill>
                <a:latin typeface="Verdana"/>
                <a:ea typeface="Verdana"/>
                <a:cs typeface="+mn-lt"/>
              </a:rPr>
            </a:br>
            <a:r>
              <a:rPr lang="en-US" sz="1600" b="1" dirty="0">
                <a:solidFill>
                  <a:srgbClr val="595959"/>
                </a:solidFill>
                <a:latin typeface="Verdana"/>
                <a:ea typeface="Verdana"/>
                <a:cs typeface="+mn-lt"/>
              </a:rPr>
              <a:t>Desktop First Approach:</a:t>
            </a:r>
            <a:r>
              <a:rPr lang="en-US" sz="1600" dirty="0">
                <a:solidFill>
                  <a:srgbClr val="595959"/>
                </a:solidFill>
                <a:latin typeface="Verdana"/>
                <a:ea typeface="Verdana"/>
                <a:cs typeface="+mn-lt"/>
              </a:rPr>
              <a:t> Starts with designing for larger screens and then adapts to smaller devices.</a:t>
            </a:r>
            <a:endParaRPr lang="en-US" dirty="0">
              <a:solidFill>
                <a:srgbClr val="000000"/>
              </a:solidFill>
              <a:latin typeface="Calibri" panose="020F0502020204030204"/>
              <a:ea typeface="Verdana"/>
              <a:cs typeface="+mn-lt"/>
            </a:endParaRPr>
          </a:p>
          <a:p>
            <a:pPr marL="0" indent="0">
              <a:lnSpc>
                <a:spcPct val="100000"/>
              </a:lnSpc>
              <a:buNone/>
            </a:pPr>
            <a:br>
              <a:rPr lang="en-US" sz="1600" dirty="0">
                <a:solidFill>
                  <a:srgbClr val="595959"/>
                </a:solidFill>
                <a:latin typeface="Verdana"/>
                <a:ea typeface="Verdana"/>
                <a:cs typeface="+mn-lt"/>
              </a:rPr>
            </a:br>
            <a:r>
              <a:rPr lang="en-US" sz="1600" b="1" dirty="0">
                <a:solidFill>
                  <a:srgbClr val="595959"/>
                </a:solidFill>
                <a:latin typeface="Verdana"/>
                <a:ea typeface="Verdana"/>
                <a:cs typeface="+mn-lt"/>
              </a:rPr>
              <a:t>Emphasizes Feature-Rich Experience:</a:t>
            </a:r>
            <a:r>
              <a:rPr lang="en-US" sz="1600" dirty="0">
                <a:solidFill>
                  <a:srgbClr val="595959"/>
                </a:solidFill>
                <a:latin typeface="Verdana"/>
                <a:ea typeface="Verdana"/>
                <a:cs typeface="+mn-lt"/>
              </a:rPr>
              <a:t> Prioritizes rich visuals, complex interactions, and advanced functionalities.</a:t>
            </a:r>
            <a:endParaRPr lang="en-US">
              <a:solidFill>
                <a:srgbClr val="000000"/>
              </a:solidFill>
              <a:latin typeface="Calibri" panose="020F0502020204030204"/>
              <a:cs typeface="Calibri"/>
            </a:endParaRPr>
          </a:p>
        </p:txBody>
      </p:sp>
      <p:sp>
        <p:nvSpPr>
          <p:cNvPr id="2" name="Title 1">
            <a:extLst>
              <a:ext uri="{FF2B5EF4-FFF2-40B4-BE49-F238E27FC236}">
                <a16:creationId xmlns:a16="http://schemas.microsoft.com/office/drawing/2014/main" id="{F0513718-A6D0-3B0E-39A7-F54A6A08526D}"/>
              </a:ext>
            </a:extLst>
          </p:cNvPr>
          <p:cNvSpPr>
            <a:spLocks noGrp="1"/>
          </p:cNvSpPr>
          <p:nvPr>
            <p:ph type="title"/>
          </p:nvPr>
        </p:nvSpPr>
        <p:spPr/>
        <p:txBody>
          <a:bodyPr>
            <a:normAutofit/>
          </a:bodyPr>
          <a:lstStyle/>
          <a:p>
            <a:pPr algn="ctr"/>
            <a:r>
              <a:rPr lang="en-US" sz="3000" b="1" dirty="0">
                <a:solidFill>
                  <a:srgbClr val="E62532"/>
                </a:solidFill>
                <a:latin typeface="Verdana"/>
                <a:ea typeface="Verdana"/>
                <a:cs typeface="+mj-lt"/>
              </a:rPr>
              <a:t>Mobile f</a:t>
            </a:r>
            <a:r>
              <a:rPr lang="en-US" sz="3000" b="1" dirty="0">
                <a:solidFill>
                  <a:srgbClr val="DE3E3E"/>
                </a:solidFill>
                <a:latin typeface="Verdana"/>
                <a:ea typeface="Verdana"/>
                <a:cs typeface="+mj-lt"/>
              </a:rPr>
              <a:t>ir</a:t>
            </a:r>
            <a:r>
              <a:rPr lang="en-US" sz="3000" b="1" dirty="0">
                <a:solidFill>
                  <a:srgbClr val="E62532"/>
                </a:solidFill>
                <a:latin typeface="Verdana"/>
                <a:ea typeface="Verdana"/>
                <a:cs typeface="+mj-lt"/>
              </a:rPr>
              <a:t>st vs desktop first approach</a:t>
            </a:r>
            <a:endParaRPr lang="en-US" dirty="0"/>
          </a:p>
        </p:txBody>
      </p:sp>
      <p:sp>
        <p:nvSpPr>
          <p:cNvPr id="4" name="Rectangle 3">
            <a:extLst>
              <a:ext uri="{FF2B5EF4-FFF2-40B4-BE49-F238E27FC236}">
                <a16:creationId xmlns:a16="http://schemas.microsoft.com/office/drawing/2014/main" id="{EE112443-8346-BC6F-BCE2-DFD11E887583}"/>
              </a:ext>
            </a:extLst>
          </p:cNvPr>
          <p:cNvSpPr/>
          <p:nvPr/>
        </p:nvSpPr>
        <p:spPr>
          <a:xfrm>
            <a:off x="-804" y="6332323"/>
            <a:ext cx="10322942" cy="273169"/>
          </a:xfrm>
          <a:prstGeom prst="rect">
            <a:avLst/>
          </a:prstGeom>
          <a:solidFill>
            <a:srgbClr val="E625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a:extLst>
              <a:ext uri="{FF2B5EF4-FFF2-40B4-BE49-F238E27FC236}">
                <a16:creationId xmlns:a16="http://schemas.microsoft.com/office/drawing/2014/main" id="{3BD37F42-0C5D-0FC6-794D-507719695323}"/>
              </a:ext>
            </a:extLst>
          </p:cNvPr>
          <p:cNvPicPr>
            <a:picLocks noChangeAspect="1"/>
          </p:cNvPicPr>
          <p:nvPr/>
        </p:nvPicPr>
        <p:blipFill>
          <a:blip r:embed="rId2"/>
          <a:stretch>
            <a:fillRect/>
          </a:stretch>
        </p:blipFill>
        <p:spPr>
          <a:xfrm>
            <a:off x="10446588" y="5557839"/>
            <a:ext cx="1607389" cy="1162585"/>
          </a:xfrm>
          <a:prstGeom prst="rect">
            <a:avLst/>
          </a:prstGeom>
        </p:spPr>
      </p:pic>
      <p:cxnSp>
        <p:nvCxnSpPr>
          <p:cNvPr id="7" name="Straight Arrow Connector 6">
            <a:extLst>
              <a:ext uri="{FF2B5EF4-FFF2-40B4-BE49-F238E27FC236}">
                <a16:creationId xmlns:a16="http://schemas.microsoft.com/office/drawing/2014/main" id="{352C72ED-4644-C3F7-62B6-394E59BE7FB0}"/>
              </a:ext>
            </a:extLst>
          </p:cNvPr>
          <p:cNvCxnSpPr/>
          <p:nvPr/>
        </p:nvCxnSpPr>
        <p:spPr>
          <a:xfrm flipV="1">
            <a:off x="8924202" y="1234105"/>
            <a:ext cx="1135671" cy="5750"/>
          </a:xfrm>
          <a:prstGeom prst="straightConnector1">
            <a:avLst/>
          </a:prstGeom>
          <a:ln w="57150">
            <a:solidFill>
              <a:srgbClr val="E62532"/>
            </a:solidFill>
          </a:ln>
        </p:spPr>
        <p:style>
          <a:lnRef idx="3">
            <a:schemeClr val="accent2"/>
          </a:lnRef>
          <a:fillRef idx="0">
            <a:schemeClr val="accent2"/>
          </a:fillRef>
          <a:effectRef idx="2">
            <a:schemeClr val="accent2"/>
          </a:effectRef>
          <a:fontRef idx="minor">
            <a:schemeClr val="tx1"/>
          </a:fontRef>
        </p:style>
      </p:cxnSp>
      <p:sp>
        <p:nvSpPr>
          <p:cNvPr id="10" name="Content Placeholder 2">
            <a:extLst>
              <a:ext uri="{FF2B5EF4-FFF2-40B4-BE49-F238E27FC236}">
                <a16:creationId xmlns:a16="http://schemas.microsoft.com/office/drawing/2014/main" id="{5F21E63B-AF92-8FD4-1556-2676DEAE4355}"/>
              </a:ext>
            </a:extLst>
          </p:cNvPr>
          <p:cNvSpPr>
            <a:spLocks noGrp="1"/>
          </p:cNvSpPr>
          <p:nvPr>
            <p:ph idx="1"/>
          </p:nvPr>
        </p:nvSpPr>
        <p:spPr>
          <a:xfrm>
            <a:off x="938842" y="2501361"/>
            <a:ext cx="4807788" cy="3474320"/>
          </a:xfrm>
        </p:spPr>
        <p:txBody>
          <a:bodyPr vert="horz" lIns="91440" tIns="45720" rIns="91440" bIns="45720" rtlCol="0" anchor="t">
            <a:noAutofit/>
          </a:bodyPr>
          <a:lstStyle/>
          <a:p>
            <a:pPr marL="0" indent="0">
              <a:lnSpc>
                <a:spcPct val="100000"/>
              </a:lnSpc>
              <a:buNone/>
            </a:pPr>
            <a:r>
              <a:rPr lang="en-US" sz="1600" b="1" dirty="0">
                <a:solidFill>
                  <a:srgbClr val="595959"/>
                </a:solidFill>
                <a:latin typeface="Verdana"/>
                <a:ea typeface="Verdana"/>
                <a:cs typeface="+mn-lt"/>
              </a:rPr>
              <a:t>Mobile First Approach: </a:t>
            </a:r>
            <a:r>
              <a:rPr lang="en-US" sz="1600" dirty="0">
                <a:solidFill>
                  <a:srgbClr val="595959"/>
                </a:solidFill>
                <a:latin typeface="Verdana"/>
                <a:ea typeface="Verdana"/>
                <a:cs typeface="+mn-lt"/>
              </a:rPr>
              <a:t>Adapts fluidly to any screen size for optimal user </a:t>
            </a:r>
            <a:br>
              <a:rPr lang="en-US" sz="1600" dirty="0">
                <a:latin typeface="Verdana"/>
                <a:ea typeface="Verdana"/>
                <a:cs typeface="+mn-lt"/>
              </a:rPr>
            </a:br>
            <a:r>
              <a:rPr lang="en-US" sz="1600" dirty="0">
                <a:solidFill>
                  <a:srgbClr val="595959"/>
                </a:solidFill>
                <a:latin typeface="Verdana"/>
                <a:ea typeface="Verdana"/>
                <a:cs typeface="+mn-lt"/>
              </a:rPr>
              <a:t>experience.  </a:t>
            </a:r>
            <a:endParaRPr lang="en-US" sz="1600" dirty="0">
              <a:solidFill>
                <a:srgbClr val="000000"/>
              </a:solidFill>
              <a:latin typeface="Calibri" panose="020F0502020204030204"/>
              <a:ea typeface="Verdana"/>
              <a:cs typeface="+mn-lt"/>
            </a:endParaRPr>
          </a:p>
          <a:p>
            <a:pPr marL="0" indent="0">
              <a:lnSpc>
                <a:spcPct val="100000"/>
              </a:lnSpc>
              <a:buNone/>
            </a:pPr>
            <a:br>
              <a:rPr lang="en-US" sz="1600" dirty="0">
                <a:latin typeface="Verdana"/>
                <a:ea typeface="Verdana"/>
                <a:cs typeface="+mn-lt"/>
              </a:rPr>
            </a:br>
            <a:r>
              <a:rPr lang="en-US" sz="1600" b="1" dirty="0">
                <a:solidFill>
                  <a:srgbClr val="595959"/>
                </a:solidFill>
                <a:latin typeface="Verdana"/>
                <a:ea typeface="Verdana"/>
                <a:cs typeface="+mn-lt"/>
              </a:rPr>
              <a:t>Emphasizes Content and Performance: </a:t>
            </a:r>
            <a:r>
              <a:rPr lang="en-US" sz="1600" dirty="0">
                <a:solidFill>
                  <a:srgbClr val="595959"/>
                </a:solidFill>
                <a:latin typeface="Verdana"/>
                <a:ea typeface="Verdana"/>
                <a:cs typeface="+mn-lt"/>
              </a:rPr>
              <a:t>Focuses on delivering essential content and optimizing performance for smaller devices.</a:t>
            </a:r>
          </a:p>
          <a:p>
            <a:pPr marL="0" indent="0">
              <a:lnSpc>
                <a:spcPct val="100000"/>
              </a:lnSpc>
              <a:buNone/>
            </a:pPr>
            <a:br>
              <a:rPr lang="en-US" sz="1600" dirty="0">
                <a:latin typeface="Verdana"/>
                <a:ea typeface="Verdana"/>
                <a:cs typeface="+mn-lt"/>
              </a:rPr>
            </a:br>
            <a:r>
              <a:rPr lang="en-US" sz="1600" b="1" dirty="0">
                <a:solidFill>
                  <a:srgbClr val="595959"/>
                </a:solidFill>
                <a:latin typeface="Verdana"/>
                <a:ea typeface="Verdana"/>
                <a:cs typeface="+mn-lt"/>
              </a:rPr>
              <a:t>Progressive Enhancement: </a:t>
            </a:r>
            <a:r>
              <a:rPr lang="en-US" sz="1600" dirty="0">
                <a:solidFill>
                  <a:srgbClr val="595959"/>
                </a:solidFill>
                <a:latin typeface="Verdana"/>
                <a:ea typeface="Verdana"/>
                <a:cs typeface="+mn-lt"/>
              </a:rPr>
              <a:t>Builds upon the core mobile experience, adding more features for larger screens.</a:t>
            </a:r>
            <a:endParaRPr lang="en-US" sz="1600">
              <a:solidFill>
                <a:srgbClr val="595959"/>
              </a:solidFill>
              <a:latin typeface="Verdana"/>
              <a:ea typeface="Verdana"/>
              <a:cs typeface="Calibri"/>
            </a:endParaRPr>
          </a:p>
        </p:txBody>
      </p:sp>
      <p:pic>
        <p:nvPicPr>
          <p:cNvPr id="3" name="Graphic 7">
            <a:extLst>
              <a:ext uri="{FF2B5EF4-FFF2-40B4-BE49-F238E27FC236}">
                <a16:creationId xmlns:a16="http://schemas.microsoft.com/office/drawing/2014/main" id="{FB0250D7-2E90-E1C8-3444-1307ADBC931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32494" y="1877684"/>
            <a:ext cx="457200" cy="457200"/>
          </a:xfrm>
          <a:prstGeom prst="rect">
            <a:avLst/>
          </a:prstGeom>
        </p:spPr>
      </p:pic>
      <p:pic>
        <p:nvPicPr>
          <p:cNvPr id="8" name="Graphic 8">
            <a:extLst>
              <a:ext uri="{FF2B5EF4-FFF2-40B4-BE49-F238E27FC236}">
                <a16:creationId xmlns:a16="http://schemas.microsoft.com/office/drawing/2014/main" id="{FA98FC4E-242E-BB07-9231-AE39209FE5C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25928" y="1877683"/>
            <a:ext cx="457200" cy="457200"/>
          </a:xfrm>
          <a:prstGeom prst="rect">
            <a:avLst/>
          </a:prstGeom>
        </p:spPr>
      </p:pic>
    </p:spTree>
    <p:extLst>
      <p:ext uri="{BB962C8B-B14F-4D97-AF65-F5344CB8AC3E}">
        <p14:creationId xmlns:p14="http://schemas.microsoft.com/office/powerpoint/2010/main" val="71255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3718-A6D0-3B0E-39A7-F54A6A08526D}"/>
              </a:ext>
            </a:extLst>
          </p:cNvPr>
          <p:cNvSpPr>
            <a:spLocks noGrp="1"/>
          </p:cNvSpPr>
          <p:nvPr>
            <p:ph type="title"/>
          </p:nvPr>
        </p:nvSpPr>
        <p:spPr/>
        <p:txBody>
          <a:bodyPr vert="horz" lIns="91440" tIns="45720" rIns="91440" bIns="45720" rtlCol="0" anchor="ctr">
            <a:noAutofit/>
          </a:bodyPr>
          <a:lstStyle/>
          <a:p>
            <a:pPr algn="ctr"/>
            <a:r>
              <a:rPr lang="en-US" sz="3000" b="1" dirty="0">
                <a:solidFill>
                  <a:srgbClr val="E62532"/>
                </a:solidFill>
                <a:latin typeface="Verdana"/>
                <a:ea typeface="Verdana"/>
                <a:cs typeface="Calibri"/>
              </a:rPr>
              <a:t>Basics of RWD</a:t>
            </a:r>
            <a:endParaRPr lang="en-US" dirty="0"/>
          </a:p>
        </p:txBody>
      </p:sp>
      <p:cxnSp>
        <p:nvCxnSpPr>
          <p:cNvPr id="7" name="Straight Arrow Connector 6">
            <a:extLst>
              <a:ext uri="{FF2B5EF4-FFF2-40B4-BE49-F238E27FC236}">
                <a16:creationId xmlns:a16="http://schemas.microsoft.com/office/drawing/2014/main" id="{352C72ED-4644-C3F7-62B6-394E59BE7FB0}"/>
              </a:ext>
            </a:extLst>
          </p:cNvPr>
          <p:cNvCxnSpPr/>
          <p:nvPr/>
        </p:nvCxnSpPr>
        <p:spPr>
          <a:xfrm flipV="1">
            <a:off x="6563179" y="1297714"/>
            <a:ext cx="1095950" cy="13221"/>
          </a:xfrm>
          <a:prstGeom prst="straightConnector1">
            <a:avLst/>
          </a:prstGeom>
          <a:ln w="57150">
            <a:solidFill>
              <a:srgbClr val="E62532"/>
            </a:solidFill>
          </a:ln>
        </p:spPr>
        <p:style>
          <a:lnRef idx="3">
            <a:schemeClr val="accent2"/>
          </a:lnRef>
          <a:fillRef idx="0">
            <a:schemeClr val="accent2"/>
          </a:fillRef>
          <a:effectRef idx="2">
            <a:schemeClr val="accent2"/>
          </a:effectRef>
          <a:fontRef idx="minor">
            <a:schemeClr val="tx1"/>
          </a:fontRef>
        </p:style>
      </p:cxnSp>
      <p:sp>
        <p:nvSpPr>
          <p:cNvPr id="13" name="Content Placeholder 2">
            <a:extLst>
              <a:ext uri="{FF2B5EF4-FFF2-40B4-BE49-F238E27FC236}">
                <a16:creationId xmlns:a16="http://schemas.microsoft.com/office/drawing/2014/main" id="{9581D807-80C3-35CE-843E-4476700155CF}"/>
              </a:ext>
            </a:extLst>
          </p:cNvPr>
          <p:cNvSpPr>
            <a:spLocks noGrp="1"/>
          </p:cNvSpPr>
          <p:nvPr>
            <p:ph idx="1"/>
          </p:nvPr>
        </p:nvSpPr>
        <p:spPr>
          <a:xfrm>
            <a:off x="910087" y="1696229"/>
            <a:ext cx="10228052" cy="4581376"/>
          </a:xfrm>
        </p:spPr>
        <p:txBody>
          <a:bodyPr vert="horz" lIns="91440" tIns="45720" rIns="91440" bIns="45720" rtlCol="0" anchor="t">
            <a:noAutofit/>
          </a:bodyPr>
          <a:lstStyle/>
          <a:p>
            <a:pPr>
              <a:lnSpc>
                <a:spcPct val="100000"/>
              </a:lnSpc>
            </a:pPr>
            <a:r>
              <a:rPr lang="en-US" sz="1600" b="1" dirty="0">
                <a:solidFill>
                  <a:srgbClr val="595959"/>
                </a:solidFill>
                <a:latin typeface="Verdana"/>
                <a:ea typeface="Verdana"/>
                <a:cs typeface="+mn-lt"/>
              </a:rPr>
              <a:t>Fluid Grids:</a:t>
            </a:r>
            <a:r>
              <a:rPr lang="en-US" sz="1600" dirty="0">
                <a:solidFill>
                  <a:srgbClr val="595959"/>
                </a:solidFill>
                <a:latin typeface="Verdana"/>
                <a:ea typeface="Verdana"/>
                <a:cs typeface="+mn-lt"/>
              </a:rPr>
              <a:t> Utilize flexible grid systems that automatically adjust the layout based on screen size.</a:t>
            </a:r>
            <a:endParaRPr lang="en-US" sz="1600" dirty="0">
              <a:solidFill>
                <a:srgbClr val="000000"/>
              </a:solidFill>
              <a:latin typeface="Calibri" panose="020F0502020204030204"/>
              <a:ea typeface="Verdana"/>
              <a:cs typeface="+mn-lt"/>
            </a:endParaRPr>
          </a:p>
          <a:p>
            <a:pPr>
              <a:lnSpc>
                <a:spcPct val="100000"/>
              </a:lnSpc>
            </a:pPr>
            <a:r>
              <a:rPr lang="en-US" sz="1600" b="1" dirty="0">
                <a:solidFill>
                  <a:srgbClr val="595959"/>
                </a:solidFill>
                <a:latin typeface="Verdana"/>
                <a:ea typeface="Verdana"/>
                <a:cs typeface="+mn-lt"/>
              </a:rPr>
              <a:t>Relative Units:</a:t>
            </a:r>
            <a:r>
              <a:rPr lang="en-US" sz="1600" dirty="0">
                <a:solidFill>
                  <a:srgbClr val="595959"/>
                </a:solidFill>
                <a:latin typeface="Verdana"/>
                <a:ea typeface="Verdana"/>
                <a:cs typeface="+mn-lt"/>
              </a:rPr>
              <a:t> Use percent, </a:t>
            </a:r>
            <a:r>
              <a:rPr lang="en-US" sz="1600" dirty="0" err="1">
                <a:solidFill>
                  <a:srgbClr val="595959"/>
                </a:solidFill>
                <a:latin typeface="Verdana"/>
                <a:ea typeface="Verdana"/>
                <a:cs typeface="+mn-lt"/>
              </a:rPr>
              <a:t>em</a:t>
            </a:r>
            <a:r>
              <a:rPr lang="en-US" sz="1600" dirty="0">
                <a:solidFill>
                  <a:srgbClr val="595959"/>
                </a:solidFill>
                <a:latin typeface="Verdana"/>
                <a:ea typeface="Verdana"/>
                <a:cs typeface="+mn-lt"/>
              </a:rPr>
              <a:t>, and rem for sizing elements, allowing them to scale proportionally.</a:t>
            </a:r>
            <a:endParaRPr lang="en-US" dirty="0">
              <a:cs typeface="Calibri" panose="020F0502020204030204"/>
            </a:endParaRPr>
          </a:p>
          <a:p>
            <a:pPr>
              <a:lnSpc>
                <a:spcPct val="100000"/>
              </a:lnSpc>
            </a:pPr>
            <a:r>
              <a:rPr lang="en-US" sz="1600" b="1" dirty="0">
                <a:solidFill>
                  <a:srgbClr val="595959"/>
                </a:solidFill>
                <a:latin typeface="Verdana"/>
                <a:ea typeface="Verdana"/>
                <a:cs typeface="+mn-lt"/>
              </a:rPr>
              <a:t>CSS Media Queries: </a:t>
            </a:r>
            <a:r>
              <a:rPr lang="en-US" sz="1600" dirty="0">
                <a:solidFill>
                  <a:srgbClr val="595959"/>
                </a:solidFill>
                <a:latin typeface="Verdana"/>
                <a:ea typeface="Verdana"/>
                <a:cs typeface="+mn-lt"/>
              </a:rPr>
              <a:t>Apply conditional styles based on screen characteristics to adapt the layout and design.</a:t>
            </a:r>
            <a:endParaRPr lang="en-US" dirty="0">
              <a:cs typeface="Calibri" panose="020F0502020204030204"/>
            </a:endParaRPr>
          </a:p>
          <a:p>
            <a:pPr>
              <a:lnSpc>
                <a:spcPct val="100000"/>
              </a:lnSpc>
            </a:pPr>
            <a:r>
              <a:rPr lang="en-US" sz="1600" b="1" dirty="0">
                <a:solidFill>
                  <a:srgbClr val="595959"/>
                </a:solidFill>
                <a:latin typeface="Verdana"/>
                <a:ea typeface="Verdana"/>
                <a:cs typeface="+mn-lt"/>
              </a:rPr>
              <a:t>Flexible Images and Media:</a:t>
            </a:r>
            <a:r>
              <a:rPr lang="en-US" sz="1600" dirty="0">
                <a:solidFill>
                  <a:srgbClr val="595959"/>
                </a:solidFill>
                <a:latin typeface="Verdana"/>
                <a:ea typeface="Verdana"/>
                <a:cs typeface="+mn-lt"/>
              </a:rPr>
              <a:t> Ensure images and media adjust responsively using techniques like max-width and object-fit.</a:t>
            </a:r>
            <a:endParaRPr lang="en-US" dirty="0">
              <a:cs typeface="Calibri" panose="020F0502020204030204"/>
            </a:endParaRPr>
          </a:p>
          <a:p>
            <a:pPr>
              <a:lnSpc>
                <a:spcPct val="100000"/>
              </a:lnSpc>
            </a:pPr>
            <a:r>
              <a:rPr lang="en-US" sz="1600" b="1" dirty="0">
                <a:solidFill>
                  <a:srgbClr val="595959"/>
                </a:solidFill>
                <a:latin typeface="Verdana"/>
                <a:ea typeface="Verdana"/>
                <a:cs typeface="+mn-lt"/>
              </a:rPr>
              <a:t>Scalable and Readable Text: </a:t>
            </a:r>
            <a:r>
              <a:rPr lang="en-US" sz="1600" dirty="0">
                <a:solidFill>
                  <a:srgbClr val="595959"/>
                </a:solidFill>
                <a:latin typeface="Verdana"/>
                <a:ea typeface="Verdana"/>
                <a:cs typeface="+mn-lt"/>
              </a:rPr>
              <a:t>Set appropriate unit types, consider font scaling, and maintain optimal line-height.</a:t>
            </a:r>
            <a:endParaRPr lang="en-US" dirty="0">
              <a:cs typeface="Calibri" panose="020F0502020204030204"/>
            </a:endParaRPr>
          </a:p>
          <a:p>
            <a:pPr>
              <a:lnSpc>
                <a:spcPct val="100000"/>
              </a:lnSpc>
            </a:pPr>
            <a:r>
              <a:rPr lang="en-US" sz="1600" b="1" dirty="0">
                <a:solidFill>
                  <a:srgbClr val="595959"/>
                </a:solidFill>
                <a:latin typeface="Verdana"/>
                <a:ea typeface="Verdana"/>
                <a:cs typeface="+mn-lt"/>
              </a:rPr>
              <a:t>Performance Optimization:</a:t>
            </a:r>
            <a:r>
              <a:rPr lang="en-US" sz="1600" dirty="0">
                <a:solidFill>
                  <a:srgbClr val="595959"/>
                </a:solidFill>
                <a:latin typeface="Verdana"/>
                <a:ea typeface="Verdana"/>
                <a:cs typeface="+mn-lt"/>
              </a:rPr>
              <a:t> Implement techniques to enhance loading time, such as optimizing images and lazy loading.</a:t>
            </a:r>
            <a:endParaRPr lang="en-US" dirty="0">
              <a:cs typeface="Calibri" panose="020F0502020204030204"/>
            </a:endParaRPr>
          </a:p>
        </p:txBody>
      </p:sp>
      <p:pic>
        <p:nvPicPr>
          <p:cNvPr id="4" name="Picture 6">
            <a:extLst>
              <a:ext uri="{FF2B5EF4-FFF2-40B4-BE49-F238E27FC236}">
                <a16:creationId xmlns:a16="http://schemas.microsoft.com/office/drawing/2014/main" id="{36E11ED3-F515-C7AA-D38E-D93223370CB2}"/>
              </a:ext>
            </a:extLst>
          </p:cNvPr>
          <p:cNvPicPr>
            <a:picLocks noChangeAspect="1"/>
          </p:cNvPicPr>
          <p:nvPr/>
        </p:nvPicPr>
        <p:blipFill>
          <a:blip r:embed="rId2"/>
          <a:stretch>
            <a:fillRect/>
          </a:stretch>
        </p:blipFill>
        <p:spPr>
          <a:xfrm>
            <a:off x="10460965" y="5615348"/>
            <a:ext cx="1607389" cy="1162585"/>
          </a:xfrm>
          <a:prstGeom prst="rect">
            <a:avLst/>
          </a:prstGeom>
        </p:spPr>
      </p:pic>
      <p:sp>
        <p:nvSpPr>
          <p:cNvPr id="8" name="Rectangle 7">
            <a:extLst>
              <a:ext uri="{FF2B5EF4-FFF2-40B4-BE49-F238E27FC236}">
                <a16:creationId xmlns:a16="http://schemas.microsoft.com/office/drawing/2014/main" id="{F074FFB6-D1A5-1665-71F3-F7494453E9A6}"/>
              </a:ext>
            </a:extLst>
          </p:cNvPr>
          <p:cNvSpPr/>
          <p:nvPr/>
        </p:nvSpPr>
        <p:spPr>
          <a:xfrm>
            <a:off x="-804" y="6576738"/>
            <a:ext cx="10322942" cy="273169"/>
          </a:xfrm>
          <a:prstGeom prst="rect">
            <a:avLst/>
          </a:prstGeom>
          <a:solidFill>
            <a:srgbClr val="E625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1428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3718-A6D0-3B0E-39A7-F54A6A08526D}"/>
              </a:ext>
            </a:extLst>
          </p:cNvPr>
          <p:cNvSpPr>
            <a:spLocks noGrp="1"/>
          </p:cNvSpPr>
          <p:nvPr>
            <p:ph type="title"/>
          </p:nvPr>
        </p:nvSpPr>
        <p:spPr/>
        <p:txBody>
          <a:bodyPr vert="horz" lIns="91440" tIns="45720" rIns="91440" bIns="45720" rtlCol="0" anchor="ctr">
            <a:noAutofit/>
          </a:bodyPr>
          <a:lstStyle/>
          <a:p>
            <a:pPr algn="ctr"/>
            <a:r>
              <a:rPr lang="en-US" sz="3000" b="1" dirty="0">
                <a:solidFill>
                  <a:srgbClr val="E62532"/>
                </a:solidFill>
                <a:latin typeface="Verdana"/>
                <a:ea typeface="Verdana"/>
                <a:cs typeface="Calibri"/>
              </a:rPr>
              <a:t>HTML, CSS and JS</a:t>
            </a:r>
            <a:endParaRPr lang="en-US" dirty="0">
              <a:cs typeface="Calibri Light" panose="020F0302020204030204"/>
            </a:endParaRPr>
          </a:p>
        </p:txBody>
      </p:sp>
      <p:cxnSp>
        <p:nvCxnSpPr>
          <p:cNvPr id="7" name="Straight Arrow Connector 6">
            <a:extLst>
              <a:ext uri="{FF2B5EF4-FFF2-40B4-BE49-F238E27FC236}">
                <a16:creationId xmlns:a16="http://schemas.microsoft.com/office/drawing/2014/main" id="{352C72ED-4644-C3F7-62B6-394E59BE7FB0}"/>
              </a:ext>
            </a:extLst>
          </p:cNvPr>
          <p:cNvCxnSpPr/>
          <p:nvPr/>
        </p:nvCxnSpPr>
        <p:spPr>
          <a:xfrm flipV="1">
            <a:off x="6922613" y="1240205"/>
            <a:ext cx="1095950" cy="13221"/>
          </a:xfrm>
          <a:prstGeom prst="straightConnector1">
            <a:avLst/>
          </a:prstGeom>
          <a:ln w="57150">
            <a:solidFill>
              <a:srgbClr val="E62532"/>
            </a:solidFill>
          </a:ln>
        </p:spPr>
        <p:style>
          <a:lnRef idx="3">
            <a:schemeClr val="accent2"/>
          </a:lnRef>
          <a:fillRef idx="0">
            <a:schemeClr val="accent2"/>
          </a:fillRef>
          <a:effectRef idx="2">
            <a:schemeClr val="accent2"/>
          </a:effectRef>
          <a:fontRef idx="minor">
            <a:schemeClr val="tx1"/>
          </a:fontRef>
        </p:style>
      </p:cxnSp>
      <p:sp>
        <p:nvSpPr>
          <p:cNvPr id="13" name="Content Placeholder 2">
            <a:extLst>
              <a:ext uri="{FF2B5EF4-FFF2-40B4-BE49-F238E27FC236}">
                <a16:creationId xmlns:a16="http://schemas.microsoft.com/office/drawing/2014/main" id="{9581D807-80C3-35CE-843E-4476700155CF}"/>
              </a:ext>
            </a:extLst>
          </p:cNvPr>
          <p:cNvSpPr>
            <a:spLocks noGrp="1"/>
          </p:cNvSpPr>
          <p:nvPr>
            <p:ph idx="1"/>
          </p:nvPr>
        </p:nvSpPr>
        <p:spPr>
          <a:xfrm>
            <a:off x="910087" y="1696229"/>
            <a:ext cx="10228052" cy="4581376"/>
          </a:xfrm>
        </p:spPr>
        <p:txBody>
          <a:bodyPr vert="horz" lIns="91440" tIns="45720" rIns="91440" bIns="45720" rtlCol="0" anchor="t">
            <a:noAutofit/>
          </a:bodyPr>
          <a:lstStyle/>
          <a:p>
            <a:pPr>
              <a:lnSpc>
                <a:spcPct val="100000"/>
              </a:lnSpc>
            </a:pPr>
            <a:r>
              <a:rPr lang="en-US" sz="1600" b="1" dirty="0">
                <a:solidFill>
                  <a:srgbClr val="595959"/>
                </a:solidFill>
                <a:latin typeface="Verdana"/>
                <a:ea typeface="Verdana"/>
                <a:cs typeface="+mn-lt"/>
              </a:rPr>
              <a:t>HTML (Hypertext Markup Language): </a:t>
            </a:r>
            <a:r>
              <a:rPr lang="en-US" sz="1600" dirty="0">
                <a:solidFill>
                  <a:srgbClr val="595959"/>
                </a:solidFill>
                <a:latin typeface="Verdana"/>
                <a:ea typeface="Verdana"/>
                <a:cs typeface="+mn-lt"/>
              </a:rPr>
              <a:t>The standard markup language used to structure content on the web.</a:t>
            </a:r>
          </a:p>
          <a:p>
            <a:pPr>
              <a:lnSpc>
                <a:spcPct val="100000"/>
              </a:lnSpc>
            </a:pPr>
            <a:endParaRPr lang="en-US" dirty="0">
              <a:cs typeface="Calibri" panose="020F0502020204030204"/>
            </a:endParaRPr>
          </a:p>
          <a:p>
            <a:pPr>
              <a:lnSpc>
                <a:spcPct val="100000"/>
              </a:lnSpc>
            </a:pPr>
            <a:r>
              <a:rPr lang="en-US" sz="1600" b="1" dirty="0">
                <a:solidFill>
                  <a:srgbClr val="595959"/>
                </a:solidFill>
                <a:latin typeface="Verdana"/>
                <a:ea typeface="Verdana"/>
                <a:cs typeface="+mn-lt"/>
              </a:rPr>
              <a:t>CSS (Cascading Style Sheets):</a:t>
            </a:r>
            <a:r>
              <a:rPr lang="en-US" sz="1600" dirty="0">
                <a:solidFill>
                  <a:srgbClr val="595959"/>
                </a:solidFill>
                <a:latin typeface="Verdana"/>
                <a:ea typeface="Verdana"/>
                <a:cs typeface="+mn-lt"/>
              </a:rPr>
              <a:t> The style sheet language used to define the visual presentation of a web page.</a:t>
            </a:r>
          </a:p>
          <a:p>
            <a:pPr>
              <a:lnSpc>
                <a:spcPct val="100000"/>
              </a:lnSpc>
            </a:pPr>
            <a:endParaRPr lang="en-US" dirty="0">
              <a:cs typeface="Calibri" panose="020F0502020204030204"/>
            </a:endParaRPr>
          </a:p>
          <a:p>
            <a:pPr>
              <a:lnSpc>
                <a:spcPct val="100000"/>
              </a:lnSpc>
            </a:pPr>
            <a:r>
              <a:rPr lang="en-US" sz="1600" b="1" dirty="0">
                <a:solidFill>
                  <a:srgbClr val="595959"/>
                </a:solidFill>
                <a:latin typeface="Verdana"/>
                <a:ea typeface="Verdana"/>
                <a:cs typeface="+mn-lt"/>
              </a:rPr>
              <a:t>JS (JavaScript):</a:t>
            </a:r>
            <a:r>
              <a:rPr lang="en-US" sz="1600" dirty="0">
                <a:solidFill>
                  <a:srgbClr val="595959"/>
                </a:solidFill>
                <a:latin typeface="Verdana"/>
                <a:ea typeface="Verdana"/>
                <a:cs typeface="+mn-lt"/>
              </a:rPr>
              <a:t> The programming language that allows for dynamic and interactive elements on a web page.</a:t>
            </a:r>
            <a:endParaRPr lang="en-US" dirty="0">
              <a:cs typeface="Calibri" panose="020F0502020204030204"/>
            </a:endParaRPr>
          </a:p>
        </p:txBody>
      </p:sp>
      <p:pic>
        <p:nvPicPr>
          <p:cNvPr id="4" name="Picture 6">
            <a:extLst>
              <a:ext uri="{FF2B5EF4-FFF2-40B4-BE49-F238E27FC236}">
                <a16:creationId xmlns:a16="http://schemas.microsoft.com/office/drawing/2014/main" id="{55B281A0-EF5B-3F78-C2C2-89FBE8DEA172}"/>
              </a:ext>
            </a:extLst>
          </p:cNvPr>
          <p:cNvPicPr>
            <a:picLocks noChangeAspect="1"/>
          </p:cNvPicPr>
          <p:nvPr/>
        </p:nvPicPr>
        <p:blipFill>
          <a:blip r:embed="rId2"/>
          <a:stretch>
            <a:fillRect/>
          </a:stretch>
        </p:blipFill>
        <p:spPr>
          <a:xfrm>
            <a:off x="10460965" y="5615348"/>
            <a:ext cx="1607389" cy="1162585"/>
          </a:xfrm>
          <a:prstGeom prst="rect">
            <a:avLst/>
          </a:prstGeom>
        </p:spPr>
      </p:pic>
      <p:sp>
        <p:nvSpPr>
          <p:cNvPr id="8" name="Rectangle 7">
            <a:extLst>
              <a:ext uri="{FF2B5EF4-FFF2-40B4-BE49-F238E27FC236}">
                <a16:creationId xmlns:a16="http://schemas.microsoft.com/office/drawing/2014/main" id="{03146EC8-25DB-5FEB-6914-6999DE1A7A6F}"/>
              </a:ext>
            </a:extLst>
          </p:cNvPr>
          <p:cNvSpPr/>
          <p:nvPr/>
        </p:nvSpPr>
        <p:spPr>
          <a:xfrm>
            <a:off x="-804" y="6576738"/>
            <a:ext cx="10322942" cy="273169"/>
          </a:xfrm>
          <a:prstGeom prst="rect">
            <a:avLst/>
          </a:prstGeom>
          <a:solidFill>
            <a:srgbClr val="E625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2812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3718-A6D0-3B0E-39A7-F54A6A08526D}"/>
              </a:ext>
            </a:extLst>
          </p:cNvPr>
          <p:cNvSpPr>
            <a:spLocks noGrp="1"/>
          </p:cNvSpPr>
          <p:nvPr>
            <p:ph type="title"/>
          </p:nvPr>
        </p:nvSpPr>
        <p:spPr/>
        <p:txBody>
          <a:bodyPr vert="horz" lIns="91440" tIns="45720" rIns="91440" bIns="45720" rtlCol="0" anchor="ctr">
            <a:noAutofit/>
          </a:bodyPr>
          <a:lstStyle/>
          <a:p>
            <a:pPr algn="ctr"/>
            <a:r>
              <a:rPr lang="en-US" sz="3000" b="1" dirty="0">
                <a:solidFill>
                  <a:srgbClr val="E62532"/>
                </a:solidFill>
                <a:latin typeface="Verdana"/>
                <a:ea typeface="Verdana"/>
                <a:cs typeface="Calibri"/>
              </a:rPr>
              <a:t>HTML, CSS and JS</a:t>
            </a:r>
            <a:endParaRPr lang="en-US" dirty="0">
              <a:cs typeface="Calibri Light" panose="020F0302020204030204"/>
            </a:endParaRPr>
          </a:p>
        </p:txBody>
      </p:sp>
      <p:cxnSp>
        <p:nvCxnSpPr>
          <p:cNvPr id="7" name="Straight Arrow Connector 6">
            <a:extLst>
              <a:ext uri="{FF2B5EF4-FFF2-40B4-BE49-F238E27FC236}">
                <a16:creationId xmlns:a16="http://schemas.microsoft.com/office/drawing/2014/main" id="{352C72ED-4644-C3F7-62B6-394E59BE7FB0}"/>
              </a:ext>
            </a:extLst>
          </p:cNvPr>
          <p:cNvCxnSpPr/>
          <p:nvPr/>
        </p:nvCxnSpPr>
        <p:spPr>
          <a:xfrm flipV="1">
            <a:off x="6922613" y="1240205"/>
            <a:ext cx="1095950" cy="13221"/>
          </a:xfrm>
          <a:prstGeom prst="straightConnector1">
            <a:avLst/>
          </a:prstGeom>
          <a:ln w="57150">
            <a:solidFill>
              <a:srgbClr val="E62532"/>
            </a:solidFill>
          </a:ln>
        </p:spPr>
        <p:style>
          <a:lnRef idx="3">
            <a:schemeClr val="accent2"/>
          </a:lnRef>
          <a:fillRef idx="0">
            <a:schemeClr val="accent2"/>
          </a:fillRef>
          <a:effectRef idx="2">
            <a:schemeClr val="accent2"/>
          </a:effectRef>
          <a:fontRef idx="minor">
            <a:schemeClr val="tx1"/>
          </a:fontRef>
        </p:style>
      </p:cxnSp>
      <p:sp>
        <p:nvSpPr>
          <p:cNvPr id="13" name="Content Placeholder 2">
            <a:extLst>
              <a:ext uri="{FF2B5EF4-FFF2-40B4-BE49-F238E27FC236}">
                <a16:creationId xmlns:a16="http://schemas.microsoft.com/office/drawing/2014/main" id="{9581D807-80C3-35CE-843E-4476700155CF}"/>
              </a:ext>
            </a:extLst>
          </p:cNvPr>
          <p:cNvSpPr>
            <a:spLocks noGrp="1"/>
          </p:cNvSpPr>
          <p:nvPr>
            <p:ph idx="1"/>
          </p:nvPr>
        </p:nvSpPr>
        <p:spPr>
          <a:xfrm>
            <a:off x="910087" y="1696229"/>
            <a:ext cx="10228052" cy="4581376"/>
          </a:xfrm>
        </p:spPr>
        <p:txBody>
          <a:bodyPr vert="horz" lIns="91440" tIns="45720" rIns="91440" bIns="45720" rtlCol="0" anchor="t">
            <a:noAutofit/>
          </a:bodyPr>
          <a:lstStyle/>
          <a:p>
            <a:pPr>
              <a:lnSpc>
                <a:spcPct val="100000"/>
              </a:lnSpc>
            </a:pPr>
            <a:r>
              <a:rPr lang="en-US" sz="1600" b="1" dirty="0">
                <a:solidFill>
                  <a:srgbClr val="595959"/>
                </a:solidFill>
                <a:latin typeface="Verdana"/>
                <a:ea typeface="Verdana"/>
                <a:cs typeface="+mn-lt"/>
              </a:rPr>
              <a:t>HTML Structure:</a:t>
            </a:r>
            <a:r>
              <a:rPr lang="en-US" sz="1600" dirty="0">
                <a:solidFill>
                  <a:srgbClr val="595959"/>
                </a:solidFill>
                <a:latin typeface="Verdana"/>
                <a:ea typeface="Verdana"/>
                <a:cs typeface="+mn-lt"/>
              </a:rPr>
              <a:t> Organizes and structures the content of a web page using tags and elements.</a:t>
            </a:r>
          </a:p>
          <a:p>
            <a:pPr>
              <a:lnSpc>
                <a:spcPct val="100000"/>
              </a:lnSpc>
            </a:pPr>
            <a:endParaRPr lang="en-US" dirty="0">
              <a:cs typeface="Calibri" panose="020F0502020204030204"/>
            </a:endParaRPr>
          </a:p>
          <a:p>
            <a:pPr>
              <a:lnSpc>
                <a:spcPct val="100000"/>
              </a:lnSpc>
            </a:pPr>
            <a:r>
              <a:rPr lang="en-US" sz="1600" b="1" dirty="0">
                <a:solidFill>
                  <a:srgbClr val="595959"/>
                </a:solidFill>
                <a:latin typeface="Verdana"/>
                <a:ea typeface="Verdana"/>
                <a:cs typeface="+mn-lt"/>
              </a:rPr>
              <a:t>CSS Styling:</a:t>
            </a:r>
            <a:r>
              <a:rPr lang="en-US" sz="1600" dirty="0">
                <a:solidFill>
                  <a:srgbClr val="595959"/>
                </a:solidFill>
                <a:latin typeface="Verdana"/>
                <a:ea typeface="Verdana"/>
                <a:cs typeface="+mn-lt"/>
              </a:rPr>
              <a:t> Controls the appearance of HTML elements, including layout, colors, fonts, and animations.</a:t>
            </a:r>
          </a:p>
          <a:p>
            <a:pPr>
              <a:lnSpc>
                <a:spcPct val="100000"/>
              </a:lnSpc>
            </a:pPr>
            <a:endParaRPr lang="en-US" dirty="0">
              <a:cs typeface="Calibri" panose="020F0502020204030204"/>
            </a:endParaRPr>
          </a:p>
          <a:p>
            <a:pPr>
              <a:lnSpc>
                <a:spcPct val="100000"/>
              </a:lnSpc>
            </a:pPr>
            <a:r>
              <a:rPr lang="en-US" sz="1600" b="1" dirty="0">
                <a:solidFill>
                  <a:srgbClr val="595959"/>
                </a:solidFill>
                <a:latin typeface="Verdana"/>
                <a:ea typeface="Verdana"/>
                <a:cs typeface="+mn-lt"/>
              </a:rPr>
              <a:t>JS Interactivity:</a:t>
            </a:r>
            <a:r>
              <a:rPr lang="en-US" sz="1600" dirty="0">
                <a:solidFill>
                  <a:srgbClr val="595959"/>
                </a:solidFill>
                <a:latin typeface="Verdana"/>
                <a:ea typeface="Verdana"/>
                <a:cs typeface="+mn-lt"/>
              </a:rPr>
              <a:t> Adds interactivity to web pages by enabling dynamic content, event handling, and client-side functionality.</a:t>
            </a:r>
          </a:p>
          <a:p>
            <a:pPr>
              <a:lnSpc>
                <a:spcPct val="100000"/>
              </a:lnSpc>
            </a:pPr>
            <a:endParaRPr lang="en-US" dirty="0">
              <a:cs typeface="Calibri" panose="020F0502020204030204"/>
            </a:endParaRPr>
          </a:p>
          <a:p>
            <a:pPr>
              <a:lnSpc>
                <a:spcPct val="100000"/>
              </a:lnSpc>
            </a:pPr>
            <a:r>
              <a:rPr lang="en-US" sz="1600" b="1" dirty="0">
                <a:solidFill>
                  <a:srgbClr val="595959"/>
                </a:solidFill>
                <a:latin typeface="Verdana"/>
                <a:ea typeface="Verdana"/>
                <a:cs typeface="+mn-lt"/>
              </a:rPr>
              <a:t>Integration:</a:t>
            </a:r>
            <a:r>
              <a:rPr lang="en-US" sz="1600" dirty="0">
                <a:solidFill>
                  <a:srgbClr val="595959"/>
                </a:solidFill>
                <a:latin typeface="Verdana"/>
                <a:ea typeface="Verdana"/>
                <a:cs typeface="+mn-lt"/>
              </a:rPr>
              <a:t> HTML, CSS, and JS work together to create a seamless and engaging user experience.</a:t>
            </a:r>
            <a:endParaRPr lang="en-US" dirty="0"/>
          </a:p>
        </p:txBody>
      </p:sp>
      <p:pic>
        <p:nvPicPr>
          <p:cNvPr id="4" name="Picture 6">
            <a:extLst>
              <a:ext uri="{FF2B5EF4-FFF2-40B4-BE49-F238E27FC236}">
                <a16:creationId xmlns:a16="http://schemas.microsoft.com/office/drawing/2014/main" id="{55B281A0-EF5B-3F78-C2C2-89FBE8DEA172}"/>
              </a:ext>
            </a:extLst>
          </p:cNvPr>
          <p:cNvPicPr>
            <a:picLocks noChangeAspect="1"/>
          </p:cNvPicPr>
          <p:nvPr/>
        </p:nvPicPr>
        <p:blipFill>
          <a:blip r:embed="rId2"/>
          <a:stretch>
            <a:fillRect/>
          </a:stretch>
        </p:blipFill>
        <p:spPr>
          <a:xfrm>
            <a:off x="10460965" y="5615348"/>
            <a:ext cx="1607389" cy="1162585"/>
          </a:xfrm>
          <a:prstGeom prst="rect">
            <a:avLst/>
          </a:prstGeom>
        </p:spPr>
      </p:pic>
      <p:sp>
        <p:nvSpPr>
          <p:cNvPr id="8" name="Rectangle 7">
            <a:extLst>
              <a:ext uri="{FF2B5EF4-FFF2-40B4-BE49-F238E27FC236}">
                <a16:creationId xmlns:a16="http://schemas.microsoft.com/office/drawing/2014/main" id="{03146EC8-25DB-5FEB-6914-6999DE1A7A6F}"/>
              </a:ext>
            </a:extLst>
          </p:cNvPr>
          <p:cNvSpPr/>
          <p:nvPr/>
        </p:nvSpPr>
        <p:spPr>
          <a:xfrm>
            <a:off x="-804" y="6576738"/>
            <a:ext cx="10322942" cy="273169"/>
          </a:xfrm>
          <a:prstGeom prst="rect">
            <a:avLst/>
          </a:prstGeom>
          <a:solidFill>
            <a:srgbClr val="E625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367200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9421</TotalTime>
  <Words>3463</Words>
  <Application>Microsoft Macintosh PowerPoint</Application>
  <PresentationFormat>Widescreen</PresentationFormat>
  <Paragraphs>223</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Verdana</vt:lpstr>
      <vt:lpstr>Wingdings</vt:lpstr>
      <vt:lpstr>Tema de Office</vt:lpstr>
      <vt:lpstr>RESPONSIVE WEB DESIGN</vt:lpstr>
      <vt:lpstr>Introduction round</vt:lpstr>
      <vt:lpstr>Introduction</vt:lpstr>
      <vt:lpstr>Importance and Benefits</vt:lpstr>
      <vt:lpstr>Responsive, Adaptive and Fixed Design</vt:lpstr>
      <vt:lpstr>Mobile first vs desktop first approach</vt:lpstr>
      <vt:lpstr>Basics of RWD</vt:lpstr>
      <vt:lpstr>HTML, CSS and JS</vt:lpstr>
      <vt:lpstr>HTML, CSS and JS</vt:lpstr>
      <vt:lpstr> EXAMPLE</vt:lpstr>
      <vt:lpstr>Exercise 1 </vt:lpstr>
      <vt:lpstr>Fluid grids and relative units (percent, em, rem)</vt:lpstr>
      <vt:lpstr>Exercise 2 </vt:lpstr>
      <vt:lpstr>Flexible images and media (max-width, object-fit)</vt:lpstr>
      <vt:lpstr>Exercise 3 </vt:lpstr>
      <vt:lpstr>Exercise 3 - level 1</vt:lpstr>
      <vt:lpstr>CSS media queries and breakpoints</vt:lpstr>
      <vt:lpstr>Exercise 4 </vt:lpstr>
      <vt:lpstr>CSS Flexbox and Grid</vt:lpstr>
      <vt:lpstr>Scalable and readable text across devices</vt:lpstr>
      <vt:lpstr>Exercise 5 </vt:lpstr>
      <vt:lpstr>Unit types, font scaling and line-height</vt:lpstr>
      <vt:lpstr>Exercise 6 </vt:lpstr>
      <vt:lpstr>Accessibility and web typography best  practices</vt:lpstr>
      <vt:lpstr>Responsive images and media</vt:lpstr>
      <vt:lpstr>Exercise 7 </vt:lpstr>
      <vt:lpstr>Responsive images and media</vt:lpstr>
      <vt:lpstr>Tools to measure and improve performance</vt:lpstr>
      <vt:lpstr>ARIA-live and role attribute</vt:lpstr>
      <vt:lpstr>RESPONSIVE WEB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Maaike van Putten</cp:lastModifiedBy>
  <cp:revision>752</cp:revision>
  <dcterms:created xsi:type="dcterms:W3CDTF">2023-06-23T03:54:54Z</dcterms:created>
  <dcterms:modified xsi:type="dcterms:W3CDTF">2024-06-07T08:57:01Z</dcterms:modified>
</cp:coreProperties>
</file>