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4" r:id="rId6"/>
    <p:sldId id="266" r:id="rId7"/>
    <p:sldId id="265" r:id="rId8"/>
    <p:sldId id="267" r:id="rId9"/>
    <p:sldId id="268" r:id="rId10"/>
    <p:sldId id="269" r:id="rId11"/>
    <p:sldId id="260" r:id="rId12"/>
    <p:sldId id="271" r:id="rId13"/>
    <p:sldId id="272" r:id="rId14"/>
    <p:sldId id="261" r:id="rId15"/>
    <p:sldId id="273" r:id="rId16"/>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FF0066"/>
    <a:srgbClr val="666699"/>
    <a:srgbClr val="00CC00"/>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88" autoAdjust="0"/>
    <p:restoredTop sz="94660"/>
  </p:normalViewPr>
  <p:slideViewPr>
    <p:cSldViewPr snapToGrid="0">
      <p:cViewPr varScale="1">
        <p:scale>
          <a:sx n="143" d="100"/>
          <a:sy n="143" d="100"/>
        </p:scale>
        <p:origin x="46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cuments\KPMG%20chi.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User\Documents\Projects\KPMG%20chi.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User\Documents\KPMG%20chi.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User\Documents\Projects\KPMG%20chi.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User\Documents\Projects\KPMG%20chi.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User\Documents\Projects\KPMG%20chi.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User\Documents\Projects\KPMG%20chi.xlsx" TargetMode="External"/><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ocuments\KPMG%20chi.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ocuments\KPMG%20chi.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Documents\KPMG%20chi.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ser\Documents\KPMG%20chi.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User\Documents\KPMG%20chi.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User\Documents\KPMG%20chi.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User\Documents\KPMG%20chi.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User\Documents\KPMG%20chi.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[KPMG chi.xlsx]Sheet6!PivotTable4</c:name>
    <c:fmtId val="4"/>
  </c:pivotSource>
  <c:chart>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sz="1000" dirty="0">
                <a:latin typeface="Open Sans"/>
              </a:rPr>
              <a:t>New Customer Age Distributions</a:t>
            </a:r>
          </a:p>
        </c:rich>
      </c:tx>
      <c:layout>
        <c:manualLayout>
          <c:xMode val="edge"/>
          <c:yMode val="edge"/>
          <c:x val="0.28133842928333963"/>
          <c:y val="4.2321459812663671E-2"/>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2">
                  <a:tint val="100000"/>
                  <a:shade val="100000"/>
                  <a:satMod val="129999"/>
                </a:schemeClr>
              </a:gs>
              <a:gs pos="100000">
                <a:schemeClr val="accent2">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circle"/>
          <c:size val="6"/>
          <c:spPr>
            <a:gradFill rotWithShape="1">
              <a:gsLst>
                <a:gs pos="0">
                  <a:schemeClr val="accent2">
                    <a:tint val="100000"/>
                    <a:shade val="100000"/>
                    <a:satMod val="129999"/>
                  </a:schemeClr>
                </a:gs>
                <a:gs pos="100000">
                  <a:schemeClr val="accent2">
                    <a:tint val="50000"/>
                    <a:shade val="100000"/>
                    <a:satMod val="350000"/>
                  </a:schemeClr>
                </a:gs>
              </a:gsLst>
              <a:lin ang="16200000" scaled="0"/>
            </a:gradFill>
            <a:ln w="9525">
              <a:solidFill>
                <a:schemeClr val="accent2"/>
              </a:solidFill>
              <a:round/>
            </a:ln>
            <a:effectLst>
              <a:outerShdw blurRad="38100" dist="20000" dir="5400000" rotWithShape="0">
                <a:srgbClr val="000000">
                  <a:alpha val="38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tint val="100000"/>
                  <a:shade val="100000"/>
                  <a:satMod val="129999"/>
                </a:schemeClr>
              </a:gs>
              <a:gs pos="100000">
                <a:schemeClr val="accent2">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tint val="100000"/>
                  <a:shade val="100000"/>
                  <a:satMod val="129999"/>
                </a:schemeClr>
              </a:gs>
              <a:gs pos="100000">
                <a:schemeClr val="accent2">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Sheet6!$B$3</c:f>
              <c:strCache>
                <c:ptCount val="1"/>
                <c:pt idx="0">
                  <c:v>Total</c:v>
                </c:pt>
              </c:strCache>
            </c:strRef>
          </c:tx>
          <c:spPr>
            <a:solidFill>
              <a:srgbClr val="0070C0"/>
            </a:solidFill>
            <a:ln>
              <a:noFill/>
            </a:ln>
            <a:effectLst>
              <a:outerShdw blurRad="38100" dist="20000" dir="5400000" rotWithShape="0">
                <a:srgbClr val="000000">
                  <a:alpha val="38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Open Sans"/>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Sheet6!$A$4:$A$12</c:f>
              <c:strCache>
                <c:ptCount val="8"/>
                <c:pt idx="0">
                  <c:v>20</c:v>
                </c:pt>
                <c:pt idx="1">
                  <c:v>30</c:v>
                </c:pt>
                <c:pt idx="2">
                  <c:v>40</c:v>
                </c:pt>
                <c:pt idx="3">
                  <c:v>50</c:v>
                </c:pt>
                <c:pt idx="4">
                  <c:v>60</c:v>
                </c:pt>
                <c:pt idx="5">
                  <c:v>70</c:v>
                </c:pt>
                <c:pt idx="6">
                  <c:v>80</c:v>
                </c:pt>
                <c:pt idx="7">
                  <c:v>90</c:v>
                </c:pt>
              </c:strCache>
            </c:strRef>
          </c:cat>
          <c:val>
            <c:numRef>
              <c:f>Sheet6!$B$4:$B$12</c:f>
              <c:numCache>
                <c:formatCode>General</c:formatCode>
                <c:ptCount val="8"/>
                <c:pt idx="0">
                  <c:v>10</c:v>
                </c:pt>
                <c:pt idx="1">
                  <c:v>158</c:v>
                </c:pt>
                <c:pt idx="2">
                  <c:v>98</c:v>
                </c:pt>
                <c:pt idx="3">
                  <c:v>227</c:v>
                </c:pt>
                <c:pt idx="4">
                  <c:v>162</c:v>
                </c:pt>
                <c:pt idx="5">
                  <c:v>169</c:v>
                </c:pt>
                <c:pt idx="6">
                  <c:v>90</c:v>
                </c:pt>
                <c:pt idx="7">
                  <c:v>39</c:v>
                </c:pt>
              </c:numCache>
            </c:numRef>
          </c:val>
          <c:extLst>
            <c:ext xmlns:c16="http://schemas.microsoft.com/office/drawing/2014/chart" uri="{C3380CC4-5D6E-409C-BE32-E72D297353CC}">
              <c16:uniqueId val="{00000000-2E04-4E0D-8A30-5900DA096E46}"/>
            </c:ext>
          </c:extLst>
        </c:ser>
        <c:dLbls>
          <c:dLblPos val="inEnd"/>
          <c:showLegendKey val="0"/>
          <c:showVal val="1"/>
          <c:showCatName val="0"/>
          <c:showSerName val="0"/>
          <c:showPercent val="0"/>
          <c:showBubbleSize val="0"/>
        </c:dLbls>
        <c:gapWidth val="100"/>
        <c:overlap val="-24"/>
        <c:axId val="911749104"/>
        <c:axId val="902819952"/>
      </c:barChart>
      <c:catAx>
        <c:axId val="911749104"/>
        <c:scaling>
          <c:orientation val="minMax"/>
        </c:scaling>
        <c:delete val="0"/>
        <c:axPos val="b"/>
        <c:title>
          <c:tx>
            <c:rich>
              <a:bodyPr rot="0" spcFirstLastPara="1" vertOverflow="ellipsis" vert="horz" wrap="square" anchor="ctr" anchorCtr="1"/>
              <a:lstStyle/>
              <a:p>
                <a:pPr>
                  <a:defRPr sz="800" b="0" i="0" u="none" strike="noStrike" kern="1200" baseline="0">
                    <a:solidFill>
                      <a:schemeClr val="tx1">
                        <a:lumMod val="65000"/>
                        <a:lumOff val="35000"/>
                      </a:schemeClr>
                    </a:solidFill>
                    <a:latin typeface="Open Sans"/>
                    <a:ea typeface="+mn-ea"/>
                    <a:cs typeface="+mn-cs"/>
                  </a:defRPr>
                </a:pPr>
                <a:r>
                  <a:rPr lang="en-US" sz="800">
                    <a:latin typeface="Open Sans"/>
                  </a:rPr>
                  <a:t>Age Distribution </a:t>
                </a:r>
              </a:p>
            </c:rich>
          </c:tx>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Open Sans"/>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Open Sans"/>
                <a:ea typeface="+mn-ea"/>
                <a:cs typeface="+mn-cs"/>
              </a:defRPr>
            </a:pPr>
            <a:endParaRPr lang="en-US"/>
          </a:p>
        </c:txPr>
        <c:crossAx val="902819952"/>
        <c:crosses val="autoZero"/>
        <c:auto val="1"/>
        <c:lblAlgn val="ctr"/>
        <c:lblOffset val="100"/>
        <c:noMultiLvlLbl val="0"/>
      </c:catAx>
      <c:valAx>
        <c:axId val="9028199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Open Sans"/>
                    <a:ea typeface="+mn-ea"/>
                    <a:cs typeface="+mn-cs"/>
                  </a:defRPr>
                </a:pPr>
                <a:r>
                  <a:rPr lang="en-US" sz="800" dirty="0">
                    <a:latin typeface="Open Sans"/>
                  </a:rPr>
                  <a:t>Number of People</a:t>
                </a:r>
              </a:p>
            </c:rich>
          </c:tx>
          <c:layout>
            <c:manualLayout>
              <c:xMode val="edge"/>
              <c:yMode val="edge"/>
              <c:x val="2.7890857392825898E-2"/>
              <c:y val="0.22155854999188251"/>
            </c:manualLayout>
          </c:layout>
          <c:overlay val="0"/>
          <c:spPr>
            <a:noFill/>
            <a:ln>
              <a:noFill/>
            </a:ln>
            <a:effectLst/>
          </c:spPr>
          <c:txPr>
            <a:bodyPr rot="-5400000" spcFirstLastPara="1" vertOverflow="ellipsis" vert="horz" wrap="square" anchor="ctr" anchorCtr="1"/>
            <a:lstStyle/>
            <a:p>
              <a:pPr>
                <a:defRPr sz="800" b="0" i="0" u="none" strike="noStrike" kern="1200" baseline="0">
                  <a:solidFill>
                    <a:schemeClr val="tx1">
                      <a:lumMod val="65000"/>
                      <a:lumOff val="35000"/>
                    </a:schemeClr>
                  </a:solidFill>
                  <a:latin typeface="Open Sans"/>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Open Sans"/>
                <a:ea typeface="+mn-ea"/>
                <a:cs typeface="+mn-cs"/>
              </a:defRPr>
            </a:pPr>
            <a:endParaRPr lang="en-US"/>
          </a:p>
        </c:txPr>
        <c:crossAx val="9117491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chi.xlsx]Sheet18!PivotTable10</c:name>
    <c:fmtId val="5"/>
  </c:pivotSource>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b="1" dirty="0"/>
              <a:t>New</a:t>
            </a:r>
            <a:r>
              <a:rPr lang="en-US" sz="1000" b="1" baseline="0" dirty="0"/>
              <a:t> Customer Wealth Segment by Age</a:t>
            </a:r>
          </a:p>
        </c:rich>
      </c:tx>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Sheet18!$B$3:$B$4</c:f>
              <c:strCache>
                <c:ptCount val="1"/>
                <c:pt idx="0">
                  <c:v>Affluent Customer</c:v>
                </c:pt>
              </c:strCache>
            </c:strRef>
          </c:tx>
          <c:spPr>
            <a:solidFill>
              <a:schemeClr val="tx1"/>
            </a:solidFill>
            <a:ln>
              <a:noFill/>
            </a:ln>
            <a:effectLst/>
          </c:spPr>
          <c:invertIfNegative val="0"/>
          <c:cat>
            <c:strRef>
              <c:f>Sheet18!$A$5:$A$13</c:f>
              <c:strCache>
                <c:ptCount val="8"/>
                <c:pt idx="0">
                  <c:v>20</c:v>
                </c:pt>
                <c:pt idx="1">
                  <c:v>30</c:v>
                </c:pt>
                <c:pt idx="2">
                  <c:v>40</c:v>
                </c:pt>
                <c:pt idx="3">
                  <c:v>50</c:v>
                </c:pt>
                <c:pt idx="4">
                  <c:v>60</c:v>
                </c:pt>
                <c:pt idx="5">
                  <c:v>70</c:v>
                </c:pt>
                <c:pt idx="6">
                  <c:v>80</c:v>
                </c:pt>
                <c:pt idx="7">
                  <c:v>90</c:v>
                </c:pt>
              </c:strCache>
            </c:strRef>
          </c:cat>
          <c:val>
            <c:numRef>
              <c:f>Sheet18!$B$5:$B$13</c:f>
              <c:numCache>
                <c:formatCode>General</c:formatCode>
                <c:ptCount val="8"/>
                <c:pt idx="0">
                  <c:v>3</c:v>
                </c:pt>
                <c:pt idx="1">
                  <c:v>46</c:v>
                </c:pt>
                <c:pt idx="2">
                  <c:v>14</c:v>
                </c:pt>
                <c:pt idx="3">
                  <c:v>57</c:v>
                </c:pt>
                <c:pt idx="4">
                  <c:v>36</c:v>
                </c:pt>
                <c:pt idx="5">
                  <c:v>41</c:v>
                </c:pt>
                <c:pt idx="6">
                  <c:v>18</c:v>
                </c:pt>
                <c:pt idx="7">
                  <c:v>9</c:v>
                </c:pt>
              </c:numCache>
            </c:numRef>
          </c:val>
          <c:extLst>
            <c:ext xmlns:c16="http://schemas.microsoft.com/office/drawing/2014/chart" uri="{C3380CC4-5D6E-409C-BE32-E72D297353CC}">
              <c16:uniqueId val="{00000000-B01F-4A4A-9C5B-97071DBA7E2B}"/>
            </c:ext>
          </c:extLst>
        </c:ser>
        <c:ser>
          <c:idx val="1"/>
          <c:order val="1"/>
          <c:tx>
            <c:strRef>
              <c:f>Sheet18!$C$3:$C$4</c:f>
              <c:strCache>
                <c:ptCount val="1"/>
                <c:pt idx="0">
                  <c:v>High Net Worth</c:v>
                </c:pt>
              </c:strCache>
            </c:strRef>
          </c:tx>
          <c:spPr>
            <a:solidFill>
              <a:srgbClr val="0070C0"/>
            </a:solidFill>
            <a:ln>
              <a:noFill/>
            </a:ln>
            <a:effectLst/>
          </c:spPr>
          <c:invertIfNegative val="0"/>
          <c:cat>
            <c:strRef>
              <c:f>Sheet18!$A$5:$A$13</c:f>
              <c:strCache>
                <c:ptCount val="8"/>
                <c:pt idx="0">
                  <c:v>20</c:v>
                </c:pt>
                <c:pt idx="1">
                  <c:v>30</c:v>
                </c:pt>
                <c:pt idx="2">
                  <c:v>40</c:v>
                </c:pt>
                <c:pt idx="3">
                  <c:v>50</c:v>
                </c:pt>
                <c:pt idx="4">
                  <c:v>60</c:v>
                </c:pt>
                <c:pt idx="5">
                  <c:v>70</c:v>
                </c:pt>
                <c:pt idx="6">
                  <c:v>80</c:v>
                </c:pt>
                <c:pt idx="7">
                  <c:v>90</c:v>
                </c:pt>
              </c:strCache>
            </c:strRef>
          </c:cat>
          <c:val>
            <c:numRef>
              <c:f>Sheet18!$C$5:$C$13</c:f>
              <c:numCache>
                <c:formatCode>General</c:formatCode>
                <c:ptCount val="8"/>
                <c:pt idx="1">
                  <c:v>42</c:v>
                </c:pt>
                <c:pt idx="2">
                  <c:v>32</c:v>
                </c:pt>
                <c:pt idx="3">
                  <c:v>53</c:v>
                </c:pt>
                <c:pt idx="4">
                  <c:v>34</c:v>
                </c:pt>
                <c:pt idx="5">
                  <c:v>50</c:v>
                </c:pt>
                <c:pt idx="6">
                  <c:v>21</c:v>
                </c:pt>
                <c:pt idx="7">
                  <c:v>9</c:v>
                </c:pt>
              </c:numCache>
            </c:numRef>
          </c:val>
          <c:extLst>
            <c:ext xmlns:c16="http://schemas.microsoft.com/office/drawing/2014/chart" uri="{C3380CC4-5D6E-409C-BE32-E72D297353CC}">
              <c16:uniqueId val="{00000001-B01F-4A4A-9C5B-97071DBA7E2B}"/>
            </c:ext>
          </c:extLst>
        </c:ser>
        <c:ser>
          <c:idx val="2"/>
          <c:order val="2"/>
          <c:tx>
            <c:strRef>
              <c:f>Sheet18!$D$3:$D$4</c:f>
              <c:strCache>
                <c:ptCount val="1"/>
                <c:pt idx="0">
                  <c:v>Mass Customer</c:v>
                </c:pt>
              </c:strCache>
            </c:strRef>
          </c:tx>
          <c:spPr>
            <a:solidFill>
              <a:schemeClr val="accent1">
                <a:lumMod val="50000"/>
              </a:schemeClr>
            </a:solidFill>
            <a:ln>
              <a:noFill/>
            </a:ln>
            <a:effectLst/>
          </c:spPr>
          <c:invertIfNegative val="0"/>
          <c:cat>
            <c:strRef>
              <c:f>Sheet18!$A$5:$A$13</c:f>
              <c:strCache>
                <c:ptCount val="8"/>
                <c:pt idx="0">
                  <c:v>20</c:v>
                </c:pt>
                <c:pt idx="1">
                  <c:v>30</c:v>
                </c:pt>
                <c:pt idx="2">
                  <c:v>40</c:v>
                </c:pt>
                <c:pt idx="3">
                  <c:v>50</c:v>
                </c:pt>
                <c:pt idx="4">
                  <c:v>60</c:v>
                </c:pt>
                <c:pt idx="5">
                  <c:v>70</c:v>
                </c:pt>
                <c:pt idx="6">
                  <c:v>80</c:v>
                </c:pt>
                <c:pt idx="7">
                  <c:v>90</c:v>
                </c:pt>
              </c:strCache>
            </c:strRef>
          </c:cat>
          <c:val>
            <c:numRef>
              <c:f>Sheet18!$D$5:$D$13</c:f>
              <c:numCache>
                <c:formatCode>General</c:formatCode>
                <c:ptCount val="8"/>
                <c:pt idx="0">
                  <c:v>7</c:v>
                </c:pt>
                <c:pt idx="1">
                  <c:v>70</c:v>
                </c:pt>
                <c:pt idx="2">
                  <c:v>52</c:v>
                </c:pt>
                <c:pt idx="3">
                  <c:v>117</c:v>
                </c:pt>
                <c:pt idx="4">
                  <c:v>92</c:v>
                </c:pt>
                <c:pt idx="5">
                  <c:v>78</c:v>
                </c:pt>
                <c:pt idx="6">
                  <c:v>51</c:v>
                </c:pt>
                <c:pt idx="7">
                  <c:v>21</c:v>
                </c:pt>
              </c:numCache>
            </c:numRef>
          </c:val>
          <c:extLst>
            <c:ext xmlns:c16="http://schemas.microsoft.com/office/drawing/2014/chart" uri="{C3380CC4-5D6E-409C-BE32-E72D297353CC}">
              <c16:uniqueId val="{00000002-B01F-4A4A-9C5B-97071DBA7E2B}"/>
            </c:ext>
          </c:extLst>
        </c:ser>
        <c:dLbls>
          <c:showLegendKey val="0"/>
          <c:showVal val="0"/>
          <c:showCatName val="0"/>
          <c:showSerName val="0"/>
          <c:showPercent val="0"/>
          <c:showBubbleSize val="0"/>
        </c:dLbls>
        <c:gapWidth val="150"/>
        <c:axId val="152200239"/>
        <c:axId val="152195247"/>
      </c:barChart>
      <c:catAx>
        <c:axId val="15220023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Age Category</a:t>
                </a:r>
              </a:p>
            </c:rich>
          </c:tx>
          <c:layout>
            <c:manualLayout>
              <c:xMode val="edge"/>
              <c:yMode val="edge"/>
              <c:x val="0.37036467799137007"/>
              <c:y val="0.8765282731890272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195247"/>
        <c:crosses val="autoZero"/>
        <c:auto val="1"/>
        <c:lblAlgn val="ctr"/>
        <c:lblOffset val="100"/>
        <c:noMultiLvlLbl val="0"/>
      </c:catAx>
      <c:valAx>
        <c:axId val="1521952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baseline="0" dirty="0">
                    <a:effectLst/>
                  </a:rPr>
                  <a:t>Wealth Segment</a:t>
                </a:r>
                <a:endParaRPr lang="en-US" sz="400" dirty="0">
                  <a:effectLst/>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2002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chi.xlsx]Sheet4!PivotTable1</c:name>
    <c:fmtId val="8"/>
  </c:pivotSource>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Open Sans"/>
                <a:ea typeface="+mn-ea"/>
                <a:cs typeface="+mn-cs"/>
              </a:defRPr>
            </a:pPr>
            <a:r>
              <a:rPr lang="en-US" sz="1000" b="1" dirty="0">
                <a:latin typeface="Open Sans"/>
              </a:rPr>
              <a:t>Old Customer List</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Open Sans"/>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pivotFmt>
      <c:pivotFmt>
        <c:idx val="15"/>
        <c:spPr>
          <a:solidFill>
            <a:schemeClr val="accent1"/>
          </a:solidFill>
          <a:ln>
            <a:noFill/>
          </a:ln>
          <a:effectLst/>
        </c:spPr>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Open Sans"/>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chi.xlsx]Sheet5!PivotTable1</c:name>
    <c:fmtId val="1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000" b="1" dirty="0"/>
              <a:t>Car</a:t>
            </a:r>
            <a:r>
              <a:rPr lang="en-US" sz="1000" b="1" baseline="0" dirty="0"/>
              <a:t> Owned by State</a:t>
            </a:r>
            <a:endParaRPr lang="en-US" sz="10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Sheet5!$B$3:$B$4</c:f>
              <c:strCache>
                <c:ptCount val="1"/>
                <c:pt idx="0">
                  <c:v>No</c:v>
                </c:pt>
              </c:strCache>
            </c:strRef>
          </c:tx>
          <c:spPr>
            <a:solidFill>
              <a:schemeClr val="accent4">
                <a:lumMod val="75000"/>
              </a:schemeClr>
            </a:solidFill>
            <a:ln>
              <a:noFill/>
            </a:ln>
            <a:effectLst/>
          </c:spPr>
          <c:invertIfNegative val="0"/>
          <c:cat>
            <c:strRef>
              <c:f>Sheet5!$A$5:$A$8</c:f>
              <c:strCache>
                <c:ptCount val="3"/>
                <c:pt idx="0">
                  <c:v>NSW</c:v>
                </c:pt>
                <c:pt idx="1">
                  <c:v>QLD</c:v>
                </c:pt>
                <c:pt idx="2">
                  <c:v>VIC</c:v>
                </c:pt>
              </c:strCache>
            </c:strRef>
          </c:cat>
          <c:val>
            <c:numRef>
              <c:f>Sheet5!$B$5:$B$8</c:f>
              <c:numCache>
                <c:formatCode>General</c:formatCode>
                <c:ptCount val="3"/>
                <c:pt idx="0">
                  <c:v>261</c:v>
                </c:pt>
                <c:pt idx="1">
                  <c:v>96</c:v>
                </c:pt>
                <c:pt idx="2">
                  <c:v>125</c:v>
                </c:pt>
              </c:numCache>
            </c:numRef>
          </c:val>
          <c:extLst>
            <c:ext xmlns:c16="http://schemas.microsoft.com/office/drawing/2014/chart" uri="{C3380CC4-5D6E-409C-BE32-E72D297353CC}">
              <c16:uniqueId val="{00000000-25C1-4905-9325-8497AF13B787}"/>
            </c:ext>
          </c:extLst>
        </c:ser>
        <c:ser>
          <c:idx val="1"/>
          <c:order val="1"/>
          <c:tx>
            <c:strRef>
              <c:f>Sheet5!$C$3:$C$4</c:f>
              <c:strCache>
                <c:ptCount val="1"/>
                <c:pt idx="0">
                  <c:v>Yes</c:v>
                </c:pt>
              </c:strCache>
            </c:strRef>
          </c:tx>
          <c:spPr>
            <a:solidFill>
              <a:schemeClr val="accent3">
                <a:lumMod val="75000"/>
              </a:schemeClr>
            </a:solidFill>
            <a:ln>
              <a:noFill/>
            </a:ln>
            <a:effectLst/>
          </c:spPr>
          <c:invertIfNegative val="0"/>
          <c:cat>
            <c:strRef>
              <c:f>Sheet5!$A$5:$A$8</c:f>
              <c:strCache>
                <c:ptCount val="3"/>
                <c:pt idx="0">
                  <c:v>NSW</c:v>
                </c:pt>
                <c:pt idx="1">
                  <c:v>QLD</c:v>
                </c:pt>
                <c:pt idx="2">
                  <c:v>VIC</c:v>
                </c:pt>
              </c:strCache>
            </c:strRef>
          </c:cat>
          <c:val>
            <c:numRef>
              <c:f>Sheet5!$C$5:$C$8</c:f>
              <c:numCache>
                <c:formatCode>General</c:formatCode>
                <c:ptCount val="3"/>
                <c:pt idx="0">
                  <c:v>224</c:v>
                </c:pt>
                <c:pt idx="1">
                  <c:v>122</c:v>
                </c:pt>
                <c:pt idx="2">
                  <c:v>125</c:v>
                </c:pt>
              </c:numCache>
            </c:numRef>
          </c:val>
          <c:extLst>
            <c:ext xmlns:c16="http://schemas.microsoft.com/office/drawing/2014/chart" uri="{C3380CC4-5D6E-409C-BE32-E72D297353CC}">
              <c16:uniqueId val="{00000001-25C1-4905-9325-8497AF13B787}"/>
            </c:ext>
          </c:extLst>
        </c:ser>
        <c:dLbls>
          <c:showLegendKey val="0"/>
          <c:showVal val="0"/>
          <c:showCatName val="0"/>
          <c:showSerName val="0"/>
          <c:showPercent val="0"/>
          <c:showBubbleSize val="0"/>
        </c:dLbls>
        <c:gapWidth val="219"/>
        <c:overlap val="-27"/>
        <c:axId val="265402895"/>
        <c:axId val="1880322527"/>
      </c:barChart>
      <c:catAx>
        <c:axId val="2654028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0322527"/>
        <c:crosses val="autoZero"/>
        <c:auto val="1"/>
        <c:lblAlgn val="ctr"/>
        <c:lblOffset val="100"/>
        <c:noMultiLvlLbl val="0"/>
      </c:catAx>
      <c:valAx>
        <c:axId val="18803225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54028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chi.xlsx]Sheet21!PivotTable13</c:name>
    <c:fmtId val="4"/>
  </c:pivotSource>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b="1" dirty="0"/>
              <a:t>Customer</a:t>
            </a:r>
            <a:r>
              <a:rPr lang="en-US" sz="1000" b="1" baseline="0" dirty="0"/>
              <a:t> Title and Scores</a:t>
            </a:r>
            <a:endParaRPr lang="en-US" sz="1000" b="1" dirty="0"/>
          </a:p>
        </c:rich>
      </c:tx>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Sheet21!$B$3</c:f>
              <c:strCache>
                <c:ptCount val="1"/>
                <c:pt idx="0">
                  <c:v>Min of M_score</c:v>
                </c:pt>
              </c:strCache>
            </c:strRef>
          </c:tx>
          <c:spPr>
            <a:solidFill>
              <a:schemeClr val="tx1"/>
            </a:solidFill>
            <a:ln>
              <a:noFill/>
            </a:ln>
            <a:effectLst/>
          </c:spPr>
          <c:invertIfNegative val="0"/>
          <c:cat>
            <c:strRef>
              <c:f>Sheet21!$A$4:$A$15</c:f>
              <c:strCache>
                <c:ptCount val="11"/>
                <c:pt idx="0">
                  <c:v>Almost Lost Customer</c:v>
                </c:pt>
                <c:pt idx="1">
                  <c:v>Becoming Loyal</c:v>
                </c:pt>
                <c:pt idx="2">
                  <c:v>Evassive Customer</c:v>
                </c:pt>
                <c:pt idx="3">
                  <c:v>High Risk Customer</c:v>
                </c:pt>
                <c:pt idx="4">
                  <c:v>Late Bloomer</c:v>
                </c:pt>
                <c:pt idx="5">
                  <c:v>Losing Customer</c:v>
                </c:pt>
                <c:pt idx="6">
                  <c:v>Lost Customer</c:v>
                </c:pt>
                <c:pt idx="7">
                  <c:v>Plantinum Customer</c:v>
                </c:pt>
                <c:pt idx="8">
                  <c:v>Potential Customer</c:v>
                </c:pt>
                <c:pt idx="9">
                  <c:v>Recent Customer</c:v>
                </c:pt>
                <c:pt idx="10">
                  <c:v>Very Loyal</c:v>
                </c:pt>
              </c:strCache>
            </c:strRef>
          </c:cat>
          <c:val>
            <c:numRef>
              <c:f>Sheet21!$B$4:$B$15</c:f>
              <c:numCache>
                <c:formatCode>General</c:formatCode>
                <c:ptCount val="11"/>
                <c:pt idx="0">
                  <c:v>1</c:v>
                </c:pt>
                <c:pt idx="1">
                  <c:v>1</c:v>
                </c:pt>
                <c:pt idx="2">
                  <c:v>1</c:v>
                </c:pt>
                <c:pt idx="3">
                  <c:v>1</c:v>
                </c:pt>
                <c:pt idx="4">
                  <c:v>1</c:v>
                </c:pt>
                <c:pt idx="5">
                  <c:v>1</c:v>
                </c:pt>
                <c:pt idx="6">
                  <c:v>1</c:v>
                </c:pt>
                <c:pt idx="7">
                  <c:v>4</c:v>
                </c:pt>
                <c:pt idx="8">
                  <c:v>1</c:v>
                </c:pt>
                <c:pt idx="9">
                  <c:v>1</c:v>
                </c:pt>
                <c:pt idx="10">
                  <c:v>1</c:v>
                </c:pt>
              </c:numCache>
            </c:numRef>
          </c:val>
          <c:extLst>
            <c:ext xmlns:c16="http://schemas.microsoft.com/office/drawing/2014/chart" uri="{C3380CC4-5D6E-409C-BE32-E72D297353CC}">
              <c16:uniqueId val="{00000005-088C-4CEC-A0F3-13418ADA3455}"/>
            </c:ext>
          </c:extLst>
        </c:ser>
        <c:ser>
          <c:idx val="1"/>
          <c:order val="1"/>
          <c:tx>
            <c:strRef>
              <c:f>Sheet21!$C$3</c:f>
              <c:strCache>
                <c:ptCount val="1"/>
                <c:pt idx="0">
                  <c:v>Min of F_score</c:v>
                </c:pt>
              </c:strCache>
            </c:strRef>
          </c:tx>
          <c:spPr>
            <a:solidFill>
              <a:srgbClr val="0070C0"/>
            </a:solidFill>
            <a:ln>
              <a:noFill/>
            </a:ln>
            <a:effectLst/>
          </c:spPr>
          <c:invertIfNegative val="0"/>
          <c:cat>
            <c:strRef>
              <c:f>Sheet21!$A$4:$A$15</c:f>
              <c:strCache>
                <c:ptCount val="11"/>
                <c:pt idx="0">
                  <c:v>Almost Lost Customer</c:v>
                </c:pt>
                <c:pt idx="1">
                  <c:v>Becoming Loyal</c:v>
                </c:pt>
                <c:pt idx="2">
                  <c:v>Evassive Customer</c:v>
                </c:pt>
                <c:pt idx="3">
                  <c:v>High Risk Customer</c:v>
                </c:pt>
                <c:pt idx="4">
                  <c:v>Late Bloomer</c:v>
                </c:pt>
                <c:pt idx="5">
                  <c:v>Losing Customer</c:v>
                </c:pt>
                <c:pt idx="6">
                  <c:v>Lost Customer</c:v>
                </c:pt>
                <c:pt idx="7">
                  <c:v>Plantinum Customer</c:v>
                </c:pt>
                <c:pt idx="8">
                  <c:v>Potential Customer</c:v>
                </c:pt>
                <c:pt idx="9">
                  <c:v>Recent Customer</c:v>
                </c:pt>
                <c:pt idx="10">
                  <c:v>Very Loyal</c:v>
                </c:pt>
              </c:strCache>
            </c:strRef>
          </c:cat>
          <c:val>
            <c:numRef>
              <c:f>Sheet21!$C$4:$C$15</c:f>
              <c:numCache>
                <c:formatCode>General</c:formatCode>
                <c:ptCount val="11"/>
                <c:pt idx="0">
                  <c:v>1</c:v>
                </c:pt>
                <c:pt idx="1">
                  <c:v>2</c:v>
                </c:pt>
                <c:pt idx="2">
                  <c:v>1</c:v>
                </c:pt>
                <c:pt idx="3">
                  <c:v>1</c:v>
                </c:pt>
                <c:pt idx="4">
                  <c:v>1</c:v>
                </c:pt>
                <c:pt idx="5">
                  <c:v>1</c:v>
                </c:pt>
                <c:pt idx="6">
                  <c:v>1</c:v>
                </c:pt>
                <c:pt idx="7">
                  <c:v>4</c:v>
                </c:pt>
                <c:pt idx="8">
                  <c:v>2</c:v>
                </c:pt>
                <c:pt idx="9">
                  <c:v>1</c:v>
                </c:pt>
                <c:pt idx="10">
                  <c:v>3</c:v>
                </c:pt>
              </c:numCache>
            </c:numRef>
          </c:val>
          <c:extLst>
            <c:ext xmlns:c16="http://schemas.microsoft.com/office/drawing/2014/chart" uri="{C3380CC4-5D6E-409C-BE32-E72D297353CC}">
              <c16:uniqueId val="{00000006-088C-4CEC-A0F3-13418ADA3455}"/>
            </c:ext>
          </c:extLst>
        </c:ser>
        <c:ser>
          <c:idx val="2"/>
          <c:order val="2"/>
          <c:tx>
            <c:strRef>
              <c:f>Sheet21!$D$3</c:f>
              <c:strCache>
                <c:ptCount val="1"/>
                <c:pt idx="0">
                  <c:v>Min of R_score</c:v>
                </c:pt>
              </c:strCache>
            </c:strRef>
          </c:tx>
          <c:spPr>
            <a:solidFill>
              <a:schemeClr val="accent4">
                <a:lumMod val="75000"/>
              </a:schemeClr>
            </a:solidFill>
            <a:ln>
              <a:noFill/>
            </a:ln>
            <a:effectLst/>
          </c:spPr>
          <c:invertIfNegative val="0"/>
          <c:cat>
            <c:strRef>
              <c:f>Sheet21!$A$4:$A$15</c:f>
              <c:strCache>
                <c:ptCount val="11"/>
                <c:pt idx="0">
                  <c:v>Almost Lost Customer</c:v>
                </c:pt>
                <c:pt idx="1">
                  <c:v>Becoming Loyal</c:v>
                </c:pt>
                <c:pt idx="2">
                  <c:v>Evassive Customer</c:v>
                </c:pt>
                <c:pt idx="3">
                  <c:v>High Risk Customer</c:v>
                </c:pt>
                <c:pt idx="4">
                  <c:v>Late Bloomer</c:v>
                </c:pt>
                <c:pt idx="5">
                  <c:v>Losing Customer</c:v>
                </c:pt>
                <c:pt idx="6">
                  <c:v>Lost Customer</c:v>
                </c:pt>
                <c:pt idx="7">
                  <c:v>Plantinum Customer</c:v>
                </c:pt>
                <c:pt idx="8">
                  <c:v>Potential Customer</c:v>
                </c:pt>
                <c:pt idx="9">
                  <c:v>Recent Customer</c:v>
                </c:pt>
                <c:pt idx="10">
                  <c:v>Very Loyal</c:v>
                </c:pt>
              </c:strCache>
            </c:strRef>
          </c:cat>
          <c:val>
            <c:numRef>
              <c:f>Sheet21!$D$4:$D$15</c:f>
              <c:numCache>
                <c:formatCode>General</c:formatCode>
                <c:ptCount val="11"/>
                <c:pt idx="0">
                  <c:v>1</c:v>
                </c:pt>
                <c:pt idx="1">
                  <c:v>4</c:v>
                </c:pt>
                <c:pt idx="2">
                  <c:v>1</c:v>
                </c:pt>
                <c:pt idx="3">
                  <c:v>2</c:v>
                </c:pt>
                <c:pt idx="4">
                  <c:v>3</c:v>
                </c:pt>
                <c:pt idx="5">
                  <c:v>2</c:v>
                </c:pt>
                <c:pt idx="6">
                  <c:v>1</c:v>
                </c:pt>
                <c:pt idx="7">
                  <c:v>4</c:v>
                </c:pt>
                <c:pt idx="8">
                  <c:v>3</c:v>
                </c:pt>
                <c:pt idx="9">
                  <c:v>3</c:v>
                </c:pt>
                <c:pt idx="10">
                  <c:v>4</c:v>
                </c:pt>
              </c:numCache>
            </c:numRef>
          </c:val>
          <c:extLst>
            <c:ext xmlns:c16="http://schemas.microsoft.com/office/drawing/2014/chart" uri="{C3380CC4-5D6E-409C-BE32-E72D297353CC}">
              <c16:uniqueId val="{00000007-088C-4CEC-A0F3-13418ADA3455}"/>
            </c:ext>
          </c:extLst>
        </c:ser>
        <c:dLbls>
          <c:showLegendKey val="0"/>
          <c:showVal val="0"/>
          <c:showCatName val="0"/>
          <c:showSerName val="0"/>
          <c:showPercent val="0"/>
          <c:showBubbleSize val="0"/>
        </c:dLbls>
        <c:gapWidth val="219"/>
        <c:axId val="17960175"/>
        <c:axId val="17942287"/>
      </c:barChart>
      <c:catAx>
        <c:axId val="17960175"/>
        <c:scaling>
          <c:orientation val="minMax"/>
        </c:scaling>
        <c:delete val="0"/>
        <c:axPos val="l"/>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900" dirty="0"/>
                  <a:t>Customer Title</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42287"/>
        <c:crosses val="autoZero"/>
        <c:auto val="1"/>
        <c:lblAlgn val="ctr"/>
        <c:lblOffset val="100"/>
        <c:noMultiLvlLbl val="0"/>
      </c:catAx>
      <c:valAx>
        <c:axId val="1794228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900" dirty="0"/>
                  <a:t>RFM</a:t>
                </a:r>
                <a:r>
                  <a:rPr lang="en-US" sz="900" baseline="0" dirty="0"/>
                  <a:t> Assigned Value</a:t>
                </a:r>
                <a:endParaRPr lang="en-US" sz="900" dirty="0"/>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601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chi.xlsx]Sheet26!PivotTable19</c:name>
    <c:fmtId val="3"/>
  </c:pivotSource>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Distribution</a:t>
            </a:r>
            <a:r>
              <a:rPr lang="en-US" sz="1000" b="1" baseline="0"/>
              <a:t> of Customers</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Sheet26!$B$3:$B$4</c:f>
              <c:strCache>
                <c:ptCount val="1"/>
                <c:pt idx="0">
                  <c:v>Almost Lost Customer</c:v>
                </c:pt>
              </c:strCache>
            </c:strRef>
          </c:tx>
          <c:spPr>
            <a:solidFill>
              <a:schemeClr val="accent1"/>
            </a:solidFill>
            <a:ln>
              <a:noFill/>
            </a:ln>
            <a:effectLst/>
          </c:spPr>
          <c:invertIfNegative val="0"/>
          <c:cat>
            <c:strRef>
              <c:f>Sheet26!$A$5</c:f>
              <c:strCache>
                <c:ptCount val="1"/>
                <c:pt idx="0">
                  <c:v>Total</c:v>
                </c:pt>
              </c:strCache>
            </c:strRef>
          </c:cat>
          <c:val>
            <c:numRef>
              <c:f>Sheet26!$B$5</c:f>
              <c:numCache>
                <c:formatCode>General</c:formatCode>
                <c:ptCount val="1"/>
                <c:pt idx="0">
                  <c:v>1708</c:v>
                </c:pt>
              </c:numCache>
            </c:numRef>
          </c:val>
          <c:extLst>
            <c:ext xmlns:c16="http://schemas.microsoft.com/office/drawing/2014/chart" uri="{C3380CC4-5D6E-409C-BE32-E72D297353CC}">
              <c16:uniqueId val="{0000000C-BB20-4565-8184-C98CBA29BD5C}"/>
            </c:ext>
          </c:extLst>
        </c:ser>
        <c:ser>
          <c:idx val="1"/>
          <c:order val="1"/>
          <c:tx>
            <c:strRef>
              <c:f>Sheet26!$C$3:$C$4</c:f>
              <c:strCache>
                <c:ptCount val="1"/>
                <c:pt idx="0">
                  <c:v>Becoming Loyal</c:v>
                </c:pt>
              </c:strCache>
            </c:strRef>
          </c:tx>
          <c:spPr>
            <a:solidFill>
              <a:srgbClr val="FF0066"/>
            </a:solidFill>
            <a:ln>
              <a:noFill/>
            </a:ln>
            <a:effectLst/>
          </c:spPr>
          <c:invertIfNegative val="0"/>
          <c:cat>
            <c:strRef>
              <c:f>Sheet26!$A$5</c:f>
              <c:strCache>
                <c:ptCount val="1"/>
                <c:pt idx="0">
                  <c:v>Total</c:v>
                </c:pt>
              </c:strCache>
            </c:strRef>
          </c:cat>
          <c:val>
            <c:numRef>
              <c:f>Sheet26!$C$5</c:f>
              <c:numCache>
                <c:formatCode>General</c:formatCode>
                <c:ptCount val="1"/>
                <c:pt idx="0">
                  <c:v>2020</c:v>
                </c:pt>
              </c:numCache>
            </c:numRef>
          </c:val>
          <c:extLst>
            <c:ext xmlns:c16="http://schemas.microsoft.com/office/drawing/2014/chart" uri="{C3380CC4-5D6E-409C-BE32-E72D297353CC}">
              <c16:uniqueId val="{0000000D-BB20-4565-8184-C98CBA29BD5C}"/>
            </c:ext>
          </c:extLst>
        </c:ser>
        <c:ser>
          <c:idx val="2"/>
          <c:order val="2"/>
          <c:tx>
            <c:strRef>
              <c:f>Sheet26!$D$3:$D$4</c:f>
              <c:strCache>
                <c:ptCount val="1"/>
                <c:pt idx="0">
                  <c:v>Evassive Customer</c:v>
                </c:pt>
              </c:strCache>
            </c:strRef>
          </c:tx>
          <c:spPr>
            <a:solidFill>
              <a:srgbClr val="666699"/>
            </a:solidFill>
            <a:ln>
              <a:noFill/>
            </a:ln>
            <a:effectLst/>
          </c:spPr>
          <c:invertIfNegative val="0"/>
          <c:cat>
            <c:strRef>
              <c:f>Sheet26!$A$5</c:f>
              <c:strCache>
                <c:ptCount val="1"/>
                <c:pt idx="0">
                  <c:v>Total</c:v>
                </c:pt>
              </c:strCache>
            </c:strRef>
          </c:cat>
          <c:val>
            <c:numRef>
              <c:f>Sheet26!$D$5</c:f>
              <c:numCache>
                <c:formatCode>General</c:formatCode>
                <c:ptCount val="1"/>
                <c:pt idx="0">
                  <c:v>1802</c:v>
                </c:pt>
              </c:numCache>
            </c:numRef>
          </c:val>
          <c:extLst>
            <c:ext xmlns:c16="http://schemas.microsoft.com/office/drawing/2014/chart" uri="{C3380CC4-5D6E-409C-BE32-E72D297353CC}">
              <c16:uniqueId val="{0000000E-BB20-4565-8184-C98CBA29BD5C}"/>
            </c:ext>
          </c:extLst>
        </c:ser>
        <c:ser>
          <c:idx val="3"/>
          <c:order val="3"/>
          <c:tx>
            <c:strRef>
              <c:f>Sheet26!$E$3:$E$4</c:f>
              <c:strCache>
                <c:ptCount val="1"/>
                <c:pt idx="0">
                  <c:v>High Risk Customer</c:v>
                </c:pt>
              </c:strCache>
            </c:strRef>
          </c:tx>
          <c:spPr>
            <a:solidFill>
              <a:schemeClr val="accent4"/>
            </a:solidFill>
            <a:ln>
              <a:noFill/>
            </a:ln>
            <a:effectLst/>
          </c:spPr>
          <c:invertIfNegative val="0"/>
          <c:cat>
            <c:strRef>
              <c:f>Sheet26!$A$5</c:f>
              <c:strCache>
                <c:ptCount val="1"/>
                <c:pt idx="0">
                  <c:v>Total</c:v>
                </c:pt>
              </c:strCache>
            </c:strRef>
          </c:cat>
          <c:val>
            <c:numRef>
              <c:f>Sheet26!$E$5</c:f>
              <c:numCache>
                <c:formatCode>General</c:formatCode>
                <c:ptCount val="1"/>
                <c:pt idx="0">
                  <c:v>1703</c:v>
                </c:pt>
              </c:numCache>
            </c:numRef>
          </c:val>
          <c:extLst>
            <c:ext xmlns:c16="http://schemas.microsoft.com/office/drawing/2014/chart" uri="{C3380CC4-5D6E-409C-BE32-E72D297353CC}">
              <c16:uniqueId val="{0000000F-BB20-4565-8184-C98CBA29BD5C}"/>
            </c:ext>
          </c:extLst>
        </c:ser>
        <c:ser>
          <c:idx val="4"/>
          <c:order val="4"/>
          <c:tx>
            <c:strRef>
              <c:f>Sheet26!$F$3:$F$4</c:f>
              <c:strCache>
                <c:ptCount val="1"/>
                <c:pt idx="0">
                  <c:v>Late Bloomer</c:v>
                </c:pt>
              </c:strCache>
            </c:strRef>
          </c:tx>
          <c:spPr>
            <a:solidFill>
              <a:schemeClr val="accent5"/>
            </a:solidFill>
            <a:ln>
              <a:noFill/>
            </a:ln>
            <a:effectLst/>
          </c:spPr>
          <c:invertIfNegative val="0"/>
          <c:cat>
            <c:strRef>
              <c:f>Sheet26!$A$5</c:f>
              <c:strCache>
                <c:ptCount val="1"/>
                <c:pt idx="0">
                  <c:v>Total</c:v>
                </c:pt>
              </c:strCache>
            </c:strRef>
          </c:cat>
          <c:val>
            <c:numRef>
              <c:f>Sheet26!$F$5</c:f>
              <c:numCache>
                <c:formatCode>General</c:formatCode>
                <c:ptCount val="1"/>
                <c:pt idx="0">
                  <c:v>1625</c:v>
                </c:pt>
              </c:numCache>
            </c:numRef>
          </c:val>
          <c:extLst>
            <c:ext xmlns:c16="http://schemas.microsoft.com/office/drawing/2014/chart" uri="{C3380CC4-5D6E-409C-BE32-E72D297353CC}">
              <c16:uniqueId val="{00000010-BB20-4565-8184-C98CBA29BD5C}"/>
            </c:ext>
          </c:extLst>
        </c:ser>
        <c:ser>
          <c:idx val="5"/>
          <c:order val="5"/>
          <c:tx>
            <c:strRef>
              <c:f>Sheet26!$G$3:$G$4</c:f>
              <c:strCache>
                <c:ptCount val="1"/>
                <c:pt idx="0">
                  <c:v>Losing Customer</c:v>
                </c:pt>
              </c:strCache>
            </c:strRef>
          </c:tx>
          <c:spPr>
            <a:solidFill>
              <a:srgbClr val="33CC33"/>
            </a:solidFill>
            <a:ln>
              <a:noFill/>
            </a:ln>
            <a:effectLst/>
          </c:spPr>
          <c:invertIfNegative val="0"/>
          <c:cat>
            <c:strRef>
              <c:f>Sheet26!$A$5</c:f>
              <c:strCache>
                <c:ptCount val="1"/>
                <c:pt idx="0">
                  <c:v>Total</c:v>
                </c:pt>
              </c:strCache>
            </c:strRef>
          </c:cat>
          <c:val>
            <c:numRef>
              <c:f>Sheet26!$G$5</c:f>
              <c:numCache>
                <c:formatCode>General</c:formatCode>
                <c:ptCount val="1"/>
                <c:pt idx="0">
                  <c:v>2960</c:v>
                </c:pt>
              </c:numCache>
            </c:numRef>
          </c:val>
          <c:extLst>
            <c:ext xmlns:c16="http://schemas.microsoft.com/office/drawing/2014/chart" uri="{C3380CC4-5D6E-409C-BE32-E72D297353CC}">
              <c16:uniqueId val="{00000011-BB20-4565-8184-C98CBA29BD5C}"/>
            </c:ext>
          </c:extLst>
        </c:ser>
        <c:ser>
          <c:idx val="6"/>
          <c:order val="6"/>
          <c:tx>
            <c:strRef>
              <c:f>Sheet26!$H$3:$H$4</c:f>
              <c:strCache>
                <c:ptCount val="1"/>
                <c:pt idx="0">
                  <c:v>Lost Customer</c:v>
                </c:pt>
              </c:strCache>
            </c:strRef>
          </c:tx>
          <c:spPr>
            <a:solidFill>
              <a:srgbClr val="00B0F0"/>
            </a:solidFill>
            <a:ln>
              <a:noFill/>
            </a:ln>
            <a:effectLst/>
          </c:spPr>
          <c:invertIfNegative val="0"/>
          <c:cat>
            <c:strRef>
              <c:f>Sheet26!$A$5</c:f>
              <c:strCache>
                <c:ptCount val="1"/>
                <c:pt idx="0">
                  <c:v>Total</c:v>
                </c:pt>
              </c:strCache>
            </c:strRef>
          </c:cat>
          <c:val>
            <c:numRef>
              <c:f>Sheet26!$H$5</c:f>
              <c:numCache>
                <c:formatCode>General</c:formatCode>
                <c:ptCount val="1"/>
                <c:pt idx="0">
                  <c:v>762</c:v>
                </c:pt>
              </c:numCache>
            </c:numRef>
          </c:val>
          <c:extLst>
            <c:ext xmlns:c16="http://schemas.microsoft.com/office/drawing/2014/chart" uri="{C3380CC4-5D6E-409C-BE32-E72D297353CC}">
              <c16:uniqueId val="{00000012-BB20-4565-8184-C98CBA29BD5C}"/>
            </c:ext>
          </c:extLst>
        </c:ser>
        <c:ser>
          <c:idx val="7"/>
          <c:order val="7"/>
          <c:tx>
            <c:strRef>
              <c:f>Sheet26!$I$3:$I$4</c:f>
              <c:strCache>
                <c:ptCount val="1"/>
                <c:pt idx="0">
                  <c:v>Plantinum Customer</c:v>
                </c:pt>
              </c:strCache>
            </c:strRef>
          </c:tx>
          <c:spPr>
            <a:solidFill>
              <a:schemeClr val="accent2">
                <a:lumMod val="60000"/>
              </a:schemeClr>
            </a:solidFill>
            <a:ln>
              <a:noFill/>
            </a:ln>
            <a:effectLst/>
          </c:spPr>
          <c:invertIfNegative val="0"/>
          <c:cat>
            <c:strRef>
              <c:f>Sheet26!$A$5</c:f>
              <c:strCache>
                <c:ptCount val="1"/>
                <c:pt idx="0">
                  <c:v>Total</c:v>
                </c:pt>
              </c:strCache>
            </c:strRef>
          </c:cat>
          <c:val>
            <c:numRef>
              <c:f>Sheet26!$I$5</c:f>
              <c:numCache>
                <c:formatCode>General</c:formatCode>
                <c:ptCount val="1"/>
                <c:pt idx="0">
                  <c:v>1707</c:v>
                </c:pt>
              </c:numCache>
            </c:numRef>
          </c:val>
          <c:extLst>
            <c:ext xmlns:c16="http://schemas.microsoft.com/office/drawing/2014/chart" uri="{C3380CC4-5D6E-409C-BE32-E72D297353CC}">
              <c16:uniqueId val="{00000013-BB20-4565-8184-C98CBA29BD5C}"/>
            </c:ext>
          </c:extLst>
        </c:ser>
        <c:ser>
          <c:idx val="8"/>
          <c:order val="8"/>
          <c:tx>
            <c:strRef>
              <c:f>Sheet26!$J$3:$J$4</c:f>
              <c:strCache>
                <c:ptCount val="1"/>
                <c:pt idx="0">
                  <c:v>Potential Customer</c:v>
                </c:pt>
              </c:strCache>
            </c:strRef>
          </c:tx>
          <c:spPr>
            <a:solidFill>
              <a:schemeClr val="accent3">
                <a:lumMod val="60000"/>
              </a:schemeClr>
            </a:solidFill>
            <a:ln>
              <a:noFill/>
            </a:ln>
            <a:effectLst/>
          </c:spPr>
          <c:invertIfNegative val="0"/>
          <c:cat>
            <c:strRef>
              <c:f>Sheet26!$A$5</c:f>
              <c:strCache>
                <c:ptCount val="1"/>
                <c:pt idx="0">
                  <c:v>Total</c:v>
                </c:pt>
              </c:strCache>
            </c:strRef>
          </c:cat>
          <c:val>
            <c:numRef>
              <c:f>Sheet26!$J$5</c:f>
              <c:numCache>
                <c:formatCode>General</c:formatCode>
                <c:ptCount val="1"/>
                <c:pt idx="0">
                  <c:v>1933</c:v>
                </c:pt>
              </c:numCache>
            </c:numRef>
          </c:val>
          <c:extLst>
            <c:ext xmlns:c16="http://schemas.microsoft.com/office/drawing/2014/chart" uri="{C3380CC4-5D6E-409C-BE32-E72D297353CC}">
              <c16:uniqueId val="{00000014-BB20-4565-8184-C98CBA29BD5C}"/>
            </c:ext>
          </c:extLst>
        </c:ser>
        <c:ser>
          <c:idx val="9"/>
          <c:order val="9"/>
          <c:tx>
            <c:strRef>
              <c:f>Sheet26!$K$3:$K$4</c:f>
              <c:strCache>
                <c:ptCount val="1"/>
                <c:pt idx="0">
                  <c:v>Recent Customer</c:v>
                </c:pt>
              </c:strCache>
            </c:strRef>
          </c:tx>
          <c:spPr>
            <a:solidFill>
              <a:schemeClr val="accent6">
                <a:lumMod val="50000"/>
              </a:schemeClr>
            </a:solidFill>
            <a:ln>
              <a:noFill/>
            </a:ln>
            <a:effectLst/>
          </c:spPr>
          <c:invertIfNegative val="0"/>
          <c:cat>
            <c:strRef>
              <c:f>Sheet26!$A$5</c:f>
              <c:strCache>
                <c:ptCount val="1"/>
                <c:pt idx="0">
                  <c:v>Total</c:v>
                </c:pt>
              </c:strCache>
            </c:strRef>
          </c:cat>
          <c:val>
            <c:numRef>
              <c:f>Sheet26!$K$5</c:f>
              <c:numCache>
                <c:formatCode>General</c:formatCode>
                <c:ptCount val="1"/>
                <c:pt idx="0">
                  <c:v>2290</c:v>
                </c:pt>
              </c:numCache>
            </c:numRef>
          </c:val>
          <c:extLst>
            <c:ext xmlns:c16="http://schemas.microsoft.com/office/drawing/2014/chart" uri="{C3380CC4-5D6E-409C-BE32-E72D297353CC}">
              <c16:uniqueId val="{00000015-BB20-4565-8184-C98CBA29BD5C}"/>
            </c:ext>
          </c:extLst>
        </c:ser>
        <c:ser>
          <c:idx val="10"/>
          <c:order val="10"/>
          <c:tx>
            <c:strRef>
              <c:f>Sheet26!$L$3:$L$4</c:f>
              <c:strCache>
                <c:ptCount val="1"/>
                <c:pt idx="0">
                  <c:v>Very Loyal</c:v>
                </c:pt>
              </c:strCache>
            </c:strRef>
          </c:tx>
          <c:spPr>
            <a:solidFill>
              <a:schemeClr val="accent5">
                <a:lumMod val="60000"/>
                <a:lumOff val="40000"/>
              </a:schemeClr>
            </a:solidFill>
            <a:ln>
              <a:noFill/>
            </a:ln>
            <a:effectLst/>
          </c:spPr>
          <c:invertIfNegative val="0"/>
          <c:cat>
            <c:strRef>
              <c:f>Sheet26!$A$5</c:f>
              <c:strCache>
                <c:ptCount val="1"/>
                <c:pt idx="0">
                  <c:v>Total</c:v>
                </c:pt>
              </c:strCache>
            </c:strRef>
          </c:cat>
          <c:val>
            <c:numRef>
              <c:f>Sheet26!$L$5</c:f>
              <c:numCache>
                <c:formatCode>General</c:formatCode>
                <c:ptCount val="1"/>
                <c:pt idx="0">
                  <c:v>1487</c:v>
                </c:pt>
              </c:numCache>
            </c:numRef>
          </c:val>
          <c:extLst>
            <c:ext xmlns:c16="http://schemas.microsoft.com/office/drawing/2014/chart" uri="{C3380CC4-5D6E-409C-BE32-E72D297353CC}">
              <c16:uniqueId val="{00000016-BB20-4565-8184-C98CBA29BD5C}"/>
            </c:ext>
          </c:extLst>
        </c:ser>
        <c:dLbls>
          <c:showLegendKey val="0"/>
          <c:showVal val="0"/>
          <c:showCatName val="0"/>
          <c:showSerName val="0"/>
          <c:showPercent val="0"/>
          <c:showBubbleSize val="0"/>
        </c:dLbls>
        <c:gapWidth val="182"/>
        <c:axId val="133684799"/>
        <c:axId val="133689791"/>
      </c:barChart>
      <c:catAx>
        <c:axId val="133684799"/>
        <c:scaling>
          <c:orientation val="minMax"/>
        </c:scaling>
        <c:delete val="1"/>
        <c:axPos val="l"/>
        <c:numFmt formatCode="General" sourceLinked="1"/>
        <c:majorTickMark val="none"/>
        <c:minorTickMark val="none"/>
        <c:tickLblPos val="nextTo"/>
        <c:crossAx val="133689791"/>
        <c:crosses val="autoZero"/>
        <c:auto val="1"/>
        <c:lblAlgn val="ctr"/>
        <c:lblOffset val="100"/>
        <c:noMultiLvlLbl val="0"/>
      </c:catAx>
      <c:valAx>
        <c:axId val="13368979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900"/>
                  <a:t>Number of Customers </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68479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chi.xlsx]Sheet26!PivotTable19</c:name>
    <c:fmtId val="6"/>
  </c:pivotSource>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b="1" dirty="0"/>
              <a:t>Distribution</a:t>
            </a:r>
            <a:r>
              <a:rPr lang="en-US" sz="1000" b="1" baseline="0" dirty="0"/>
              <a:t> of Customers</a:t>
            </a:r>
            <a:endParaRPr lang="en-US" sz="1000" b="1" dirty="0"/>
          </a:p>
        </c:rich>
      </c:tx>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pivotFmt>
      <c:pivotFmt>
        <c:idx val="25"/>
        <c:spPr>
          <a:solidFill>
            <a:schemeClr val="accent1"/>
          </a:solidFill>
          <a:ln>
            <a:noFill/>
          </a:ln>
          <a:effectLst/>
        </c:spPr>
      </c:pivotFmt>
      <c:pivotFmt>
        <c:idx val="26"/>
        <c:spPr>
          <a:solidFill>
            <a:schemeClr val="accent1"/>
          </a:solidFill>
          <a:ln>
            <a:noFill/>
          </a:ln>
          <a:effectLst/>
        </c:spPr>
      </c:pivotFmt>
      <c:pivotFmt>
        <c:idx val="27"/>
        <c:spPr>
          <a:solidFill>
            <a:schemeClr val="accent1"/>
          </a:solidFill>
          <a:ln>
            <a:noFill/>
          </a:ln>
          <a:effectLst/>
        </c:spPr>
      </c:pivotFmt>
      <c:pivotFmt>
        <c:idx val="28"/>
        <c:spPr>
          <a:solidFill>
            <a:schemeClr val="accent1"/>
          </a:solidFill>
          <a:ln>
            <a:noFill/>
          </a:ln>
          <a:effectLst/>
        </c:spPr>
      </c:pivotFmt>
      <c:pivotFmt>
        <c:idx val="29"/>
        <c:spPr>
          <a:solidFill>
            <a:schemeClr val="accent1"/>
          </a:solidFill>
          <a:ln>
            <a:noFill/>
          </a:ln>
          <a:effectLst/>
        </c:spPr>
      </c:pivotFmt>
      <c:pivotFmt>
        <c:idx val="30"/>
        <c:spPr>
          <a:solidFill>
            <a:schemeClr val="accent1"/>
          </a:solidFill>
          <a:ln>
            <a:noFill/>
          </a:ln>
          <a:effectLst/>
        </c:spPr>
      </c:pivotFmt>
      <c:pivotFmt>
        <c:idx val="31"/>
        <c:spPr>
          <a:solidFill>
            <a:schemeClr val="accent1"/>
          </a:solidFill>
          <a:ln>
            <a:noFill/>
          </a:ln>
          <a:effectLst/>
        </c:spPr>
      </c:pivotFmt>
      <c:pivotFmt>
        <c:idx val="32"/>
        <c:spPr>
          <a:solidFill>
            <a:schemeClr val="accent1"/>
          </a:solidFill>
          <a:ln>
            <a:noFill/>
          </a:ln>
          <a:effectLst/>
        </c:spPr>
      </c:pivotFmt>
      <c:pivotFmt>
        <c:idx val="33"/>
        <c:spPr>
          <a:solidFill>
            <a:schemeClr val="accent1"/>
          </a:solidFill>
          <a:ln>
            <a:noFill/>
          </a:ln>
          <a:effectLst/>
        </c:spPr>
      </c:pivotFmt>
      <c:pivotFmt>
        <c:idx val="34"/>
        <c:spPr>
          <a:solidFill>
            <a:schemeClr val="accent1"/>
          </a:solidFill>
          <a:ln>
            <a:noFill/>
          </a:ln>
          <a:effectLst/>
        </c:spPr>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pivotFmt>
      <c:pivotFmt>
        <c:idx val="37"/>
        <c:spPr>
          <a:solidFill>
            <a:schemeClr val="accent1"/>
          </a:solidFill>
          <a:ln>
            <a:noFill/>
          </a:ln>
          <a:effectLst/>
        </c:spPr>
      </c:pivotFmt>
      <c:pivotFmt>
        <c:idx val="38"/>
        <c:spPr>
          <a:solidFill>
            <a:schemeClr val="accent1"/>
          </a:solidFill>
          <a:ln>
            <a:noFill/>
          </a:ln>
          <a:effectLst/>
        </c:spPr>
      </c:pivotFmt>
      <c:pivotFmt>
        <c:idx val="39"/>
        <c:spPr>
          <a:solidFill>
            <a:schemeClr val="accent1"/>
          </a:solidFill>
          <a:ln>
            <a:noFill/>
          </a:ln>
          <a:effectLst/>
        </c:spPr>
      </c:pivotFmt>
      <c:pivotFmt>
        <c:idx val="40"/>
        <c:spPr>
          <a:solidFill>
            <a:schemeClr val="accent1"/>
          </a:solidFill>
          <a:ln>
            <a:noFill/>
          </a:ln>
          <a:effectLst/>
        </c:spPr>
      </c:pivotFmt>
      <c:pivotFmt>
        <c:idx val="41"/>
        <c:spPr>
          <a:solidFill>
            <a:schemeClr val="accent1"/>
          </a:solidFill>
          <a:ln>
            <a:noFill/>
          </a:ln>
          <a:effectLst/>
        </c:spPr>
      </c:pivotFmt>
      <c:pivotFmt>
        <c:idx val="42"/>
        <c:spPr>
          <a:solidFill>
            <a:schemeClr val="accent1"/>
          </a:solidFill>
          <a:ln>
            <a:noFill/>
          </a:ln>
          <a:effectLst/>
        </c:spPr>
      </c:pivotFmt>
      <c:pivotFmt>
        <c:idx val="43"/>
        <c:spPr>
          <a:solidFill>
            <a:schemeClr val="accent1"/>
          </a:solidFill>
          <a:ln>
            <a:noFill/>
          </a:ln>
          <a:effectLst/>
        </c:spPr>
      </c:pivotFmt>
      <c:pivotFmt>
        <c:idx val="44"/>
        <c:spPr>
          <a:solidFill>
            <a:schemeClr val="accent1"/>
          </a:solidFill>
          <a:ln>
            <a:noFill/>
          </a:ln>
          <a:effectLst/>
        </c:spPr>
      </c:pivotFmt>
      <c:pivotFmt>
        <c:idx val="45"/>
        <c:spPr>
          <a:solidFill>
            <a:schemeClr val="accent1"/>
          </a:solidFill>
          <a:ln>
            <a:noFill/>
          </a:ln>
          <a:effectLst/>
        </c:spPr>
      </c:pivotFmt>
      <c:pivotFmt>
        <c:idx val="46"/>
        <c:spPr>
          <a:solidFill>
            <a:schemeClr val="accent1"/>
          </a:solidFill>
          <a:ln>
            <a:noFill/>
          </a:ln>
          <a:effectLst/>
        </c:spPr>
      </c:pivotFmt>
    </c:pivotFmts>
    <c:plotArea>
      <c:layout/>
      <c:pieChart>
        <c:varyColors val="1"/>
        <c:ser>
          <c:idx val="0"/>
          <c:order val="0"/>
          <c:tx>
            <c:strRef>
              <c:f>Sheet26!$B$3</c:f>
              <c:strCache>
                <c:ptCount val="1"/>
                <c:pt idx="0">
                  <c:v>Total</c:v>
                </c:pt>
              </c:strCache>
            </c:strRef>
          </c:tx>
          <c:dPt>
            <c:idx val="0"/>
            <c:bubble3D val="0"/>
            <c:spPr>
              <a:solidFill>
                <a:schemeClr val="accent1"/>
              </a:solidFill>
              <a:ln>
                <a:noFill/>
              </a:ln>
              <a:effectLst/>
            </c:spPr>
            <c:extLst>
              <c:ext xmlns:c16="http://schemas.microsoft.com/office/drawing/2014/chart" uri="{C3380CC4-5D6E-409C-BE32-E72D297353CC}">
                <c16:uniqueId val="{00000001-5E5B-4DC6-A8FC-4370E8C4508B}"/>
              </c:ext>
            </c:extLst>
          </c:dPt>
          <c:dPt>
            <c:idx val="1"/>
            <c:bubble3D val="0"/>
            <c:spPr>
              <a:solidFill>
                <a:schemeClr val="accent2"/>
              </a:solidFill>
              <a:ln>
                <a:noFill/>
              </a:ln>
              <a:effectLst/>
            </c:spPr>
            <c:extLst>
              <c:ext xmlns:c16="http://schemas.microsoft.com/office/drawing/2014/chart" uri="{C3380CC4-5D6E-409C-BE32-E72D297353CC}">
                <c16:uniqueId val="{00000003-5E5B-4DC6-A8FC-4370E8C4508B}"/>
              </c:ext>
            </c:extLst>
          </c:dPt>
          <c:dPt>
            <c:idx val="2"/>
            <c:bubble3D val="0"/>
            <c:spPr>
              <a:solidFill>
                <a:schemeClr val="accent3"/>
              </a:solidFill>
              <a:ln>
                <a:noFill/>
              </a:ln>
              <a:effectLst/>
            </c:spPr>
            <c:extLst>
              <c:ext xmlns:c16="http://schemas.microsoft.com/office/drawing/2014/chart" uri="{C3380CC4-5D6E-409C-BE32-E72D297353CC}">
                <c16:uniqueId val="{00000005-5E5B-4DC6-A8FC-4370E8C4508B}"/>
              </c:ext>
            </c:extLst>
          </c:dPt>
          <c:dPt>
            <c:idx val="3"/>
            <c:bubble3D val="0"/>
            <c:spPr>
              <a:solidFill>
                <a:schemeClr val="accent4"/>
              </a:solidFill>
              <a:ln>
                <a:noFill/>
              </a:ln>
              <a:effectLst/>
            </c:spPr>
            <c:extLst>
              <c:ext xmlns:c16="http://schemas.microsoft.com/office/drawing/2014/chart" uri="{C3380CC4-5D6E-409C-BE32-E72D297353CC}">
                <c16:uniqueId val="{00000007-5E5B-4DC6-A8FC-4370E8C4508B}"/>
              </c:ext>
            </c:extLst>
          </c:dPt>
          <c:dPt>
            <c:idx val="4"/>
            <c:bubble3D val="0"/>
            <c:spPr>
              <a:solidFill>
                <a:schemeClr val="accent5"/>
              </a:solidFill>
              <a:ln>
                <a:noFill/>
              </a:ln>
              <a:effectLst/>
            </c:spPr>
            <c:extLst>
              <c:ext xmlns:c16="http://schemas.microsoft.com/office/drawing/2014/chart" uri="{C3380CC4-5D6E-409C-BE32-E72D297353CC}">
                <c16:uniqueId val="{00000009-5E5B-4DC6-A8FC-4370E8C4508B}"/>
              </c:ext>
            </c:extLst>
          </c:dPt>
          <c:dPt>
            <c:idx val="5"/>
            <c:bubble3D val="0"/>
            <c:spPr>
              <a:solidFill>
                <a:schemeClr val="accent6"/>
              </a:solidFill>
              <a:ln>
                <a:noFill/>
              </a:ln>
              <a:effectLst/>
            </c:spPr>
            <c:extLst>
              <c:ext xmlns:c16="http://schemas.microsoft.com/office/drawing/2014/chart" uri="{C3380CC4-5D6E-409C-BE32-E72D297353CC}">
                <c16:uniqueId val="{0000000B-5E5B-4DC6-A8FC-4370E8C4508B}"/>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0D-5E5B-4DC6-A8FC-4370E8C4508B}"/>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0F-5E5B-4DC6-A8FC-4370E8C4508B}"/>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11-5E5B-4DC6-A8FC-4370E8C4508B}"/>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13-5E5B-4DC6-A8FC-4370E8C4508B}"/>
              </c:ext>
            </c:extLst>
          </c:dPt>
          <c:dPt>
            <c:idx val="10"/>
            <c:bubble3D val="0"/>
            <c:spPr>
              <a:solidFill>
                <a:schemeClr val="accent5">
                  <a:lumMod val="60000"/>
                </a:schemeClr>
              </a:solidFill>
              <a:ln>
                <a:noFill/>
              </a:ln>
              <a:effectLst/>
            </c:spPr>
            <c:extLst>
              <c:ext xmlns:c16="http://schemas.microsoft.com/office/drawing/2014/chart" uri="{C3380CC4-5D6E-409C-BE32-E72D297353CC}">
                <c16:uniqueId val="{00000015-5E5B-4DC6-A8FC-4370E8C4508B}"/>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Sheet26!$A$4:$A$15</c:f>
              <c:strCache>
                <c:ptCount val="11"/>
                <c:pt idx="0">
                  <c:v>Almost Lost Customer</c:v>
                </c:pt>
                <c:pt idx="1">
                  <c:v>Becoming Loyal</c:v>
                </c:pt>
                <c:pt idx="2">
                  <c:v>Evassive Customer</c:v>
                </c:pt>
                <c:pt idx="3">
                  <c:v>High Risk Customer</c:v>
                </c:pt>
                <c:pt idx="4">
                  <c:v>Late Bloomer</c:v>
                </c:pt>
                <c:pt idx="5">
                  <c:v>Losing Customer</c:v>
                </c:pt>
                <c:pt idx="6">
                  <c:v>Lost Customer</c:v>
                </c:pt>
                <c:pt idx="7">
                  <c:v>Plantinum Customer</c:v>
                </c:pt>
                <c:pt idx="8">
                  <c:v>Potential Customer</c:v>
                </c:pt>
                <c:pt idx="9">
                  <c:v>Recent Customer</c:v>
                </c:pt>
                <c:pt idx="10">
                  <c:v>Very Loyal</c:v>
                </c:pt>
              </c:strCache>
            </c:strRef>
          </c:cat>
          <c:val>
            <c:numRef>
              <c:f>Sheet26!$B$4:$B$15</c:f>
              <c:numCache>
                <c:formatCode>General</c:formatCode>
                <c:ptCount val="11"/>
                <c:pt idx="0">
                  <c:v>1708</c:v>
                </c:pt>
                <c:pt idx="1">
                  <c:v>2020</c:v>
                </c:pt>
                <c:pt idx="2">
                  <c:v>1802</c:v>
                </c:pt>
                <c:pt idx="3">
                  <c:v>1703</c:v>
                </c:pt>
                <c:pt idx="4">
                  <c:v>1625</c:v>
                </c:pt>
                <c:pt idx="5">
                  <c:v>2960</c:v>
                </c:pt>
                <c:pt idx="6">
                  <c:v>762</c:v>
                </c:pt>
                <c:pt idx="7">
                  <c:v>1707</c:v>
                </c:pt>
                <c:pt idx="8">
                  <c:v>1933</c:v>
                </c:pt>
                <c:pt idx="9">
                  <c:v>2290</c:v>
                </c:pt>
                <c:pt idx="10">
                  <c:v>1487</c:v>
                </c:pt>
              </c:numCache>
            </c:numRef>
          </c:val>
          <c:extLst>
            <c:ext xmlns:c16="http://schemas.microsoft.com/office/drawing/2014/chart" uri="{C3380CC4-5D6E-409C-BE32-E72D297353CC}">
              <c16:uniqueId val="{00000016-5E5B-4DC6-A8FC-4370E8C4508B}"/>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pivotSource>
    <c:name>[KPMG chi.xlsx]Sheet4!PivotTable1</c:name>
    <c:fmtId val="4"/>
  </c:pivotSource>
  <c:chart>
    <c:title>
      <c:tx>
        <c:rich>
          <a:bodyPr rot="0" spcFirstLastPara="1" vertOverflow="ellipsis" vert="horz" wrap="square" anchor="ctr" anchorCtr="1"/>
          <a:lstStyle/>
          <a:p>
            <a:pPr algn="l">
              <a:defRPr sz="1000" b="1" i="0" u="none" strike="noStrike" kern="1200" spc="0" baseline="0">
                <a:solidFill>
                  <a:schemeClr val="tx1">
                    <a:lumMod val="65000"/>
                    <a:lumOff val="35000"/>
                  </a:schemeClr>
                </a:solidFill>
                <a:latin typeface="Open Sans"/>
                <a:ea typeface="+mn-ea"/>
                <a:cs typeface="+mn-cs"/>
              </a:defRPr>
            </a:pPr>
            <a:r>
              <a:rPr lang="en-US" sz="1000" b="1">
                <a:latin typeface="Open Sans"/>
              </a:rPr>
              <a:t>Old Customer Age Distribution</a:t>
            </a:r>
          </a:p>
        </c:rich>
      </c:tx>
      <c:layout>
        <c:manualLayout>
          <c:xMode val="edge"/>
          <c:yMode val="edge"/>
          <c:x val="0.29681933508311459"/>
          <c:y val="2.7777777777777776E-2"/>
        </c:manualLayout>
      </c:layout>
      <c:overlay val="0"/>
      <c:spPr>
        <a:noFill/>
        <a:ln>
          <a:noFill/>
        </a:ln>
        <a:effectLst/>
      </c:spPr>
      <c:txPr>
        <a:bodyPr rot="0" spcFirstLastPara="1" vertOverflow="ellipsis" vert="horz" wrap="square" anchor="ctr" anchorCtr="1"/>
        <a:lstStyle/>
        <a:p>
          <a:pPr algn="l">
            <a:defRPr sz="1000" b="1" i="0" u="none" strike="noStrike" kern="1200" spc="0" baseline="0">
              <a:solidFill>
                <a:schemeClr val="tx1">
                  <a:lumMod val="65000"/>
                  <a:lumOff val="35000"/>
                </a:schemeClr>
              </a:solidFill>
              <a:latin typeface="Open Sans"/>
              <a:ea typeface="+mn-ea"/>
              <a:cs typeface="+mn-cs"/>
            </a:defRPr>
          </a:pPr>
          <a:endParaRPr lang="en-US"/>
        </a:p>
      </c:txPr>
    </c:title>
    <c:autoTitleDeleted val="0"/>
    <c:pivotFmts>
      <c:pivotFmt>
        <c:idx val="0"/>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Sheet4!$B$3</c:f>
              <c:strCache>
                <c:ptCount val="1"/>
                <c:pt idx="0">
                  <c:v>Total</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Open Sans"/>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Sheet4!$A$4:$A$12</c:f>
              <c:strCache>
                <c:ptCount val="8"/>
                <c:pt idx="0">
                  <c:v>20</c:v>
                </c:pt>
                <c:pt idx="1">
                  <c:v>30</c:v>
                </c:pt>
                <c:pt idx="2">
                  <c:v>40</c:v>
                </c:pt>
                <c:pt idx="3">
                  <c:v>50</c:v>
                </c:pt>
                <c:pt idx="4">
                  <c:v>60</c:v>
                </c:pt>
                <c:pt idx="5">
                  <c:v>70</c:v>
                </c:pt>
                <c:pt idx="6">
                  <c:v>80</c:v>
                </c:pt>
                <c:pt idx="7">
                  <c:v>90</c:v>
                </c:pt>
              </c:strCache>
            </c:strRef>
          </c:cat>
          <c:val>
            <c:numRef>
              <c:f>Sheet4!$B$4:$B$12</c:f>
              <c:numCache>
                <c:formatCode>General</c:formatCode>
                <c:ptCount val="8"/>
                <c:pt idx="0">
                  <c:v>35</c:v>
                </c:pt>
                <c:pt idx="1">
                  <c:v>667</c:v>
                </c:pt>
                <c:pt idx="2">
                  <c:v>670</c:v>
                </c:pt>
                <c:pt idx="3">
                  <c:v>1345</c:v>
                </c:pt>
                <c:pt idx="4">
                  <c:v>696</c:v>
                </c:pt>
                <c:pt idx="5">
                  <c:v>493</c:v>
                </c:pt>
                <c:pt idx="6">
                  <c:v>2</c:v>
                </c:pt>
                <c:pt idx="7">
                  <c:v>3</c:v>
                </c:pt>
              </c:numCache>
            </c:numRef>
          </c:val>
          <c:extLst>
            <c:ext xmlns:c16="http://schemas.microsoft.com/office/drawing/2014/chart" uri="{C3380CC4-5D6E-409C-BE32-E72D297353CC}">
              <c16:uniqueId val="{00000000-A976-4657-87D2-5C02C8D1B92D}"/>
            </c:ext>
          </c:extLst>
        </c:ser>
        <c:dLbls>
          <c:dLblPos val="outEnd"/>
          <c:showLegendKey val="0"/>
          <c:showVal val="1"/>
          <c:showCatName val="0"/>
          <c:showSerName val="0"/>
          <c:showPercent val="0"/>
          <c:showBubbleSize val="0"/>
        </c:dLbls>
        <c:gapWidth val="219"/>
        <c:overlap val="-27"/>
        <c:axId val="1778805296"/>
        <c:axId val="1693855552"/>
      </c:barChart>
      <c:catAx>
        <c:axId val="1778805296"/>
        <c:scaling>
          <c:orientation val="minMax"/>
        </c:scaling>
        <c:delete val="0"/>
        <c:axPos val="b"/>
        <c:title>
          <c:tx>
            <c:rich>
              <a:bodyPr rot="0" spcFirstLastPara="1" vertOverflow="ellipsis" vert="horz" wrap="square" anchor="ctr" anchorCtr="1"/>
              <a:lstStyle/>
              <a:p>
                <a:pPr>
                  <a:defRPr sz="800" b="0" i="0" u="none" strike="noStrike" kern="1200" baseline="0">
                    <a:solidFill>
                      <a:schemeClr val="tx1">
                        <a:lumMod val="65000"/>
                        <a:lumOff val="35000"/>
                      </a:schemeClr>
                    </a:solidFill>
                    <a:latin typeface="Open Sans"/>
                    <a:ea typeface="+mn-ea"/>
                    <a:cs typeface="+mn-cs"/>
                  </a:defRPr>
                </a:pPr>
                <a:r>
                  <a:rPr lang="en-US" sz="800">
                    <a:latin typeface="Open Sans"/>
                  </a:rPr>
                  <a:t>Age Distribution</a:t>
                </a:r>
              </a:p>
            </c:rich>
          </c:tx>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Open Sans"/>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Open Sans"/>
                <a:ea typeface="+mn-ea"/>
                <a:cs typeface="+mn-cs"/>
              </a:defRPr>
            </a:pPr>
            <a:endParaRPr lang="en-US"/>
          </a:p>
        </c:txPr>
        <c:crossAx val="1693855552"/>
        <c:crosses val="autoZero"/>
        <c:auto val="1"/>
        <c:lblAlgn val="ctr"/>
        <c:lblOffset val="100"/>
        <c:noMultiLvlLbl val="0"/>
      </c:catAx>
      <c:valAx>
        <c:axId val="16938555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Open Sans"/>
                    <a:ea typeface="+mn-ea"/>
                    <a:cs typeface="+mn-cs"/>
                  </a:defRPr>
                </a:pPr>
                <a:r>
                  <a:rPr lang="en-US" sz="800">
                    <a:latin typeface="Open Sans"/>
                  </a:rPr>
                  <a:t>Number</a:t>
                </a:r>
                <a:r>
                  <a:rPr lang="en-US" sz="800" baseline="0">
                    <a:latin typeface="Open Sans"/>
                  </a:rPr>
                  <a:t> of People</a:t>
                </a:r>
                <a:endParaRPr lang="en-US" sz="800">
                  <a:latin typeface="Open Sans"/>
                </a:endParaRPr>
              </a:p>
            </c:rich>
          </c:tx>
          <c:layout>
            <c:manualLayout>
              <c:xMode val="edge"/>
              <c:yMode val="edge"/>
              <c:x val="3.2104064048182293E-2"/>
              <c:y val="0.14318760569951205"/>
            </c:manualLayout>
          </c:layout>
          <c:overlay val="0"/>
          <c:spPr>
            <a:noFill/>
            <a:ln>
              <a:noFill/>
            </a:ln>
            <a:effectLst/>
          </c:spPr>
          <c:txPr>
            <a:bodyPr rot="-5400000" spcFirstLastPara="1" vertOverflow="ellipsis" vert="horz" wrap="square" anchor="ctr" anchorCtr="1"/>
            <a:lstStyle/>
            <a:p>
              <a:pPr>
                <a:defRPr sz="800" b="0" i="0" u="none" strike="noStrike" kern="1200" baseline="0">
                  <a:solidFill>
                    <a:schemeClr val="tx1">
                      <a:lumMod val="65000"/>
                      <a:lumOff val="35000"/>
                    </a:schemeClr>
                  </a:solidFill>
                  <a:latin typeface="Open Sans"/>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Open Sans"/>
                <a:ea typeface="+mn-ea"/>
                <a:cs typeface="+mn-cs"/>
              </a:defRPr>
            </a:pPr>
            <a:endParaRPr lang="en-US"/>
          </a:p>
        </c:txPr>
        <c:crossAx val="17788052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chi.xlsx]Sheet7!PivotTable5</c:name>
    <c:fmtId val="3"/>
  </c:pivotSource>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Open Sans"/>
                <a:ea typeface="+mn-ea"/>
                <a:cs typeface="+mn-cs"/>
              </a:defRPr>
            </a:pPr>
            <a:r>
              <a:rPr lang="en-US" sz="1000" b="1" dirty="0">
                <a:latin typeface="Open Sans"/>
              </a:rPr>
              <a:t>Percentage of bike related</a:t>
            </a:r>
            <a:r>
              <a:rPr lang="en-US" sz="1000" b="1" baseline="0" dirty="0">
                <a:latin typeface="Open Sans"/>
              </a:rPr>
              <a:t> purchases for past 3 years by gender</a:t>
            </a:r>
            <a:endParaRPr lang="en-US" sz="1000" b="1" dirty="0">
              <a:latin typeface="Open Sans"/>
            </a:endParaRPr>
          </a:p>
        </c:rich>
      </c:tx>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Open Sans"/>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Sheet7!$B$3</c:f>
              <c:strCache>
                <c:ptCount val="1"/>
                <c:pt idx="0">
                  <c:v>Total</c:v>
                </c:pt>
              </c:strCache>
            </c:strRef>
          </c:tx>
          <c:spPr>
            <a:solidFill>
              <a:srgbClr val="0070C0"/>
            </a:solidFill>
            <a:ln>
              <a:noFill/>
            </a:ln>
            <a:effectLst/>
          </c:spPr>
          <c:invertIfNegative val="0"/>
          <c:dLbls>
            <c:dLbl>
              <c:idx val="0"/>
              <c:tx>
                <c:rich>
                  <a:bodyPr/>
                  <a:lstStyle/>
                  <a:p>
                    <a:r>
                      <a:rPr lang="en-US" dirty="0"/>
                      <a:t>50.98%</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27A6-4D66-AB89-D877F89D1F18}"/>
                </c:ext>
              </c:extLst>
            </c:dLbl>
            <c:dLbl>
              <c:idx val="1"/>
              <c:tx>
                <c:rich>
                  <a:bodyPr/>
                  <a:lstStyle/>
                  <a:p>
                    <a:r>
                      <a:rPr lang="en-US" dirty="0"/>
                      <a:t>46.82%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27A6-4D66-AB89-D877F89D1F18}"/>
                </c:ext>
              </c:extLst>
            </c:dLbl>
            <c:dLbl>
              <c:idx val="2"/>
              <c:tx>
                <c:rich>
                  <a:bodyPr/>
                  <a:lstStyle/>
                  <a:p>
                    <a:r>
                      <a:rPr lang="en-US"/>
                      <a:t>2.20%</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27A6-4D66-AB89-D877F89D1F1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Sheet7!$A$4:$A$7</c:f>
              <c:strCache>
                <c:ptCount val="3"/>
                <c:pt idx="0">
                  <c:v>Female</c:v>
                </c:pt>
                <c:pt idx="1">
                  <c:v>Male</c:v>
                </c:pt>
                <c:pt idx="2">
                  <c:v>U</c:v>
                </c:pt>
              </c:strCache>
            </c:strRef>
          </c:cat>
          <c:val>
            <c:numRef>
              <c:f>Sheet7!$B$4:$B$7</c:f>
              <c:numCache>
                <c:formatCode>General</c:formatCode>
                <c:ptCount val="3"/>
                <c:pt idx="0">
                  <c:v>98359</c:v>
                </c:pt>
                <c:pt idx="1">
                  <c:v>93483</c:v>
                </c:pt>
                <c:pt idx="2">
                  <c:v>3718</c:v>
                </c:pt>
              </c:numCache>
            </c:numRef>
          </c:val>
          <c:extLst>
            <c:ext xmlns:c16="http://schemas.microsoft.com/office/drawing/2014/chart" uri="{C3380CC4-5D6E-409C-BE32-E72D297353CC}">
              <c16:uniqueId val="{00000000-27A6-4D66-AB89-D877F89D1F18}"/>
            </c:ext>
          </c:extLst>
        </c:ser>
        <c:dLbls>
          <c:showLegendKey val="0"/>
          <c:showVal val="0"/>
          <c:showCatName val="0"/>
          <c:showSerName val="0"/>
          <c:showPercent val="0"/>
          <c:showBubbleSize val="0"/>
        </c:dLbls>
        <c:gapWidth val="219"/>
        <c:overlap val="-27"/>
        <c:axId val="1778858096"/>
        <c:axId val="1693870112"/>
      </c:barChart>
      <c:catAx>
        <c:axId val="1778858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3870112"/>
        <c:crosses val="autoZero"/>
        <c:auto val="1"/>
        <c:lblAlgn val="ctr"/>
        <c:lblOffset val="100"/>
        <c:noMultiLvlLbl val="0"/>
      </c:catAx>
      <c:valAx>
        <c:axId val="169387011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7788580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chi.xlsx]Sheet5!PivotTable1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000" b="1" dirty="0">
                <a:latin typeface="Open Sans"/>
              </a:rPr>
              <a:t>Percentage of bike related purchases for past 3 years by state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Sheet5!$B$3</c:f>
              <c:strCache>
                <c:ptCount val="1"/>
                <c:pt idx="0">
                  <c:v>Total</c:v>
                </c:pt>
              </c:strCache>
            </c:strRef>
          </c:tx>
          <c:spPr>
            <a:solidFill>
              <a:srgbClr val="0070C0"/>
            </a:solidFill>
            <a:ln>
              <a:noFill/>
            </a:ln>
            <a:effectLst/>
          </c:spPr>
          <c:invertIfNegative val="0"/>
          <c:dLbls>
            <c:dLbl>
              <c:idx val="0"/>
              <c:tx>
                <c:rich>
                  <a:bodyPr/>
                  <a:lstStyle/>
                  <a:p>
                    <a:r>
                      <a:rPr lang="en-US"/>
                      <a:t>50.6%</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82AF-4751-8AE7-CECCE7E88148}"/>
                </c:ext>
              </c:extLst>
            </c:dLbl>
            <c:dLbl>
              <c:idx val="1"/>
              <c:tx>
                <c:rich>
                  <a:bodyPr/>
                  <a:lstStyle/>
                  <a:p>
                    <a:r>
                      <a:rPr lang="en-US"/>
                      <a:t>22.8%</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82AF-4751-8AE7-CECCE7E88148}"/>
                </c:ext>
              </c:extLst>
            </c:dLbl>
            <c:dLbl>
              <c:idx val="2"/>
              <c:tx>
                <c:rich>
                  <a:bodyPr/>
                  <a:lstStyle/>
                  <a:p>
                    <a:r>
                      <a:rPr lang="en-US"/>
                      <a:t>26.6%</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82AF-4751-8AE7-CECCE7E8814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Sheet5!$A$4:$A$7</c:f>
              <c:strCache>
                <c:ptCount val="3"/>
                <c:pt idx="0">
                  <c:v>NSW</c:v>
                </c:pt>
                <c:pt idx="1">
                  <c:v>QLD</c:v>
                </c:pt>
                <c:pt idx="2">
                  <c:v>VIC</c:v>
                </c:pt>
              </c:strCache>
            </c:strRef>
          </c:cat>
          <c:val>
            <c:numRef>
              <c:f>Sheet5!$B$4:$B$7</c:f>
              <c:numCache>
                <c:formatCode>General</c:formatCode>
                <c:ptCount val="3"/>
                <c:pt idx="0">
                  <c:v>25409</c:v>
                </c:pt>
                <c:pt idx="1">
                  <c:v>11751</c:v>
                </c:pt>
                <c:pt idx="2">
                  <c:v>12676</c:v>
                </c:pt>
              </c:numCache>
            </c:numRef>
          </c:val>
          <c:extLst>
            <c:ext xmlns:c16="http://schemas.microsoft.com/office/drawing/2014/chart" uri="{C3380CC4-5D6E-409C-BE32-E72D297353CC}">
              <c16:uniqueId val="{00000019-82AF-4751-8AE7-CECCE7E88148}"/>
            </c:ext>
          </c:extLst>
        </c:ser>
        <c:dLbls>
          <c:dLblPos val="outEnd"/>
          <c:showLegendKey val="0"/>
          <c:showVal val="1"/>
          <c:showCatName val="0"/>
          <c:showSerName val="0"/>
          <c:showPercent val="0"/>
          <c:showBubbleSize val="0"/>
        </c:dLbls>
        <c:gapWidth val="219"/>
        <c:overlap val="-27"/>
        <c:axId val="265402895"/>
        <c:axId val="1880322527"/>
      </c:barChart>
      <c:catAx>
        <c:axId val="26540289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0322527"/>
        <c:crosses val="autoZero"/>
        <c:auto val="1"/>
        <c:lblAlgn val="ctr"/>
        <c:lblOffset val="100"/>
        <c:noMultiLvlLbl val="0"/>
      </c:catAx>
      <c:valAx>
        <c:axId val="1880322527"/>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265402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chi.xlsx]Sheet5!PivotTable2</c:name>
    <c:fmtId val="3"/>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spc="0" baseline="0">
                <a:solidFill>
                  <a:srgbClr val="000000">
                    <a:lumMod val="65000"/>
                    <a:lumOff val="35000"/>
                  </a:srgbClr>
                </a:solidFill>
                <a:latin typeface="+mn-lt"/>
                <a:ea typeface="+mn-ea"/>
                <a:cs typeface="+mn-cs"/>
              </a:defRPr>
            </a:pPr>
            <a:r>
              <a:rPr lang="en-US" sz="1000" b="1" i="0" baseline="0" dirty="0">
                <a:effectLst/>
                <a:latin typeface="Open Sans"/>
              </a:rPr>
              <a:t>Percentage of bike related purchases for past 3 years by gender</a:t>
            </a:r>
            <a:endParaRPr lang="en-US" sz="1000" b="1" dirty="0">
              <a:effectLst/>
              <a:latin typeface="Open Sans"/>
            </a:endParaRPr>
          </a:p>
          <a:p>
            <a:pPr marL="0" marR="0" lvl="0" indent="0" algn="ctr" defTabSz="914400" rtl="0" eaLnBrk="1" fontAlgn="auto" latinLnBrk="0" hangingPunct="1">
              <a:lnSpc>
                <a:spcPct val="100000"/>
              </a:lnSpc>
              <a:spcBef>
                <a:spcPts val="0"/>
              </a:spcBef>
              <a:spcAft>
                <a:spcPts val="0"/>
              </a:spcAft>
              <a:buClrTx/>
              <a:buSzTx/>
              <a:buFontTx/>
              <a:buNone/>
              <a:tabLst/>
              <a:defRPr sz="1000">
                <a:solidFill>
                  <a:srgbClr val="000000">
                    <a:lumMod val="65000"/>
                    <a:lumOff val="35000"/>
                  </a:srgbClr>
                </a:solidFill>
              </a:defRPr>
            </a:pPr>
            <a:endParaRPr lang="en-US" sz="1000" b="1" dirty="0">
              <a:latin typeface="Open Sans"/>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spc="0" baseline="0">
              <a:solidFill>
                <a:srgbClr val="000000">
                  <a:lumMod val="65000"/>
                  <a:lumOff val="35000"/>
                </a:srgb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dLbls>
          <c:showLegendKey val="0"/>
          <c:showVal val="0"/>
          <c:showCatName val="0"/>
          <c:showSerName val="0"/>
          <c:showPercent val="0"/>
          <c:showBubbleSize val="0"/>
        </c:dLbls>
        <c:gapWidth val="150"/>
        <c:overlap val="100"/>
        <c:axId val="1778829696"/>
        <c:axId val="1693865120"/>
      </c:barChart>
      <c:catAx>
        <c:axId val="1778829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3865120"/>
        <c:crosses val="autoZero"/>
        <c:auto val="1"/>
        <c:lblAlgn val="ctr"/>
        <c:lblOffset val="100"/>
        <c:noMultiLvlLbl val="0"/>
      </c:catAx>
      <c:valAx>
        <c:axId val="16938651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7788296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chi.xlsx]Sheet4!PivotTable1</c:name>
    <c:fmtId val="24"/>
  </c:pivotSource>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Open Sans"/>
                <a:ea typeface="+mn-ea"/>
                <a:cs typeface="+mn-cs"/>
              </a:defRPr>
            </a:pPr>
            <a:r>
              <a:rPr lang="en-US" sz="1000" b="1" dirty="0">
                <a:latin typeface="Open Sans"/>
              </a:rPr>
              <a:t>Old Customer</a:t>
            </a:r>
            <a:r>
              <a:rPr lang="en-US" sz="1000" b="1" baseline="0" dirty="0">
                <a:latin typeface="Open Sans"/>
              </a:rPr>
              <a:t> List</a:t>
            </a:r>
            <a:endParaRPr lang="en-US" sz="1000" b="1" dirty="0">
              <a:latin typeface="Open Sans"/>
            </a:endParaRPr>
          </a:p>
        </c:rich>
      </c:tx>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Open Sans"/>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3"/>
          </a:solidFill>
          <a:ln>
            <a:no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348678FE-FCC5-4510-B02B-8EABFC6B5AC0}" type="PERCENTAGE">
                  <a:rPr lang="en-US"/>
                  <a:pPr>
                    <a:defRPr sz="900" b="0" i="0" u="none" strike="noStrike" kern="1200" baseline="0">
                      <a:solidFill>
                        <a:schemeClr val="tx1">
                          <a:lumMod val="75000"/>
                          <a:lumOff val="25000"/>
                        </a:schemeClr>
                      </a:solidFill>
                      <a:latin typeface="+mn-lt"/>
                      <a:ea typeface="+mn-ea"/>
                      <a:cs typeface="+mn-cs"/>
                    </a:defRPr>
                  </a:pPr>
                  <a:t>[PERCENTAGE]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348678FE-FCC5-4510-B02B-8EABFC6B5AC0}" type="PERCENTAGE">
                  <a:rPr lang="en-US"/>
                  <a:pPr>
                    <a:defRPr sz="900" b="0" i="0" u="none" strike="noStrike" kern="1200" baseline="0">
                      <a:solidFill>
                        <a:schemeClr val="tx1">
                          <a:lumMod val="75000"/>
                          <a:lumOff val="25000"/>
                        </a:schemeClr>
                      </a:solidFill>
                      <a:latin typeface="+mn-lt"/>
                      <a:ea typeface="+mn-ea"/>
                      <a:cs typeface="+mn-cs"/>
                    </a:defRPr>
                  </a:pPr>
                  <a:t>[PERCENTAGE]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348678FE-FCC5-4510-B02B-8EABFC6B5AC0}" type="PERCENTAGE">
                  <a:rPr lang="en-US"/>
                  <a:pPr>
                    <a:defRPr sz="900" b="0" i="0" u="none" strike="noStrike" kern="1200" baseline="0">
                      <a:solidFill>
                        <a:schemeClr val="tx1">
                          <a:lumMod val="75000"/>
                          <a:lumOff val="25000"/>
                        </a:schemeClr>
                      </a:solidFill>
                      <a:latin typeface="+mn-lt"/>
                      <a:ea typeface="+mn-ea"/>
                      <a:cs typeface="+mn-cs"/>
                    </a:defRPr>
                  </a:pPr>
                  <a:t>[PERCENTAGE]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
        <c:idx val="26"/>
        <c:spPr>
          <a:solidFill>
            <a:schemeClr val="accent1"/>
          </a:solidFill>
          <a:ln>
            <a:noFill/>
          </a:ln>
          <a:effectLst/>
        </c:spPr>
      </c:pivotFmt>
    </c:pivotFmts>
    <c:plotArea>
      <c:layout/>
      <c:pieChart>
        <c:varyColors val="1"/>
        <c:ser>
          <c:idx val="0"/>
          <c:order val="0"/>
          <c:tx>
            <c:strRef>
              <c:f>Sheet4!$B$3</c:f>
              <c:strCache>
                <c:ptCount val="1"/>
                <c:pt idx="0">
                  <c:v>Total</c:v>
                </c:pt>
              </c:strCache>
            </c:strRef>
          </c:tx>
          <c:dPt>
            <c:idx val="0"/>
            <c:bubble3D val="0"/>
            <c:spPr>
              <a:solidFill>
                <a:schemeClr val="accent1"/>
              </a:solidFill>
              <a:ln>
                <a:noFill/>
              </a:ln>
              <a:effectLst/>
            </c:spPr>
            <c:extLst>
              <c:ext xmlns:c16="http://schemas.microsoft.com/office/drawing/2014/chart" uri="{C3380CC4-5D6E-409C-BE32-E72D297353CC}">
                <c16:uniqueId val="{00000001-B1AE-4322-A5ED-0B1DA1043361}"/>
              </c:ext>
            </c:extLst>
          </c:dPt>
          <c:dPt>
            <c:idx val="1"/>
            <c:bubble3D val="0"/>
            <c:spPr>
              <a:solidFill>
                <a:schemeClr val="accent5">
                  <a:lumMod val="60000"/>
                  <a:lumOff val="40000"/>
                </a:schemeClr>
              </a:solidFill>
              <a:ln>
                <a:noFill/>
              </a:ln>
              <a:effectLst/>
            </c:spPr>
            <c:extLst>
              <c:ext xmlns:c16="http://schemas.microsoft.com/office/drawing/2014/chart" uri="{C3380CC4-5D6E-409C-BE32-E72D297353CC}">
                <c16:uniqueId val="{00000003-B1AE-4322-A5ED-0B1DA1043361}"/>
              </c:ext>
            </c:extLst>
          </c:dPt>
          <c:dPt>
            <c:idx val="2"/>
            <c:bubble3D val="0"/>
            <c:spPr>
              <a:solidFill>
                <a:schemeClr val="accent3"/>
              </a:solidFill>
              <a:ln>
                <a:noFill/>
              </a:ln>
              <a:effectLst/>
            </c:spPr>
            <c:extLst>
              <c:ext xmlns:c16="http://schemas.microsoft.com/office/drawing/2014/chart" uri="{C3380CC4-5D6E-409C-BE32-E72D297353CC}">
                <c16:uniqueId val="{00000005-B1AE-4322-A5ED-0B1DA1043361}"/>
              </c:ext>
            </c:extLst>
          </c:dPt>
          <c:dPt>
            <c:idx val="3"/>
            <c:bubble3D val="0"/>
            <c:spPr>
              <a:solidFill>
                <a:srgbClr val="7030A0"/>
              </a:solidFill>
              <a:ln>
                <a:noFill/>
              </a:ln>
              <a:effectLst/>
            </c:spPr>
            <c:extLst>
              <c:ext xmlns:c16="http://schemas.microsoft.com/office/drawing/2014/chart" uri="{C3380CC4-5D6E-409C-BE32-E72D297353CC}">
                <c16:uniqueId val="{00000007-B1AE-4322-A5ED-0B1DA1043361}"/>
              </c:ext>
            </c:extLst>
          </c:dPt>
          <c:dPt>
            <c:idx val="4"/>
            <c:bubble3D val="0"/>
            <c:spPr>
              <a:solidFill>
                <a:schemeClr val="accent5"/>
              </a:solidFill>
              <a:ln>
                <a:noFill/>
              </a:ln>
              <a:effectLst/>
            </c:spPr>
            <c:extLst>
              <c:ext xmlns:c16="http://schemas.microsoft.com/office/drawing/2014/chart" uri="{C3380CC4-5D6E-409C-BE32-E72D297353CC}">
                <c16:uniqueId val="{00000009-B1AE-4322-A5ED-0B1DA1043361}"/>
              </c:ext>
            </c:extLst>
          </c:dPt>
          <c:dPt>
            <c:idx val="5"/>
            <c:bubble3D val="0"/>
            <c:spPr>
              <a:solidFill>
                <a:srgbClr val="CC0099"/>
              </a:solidFill>
              <a:ln>
                <a:noFill/>
              </a:ln>
              <a:effectLst/>
            </c:spPr>
            <c:extLst>
              <c:ext xmlns:c16="http://schemas.microsoft.com/office/drawing/2014/chart" uri="{C3380CC4-5D6E-409C-BE32-E72D297353CC}">
                <c16:uniqueId val="{0000000B-B1AE-4322-A5ED-0B1DA1043361}"/>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0D-B1AE-4322-A5ED-0B1DA1043361}"/>
              </c:ext>
            </c:extLst>
          </c:dPt>
          <c:dPt>
            <c:idx val="7"/>
            <c:bubble3D val="0"/>
            <c:spPr>
              <a:solidFill>
                <a:srgbClr val="00CC00"/>
              </a:solidFill>
              <a:ln>
                <a:noFill/>
              </a:ln>
              <a:effectLst/>
            </c:spPr>
            <c:extLst>
              <c:ext xmlns:c16="http://schemas.microsoft.com/office/drawing/2014/chart" uri="{C3380CC4-5D6E-409C-BE32-E72D297353CC}">
                <c16:uniqueId val="{0000000F-B1AE-4322-A5ED-0B1DA1043361}"/>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11-B1AE-4322-A5ED-0B1DA1043361}"/>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13-B1AE-4322-A5ED-0B1DA1043361}"/>
              </c:ext>
            </c:extLst>
          </c:dPt>
          <c:dLbls>
            <c:dLbl>
              <c:idx val="0"/>
              <c:tx>
                <c:rich>
                  <a:bodyPr/>
                  <a:lstStyle/>
                  <a:p>
                    <a:fld id="{F8F41AE6-8410-46AA-B2D1-1BB9AE8F4575}" type="PERCENTAGE">
                      <a:rPr lang="en-US" smtClean="0"/>
                      <a:pPr/>
                      <a:t>[PERCENTAGE]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B1AE-4322-A5ED-0B1DA1043361}"/>
                </c:ext>
              </c:extLst>
            </c:dLbl>
            <c:dLbl>
              <c:idx val="1"/>
              <c:tx>
                <c:rich>
                  <a:bodyPr/>
                  <a:lstStyle/>
                  <a:p>
                    <a:fld id="{0E31960D-5AAC-49D3-AE19-C55625AFF3F4}" type="PERCENTAGE">
                      <a:rPr lang="en-US" smtClean="0"/>
                      <a:pPr/>
                      <a:t>[PERCENTAGE]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B1AE-4322-A5ED-0B1DA1043361}"/>
                </c:ext>
              </c:extLst>
            </c:dLbl>
            <c:dLbl>
              <c:idx val="2"/>
              <c:tx>
                <c:rich>
                  <a:bodyPr/>
                  <a:lstStyle/>
                  <a:p>
                    <a:fld id="{348678FE-FCC5-4510-B02B-8EABFC6B5AC0}" type="PERCENTAGE">
                      <a:rPr lang="en-US"/>
                      <a:pPr/>
                      <a:t>[PERCENTAGE]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B1AE-4322-A5ED-0B1DA1043361}"/>
                </c:ext>
              </c:extLst>
            </c:dLbl>
            <c:dLbl>
              <c:idx val="3"/>
              <c:tx>
                <c:rich>
                  <a:bodyPr/>
                  <a:lstStyle/>
                  <a:p>
                    <a:fld id="{1C6750F3-259A-419F-AC77-B8A9DF027D66}" type="PERCENTAGE">
                      <a:rPr lang="en-US" smtClean="0"/>
                      <a:pPr/>
                      <a:t>[PERCENTAGE]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B1AE-4322-A5ED-0B1DA1043361}"/>
                </c:ext>
              </c:extLst>
            </c:dLbl>
            <c:dLbl>
              <c:idx val="4"/>
              <c:tx>
                <c:rich>
                  <a:bodyPr/>
                  <a:lstStyle/>
                  <a:p>
                    <a:fld id="{30EE50CD-6629-409C-B845-FB2E7B0F9F3D}" type="PERCENTAGE">
                      <a:rPr lang="en-US" smtClean="0"/>
                      <a:pPr/>
                      <a:t>[PERCENTAGE]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B1AE-4322-A5ED-0B1DA1043361}"/>
                </c:ext>
              </c:extLst>
            </c:dLbl>
            <c:dLbl>
              <c:idx val="5"/>
              <c:tx>
                <c:rich>
                  <a:bodyPr/>
                  <a:lstStyle/>
                  <a:p>
                    <a:fld id="{E3F44DF6-2FBA-463D-9301-6F2687416BB1}" type="PERCENTAGE">
                      <a:rPr lang="en-US" smtClean="0"/>
                      <a:pPr/>
                      <a:t>[PERCENTAGE]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B-B1AE-4322-A5ED-0B1DA1043361}"/>
                </c:ext>
              </c:extLst>
            </c:dLbl>
            <c:dLbl>
              <c:idx val="6"/>
              <c:tx>
                <c:rich>
                  <a:bodyPr/>
                  <a:lstStyle/>
                  <a:p>
                    <a:fld id="{342489A5-5AB7-42CA-855B-DCB1C43BC8EC}" type="PERCENTAGE">
                      <a:rPr lang="en-US" smtClean="0"/>
                      <a:pPr/>
                      <a:t>[PERCENTAGE]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D-B1AE-4322-A5ED-0B1DA1043361}"/>
                </c:ext>
              </c:extLst>
            </c:dLbl>
            <c:dLbl>
              <c:idx val="7"/>
              <c:tx>
                <c:rich>
                  <a:bodyPr/>
                  <a:lstStyle/>
                  <a:p>
                    <a:fld id="{C56D1F04-059E-4AC8-B785-B92D970BA51F}" type="PERCENTAGE">
                      <a:rPr lang="en-US" smtClean="0"/>
                      <a:pPr/>
                      <a:t>[PERCENTAGE]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F-B1AE-4322-A5ED-0B1DA1043361}"/>
                </c:ext>
              </c:extLst>
            </c:dLbl>
            <c:dLbl>
              <c:idx val="8"/>
              <c:tx>
                <c:rich>
                  <a:bodyPr/>
                  <a:lstStyle/>
                  <a:p>
                    <a:fld id="{5560A7F4-43DA-4DDF-9615-E6E4C832112D}" type="PERCENTAGE">
                      <a:rPr lang="en-US" smtClean="0"/>
                      <a:pPr/>
                      <a:t>[PERCENTAGE]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1-B1AE-4322-A5ED-0B1DA1043361}"/>
                </c:ext>
              </c:extLst>
            </c:dLbl>
            <c:dLbl>
              <c:idx val="9"/>
              <c:tx>
                <c:rich>
                  <a:bodyPr/>
                  <a:lstStyle/>
                  <a:p>
                    <a:fld id="{AB9BABF2-DBAB-4D0A-841C-0EF0446F7187}" type="PERCENTAGE">
                      <a:rPr lang="en-US" smtClean="0"/>
                      <a:pPr/>
                      <a:t>[PERCENTAGE]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3-B1AE-4322-A5ED-0B1DA1043361}"/>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Sheet4!$A$4:$A$14</c:f>
              <c:strCache>
                <c:ptCount val="10"/>
                <c:pt idx="0">
                  <c:v>Argiculture</c:v>
                </c:pt>
                <c:pt idx="1">
                  <c:v>Entertainment</c:v>
                </c:pt>
                <c:pt idx="2">
                  <c:v>Financial Services</c:v>
                </c:pt>
                <c:pt idx="3">
                  <c:v>Health</c:v>
                </c:pt>
                <c:pt idx="4">
                  <c:v>IT</c:v>
                </c:pt>
                <c:pt idx="5">
                  <c:v>Manufacturing</c:v>
                </c:pt>
                <c:pt idx="6">
                  <c:v>n/a</c:v>
                </c:pt>
                <c:pt idx="7">
                  <c:v>Property</c:v>
                </c:pt>
                <c:pt idx="8">
                  <c:v>Retail</c:v>
                </c:pt>
                <c:pt idx="9">
                  <c:v>Telecommunications</c:v>
                </c:pt>
              </c:strCache>
            </c:strRef>
          </c:cat>
          <c:val>
            <c:numRef>
              <c:f>Sheet4!$B$4:$B$14</c:f>
              <c:numCache>
                <c:formatCode>General</c:formatCode>
                <c:ptCount val="10"/>
                <c:pt idx="0">
                  <c:v>113</c:v>
                </c:pt>
                <c:pt idx="1">
                  <c:v>136</c:v>
                </c:pt>
                <c:pt idx="2">
                  <c:v>774</c:v>
                </c:pt>
                <c:pt idx="3">
                  <c:v>602</c:v>
                </c:pt>
                <c:pt idx="4">
                  <c:v>223</c:v>
                </c:pt>
                <c:pt idx="5">
                  <c:v>799</c:v>
                </c:pt>
                <c:pt idx="6">
                  <c:v>656</c:v>
                </c:pt>
                <c:pt idx="7">
                  <c:v>267</c:v>
                </c:pt>
                <c:pt idx="8">
                  <c:v>358</c:v>
                </c:pt>
                <c:pt idx="9">
                  <c:v>72</c:v>
                </c:pt>
              </c:numCache>
            </c:numRef>
          </c:val>
          <c:extLst>
            <c:ext xmlns:c16="http://schemas.microsoft.com/office/drawing/2014/chart" uri="{C3380CC4-5D6E-409C-BE32-E72D297353CC}">
              <c16:uniqueId val="{00000014-B1AE-4322-A5ED-0B1DA1043361}"/>
            </c:ext>
          </c:extLst>
        </c:ser>
        <c:dLbls>
          <c:dLblPos val="bestFit"/>
          <c:showLegendKey val="0"/>
          <c:showVal val="1"/>
          <c:showCatName val="0"/>
          <c:showSerName val="0"/>
          <c:showPercent val="0"/>
          <c:showBubbleSize val="0"/>
          <c:showLeaderLines val="1"/>
        </c:dLbls>
        <c:firstSliceAng val="0"/>
      </c:pieChart>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Open Sans"/>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chi.xlsx]Sheet4!PivotTable1</c:name>
    <c:fmtId val="27"/>
  </c:pivotSource>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Open Sans"/>
                <a:ea typeface="+mn-ea"/>
                <a:cs typeface="+mn-cs"/>
              </a:defRPr>
            </a:pPr>
            <a:r>
              <a:rPr lang="en-US" sz="1000" b="1" dirty="0">
                <a:latin typeface="Open Sans"/>
              </a:rPr>
              <a:t>New Customer</a:t>
            </a:r>
            <a:r>
              <a:rPr lang="en-US" sz="1000" b="1" baseline="0" dirty="0">
                <a:latin typeface="Open Sans"/>
              </a:rPr>
              <a:t> List</a:t>
            </a:r>
            <a:endParaRPr lang="en-US" sz="1000" b="1" dirty="0">
              <a:latin typeface="Open Sans"/>
            </a:endParaRPr>
          </a:p>
        </c:rich>
      </c:tx>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Open Sans"/>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3"/>
          </a:solidFill>
          <a:ln>
            <a:no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348678FE-FCC5-4510-B02B-8EABFC6B5AC0}" type="PERCENTAGE">
                  <a:rPr lang="en-US"/>
                  <a:pPr>
                    <a:defRPr sz="900" b="0" i="0" u="none" strike="noStrike" kern="1200" baseline="0">
                      <a:solidFill>
                        <a:schemeClr val="tx1">
                          <a:lumMod val="75000"/>
                          <a:lumOff val="25000"/>
                        </a:schemeClr>
                      </a:solidFill>
                      <a:latin typeface="+mn-lt"/>
                      <a:ea typeface="+mn-ea"/>
                      <a:cs typeface="+mn-cs"/>
                    </a:defRPr>
                  </a:pPr>
                  <a:t>[PERCENTAGE]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348678FE-FCC5-4510-B02B-8EABFC6B5AC0}" type="PERCENTAGE">
                  <a:rPr lang="en-US"/>
                  <a:pPr>
                    <a:defRPr sz="900" b="0" i="0" u="none" strike="noStrike" kern="1200" baseline="0">
                      <a:solidFill>
                        <a:schemeClr val="tx1">
                          <a:lumMod val="75000"/>
                          <a:lumOff val="25000"/>
                        </a:schemeClr>
                      </a:solidFill>
                      <a:latin typeface="+mn-lt"/>
                      <a:ea typeface="+mn-ea"/>
                      <a:cs typeface="+mn-cs"/>
                    </a:defRPr>
                  </a:pPr>
                  <a:t>[PERCENTAGE]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348678FE-FCC5-4510-B02B-8EABFC6B5AC0}" type="PERCENTAGE">
                  <a:rPr lang="en-US"/>
                  <a:pPr>
                    <a:defRPr sz="900" b="0" i="0" u="none" strike="noStrike" kern="1200" baseline="0">
                      <a:solidFill>
                        <a:schemeClr val="tx1">
                          <a:lumMod val="75000"/>
                          <a:lumOff val="25000"/>
                        </a:schemeClr>
                      </a:solidFill>
                      <a:latin typeface="+mn-lt"/>
                      <a:ea typeface="+mn-ea"/>
                      <a:cs typeface="+mn-cs"/>
                    </a:defRPr>
                  </a:pPr>
                  <a:t>[PERCENTAGE]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
        <c:idx val="26"/>
        <c:spPr>
          <a:solidFill>
            <a:schemeClr val="accent1"/>
          </a:solidFill>
          <a:ln>
            <a:noFill/>
          </a:ln>
          <a:effectLst/>
        </c:spPr>
      </c:pivotFmt>
    </c:pivotFmts>
    <c:plotArea>
      <c:layout/>
      <c:pieChart>
        <c:varyColors val="1"/>
        <c:ser>
          <c:idx val="0"/>
          <c:order val="0"/>
          <c:tx>
            <c:strRef>
              <c:f>Sheet4!$B$3</c:f>
              <c:strCache>
                <c:ptCount val="1"/>
                <c:pt idx="0">
                  <c:v>Total</c:v>
                </c:pt>
              </c:strCache>
            </c:strRef>
          </c:tx>
          <c:dPt>
            <c:idx val="0"/>
            <c:bubble3D val="0"/>
            <c:spPr>
              <a:solidFill>
                <a:schemeClr val="accent1"/>
              </a:solidFill>
              <a:ln>
                <a:noFill/>
              </a:ln>
              <a:effectLst/>
            </c:spPr>
            <c:extLst>
              <c:ext xmlns:c16="http://schemas.microsoft.com/office/drawing/2014/chart" uri="{C3380CC4-5D6E-409C-BE32-E72D297353CC}">
                <c16:uniqueId val="{00000001-C40B-4EDB-B0F9-CCDE8999B914}"/>
              </c:ext>
            </c:extLst>
          </c:dPt>
          <c:dPt>
            <c:idx val="1"/>
            <c:bubble3D val="0"/>
            <c:spPr>
              <a:solidFill>
                <a:schemeClr val="accent5">
                  <a:lumMod val="60000"/>
                  <a:lumOff val="40000"/>
                </a:schemeClr>
              </a:solidFill>
              <a:ln>
                <a:noFill/>
              </a:ln>
              <a:effectLst/>
            </c:spPr>
            <c:extLst>
              <c:ext xmlns:c16="http://schemas.microsoft.com/office/drawing/2014/chart" uri="{C3380CC4-5D6E-409C-BE32-E72D297353CC}">
                <c16:uniqueId val="{00000003-C40B-4EDB-B0F9-CCDE8999B914}"/>
              </c:ext>
            </c:extLst>
          </c:dPt>
          <c:dPt>
            <c:idx val="2"/>
            <c:bubble3D val="0"/>
            <c:spPr>
              <a:solidFill>
                <a:schemeClr val="accent3"/>
              </a:solidFill>
              <a:ln>
                <a:noFill/>
              </a:ln>
              <a:effectLst/>
            </c:spPr>
            <c:extLst>
              <c:ext xmlns:c16="http://schemas.microsoft.com/office/drawing/2014/chart" uri="{C3380CC4-5D6E-409C-BE32-E72D297353CC}">
                <c16:uniqueId val="{00000005-C40B-4EDB-B0F9-CCDE8999B914}"/>
              </c:ext>
            </c:extLst>
          </c:dPt>
          <c:dPt>
            <c:idx val="3"/>
            <c:bubble3D val="0"/>
            <c:spPr>
              <a:solidFill>
                <a:srgbClr val="7030A0"/>
              </a:solidFill>
              <a:ln>
                <a:noFill/>
              </a:ln>
              <a:effectLst/>
            </c:spPr>
            <c:extLst>
              <c:ext xmlns:c16="http://schemas.microsoft.com/office/drawing/2014/chart" uri="{C3380CC4-5D6E-409C-BE32-E72D297353CC}">
                <c16:uniqueId val="{00000007-C40B-4EDB-B0F9-CCDE8999B914}"/>
              </c:ext>
            </c:extLst>
          </c:dPt>
          <c:dPt>
            <c:idx val="4"/>
            <c:bubble3D val="0"/>
            <c:spPr>
              <a:solidFill>
                <a:schemeClr val="accent5"/>
              </a:solidFill>
              <a:ln>
                <a:noFill/>
              </a:ln>
              <a:effectLst/>
            </c:spPr>
            <c:extLst>
              <c:ext xmlns:c16="http://schemas.microsoft.com/office/drawing/2014/chart" uri="{C3380CC4-5D6E-409C-BE32-E72D297353CC}">
                <c16:uniqueId val="{00000009-C40B-4EDB-B0F9-CCDE8999B914}"/>
              </c:ext>
            </c:extLst>
          </c:dPt>
          <c:dPt>
            <c:idx val="5"/>
            <c:bubble3D val="0"/>
            <c:spPr>
              <a:solidFill>
                <a:srgbClr val="CC0099"/>
              </a:solidFill>
              <a:ln>
                <a:noFill/>
              </a:ln>
              <a:effectLst/>
            </c:spPr>
            <c:extLst>
              <c:ext xmlns:c16="http://schemas.microsoft.com/office/drawing/2014/chart" uri="{C3380CC4-5D6E-409C-BE32-E72D297353CC}">
                <c16:uniqueId val="{0000000B-C40B-4EDB-B0F9-CCDE8999B914}"/>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0D-C40B-4EDB-B0F9-CCDE8999B914}"/>
              </c:ext>
            </c:extLst>
          </c:dPt>
          <c:dPt>
            <c:idx val="7"/>
            <c:bubble3D val="0"/>
            <c:spPr>
              <a:solidFill>
                <a:srgbClr val="00CC00"/>
              </a:solidFill>
              <a:ln>
                <a:noFill/>
              </a:ln>
              <a:effectLst/>
            </c:spPr>
            <c:extLst>
              <c:ext xmlns:c16="http://schemas.microsoft.com/office/drawing/2014/chart" uri="{C3380CC4-5D6E-409C-BE32-E72D297353CC}">
                <c16:uniqueId val="{0000000F-C40B-4EDB-B0F9-CCDE8999B914}"/>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11-C40B-4EDB-B0F9-CCDE8999B914}"/>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13-C40B-4EDB-B0F9-CCDE8999B914}"/>
              </c:ext>
            </c:extLst>
          </c:dPt>
          <c:dLbls>
            <c:dLbl>
              <c:idx val="0"/>
              <c:tx>
                <c:rich>
                  <a:bodyPr/>
                  <a:lstStyle/>
                  <a:p>
                    <a:fld id="{F8F41AE6-8410-46AA-B2D1-1BB9AE8F4575}" type="PERCENTAGE">
                      <a:rPr lang="en-US" smtClean="0"/>
                      <a:pPr/>
                      <a:t>[PERCENTAGE]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C40B-4EDB-B0F9-CCDE8999B914}"/>
                </c:ext>
              </c:extLst>
            </c:dLbl>
            <c:dLbl>
              <c:idx val="1"/>
              <c:tx>
                <c:rich>
                  <a:bodyPr/>
                  <a:lstStyle/>
                  <a:p>
                    <a:fld id="{0E31960D-5AAC-49D3-AE19-C55625AFF3F4}" type="PERCENTAGE">
                      <a:rPr lang="en-US" smtClean="0"/>
                      <a:pPr/>
                      <a:t>[PERCENTAGE]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40B-4EDB-B0F9-CCDE8999B914}"/>
                </c:ext>
              </c:extLst>
            </c:dLbl>
            <c:dLbl>
              <c:idx val="2"/>
              <c:tx>
                <c:rich>
                  <a:bodyPr/>
                  <a:lstStyle/>
                  <a:p>
                    <a:r>
                      <a:rPr lang="en-US" dirty="0"/>
                      <a:t>20%</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C40B-4EDB-B0F9-CCDE8999B914}"/>
                </c:ext>
              </c:extLst>
            </c:dLbl>
            <c:dLbl>
              <c:idx val="3"/>
              <c:tx>
                <c:rich>
                  <a:bodyPr/>
                  <a:lstStyle/>
                  <a:p>
                    <a:r>
                      <a:rPr lang="en-US" dirty="0"/>
                      <a:t>16%</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C40B-4EDB-B0F9-CCDE8999B914}"/>
                </c:ext>
              </c:extLst>
            </c:dLbl>
            <c:dLbl>
              <c:idx val="4"/>
              <c:tx>
                <c:rich>
                  <a:bodyPr/>
                  <a:lstStyle/>
                  <a:p>
                    <a:fld id="{30EE50CD-6629-409C-B845-FB2E7B0F9F3D}" type="PERCENTAGE">
                      <a:rPr lang="en-US" smtClean="0"/>
                      <a:pPr/>
                      <a:t>[PERCENTAGE]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C40B-4EDB-B0F9-CCDE8999B914}"/>
                </c:ext>
              </c:extLst>
            </c:dLbl>
            <c:dLbl>
              <c:idx val="5"/>
              <c:tx>
                <c:rich>
                  <a:bodyPr/>
                  <a:lstStyle/>
                  <a:p>
                    <a:fld id="{E3F44DF6-2FBA-463D-9301-6F2687416BB1}" type="PERCENTAGE">
                      <a:rPr lang="en-US" smtClean="0"/>
                      <a:pPr/>
                      <a:t>[PERCENTAGE]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B-C40B-4EDB-B0F9-CCDE8999B914}"/>
                </c:ext>
              </c:extLst>
            </c:dLbl>
            <c:dLbl>
              <c:idx val="6"/>
              <c:tx>
                <c:rich>
                  <a:bodyPr/>
                  <a:lstStyle/>
                  <a:p>
                    <a:r>
                      <a:rPr lang="en-US" dirty="0"/>
                      <a:t>15%</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C40B-4EDB-B0F9-CCDE8999B914}"/>
                </c:ext>
              </c:extLst>
            </c:dLbl>
            <c:dLbl>
              <c:idx val="7"/>
              <c:tx>
                <c:rich>
                  <a:bodyPr/>
                  <a:lstStyle/>
                  <a:p>
                    <a:fld id="{C56D1F04-059E-4AC8-B785-B92D970BA51F}" type="PERCENTAGE">
                      <a:rPr lang="en-US" smtClean="0"/>
                      <a:pPr/>
                      <a:t>[PERCENTAGE]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F-C40B-4EDB-B0F9-CCDE8999B914}"/>
                </c:ext>
              </c:extLst>
            </c:dLbl>
            <c:dLbl>
              <c:idx val="8"/>
              <c:tx>
                <c:rich>
                  <a:bodyPr/>
                  <a:lstStyle/>
                  <a:p>
                    <a:r>
                      <a:rPr lang="en-US" dirty="0"/>
                      <a:t>8%</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C40B-4EDB-B0F9-CCDE8999B914}"/>
                </c:ext>
              </c:extLst>
            </c:dLbl>
            <c:dLbl>
              <c:idx val="9"/>
              <c:tx>
                <c:rich>
                  <a:bodyPr/>
                  <a:lstStyle/>
                  <a:p>
                    <a:fld id="{AB9BABF2-DBAB-4D0A-841C-0EF0446F7187}" type="PERCENTAGE">
                      <a:rPr lang="en-US" smtClean="0"/>
                      <a:pPr/>
                      <a:t>[PERCENTAGE]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3-C40B-4EDB-B0F9-CCDE8999B91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Sheet4!$A$4:$A$14</c:f>
              <c:strCache>
                <c:ptCount val="10"/>
                <c:pt idx="0">
                  <c:v>Argiculture</c:v>
                </c:pt>
                <c:pt idx="1">
                  <c:v>Entertainment</c:v>
                </c:pt>
                <c:pt idx="2">
                  <c:v>Financial Services</c:v>
                </c:pt>
                <c:pt idx="3">
                  <c:v>Health</c:v>
                </c:pt>
                <c:pt idx="4">
                  <c:v>IT</c:v>
                </c:pt>
                <c:pt idx="5">
                  <c:v>Manufacturing</c:v>
                </c:pt>
                <c:pt idx="6">
                  <c:v>n/a</c:v>
                </c:pt>
                <c:pt idx="7">
                  <c:v>Property</c:v>
                </c:pt>
                <c:pt idx="8">
                  <c:v>Retail</c:v>
                </c:pt>
                <c:pt idx="9">
                  <c:v>Telecommunications</c:v>
                </c:pt>
              </c:strCache>
            </c:strRef>
          </c:cat>
          <c:val>
            <c:numRef>
              <c:f>Sheet4!$B$4:$B$14</c:f>
              <c:numCache>
                <c:formatCode>General</c:formatCode>
                <c:ptCount val="10"/>
                <c:pt idx="0">
                  <c:v>113</c:v>
                </c:pt>
                <c:pt idx="1">
                  <c:v>136</c:v>
                </c:pt>
                <c:pt idx="2">
                  <c:v>774</c:v>
                </c:pt>
                <c:pt idx="3">
                  <c:v>602</c:v>
                </c:pt>
                <c:pt idx="4">
                  <c:v>223</c:v>
                </c:pt>
                <c:pt idx="5">
                  <c:v>799</c:v>
                </c:pt>
                <c:pt idx="6">
                  <c:v>656</c:v>
                </c:pt>
                <c:pt idx="7">
                  <c:v>267</c:v>
                </c:pt>
                <c:pt idx="8">
                  <c:v>358</c:v>
                </c:pt>
                <c:pt idx="9">
                  <c:v>72</c:v>
                </c:pt>
              </c:numCache>
            </c:numRef>
          </c:val>
          <c:extLst>
            <c:ext xmlns:c16="http://schemas.microsoft.com/office/drawing/2014/chart" uri="{C3380CC4-5D6E-409C-BE32-E72D297353CC}">
              <c16:uniqueId val="{00000014-C40B-4EDB-B0F9-CCDE8999B914}"/>
            </c:ext>
          </c:extLst>
        </c:ser>
        <c:dLbls>
          <c:dLblPos val="bestFit"/>
          <c:showLegendKey val="0"/>
          <c:showVal val="1"/>
          <c:showCatName val="0"/>
          <c:showSerName val="0"/>
          <c:showPercent val="0"/>
          <c:showBubbleSize val="0"/>
          <c:showLeaderLines val="1"/>
        </c:dLbls>
        <c:firstSliceAng val="0"/>
      </c:pieChart>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Open Sans"/>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chi.xlsx]Sheet4!PivotTable1</c:name>
    <c:fmtId val="8"/>
  </c:pivotSource>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Open Sans"/>
                <a:ea typeface="+mn-ea"/>
                <a:cs typeface="+mn-cs"/>
              </a:defRPr>
            </a:pPr>
            <a:r>
              <a:rPr lang="en-US" sz="1000" b="1" dirty="0">
                <a:latin typeface="Open Sans"/>
              </a:rPr>
              <a:t>Old Customer List</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Open Sans"/>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pivotFmt>
      <c:pivotFmt>
        <c:idx val="15"/>
        <c:spPr>
          <a:solidFill>
            <a:schemeClr val="accent1"/>
          </a:solidFill>
          <a:ln>
            <a:noFill/>
          </a:ln>
          <a:effectLst/>
        </c:spPr>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Open Sans"/>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chi.xlsx]Sheet4!PivotTable1</c:name>
    <c:fmtId val="16"/>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spc="0" baseline="0">
                <a:solidFill>
                  <a:srgbClr val="000000">
                    <a:lumMod val="65000"/>
                    <a:lumOff val="35000"/>
                  </a:srgbClr>
                </a:solidFill>
                <a:latin typeface="+mn-lt"/>
                <a:ea typeface="+mn-ea"/>
                <a:cs typeface="+mn-cs"/>
              </a:defRPr>
            </a:pPr>
            <a:r>
              <a:rPr lang="en-US" sz="1000" b="1" i="0" baseline="0" dirty="0">
                <a:effectLst/>
              </a:rPr>
              <a:t>Old Customer Wealth Segment by Age</a:t>
            </a:r>
            <a:endParaRPr lang="en-US" sz="1000" b="1" dirty="0">
              <a:effectLst/>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spc="0" baseline="0">
              <a:solidFill>
                <a:srgbClr val="000000">
                  <a:lumMod val="65000"/>
                  <a:lumOff val="35000"/>
                </a:srgb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Sheet4!$B$3:$B$4</c:f>
              <c:strCache>
                <c:ptCount val="1"/>
                <c:pt idx="0">
                  <c:v>Affluent Customer</c:v>
                </c:pt>
              </c:strCache>
            </c:strRef>
          </c:tx>
          <c:spPr>
            <a:solidFill>
              <a:schemeClr val="tx1">
                <a:lumMod val="85000"/>
                <a:lumOff val="15000"/>
              </a:schemeClr>
            </a:solidFill>
            <a:ln>
              <a:noFill/>
            </a:ln>
            <a:effectLst/>
          </c:spPr>
          <c:invertIfNegative val="0"/>
          <c:cat>
            <c:strRef>
              <c:f>Sheet4!$A$5:$A$13</c:f>
              <c:strCache>
                <c:ptCount val="8"/>
                <c:pt idx="0">
                  <c:v>20</c:v>
                </c:pt>
                <c:pt idx="1">
                  <c:v>30</c:v>
                </c:pt>
                <c:pt idx="2">
                  <c:v>40</c:v>
                </c:pt>
                <c:pt idx="3">
                  <c:v>50</c:v>
                </c:pt>
                <c:pt idx="4">
                  <c:v>60</c:v>
                </c:pt>
                <c:pt idx="5">
                  <c:v>70</c:v>
                </c:pt>
                <c:pt idx="6">
                  <c:v>80</c:v>
                </c:pt>
                <c:pt idx="7">
                  <c:v>90</c:v>
                </c:pt>
              </c:strCache>
            </c:strRef>
          </c:cat>
          <c:val>
            <c:numRef>
              <c:f>Sheet4!$B$5:$B$13</c:f>
              <c:numCache>
                <c:formatCode>General</c:formatCode>
                <c:ptCount val="8"/>
                <c:pt idx="0">
                  <c:v>9</c:v>
                </c:pt>
                <c:pt idx="1">
                  <c:v>178</c:v>
                </c:pt>
                <c:pt idx="2">
                  <c:v>161</c:v>
                </c:pt>
                <c:pt idx="3">
                  <c:v>327</c:v>
                </c:pt>
                <c:pt idx="4">
                  <c:v>172</c:v>
                </c:pt>
                <c:pt idx="5">
                  <c:v>113</c:v>
                </c:pt>
                <c:pt idx="6">
                  <c:v>1</c:v>
                </c:pt>
                <c:pt idx="7">
                  <c:v>1</c:v>
                </c:pt>
              </c:numCache>
            </c:numRef>
          </c:val>
          <c:extLst>
            <c:ext xmlns:c16="http://schemas.microsoft.com/office/drawing/2014/chart" uri="{C3380CC4-5D6E-409C-BE32-E72D297353CC}">
              <c16:uniqueId val="{00000000-7D3D-4D3E-B74C-0243ED4EB4A7}"/>
            </c:ext>
          </c:extLst>
        </c:ser>
        <c:ser>
          <c:idx val="1"/>
          <c:order val="1"/>
          <c:tx>
            <c:strRef>
              <c:f>Sheet4!$C$3:$C$4</c:f>
              <c:strCache>
                <c:ptCount val="1"/>
                <c:pt idx="0">
                  <c:v>High Net Worth</c:v>
                </c:pt>
              </c:strCache>
            </c:strRef>
          </c:tx>
          <c:spPr>
            <a:solidFill>
              <a:srgbClr val="0070C0"/>
            </a:solidFill>
            <a:ln>
              <a:noFill/>
            </a:ln>
            <a:effectLst/>
          </c:spPr>
          <c:invertIfNegative val="0"/>
          <c:cat>
            <c:strRef>
              <c:f>Sheet4!$A$5:$A$13</c:f>
              <c:strCache>
                <c:ptCount val="8"/>
                <c:pt idx="0">
                  <c:v>20</c:v>
                </c:pt>
                <c:pt idx="1">
                  <c:v>30</c:v>
                </c:pt>
                <c:pt idx="2">
                  <c:v>40</c:v>
                </c:pt>
                <c:pt idx="3">
                  <c:v>50</c:v>
                </c:pt>
                <c:pt idx="4">
                  <c:v>60</c:v>
                </c:pt>
                <c:pt idx="5">
                  <c:v>70</c:v>
                </c:pt>
                <c:pt idx="6">
                  <c:v>80</c:v>
                </c:pt>
                <c:pt idx="7">
                  <c:v>90</c:v>
                </c:pt>
              </c:strCache>
            </c:strRef>
          </c:cat>
          <c:val>
            <c:numRef>
              <c:f>Sheet4!$C$5:$C$13</c:f>
              <c:numCache>
                <c:formatCode>General</c:formatCode>
                <c:ptCount val="8"/>
                <c:pt idx="0">
                  <c:v>9</c:v>
                </c:pt>
                <c:pt idx="1">
                  <c:v>162</c:v>
                </c:pt>
                <c:pt idx="2">
                  <c:v>170</c:v>
                </c:pt>
                <c:pt idx="3">
                  <c:v>349</c:v>
                </c:pt>
                <c:pt idx="4">
                  <c:v>178</c:v>
                </c:pt>
                <c:pt idx="5">
                  <c:v>127</c:v>
                </c:pt>
                <c:pt idx="6">
                  <c:v>1</c:v>
                </c:pt>
              </c:numCache>
            </c:numRef>
          </c:val>
          <c:extLst>
            <c:ext xmlns:c16="http://schemas.microsoft.com/office/drawing/2014/chart" uri="{C3380CC4-5D6E-409C-BE32-E72D297353CC}">
              <c16:uniqueId val="{00000001-7D3D-4D3E-B74C-0243ED4EB4A7}"/>
            </c:ext>
          </c:extLst>
        </c:ser>
        <c:ser>
          <c:idx val="2"/>
          <c:order val="2"/>
          <c:tx>
            <c:strRef>
              <c:f>Sheet4!$D$3:$D$4</c:f>
              <c:strCache>
                <c:ptCount val="1"/>
                <c:pt idx="0">
                  <c:v>Mass Customer</c:v>
                </c:pt>
              </c:strCache>
            </c:strRef>
          </c:tx>
          <c:spPr>
            <a:solidFill>
              <a:schemeClr val="accent1">
                <a:lumMod val="50000"/>
              </a:schemeClr>
            </a:solidFill>
            <a:ln>
              <a:noFill/>
            </a:ln>
            <a:effectLst/>
          </c:spPr>
          <c:invertIfNegative val="0"/>
          <c:cat>
            <c:strRef>
              <c:f>Sheet4!$A$5:$A$13</c:f>
              <c:strCache>
                <c:ptCount val="8"/>
                <c:pt idx="0">
                  <c:v>20</c:v>
                </c:pt>
                <c:pt idx="1">
                  <c:v>30</c:v>
                </c:pt>
                <c:pt idx="2">
                  <c:v>40</c:v>
                </c:pt>
                <c:pt idx="3">
                  <c:v>50</c:v>
                </c:pt>
                <c:pt idx="4">
                  <c:v>60</c:v>
                </c:pt>
                <c:pt idx="5">
                  <c:v>70</c:v>
                </c:pt>
                <c:pt idx="6">
                  <c:v>80</c:v>
                </c:pt>
                <c:pt idx="7">
                  <c:v>90</c:v>
                </c:pt>
              </c:strCache>
            </c:strRef>
          </c:cat>
          <c:val>
            <c:numRef>
              <c:f>Sheet4!$D$5:$D$13</c:f>
              <c:numCache>
                <c:formatCode>General</c:formatCode>
                <c:ptCount val="8"/>
                <c:pt idx="0">
                  <c:v>17</c:v>
                </c:pt>
                <c:pt idx="1">
                  <c:v>327</c:v>
                </c:pt>
                <c:pt idx="2">
                  <c:v>339</c:v>
                </c:pt>
                <c:pt idx="3">
                  <c:v>669</c:v>
                </c:pt>
                <c:pt idx="4">
                  <c:v>346</c:v>
                </c:pt>
                <c:pt idx="5">
                  <c:v>253</c:v>
                </c:pt>
                <c:pt idx="7">
                  <c:v>2</c:v>
                </c:pt>
              </c:numCache>
            </c:numRef>
          </c:val>
          <c:extLst>
            <c:ext xmlns:c16="http://schemas.microsoft.com/office/drawing/2014/chart" uri="{C3380CC4-5D6E-409C-BE32-E72D297353CC}">
              <c16:uniqueId val="{00000002-7D3D-4D3E-B74C-0243ED4EB4A7}"/>
            </c:ext>
          </c:extLst>
        </c:ser>
        <c:dLbls>
          <c:showLegendKey val="0"/>
          <c:showVal val="0"/>
          <c:showCatName val="0"/>
          <c:showSerName val="0"/>
          <c:showPercent val="0"/>
          <c:showBubbleSize val="0"/>
        </c:dLbls>
        <c:gapWidth val="150"/>
        <c:axId val="1296510496"/>
        <c:axId val="1701488880"/>
      </c:barChart>
      <c:catAx>
        <c:axId val="12965104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Age Category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1488880"/>
        <c:crosses val="autoZero"/>
        <c:auto val="1"/>
        <c:lblAlgn val="ctr"/>
        <c:lblOffset val="100"/>
        <c:noMultiLvlLbl val="0"/>
      </c:catAx>
      <c:valAx>
        <c:axId val="1701488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Wealth Segment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65104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Reversed" id="22">
  <a:schemeClr val="accent2"/>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 Id="rId4" Type="http://schemas.openxmlformats.org/officeDocument/2006/relationships/chart" Target="../charts/char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Gabriel Chiamaka Bright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79">
            <a:extLst>
              <a:ext uri="{FF2B5EF4-FFF2-40B4-BE49-F238E27FC236}">
                <a16:creationId xmlns:a16="http://schemas.microsoft.com/office/drawing/2014/main" id="{203FFBD1-6AF3-402B-A333-CD1D8D47FE36}"/>
              </a:ext>
            </a:extLst>
          </p:cNvPr>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0" name="Shape 80">
            <a:extLst>
              <a:ext uri="{FF2B5EF4-FFF2-40B4-BE49-F238E27FC236}">
                <a16:creationId xmlns:a16="http://schemas.microsoft.com/office/drawing/2014/main" id="{825A7B08-BF4A-4675-AC52-CFB9A43CE119}"/>
              </a:ext>
            </a:extLst>
          </p:cNvPr>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1" name="Shape 81">
            <a:extLst>
              <a:ext uri="{FF2B5EF4-FFF2-40B4-BE49-F238E27FC236}">
                <a16:creationId xmlns:a16="http://schemas.microsoft.com/office/drawing/2014/main" id="{BC7ADD1C-4AC6-42F8-B903-77E33BA7F91C}"/>
              </a:ext>
            </a:extLst>
          </p:cNvPr>
          <p:cNvSpPr/>
          <p:nvPr/>
        </p:nvSpPr>
        <p:spPr>
          <a:xfrm>
            <a:off x="205025" y="773626"/>
            <a:ext cx="8565600" cy="47580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800" dirty="0"/>
              <a:t>Number of cars owned and not owned by customers in each state</a:t>
            </a:r>
            <a:endParaRPr sz="1800" dirty="0"/>
          </a:p>
        </p:txBody>
      </p:sp>
      <p:sp>
        <p:nvSpPr>
          <p:cNvPr id="3" name="Title 2">
            <a:extLst>
              <a:ext uri="{FF2B5EF4-FFF2-40B4-BE49-F238E27FC236}">
                <a16:creationId xmlns:a16="http://schemas.microsoft.com/office/drawing/2014/main" id="{DFE2FD0F-B299-47BF-AC7C-1D922B6AEC96}"/>
              </a:ext>
            </a:extLst>
          </p:cNvPr>
          <p:cNvSpPr>
            <a:spLocks noGrp="1"/>
          </p:cNvSpPr>
          <p:nvPr>
            <p:ph type="title"/>
          </p:nvPr>
        </p:nvSpPr>
        <p:spPr>
          <a:xfrm>
            <a:off x="5405667" y="1691998"/>
            <a:ext cx="3470561" cy="2838438"/>
          </a:xfrm>
        </p:spPr>
        <p:txBody>
          <a:bodyPr>
            <a:normAutofit/>
          </a:bodyPr>
          <a:lstStyle/>
          <a:p>
            <a:r>
              <a:rPr lang="en-US" sz="1800" dirty="0">
                <a:latin typeface="Open Sans"/>
              </a:rPr>
              <a:t>NSW has the largest number of people who owns cars and who do not own cars.</a:t>
            </a:r>
            <a:br>
              <a:rPr lang="en-US" sz="1800" dirty="0">
                <a:latin typeface="Open Sans"/>
              </a:rPr>
            </a:br>
            <a:r>
              <a:rPr lang="en-US" sz="1800" dirty="0">
                <a:latin typeface="Open Sans"/>
              </a:rPr>
              <a:t>Its also shown that more of the customers are from NSW.</a:t>
            </a:r>
          </a:p>
        </p:txBody>
      </p:sp>
      <p:graphicFrame>
        <p:nvGraphicFramePr>
          <p:cNvPr id="12" name="Chart 11">
            <a:extLst>
              <a:ext uri="{FF2B5EF4-FFF2-40B4-BE49-F238E27FC236}">
                <a16:creationId xmlns:a16="http://schemas.microsoft.com/office/drawing/2014/main" id="{4ED7FC14-1656-47CA-87D8-7F46D9624A6E}"/>
              </a:ext>
            </a:extLst>
          </p:cNvPr>
          <p:cNvGraphicFramePr>
            <a:graphicFrameLocks/>
          </p:cNvGraphicFramePr>
          <p:nvPr/>
        </p:nvGraphicFramePr>
        <p:xfrm>
          <a:off x="205025" y="1249430"/>
          <a:ext cx="3946101" cy="276398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F0D93EB6-5791-4811-ADEE-DEA58C31622B}"/>
              </a:ext>
            </a:extLst>
          </p:cNvPr>
          <p:cNvGraphicFramePr>
            <a:graphicFrameLocks/>
          </p:cNvGraphicFramePr>
          <p:nvPr>
            <p:extLst>
              <p:ext uri="{D42A27DB-BD31-4B8C-83A1-F6EECF244321}">
                <p14:modId xmlns:p14="http://schemas.microsoft.com/office/powerpoint/2010/main" val="2002574223"/>
              </p:ext>
            </p:extLst>
          </p:nvPr>
        </p:nvGraphicFramePr>
        <p:xfrm>
          <a:off x="573276" y="1394114"/>
          <a:ext cx="44196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8238789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56825" y="849882"/>
            <a:ext cx="8565600" cy="47580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800" dirty="0"/>
              <a:t>RFM Analysis and Customer Classification</a:t>
            </a:r>
          </a:p>
        </p:txBody>
      </p:sp>
      <p:sp>
        <p:nvSpPr>
          <p:cNvPr id="142" name="Shape 91"/>
          <p:cNvSpPr/>
          <p:nvPr/>
        </p:nvSpPr>
        <p:spPr>
          <a:xfrm>
            <a:off x="205025" y="2164724"/>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graphicFrame>
        <p:nvGraphicFramePr>
          <p:cNvPr id="9" name="Chart 8">
            <a:extLst>
              <a:ext uri="{FF2B5EF4-FFF2-40B4-BE49-F238E27FC236}">
                <a16:creationId xmlns:a16="http://schemas.microsoft.com/office/drawing/2014/main" id="{9C3E1D5B-286F-4141-AB7A-F600CE3E1D72}"/>
              </a:ext>
            </a:extLst>
          </p:cNvPr>
          <p:cNvGraphicFramePr>
            <a:graphicFrameLocks/>
          </p:cNvGraphicFramePr>
          <p:nvPr>
            <p:extLst>
              <p:ext uri="{D42A27DB-BD31-4B8C-83A1-F6EECF244321}">
                <p14:modId xmlns:p14="http://schemas.microsoft.com/office/powerpoint/2010/main" val="2188090044"/>
              </p:ext>
            </p:extLst>
          </p:nvPr>
        </p:nvGraphicFramePr>
        <p:xfrm>
          <a:off x="520606" y="1301519"/>
          <a:ext cx="3944603" cy="3651456"/>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EBB5FD4E-7856-4C20-89AA-BAFF1278012A}"/>
              </a:ext>
            </a:extLst>
          </p:cNvPr>
          <p:cNvSpPr txBox="1"/>
          <p:nvPr/>
        </p:nvSpPr>
        <p:spPr>
          <a:xfrm>
            <a:off x="4780790" y="1355043"/>
            <a:ext cx="4158185" cy="41857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endParaRPr lang="en-US" dirty="0">
              <a:latin typeface="Open Sans"/>
            </a:endParaRPr>
          </a:p>
          <a:p>
            <a:pPr algn="ctr"/>
            <a:r>
              <a:rPr lang="en-US" sz="1400" dirty="0">
                <a:latin typeface="Open Sans"/>
              </a:rPr>
              <a:t>RFM(Recency, Frequency and Monetary) Analysis is a marketing technique used to determine quantitatively which customers are best ones by examining how recently a customer has purchased (recency),how often they purchase (frequency), and how the customer spends (monetary). </a:t>
            </a:r>
          </a:p>
          <a:p>
            <a:pPr algn="ctr"/>
            <a:endParaRPr lang="en-US" dirty="0">
              <a:latin typeface="Open Sans"/>
            </a:endParaRPr>
          </a:p>
          <a:p>
            <a:pPr algn="ctr"/>
            <a:r>
              <a:rPr lang="en-US" sz="1400" dirty="0">
                <a:latin typeface="Open Sans"/>
              </a:rPr>
              <a:t>This model shows customers that have displayed high levels of engagement with the business in three categories mentioned.</a:t>
            </a:r>
          </a:p>
          <a:p>
            <a:pPr algn="ctr"/>
            <a:endParaRPr lang="en-US" dirty="0">
              <a:latin typeface="Open Sans"/>
            </a:endParaRPr>
          </a:p>
          <a:p>
            <a:pPr algn="ctr"/>
            <a:r>
              <a:rPr lang="en-US" dirty="0">
                <a:latin typeface="Open Sans"/>
              </a:rPr>
              <a:t>Platinum Customer had a minimum RFM value of 4, this implies that they </a:t>
            </a:r>
            <a:r>
              <a:rPr lang="en-US" sz="1400" u="none" strike="noStrike" dirty="0">
                <a:solidFill>
                  <a:schemeClr val="tx1"/>
                </a:solidFill>
                <a:effectLst/>
              </a:rPr>
              <a:t>are most recent, buy often, spend the most amount also.</a:t>
            </a:r>
            <a:endParaRPr lang="en-US" sz="1400" b="0" i="0" u="none" strike="noStrike" dirty="0">
              <a:solidFill>
                <a:schemeClr val="tx1"/>
              </a:solidFill>
              <a:effectLst/>
              <a:latin typeface="Arial" panose="020B0604020202020204" pitchFamily="34" charset="0"/>
            </a:endParaRPr>
          </a:p>
          <a:p>
            <a:pPr algn="ctr"/>
            <a:r>
              <a:rPr lang="en-US" dirty="0">
                <a:latin typeface="Open Sans"/>
              </a:rPr>
              <a:t>.</a:t>
            </a:r>
          </a:p>
          <a:p>
            <a:pPr algn="ctr"/>
            <a:endParaRPr lang="en-US" sz="1400" dirty="0">
              <a:latin typeface="Open Sans"/>
            </a:endParaRPr>
          </a:p>
          <a:p>
            <a:pPr algn="ctr"/>
            <a:endParaRPr lang="en-US" sz="1400" dirty="0">
              <a:latin typeface="Open Sans"/>
            </a:endParaRPr>
          </a:p>
          <a:p>
            <a:pPr algn="ctr"/>
            <a:endParaRPr lang="en-US"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820525"/>
            <a:ext cx="8565600" cy="47580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800" dirty="0"/>
              <a:t>Customer Title Definition List with RFM Values Assigned</a:t>
            </a:r>
          </a:p>
        </p:txBody>
      </p:sp>
      <p:sp>
        <p:nvSpPr>
          <p:cNvPr id="142" name="Shape 91"/>
          <p:cNvSpPr/>
          <p:nvPr/>
        </p:nvSpPr>
        <p:spPr>
          <a:xfrm>
            <a:off x="205025" y="2164724"/>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graphicFrame>
        <p:nvGraphicFramePr>
          <p:cNvPr id="2" name="Table 1">
            <a:extLst>
              <a:ext uri="{FF2B5EF4-FFF2-40B4-BE49-F238E27FC236}">
                <a16:creationId xmlns:a16="http://schemas.microsoft.com/office/drawing/2014/main" id="{3F8F8B09-17F3-4F67-B1A3-50D232106BBC}"/>
              </a:ext>
            </a:extLst>
          </p:cNvPr>
          <p:cNvGraphicFramePr>
            <a:graphicFrameLocks noGrp="1"/>
          </p:cNvGraphicFramePr>
          <p:nvPr>
            <p:extLst>
              <p:ext uri="{D42A27DB-BD31-4B8C-83A1-F6EECF244321}">
                <p14:modId xmlns:p14="http://schemas.microsoft.com/office/powerpoint/2010/main" val="1225473877"/>
              </p:ext>
            </p:extLst>
          </p:nvPr>
        </p:nvGraphicFramePr>
        <p:xfrm>
          <a:off x="537033" y="1358066"/>
          <a:ext cx="7901584" cy="3662349"/>
        </p:xfrm>
        <a:graphic>
          <a:graphicData uri="http://schemas.openxmlformats.org/drawingml/2006/table">
            <a:tbl>
              <a:tblPr>
                <a:tableStyleId>{F5AB1C69-6EDB-4FF4-983F-18BD219EF322}</a:tableStyleId>
              </a:tblPr>
              <a:tblGrid>
                <a:gridCol w="360076">
                  <a:extLst>
                    <a:ext uri="{9D8B030D-6E8A-4147-A177-3AD203B41FA5}">
                      <a16:colId xmlns:a16="http://schemas.microsoft.com/office/drawing/2014/main" val="1612466104"/>
                    </a:ext>
                  </a:extLst>
                </a:gridCol>
                <a:gridCol w="1699341">
                  <a:extLst>
                    <a:ext uri="{9D8B030D-6E8A-4147-A177-3AD203B41FA5}">
                      <a16:colId xmlns:a16="http://schemas.microsoft.com/office/drawing/2014/main" val="2237099670"/>
                    </a:ext>
                  </a:extLst>
                </a:gridCol>
                <a:gridCol w="5090633">
                  <a:extLst>
                    <a:ext uri="{9D8B030D-6E8A-4147-A177-3AD203B41FA5}">
                      <a16:colId xmlns:a16="http://schemas.microsoft.com/office/drawing/2014/main" val="1365339723"/>
                    </a:ext>
                  </a:extLst>
                </a:gridCol>
                <a:gridCol w="751534">
                  <a:extLst>
                    <a:ext uri="{9D8B030D-6E8A-4147-A177-3AD203B41FA5}">
                      <a16:colId xmlns:a16="http://schemas.microsoft.com/office/drawing/2014/main" val="1970009453"/>
                    </a:ext>
                  </a:extLst>
                </a:gridCol>
              </a:tblGrid>
              <a:tr h="238906">
                <a:tc>
                  <a:txBody>
                    <a:bodyPr/>
                    <a:lstStyle/>
                    <a:p>
                      <a:pPr algn="l" fontAlgn="b"/>
                      <a:r>
                        <a:rPr lang="en-US" sz="1000" b="1" u="none" strike="noStrike" dirty="0">
                          <a:solidFill>
                            <a:schemeClr val="tx1"/>
                          </a:solidFill>
                          <a:effectLst/>
                        </a:rPr>
                        <a:t>Rank</a:t>
                      </a:r>
                      <a:endParaRPr lang="en-US" sz="1000" b="1"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b="1" u="none" strike="noStrike" dirty="0">
                          <a:solidFill>
                            <a:schemeClr val="tx1"/>
                          </a:solidFill>
                          <a:effectLst/>
                        </a:rPr>
                        <a:t>Customer Title</a:t>
                      </a:r>
                      <a:endParaRPr lang="en-US" sz="1000" b="1"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b="1" u="none" strike="noStrike" dirty="0">
                          <a:solidFill>
                            <a:schemeClr val="tx1"/>
                          </a:solidFill>
                          <a:effectLst/>
                        </a:rPr>
                        <a:t>Description</a:t>
                      </a:r>
                      <a:endParaRPr lang="en-US" sz="1000" b="1"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b="1" u="none" strike="noStrike" dirty="0">
                          <a:solidFill>
                            <a:schemeClr val="tx1"/>
                          </a:solidFill>
                          <a:effectLst/>
                        </a:rPr>
                        <a:t>RFM Value</a:t>
                      </a:r>
                      <a:endParaRPr lang="en-US" sz="1000" b="1" i="0" u="none" strike="noStrike" dirty="0">
                        <a:solidFill>
                          <a:schemeClr val="tx1"/>
                        </a:solidFill>
                        <a:effectLst/>
                        <a:latin typeface="Arial" panose="020B0604020202020204" pitchFamily="34" charset="0"/>
                      </a:endParaRPr>
                    </a:p>
                  </a:txBody>
                  <a:tcPr marL="4292" marR="4292" marT="4292" marB="0" anchor="b"/>
                </a:tc>
                <a:extLst>
                  <a:ext uri="{0D108BD9-81ED-4DB2-BD59-A6C34878D82A}">
                    <a16:rowId xmlns:a16="http://schemas.microsoft.com/office/drawing/2014/main" val="875565343"/>
                  </a:ext>
                </a:extLst>
              </a:tr>
              <a:tr h="265946">
                <a:tc>
                  <a:txBody>
                    <a:bodyPr/>
                    <a:lstStyle/>
                    <a:p>
                      <a:pPr algn="l" fontAlgn="b"/>
                      <a:r>
                        <a:rPr lang="en-US" sz="1000" u="none" strike="noStrike" dirty="0">
                          <a:solidFill>
                            <a:schemeClr val="tx1"/>
                          </a:solidFill>
                          <a:effectLst/>
                        </a:rPr>
                        <a:t>1</a:t>
                      </a:r>
                      <a:endParaRPr lang="en-US" sz="1000" b="0"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a:solidFill>
                            <a:schemeClr val="tx1"/>
                          </a:solidFill>
                          <a:effectLst/>
                        </a:rPr>
                        <a:t>Plantinum Customer</a:t>
                      </a:r>
                      <a:endParaRPr lang="en-US" sz="1000" b="0" i="0" u="none" strike="noStrike">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dirty="0">
                          <a:solidFill>
                            <a:schemeClr val="tx1"/>
                          </a:solidFill>
                          <a:effectLst/>
                        </a:rPr>
                        <a:t>Most recent, buys </a:t>
                      </a:r>
                      <a:r>
                        <a:rPr lang="en-US" sz="1000" u="none" strike="noStrike" dirty="0" err="1">
                          <a:solidFill>
                            <a:schemeClr val="tx1"/>
                          </a:solidFill>
                          <a:effectLst/>
                        </a:rPr>
                        <a:t>often,most</a:t>
                      </a:r>
                      <a:r>
                        <a:rPr lang="en-US" sz="1000" u="none" strike="noStrike" dirty="0">
                          <a:solidFill>
                            <a:schemeClr val="tx1"/>
                          </a:solidFill>
                          <a:effectLst/>
                        </a:rPr>
                        <a:t>  spent  amount</a:t>
                      </a:r>
                      <a:endParaRPr lang="en-US" sz="1000" b="0"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dirty="0">
                          <a:solidFill>
                            <a:schemeClr val="tx1"/>
                          </a:solidFill>
                          <a:effectLst/>
                        </a:rPr>
                        <a:t>444</a:t>
                      </a:r>
                      <a:endParaRPr lang="en-US" sz="1000" b="0" i="0" u="none" strike="noStrike" dirty="0">
                        <a:solidFill>
                          <a:schemeClr val="tx1"/>
                        </a:solidFill>
                        <a:effectLst/>
                        <a:latin typeface="Arial" panose="020B0604020202020204" pitchFamily="34" charset="0"/>
                      </a:endParaRPr>
                    </a:p>
                  </a:txBody>
                  <a:tcPr marL="4292" marR="4292" marT="4292" marB="0" anchor="b"/>
                </a:tc>
                <a:extLst>
                  <a:ext uri="{0D108BD9-81ED-4DB2-BD59-A6C34878D82A}">
                    <a16:rowId xmlns:a16="http://schemas.microsoft.com/office/drawing/2014/main" val="183850949"/>
                  </a:ext>
                </a:extLst>
              </a:tr>
              <a:tr h="265946">
                <a:tc>
                  <a:txBody>
                    <a:bodyPr/>
                    <a:lstStyle/>
                    <a:p>
                      <a:pPr algn="l" fontAlgn="b"/>
                      <a:r>
                        <a:rPr lang="en-US" sz="1000" u="none" strike="noStrike" dirty="0">
                          <a:solidFill>
                            <a:schemeClr val="tx1"/>
                          </a:solidFill>
                          <a:effectLst/>
                        </a:rPr>
                        <a:t>2</a:t>
                      </a:r>
                      <a:endParaRPr lang="en-US" sz="1000" b="0"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a:solidFill>
                            <a:schemeClr val="tx1"/>
                          </a:solidFill>
                          <a:effectLst/>
                        </a:rPr>
                        <a:t>Very Loyal</a:t>
                      </a:r>
                      <a:endParaRPr lang="en-US" sz="1000" b="0" i="0" u="none" strike="noStrike">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dirty="0">
                          <a:solidFill>
                            <a:schemeClr val="tx1"/>
                          </a:solidFill>
                          <a:effectLst/>
                        </a:rPr>
                        <a:t>Most recent, buys often, spent large amount</a:t>
                      </a:r>
                      <a:endParaRPr lang="en-US" sz="1000" b="0"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dirty="0">
                          <a:solidFill>
                            <a:schemeClr val="tx1"/>
                          </a:solidFill>
                          <a:effectLst/>
                        </a:rPr>
                        <a:t>433</a:t>
                      </a:r>
                      <a:endParaRPr lang="en-US" sz="1000" b="0" i="0" u="none" strike="noStrike" dirty="0">
                        <a:solidFill>
                          <a:schemeClr val="tx1"/>
                        </a:solidFill>
                        <a:effectLst/>
                        <a:latin typeface="Arial" panose="020B0604020202020204" pitchFamily="34" charset="0"/>
                      </a:endParaRPr>
                    </a:p>
                  </a:txBody>
                  <a:tcPr marL="4292" marR="4292" marT="4292" marB="0" anchor="b"/>
                </a:tc>
                <a:extLst>
                  <a:ext uri="{0D108BD9-81ED-4DB2-BD59-A6C34878D82A}">
                    <a16:rowId xmlns:a16="http://schemas.microsoft.com/office/drawing/2014/main" val="3027748970"/>
                  </a:ext>
                </a:extLst>
              </a:tr>
              <a:tr h="331509">
                <a:tc>
                  <a:txBody>
                    <a:bodyPr/>
                    <a:lstStyle/>
                    <a:p>
                      <a:pPr algn="l" fontAlgn="b"/>
                      <a:r>
                        <a:rPr lang="en-US" sz="1000" u="none" strike="noStrike" dirty="0">
                          <a:solidFill>
                            <a:schemeClr val="tx1"/>
                          </a:solidFill>
                          <a:effectLst/>
                        </a:rPr>
                        <a:t>3</a:t>
                      </a:r>
                      <a:endParaRPr lang="en-US" sz="1000" b="0"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dirty="0">
                          <a:solidFill>
                            <a:schemeClr val="tx1"/>
                          </a:solidFill>
                          <a:effectLst/>
                        </a:rPr>
                        <a:t>Becoming Loyal</a:t>
                      </a:r>
                      <a:endParaRPr lang="en-US" sz="1000" b="0"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a:solidFill>
                            <a:schemeClr val="tx1"/>
                          </a:solidFill>
                          <a:effectLst/>
                        </a:rPr>
                        <a:t>Relatively recent, bought more than once, spent large amount </a:t>
                      </a:r>
                      <a:endParaRPr lang="en-US" sz="1000" b="0" i="0" u="none" strike="noStrike">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dirty="0">
                          <a:solidFill>
                            <a:schemeClr val="tx1"/>
                          </a:solidFill>
                          <a:effectLst/>
                        </a:rPr>
                        <a:t>421</a:t>
                      </a:r>
                      <a:endParaRPr lang="en-US" sz="1000" b="0" i="0" u="none" strike="noStrike" dirty="0">
                        <a:solidFill>
                          <a:schemeClr val="tx1"/>
                        </a:solidFill>
                        <a:effectLst/>
                        <a:latin typeface="Arial" panose="020B0604020202020204" pitchFamily="34" charset="0"/>
                      </a:endParaRPr>
                    </a:p>
                  </a:txBody>
                  <a:tcPr marL="4292" marR="4292" marT="4292" marB="0" anchor="b"/>
                </a:tc>
                <a:extLst>
                  <a:ext uri="{0D108BD9-81ED-4DB2-BD59-A6C34878D82A}">
                    <a16:rowId xmlns:a16="http://schemas.microsoft.com/office/drawing/2014/main" val="104649310"/>
                  </a:ext>
                </a:extLst>
              </a:tr>
              <a:tr h="331509">
                <a:tc>
                  <a:txBody>
                    <a:bodyPr/>
                    <a:lstStyle/>
                    <a:p>
                      <a:pPr algn="l" fontAlgn="b"/>
                      <a:r>
                        <a:rPr lang="en-US" sz="1000" u="none" strike="noStrike" dirty="0">
                          <a:solidFill>
                            <a:schemeClr val="tx1"/>
                          </a:solidFill>
                          <a:effectLst/>
                        </a:rPr>
                        <a:t>4</a:t>
                      </a:r>
                      <a:endParaRPr lang="en-US" sz="1000" b="0"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dirty="0">
                          <a:solidFill>
                            <a:schemeClr val="tx1"/>
                          </a:solidFill>
                          <a:effectLst/>
                        </a:rPr>
                        <a:t>Recent Customer</a:t>
                      </a:r>
                      <a:endParaRPr lang="en-US" sz="1000" b="0"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a:solidFill>
                            <a:schemeClr val="tx1"/>
                          </a:solidFill>
                          <a:effectLst/>
                        </a:rPr>
                        <a:t>Bought recently, not very often, spent small amount</a:t>
                      </a:r>
                      <a:endParaRPr lang="en-US" sz="1000" b="0" i="0" u="none" strike="noStrike">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dirty="0">
                          <a:solidFill>
                            <a:schemeClr val="tx1"/>
                          </a:solidFill>
                          <a:effectLst/>
                        </a:rPr>
                        <a:t>344</a:t>
                      </a:r>
                      <a:endParaRPr lang="en-US" sz="1000" b="0" i="0" u="none" strike="noStrike" dirty="0">
                        <a:solidFill>
                          <a:schemeClr val="tx1"/>
                        </a:solidFill>
                        <a:effectLst/>
                        <a:latin typeface="Arial" panose="020B0604020202020204" pitchFamily="34" charset="0"/>
                      </a:endParaRPr>
                    </a:p>
                  </a:txBody>
                  <a:tcPr marL="4292" marR="4292" marT="4292" marB="0" anchor="b"/>
                </a:tc>
                <a:extLst>
                  <a:ext uri="{0D108BD9-81ED-4DB2-BD59-A6C34878D82A}">
                    <a16:rowId xmlns:a16="http://schemas.microsoft.com/office/drawing/2014/main" val="481769156"/>
                  </a:ext>
                </a:extLst>
              </a:tr>
              <a:tr h="331509">
                <a:tc>
                  <a:txBody>
                    <a:bodyPr/>
                    <a:lstStyle/>
                    <a:p>
                      <a:pPr algn="l" fontAlgn="b"/>
                      <a:r>
                        <a:rPr lang="en-US" sz="1000" u="none" strike="noStrike" dirty="0">
                          <a:solidFill>
                            <a:schemeClr val="tx1"/>
                          </a:solidFill>
                          <a:effectLst/>
                        </a:rPr>
                        <a:t>5</a:t>
                      </a:r>
                      <a:endParaRPr lang="en-US" sz="1000" b="0"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a:solidFill>
                            <a:schemeClr val="tx1"/>
                          </a:solidFill>
                          <a:effectLst/>
                        </a:rPr>
                        <a:t>Potential Customer</a:t>
                      </a:r>
                      <a:endParaRPr lang="en-US" sz="1000" b="0" i="0" u="none" strike="noStrike">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a:solidFill>
                            <a:schemeClr val="tx1"/>
                          </a:solidFill>
                          <a:effectLst/>
                        </a:rPr>
                        <a:t>Bought recently, neve bought before, spent small amount</a:t>
                      </a:r>
                      <a:endParaRPr lang="en-US" sz="1000" b="0" i="0" u="none" strike="noStrike">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dirty="0">
                          <a:solidFill>
                            <a:schemeClr val="tx1"/>
                          </a:solidFill>
                          <a:effectLst/>
                        </a:rPr>
                        <a:t>324</a:t>
                      </a:r>
                      <a:endParaRPr lang="en-US" sz="1000" b="0" i="0" u="none" strike="noStrike" dirty="0">
                        <a:solidFill>
                          <a:schemeClr val="tx1"/>
                        </a:solidFill>
                        <a:effectLst/>
                        <a:latin typeface="Arial" panose="020B0604020202020204" pitchFamily="34" charset="0"/>
                      </a:endParaRPr>
                    </a:p>
                  </a:txBody>
                  <a:tcPr marL="4292" marR="4292" marT="4292" marB="0" anchor="b"/>
                </a:tc>
                <a:extLst>
                  <a:ext uri="{0D108BD9-81ED-4DB2-BD59-A6C34878D82A}">
                    <a16:rowId xmlns:a16="http://schemas.microsoft.com/office/drawing/2014/main" val="3668926002"/>
                  </a:ext>
                </a:extLst>
              </a:tr>
              <a:tr h="331509">
                <a:tc>
                  <a:txBody>
                    <a:bodyPr/>
                    <a:lstStyle/>
                    <a:p>
                      <a:pPr algn="l" fontAlgn="b"/>
                      <a:r>
                        <a:rPr lang="en-US" sz="1000" u="none" strike="noStrike" dirty="0">
                          <a:solidFill>
                            <a:schemeClr val="tx1"/>
                          </a:solidFill>
                          <a:effectLst/>
                        </a:rPr>
                        <a:t>6</a:t>
                      </a:r>
                      <a:endParaRPr lang="en-US" sz="1000" b="0"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a:solidFill>
                            <a:schemeClr val="tx1"/>
                          </a:solidFill>
                          <a:effectLst/>
                        </a:rPr>
                        <a:t>Late Bloomer</a:t>
                      </a:r>
                      <a:endParaRPr lang="en-US" sz="1000" b="0" i="0" u="none" strike="noStrike">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a:solidFill>
                            <a:schemeClr val="tx1"/>
                          </a:solidFill>
                          <a:effectLst/>
                        </a:rPr>
                        <a:t>No purchase recently, but RFM value is larger tha average</a:t>
                      </a:r>
                      <a:endParaRPr lang="en-US" sz="1000" b="0" i="0" u="none" strike="noStrike">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dirty="0">
                          <a:solidFill>
                            <a:schemeClr val="tx1"/>
                          </a:solidFill>
                          <a:effectLst/>
                        </a:rPr>
                        <a:t>312</a:t>
                      </a:r>
                      <a:endParaRPr lang="en-US" sz="1000" b="0" i="0" u="none" strike="noStrike" dirty="0">
                        <a:solidFill>
                          <a:schemeClr val="tx1"/>
                        </a:solidFill>
                        <a:effectLst/>
                        <a:latin typeface="Arial" panose="020B0604020202020204" pitchFamily="34" charset="0"/>
                      </a:endParaRPr>
                    </a:p>
                  </a:txBody>
                  <a:tcPr marL="4292" marR="4292" marT="4292" marB="0" anchor="b"/>
                </a:tc>
                <a:extLst>
                  <a:ext uri="{0D108BD9-81ED-4DB2-BD59-A6C34878D82A}">
                    <a16:rowId xmlns:a16="http://schemas.microsoft.com/office/drawing/2014/main" val="165300597"/>
                  </a:ext>
                </a:extLst>
              </a:tr>
              <a:tr h="265946">
                <a:tc>
                  <a:txBody>
                    <a:bodyPr/>
                    <a:lstStyle/>
                    <a:p>
                      <a:pPr algn="l" fontAlgn="b"/>
                      <a:r>
                        <a:rPr lang="en-US" sz="1000" u="none" strike="noStrike" dirty="0">
                          <a:solidFill>
                            <a:schemeClr val="tx1"/>
                          </a:solidFill>
                          <a:effectLst/>
                        </a:rPr>
                        <a:t>7</a:t>
                      </a:r>
                      <a:endParaRPr lang="en-US" sz="1000" b="0"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a:solidFill>
                            <a:schemeClr val="tx1"/>
                          </a:solidFill>
                          <a:effectLst/>
                        </a:rPr>
                        <a:t>Losing Customer</a:t>
                      </a:r>
                      <a:endParaRPr lang="en-US" sz="1000" b="0" i="0" u="none" strike="noStrike">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a:solidFill>
                            <a:schemeClr val="tx1"/>
                          </a:solidFill>
                          <a:effectLst/>
                        </a:rPr>
                        <a:t>Purchase was a while ago an below average RFM Values</a:t>
                      </a:r>
                      <a:endParaRPr lang="en-US" sz="1000" b="0" i="0" u="none" strike="noStrike">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dirty="0">
                          <a:solidFill>
                            <a:schemeClr val="tx1"/>
                          </a:solidFill>
                          <a:effectLst/>
                        </a:rPr>
                        <a:t>224</a:t>
                      </a:r>
                      <a:endParaRPr lang="en-US" sz="1000" b="0" i="0" u="none" strike="noStrike" dirty="0">
                        <a:solidFill>
                          <a:schemeClr val="tx1"/>
                        </a:solidFill>
                        <a:effectLst/>
                        <a:latin typeface="Arial" panose="020B0604020202020204" pitchFamily="34" charset="0"/>
                      </a:endParaRPr>
                    </a:p>
                  </a:txBody>
                  <a:tcPr marL="4292" marR="4292" marT="4292" marB="0" anchor="b"/>
                </a:tc>
                <a:extLst>
                  <a:ext uri="{0D108BD9-81ED-4DB2-BD59-A6C34878D82A}">
                    <a16:rowId xmlns:a16="http://schemas.microsoft.com/office/drawing/2014/main" val="4220889270"/>
                  </a:ext>
                </a:extLst>
              </a:tr>
              <a:tr h="397070">
                <a:tc>
                  <a:txBody>
                    <a:bodyPr/>
                    <a:lstStyle/>
                    <a:p>
                      <a:pPr algn="l" fontAlgn="b"/>
                      <a:r>
                        <a:rPr lang="en-US" sz="1000" u="none" strike="noStrike" dirty="0">
                          <a:solidFill>
                            <a:schemeClr val="tx1"/>
                          </a:solidFill>
                          <a:effectLst/>
                        </a:rPr>
                        <a:t>8</a:t>
                      </a:r>
                      <a:endParaRPr lang="en-US" sz="1000" b="0"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a:solidFill>
                            <a:schemeClr val="tx1"/>
                          </a:solidFill>
                          <a:effectLst/>
                        </a:rPr>
                        <a:t>High Risk Customer</a:t>
                      </a:r>
                      <a:endParaRPr lang="en-US" sz="1000" b="0" i="0" u="none" strike="noStrike">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a:solidFill>
                            <a:schemeClr val="tx1"/>
                          </a:solidFill>
                          <a:effectLst/>
                        </a:rPr>
                        <a:t>Purchase was long time ago,frequency is quite high an amount spent is high</a:t>
                      </a:r>
                      <a:endParaRPr lang="en-US" sz="1000" b="0" i="0" u="none" strike="noStrike">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dirty="0">
                          <a:solidFill>
                            <a:schemeClr val="tx1"/>
                          </a:solidFill>
                          <a:effectLst/>
                        </a:rPr>
                        <a:t>212</a:t>
                      </a:r>
                      <a:endParaRPr lang="en-US" sz="1000" b="0" i="0" u="none" strike="noStrike" dirty="0">
                        <a:solidFill>
                          <a:schemeClr val="tx1"/>
                        </a:solidFill>
                        <a:effectLst/>
                        <a:latin typeface="Arial" panose="020B0604020202020204" pitchFamily="34" charset="0"/>
                      </a:endParaRPr>
                    </a:p>
                  </a:txBody>
                  <a:tcPr marL="4292" marR="4292" marT="4292" marB="0" anchor="b"/>
                </a:tc>
                <a:extLst>
                  <a:ext uri="{0D108BD9-81ED-4DB2-BD59-A6C34878D82A}">
                    <a16:rowId xmlns:a16="http://schemas.microsoft.com/office/drawing/2014/main" val="257937548"/>
                  </a:ext>
                </a:extLst>
              </a:tr>
              <a:tr h="331509">
                <a:tc>
                  <a:txBody>
                    <a:bodyPr/>
                    <a:lstStyle/>
                    <a:p>
                      <a:pPr algn="l" fontAlgn="b"/>
                      <a:r>
                        <a:rPr lang="en-US" sz="1000" u="none" strike="noStrike" dirty="0">
                          <a:solidFill>
                            <a:schemeClr val="tx1"/>
                          </a:solidFill>
                          <a:effectLst/>
                        </a:rPr>
                        <a:t>9</a:t>
                      </a:r>
                      <a:endParaRPr lang="en-US" sz="1000" b="0"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a:solidFill>
                            <a:schemeClr val="tx1"/>
                          </a:solidFill>
                          <a:effectLst/>
                        </a:rPr>
                        <a:t>Almost Lost Customer</a:t>
                      </a:r>
                      <a:endParaRPr lang="en-US" sz="1000" b="0" i="0" u="none" strike="noStrike">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a:solidFill>
                            <a:schemeClr val="tx1"/>
                          </a:solidFill>
                          <a:effectLst/>
                        </a:rPr>
                        <a:t>Very low recency, very low frequency, small amount spent</a:t>
                      </a:r>
                      <a:endParaRPr lang="en-US" sz="1000" b="0" i="0" u="none" strike="noStrike">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dirty="0">
                          <a:solidFill>
                            <a:schemeClr val="tx1"/>
                          </a:solidFill>
                          <a:effectLst/>
                        </a:rPr>
                        <a:t>124</a:t>
                      </a:r>
                      <a:endParaRPr lang="en-US" sz="1000" b="0" i="0" u="none" strike="noStrike" dirty="0">
                        <a:solidFill>
                          <a:schemeClr val="tx1"/>
                        </a:solidFill>
                        <a:effectLst/>
                        <a:latin typeface="Arial" panose="020B0604020202020204" pitchFamily="34" charset="0"/>
                      </a:endParaRPr>
                    </a:p>
                  </a:txBody>
                  <a:tcPr marL="4292" marR="4292" marT="4292" marB="0" anchor="b"/>
                </a:tc>
                <a:extLst>
                  <a:ext uri="{0D108BD9-81ED-4DB2-BD59-A6C34878D82A}">
                    <a16:rowId xmlns:a16="http://schemas.microsoft.com/office/drawing/2014/main" val="1287365971"/>
                  </a:ext>
                </a:extLst>
              </a:tr>
              <a:tr h="331509">
                <a:tc>
                  <a:txBody>
                    <a:bodyPr/>
                    <a:lstStyle/>
                    <a:p>
                      <a:pPr algn="l" fontAlgn="b"/>
                      <a:r>
                        <a:rPr lang="en-US" sz="1000" u="none" strike="noStrike" dirty="0">
                          <a:solidFill>
                            <a:schemeClr val="tx1"/>
                          </a:solidFill>
                          <a:effectLst/>
                        </a:rPr>
                        <a:t>10</a:t>
                      </a:r>
                      <a:endParaRPr lang="en-US" sz="1000" b="0"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a:solidFill>
                            <a:schemeClr val="tx1"/>
                          </a:solidFill>
                          <a:effectLst/>
                        </a:rPr>
                        <a:t>Evassive Customer</a:t>
                      </a:r>
                      <a:endParaRPr lang="en-US" sz="1000" b="0" i="0" u="none" strike="noStrike">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a:solidFill>
                            <a:schemeClr val="tx1"/>
                          </a:solidFill>
                          <a:effectLst/>
                        </a:rPr>
                        <a:t>Very low recency, very low frequency, but high amount spent</a:t>
                      </a:r>
                      <a:endParaRPr lang="en-US" sz="1000" b="0" i="0" u="none" strike="noStrike">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dirty="0">
                          <a:solidFill>
                            <a:schemeClr val="tx1"/>
                          </a:solidFill>
                          <a:effectLst/>
                        </a:rPr>
                        <a:t>112</a:t>
                      </a:r>
                      <a:endParaRPr lang="en-US" sz="1000" b="0" i="0" u="none" strike="noStrike" dirty="0">
                        <a:solidFill>
                          <a:schemeClr val="tx1"/>
                        </a:solidFill>
                        <a:effectLst/>
                        <a:latin typeface="Arial" panose="020B0604020202020204" pitchFamily="34" charset="0"/>
                      </a:endParaRPr>
                    </a:p>
                  </a:txBody>
                  <a:tcPr marL="4292" marR="4292" marT="4292" marB="0" anchor="b"/>
                </a:tc>
                <a:extLst>
                  <a:ext uri="{0D108BD9-81ED-4DB2-BD59-A6C34878D82A}">
                    <a16:rowId xmlns:a16="http://schemas.microsoft.com/office/drawing/2014/main" val="894278832"/>
                  </a:ext>
                </a:extLst>
              </a:tr>
              <a:tr h="239481">
                <a:tc>
                  <a:txBody>
                    <a:bodyPr/>
                    <a:lstStyle/>
                    <a:p>
                      <a:pPr algn="l" fontAlgn="b"/>
                      <a:r>
                        <a:rPr lang="en-US" sz="1000" u="none" strike="noStrike" dirty="0">
                          <a:solidFill>
                            <a:schemeClr val="tx1"/>
                          </a:solidFill>
                          <a:effectLst/>
                        </a:rPr>
                        <a:t>11</a:t>
                      </a:r>
                      <a:endParaRPr lang="en-US" sz="1000" b="0"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a:solidFill>
                            <a:schemeClr val="tx1"/>
                          </a:solidFill>
                          <a:effectLst/>
                        </a:rPr>
                        <a:t>Lost Customer</a:t>
                      </a:r>
                      <a:endParaRPr lang="en-US" sz="1000" b="0" i="0" u="none" strike="noStrike">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a:solidFill>
                            <a:schemeClr val="tx1"/>
                          </a:solidFill>
                          <a:effectLst/>
                        </a:rPr>
                        <a:t>Very low RFM</a:t>
                      </a:r>
                      <a:endParaRPr lang="en-US" sz="1000" b="0" i="0" u="none" strike="noStrike">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dirty="0">
                          <a:solidFill>
                            <a:schemeClr val="tx1"/>
                          </a:solidFill>
                          <a:effectLst/>
                        </a:rPr>
                        <a:t>111</a:t>
                      </a:r>
                      <a:endParaRPr lang="en-US" sz="1000" b="0" i="0" u="none" strike="noStrike" dirty="0">
                        <a:solidFill>
                          <a:schemeClr val="tx1"/>
                        </a:solidFill>
                        <a:effectLst/>
                        <a:latin typeface="Arial" panose="020B0604020202020204" pitchFamily="34" charset="0"/>
                      </a:endParaRPr>
                    </a:p>
                  </a:txBody>
                  <a:tcPr marL="4292" marR="4292" marT="4292" marB="0" anchor="b"/>
                </a:tc>
                <a:extLst>
                  <a:ext uri="{0D108BD9-81ED-4DB2-BD59-A6C34878D82A}">
                    <a16:rowId xmlns:a16="http://schemas.microsoft.com/office/drawing/2014/main" val="4190208105"/>
                  </a:ext>
                </a:extLst>
              </a:tr>
            </a:tbl>
          </a:graphicData>
        </a:graphic>
      </p:graphicFrame>
    </p:spTree>
    <p:extLst>
      <p:ext uri="{BB962C8B-B14F-4D97-AF65-F5344CB8AC3E}">
        <p14:creationId xmlns:p14="http://schemas.microsoft.com/office/powerpoint/2010/main" val="223018025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56825" y="820525"/>
            <a:ext cx="8565600" cy="47580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800" dirty="0"/>
              <a:t>Customer Title Definition in Dataset</a:t>
            </a:r>
          </a:p>
        </p:txBody>
      </p:sp>
      <p:sp>
        <p:nvSpPr>
          <p:cNvPr id="142" name="Shape 91"/>
          <p:cNvSpPr/>
          <p:nvPr/>
        </p:nvSpPr>
        <p:spPr>
          <a:xfrm>
            <a:off x="205025" y="2164724"/>
            <a:ext cx="4134600" cy="4368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graphicFrame>
        <p:nvGraphicFramePr>
          <p:cNvPr id="7" name="Chart 6">
            <a:extLst>
              <a:ext uri="{FF2B5EF4-FFF2-40B4-BE49-F238E27FC236}">
                <a16:creationId xmlns:a16="http://schemas.microsoft.com/office/drawing/2014/main" id="{C0FF72E9-6067-41BC-ACA5-DDD3BFDAB7E4}"/>
              </a:ext>
            </a:extLst>
          </p:cNvPr>
          <p:cNvGraphicFramePr>
            <a:graphicFrameLocks/>
          </p:cNvGraphicFramePr>
          <p:nvPr>
            <p:extLst>
              <p:ext uri="{D42A27DB-BD31-4B8C-83A1-F6EECF244321}">
                <p14:modId xmlns:p14="http://schemas.microsoft.com/office/powerpoint/2010/main" val="2469317162"/>
              </p:ext>
            </p:extLst>
          </p:nvPr>
        </p:nvGraphicFramePr>
        <p:xfrm>
          <a:off x="271770" y="1386238"/>
          <a:ext cx="4433720" cy="365964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C0FF72E9-6067-41BC-ACA5-DDD3BFDAB7E4}"/>
              </a:ext>
            </a:extLst>
          </p:cNvPr>
          <p:cNvGraphicFramePr>
            <a:graphicFrameLocks/>
          </p:cNvGraphicFramePr>
          <p:nvPr>
            <p:extLst>
              <p:ext uri="{D42A27DB-BD31-4B8C-83A1-F6EECF244321}">
                <p14:modId xmlns:p14="http://schemas.microsoft.com/office/powerpoint/2010/main" val="3376419949"/>
              </p:ext>
            </p:extLst>
          </p:nvPr>
        </p:nvGraphicFramePr>
        <p:xfrm>
          <a:off x="4832140" y="1386238"/>
          <a:ext cx="4040090" cy="36596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9719258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533408"/>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118257" y="4322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Interpretation</a:t>
            </a:r>
          </a:p>
        </p:txBody>
      </p:sp>
      <p:sp>
        <p:nvSpPr>
          <p:cNvPr id="150" name="Shape 99"/>
          <p:cNvSpPr/>
          <p:nvPr/>
        </p:nvSpPr>
        <p:spPr>
          <a:xfrm>
            <a:off x="118257" y="424003"/>
            <a:ext cx="8565600" cy="47580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800" dirty="0"/>
              <a:t>Summary Table of the Top 1000 Customers to Target </a:t>
            </a:r>
            <a:endParaRPr sz="1800" dirty="0"/>
          </a:p>
        </p:txBody>
      </p:sp>
      <p:sp>
        <p:nvSpPr>
          <p:cNvPr id="151" name="Shape 100"/>
          <p:cNvSpPr/>
          <p:nvPr/>
        </p:nvSpPr>
        <p:spPr>
          <a:xfrm>
            <a:off x="205025" y="2164724"/>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153" name="Place any supporting images, graphs, data or extra text here."/>
          <p:cNvSpPr/>
          <p:nvPr/>
        </p:nvSpPr>
        <p:spPr>
          <a:xfrm>
            <a:off x="4969973" y="3289336"/>
            <a:ext cx="3800704" cy="4000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endParaRPr dirty="0"/>
          </a:p>
        </p:txBody>
      </p:sp>
      <p:graphicFrame>
        <p:nvGraphicFramePr>
          <p:cNvPr id="3" name="Table 2">
            <a:extLst>
              <a:ext uri="{FF2B5EF4-FFF2-40B4-BE49-F238E27FC236}">
                <a16:creationId xmlns:a16="http://schemas.microsoft.com/office/drawing/2014/main" id="{EA3AA36B-873F-4203-BA28-6271ACDF1909}"/>
              </a:ext>
            </a:extLst>
          </p:cNvPr>
          <p:cNvGraphicFramePr>
            <a:graphicFrameLocks noGrp="1"/>
          </p:cNvGraphicFramePr>
          <p:nvPr>
            <p:extLst>
              <p:ext uri="{D42A27DB-BD31-4B8C-83A1-F6EECF244321}">
                <p14:modId xmlns:p14="http://schemas.microsoft.com/office/powerpoint/2010/main" val="3063849964"/>
              </p:ext>
            </p:extLst>
          </p:nvPr>
        </p:nvGraphicFramePr>
        <p:xfrm>
          <a:off x="460143" y="864665"/>
          <a:ext cx="7624108" cy="4175402"/>
        </p:xfrm>
        <a:graphic>
          <a:graphicData uri="http://schemas.openxmlformats.org/drawingml/2006/table">
            <a:tbl>
              <a:tblPr>
                <a:tableStyleId>{F5AB1C69-6EDB-4FF4-983F-18BD219EF322}</a:tableStyleId>
              </a:tblPr>
              <a:tblGrid>
                <a:gridCol w="402455">
                  <a:extLst>
                    <a:ext uri="{9D8B030D-6E8A-4147-A177-3AD203B41FA5}">
                      <a16:colId xmlns:a16="http://schemas.microsoft.com/office/drawing/2014/main" val="1650172088"/>
                    </a:ext>
                  </a:extLst>
                </a:gridCol>
                <a:gridCol w="1319327">
                  <a:extLst>
                    <a:ext uri="{9D8B030D-6E8A-4147-A177-3AD203B41FA5}">
                      <a16:colId xmlns:a16="http://schemas.microsoft.com/office/drawing/2014/main" val="3455620543"/>
                    </a:ext>
                  </a:extLst>
                </a:gridCol>
                <a:gridCol w="4298347">
                  <a:extLst>
                    <a:ext uri="{9D8B030D-6E8A-4147-A177-3AD203B41FA5}">
                      <a16:colId xmlns:a16="http://schemas.microsoft.com/office/drawing/2014/main" val="1982456314"/>
                    </a:ext>
                  </a:extLst>
                </a:gridCol>
                <a:gridCol w="722951">
                  <a:extLst>
                    <a:ext uri="{9D8B030D-6E8A-4147-A177-3AD203B41FA5}">
                      <a16:colId xmlns:a16="http://schemas.microsoft.com/office/drawing/2014/main" val="2751344610"/>
                    </a:ext>
                  </a:extLst>
                </a:gridCol>
                <a:gridCol w="881028">
                  <a:extLst>
                    <a:ext uri="{9D8B030D-6E8A-4147-A177-3AD203B41FA5}">
                      <a16:colId xmlns:a16="http://schemas.microsoft.com/office/drawing/2014/main" val="852344678"/>
                    </a:ext>
                  </a:extLst>
                </a:gridCol>
              </a:tblGrid>
              <a:tr h="495997">
                <a:tc>
                  <a:txBody>
                    <a:bodyPr/>
                    <a:lstStyle/>
                    <a:p>
                      <a:pPr algn="l" fontAlgn="b"/>
                      <a:r>
                        <a:rPr lang="en-US" sz="1000" b="1" u="none" strike="noStrike" dirty="0">
                          <a:solidFill>
                            <a:schemeClr val="tx1"/>
                          </a:solidFill>
                          <a:effectLst/>
                        </a:rPr>
                        <a:t>Rank</a:t>
                      </a:r>
                      <a:endParaRPr lang="en-US" sz="1000" b="1"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b="1" u="none" strike="noStrike" dirty="0">
                          <a:solidFill>
                            <a:schemeClr val="tx1"/>
                          </a:solidFill>
                          <a:effectLst/>
                        </a:rPr>
                        <a:t>Customer Title</a:t>
                      </a:r>
                      <a:endParaRPr lang="en-US" sz="1000" b="1"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b="1" u="none" strike="noStrike" dirty="0">
                          <a:solidFill>
                            <a:schemeClr val="tx1"/>
                          </a:solidFill>
                          <a:effectLst/>
                        </a:rPr>
                        <a:t>Description</a:t>
                      </a:r>
                      <a:endParaRPr lang="en-US" sz="1000" b="1"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b="1" i="0" u="none" strike="noStrike" dirty="0">
                          <a:solidFill>
                            <a:schemeClr val="tx1"/>
                          </a:solidFill>
                          <a:effectLst/>
                          <a:latin typeface="Arial" panose="020B0604020202020204" pitchFamily="34" charset="0"/>
                        </a:rPr>
                        <a:t>Number of Customers</a:t>
                      </a:r>
                    </a:p>
                  </a:txBody>
                  <a:tcPr marL="4292" marR="4292" marT="4292" marB="0" anchor="b"/>
                </a:tc>
                <a:tc>
                  <a:txBody>
                    <a:bodyPr/>
                    <a:lstStyle/>
                    <a:p>
                      <a:pPr algn="l" fontAlgn="b"/>
                      <a:r>
                        <a:rPr lang="en-US" sz="1000" b="1" i="0" u="none" strike="noStrike" dirty="0" err="1">
                          <a:solidFill>
                            <a:schemeClr val="tx1"/>
                          </a:solidFill>
                          <a:effectLst/>
                          <a:latin typeface="Arial" panose="020B0604020202020204" pitchFamily="34" charset="0"/>
                        </a:rPr>
                        <a:t>Cummulative</a:t>
                      </a:r>
                      <a:endParaRPr lang="en-US" sz="1000" b="1" i="0" u="none" strike="noStrike" dirty="0">
                        <a:solidFill>
                          <a:schemeClr val="tx1"/>
                        </a:solidFill>
                        <a:effectLst/>
                        <a:latin typeface="Arial" panose="020B0604020202020204" pitchFamily="34" charset="0"/>
                      </a:endParaRPr>
                    </a:p>
                  </a:txBody>
                  <a:tcPr marL="4292" marR="4292" marT="4292" marB="0" anchor="b"/>
                </a:tc>
                <a:extLst>
                  <a:ext uri="{0D108BD9-81ED-4DB2-BD59-A6C34878D82A}">
                    <a16:rowId xmlns:a16="http://schemas.microsoft.com/office/drawing/2014/main" val="586846931"/>
                  </a:ext>
                </a:extLst>
              </a:tr>
              <a:tr h="285830">
                <a:tc>
                  <a:txBody>
                    <a:bodyPr/>
                    <a:lstStyle/>
                    <a:p>
                      <a:pPr algn="l" fontAlgn="b"/>
                      <a:r>
                        <a:rPr lang="en-US" sz="1000" u="none" strike="noStrike" dirty="0">
                          <a:solidFill>
                            <a:schemeClr val="tx1"/>
                          </a:solidFill>
                          <a:effectLst/>
                        </a:rPr>
                        <a:t>1</a:t>
                      </a:r>
                      <a:endParaRPr lang="en-US" sz="1000" b="0"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dirty="0">
                          <a:solidFill>
                            <a:schemeClr val="tx1"/>
                          </a:solidFill>
                          <a:effectLst/>
                        </a:rPr>
                        <a:t>Platinum Customer</a:t>
                      </a:r>
                      <a:endParaRPr lang="en-US" sz="1000" b="0"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dirty="0">
                          <a:solidFill>
                            <a:schemeClr val="tx1"/>
                          </a:solidFill>
                          <a:effectLst/>
                        </a:rPr>
                        <a:t>Most recent, buys </a:t>
                      </a:r>
                      <a:r>
                        <a:rPr lang="en-US" sz="1000" u="none" strike="noStrike" dirty="0" err="1">
                          <a:solidFill>
                            <a:schemeClr val="tx1"/>
                          </a:solidFill>
                          <a:effectLst/>
                        </a:rPr>
                        <a:t>often,most</a:t>
                      </a:r>
                      <a:r>
                        <a:rPr lang="en-US" sz="1000" u="none" strike="noStrike" dirty="0">
                          <a:solidFill>
                            <a:schemeClr val="tx1"/>
                          </a:solidFill>
                          <a:effectLst/>
                        </a:rPr>
                        <a:t>  spent  amount</a:t>
                      </a:r>
                      <a:endParaRPr lang="en-US" sz="1000" b="0"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b="0" i="0" u="none" strike="noStrike" dirty="0">
                          <a:solidFill>
                            <a:schemeClr val="tx1"/>
                          </a:solidFill>
                          <a:effectLst/>
                          <a:latin typeface="Arial" panose="020B0604020202020204" pitchFamily="34" charset="0"/>
                        </a:rPr>
                        <a:t>176</a:t>
                      </a:r>
                    </a:p>
                  </a:txBody>
                  <a:tcPr marL="4292" marR="4292" marT="4292" marB="0" anchor="b"/>
                </a:tc>
                <a:tc>
                  <a:txBody>
                    <a:bodyPr/>
                    <a:lstStyle/>
                    <a:p>
                      <a:pPr algn="l" fontAlgn="b"/>
                      <a:r>
                        <a:rPr lang="en-US" sz="1000" b="0" i="0" u="none" strike="noStrike" dirty="0">
                          <a:solidFill>
                            <a:schemeClr val="tx1"/>
                          </a:solidFill>
                          <a:effectLst/>
                          <a:latin typeface="Arial" panose="020B0604020202020204" pitchFamily="34" charset="0"/>
                        </a:rPr>
                        <a:t>176</a:t>
                      </a:r>
                    </a:p>
                  </a:txBody>
                  <a:tcPr marL="4292" marR="4292" marT="4292" marB="0" anchor="b"/>
                </a:tc>
                <a:extLst>
                  <a:ext uri="{0D108BD9-81ED-4DB2-BD59-A6C34878D82A}">
                    <a16:rowId xmlns:a16="http://schemas.microsoft.com/office/drawing/2014/main" val="874898421"/>
                  </a:ext>
                </a:extLst>
              </a:tr>
              <a:tr h="285830">
                <a:tc>
                  <a:txBody>
                    <a:bodyPr/>
                    <a:lstStyle/>
                    <a:p>
                      <a:pPr algn="l" fontAlgn="b"/>
                      <a:r>
                        <a:rPr lang="en-US" sz="1000" u="none" strike="noStrike" dirty="0">
                          <a:solidFill>
                            <a:schemeClr val="tx1"/>
                          </a:solidFill>
                          <a:effectLst/>
                        </a:rPr>
                        <a:t>2</a:t>
                      </a:r>
                      <a:endParaRPr lang="en-US" sz="1000" b="0"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a:solidFill>
                            <a:schemeClr val="tx1"/>
                          </a:solidFill>
                          <a:effectLst/>
                        </a:rPr>
                        <a:t>Very Loyal</a:t>
                      </a:r>
                      <a:endParaRPr lang="en-US" sz="1000" b="0" i="0" u="none" strike="noStrike">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dirty="0">
                          <a:solidFill>
                            <a:schemeClr val="tx1"/>
                          </a:solidFill>
                          <a:effectLst/>
                        </a:rPr>
                        <a:t>Most recent, buys often, spent large amount</a:t>
                      </a:r>
                      <a:endParaRPr lang="en-US" sz="1000" b="0"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b="0" i="0" u="none" strike="noStrike" dirty="0">
                          <a:solidFill>
                            <a:schemeClr val="tx1"/>
                          </a:solidFill>
                          <a:effectLst/>
                          <a:latin typeface="Arial" panose="020B0604020202020204" pitchFamily="34" charset="0"/>
                        </a:rPr>
                        <a:t>184</a:t>
                      </a:r>
                    </a:p>
                  </a:txBody>
                  <a:tcPr marL="4292" marR="4292" marT="4292" marB="0" anchor="b"/>
                </a:tc>
                <a:tc>
                  <a:txBody>
                    <a:bodyPr/>
                    <a:lstStyle/>
                    <a:p>
                      <a:pPr algn="l" fontAlgn="b"/>
                      <a:r>
                        <a:rPr lang="en-US" sz="1000" b="0" i="0" u="none" strike="noStrike" dirty="0">
                          <a:solidFill>
                            <a:schemeClr val="tx1"/>
                          </a:solidFill>
                          <a:effectLst/>
                          <a:latin typeface="Arial" panose="020B0604020202020204" pitchFamily="34" charset="0"/>
                        </a:rPr>
                        <a:t>360</a:t>
                      </a:r>
                    </a:p>
                  </a:txBody>
                  <a:tcPr marL="4292" marR="4292" marT="4292" marB="0" anchor="b"/>
                </a:tc>
                <a:extLst>
                  <a:ext uri="{0D108BD9-81ED-4DB2-BD59-A6C34878D82A}">
                    <a16:rowId xmlns:a16="http://schemas.microsoft.com/office/drawing/2014/main" val="4282476885"/>
                  </a:ext>
                </a:extLst>
              </a:tr>
              <a:tr h="356295">
                <a:tc>
                  <a:txBody>
                    <a:bodyPr/>
                    <a:lstStyle/>
                    <a:p>
                      <a:pPr algn="l" fontAlgn="b"/>
                      <a:r>
                        <a:rPr lang="en-US" sz="1000" u="none" strike="noStrike" dirty="0">
                          <a:solidFill>
                            <a:schemeClr val="tx1"/>
                          </a:solidFill>
                          <a:effectLst/>
                        </a:rPr>
                        <a:t>3</a:t>
                      </a:r>
                      <a:endParaRPr lang="en-US" sz="1000" b="0"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dirty="0">
                          <a:solidFill>
                            <a:schemeClr val="tx1"/>
                          </a:solidFill>
                          <a:effectLst/>
                        </a:rPr>
                        <a:t>Becoming Loyal</a:t>
                      </a:r>
                      <a:endParaRPr lang="en-US" sz="1000" b="0"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dirty="0">
                          <a:solidFill>
                            <a:schemeClr val="tx1"/>
                          </a:solidFill>
                          <a:effectLst/>
                        </a:rPr>
                        <a:t>Relatively recent, bought more than once, spent large amount </a:t>
                      </a:r>
                      <a:endParaRPr lang="en-US" sz="1000" b="0"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b="0" i="0" u="none" strike="noStrike" dirty="0">
                          <a:solidFill>
                            <a:schemeClr val="tx1"/>
                          </a:solidFill>
                          <a:effectLst/>
                          <a:latin typeface="Arial" panose="020B0604020202020204" pitchFamily="34" charset="0"/>
                        </a:rPr>
                        <a:t>344</a:t>
                      </a:r>
                    </a:p>
                  </a:txBody>
                  <a:tcPr marL="4292" marR="4292" marT="4292" marB="0" anchor="b"/>
                </a:tc>
                <a:tc>
                  <a:txBody>
                    <a:bodyPr/>
                    <a:lstStyle/>
                    <a:p>
                      <a:pPr algn="l" fontAlgn="b"/>
                      <a:r>
                        <a:rPr lang="en-US" sz="1000" b="0" i="0" u="none" strike="noStrike" dirty="0">
                          <a:solidFill>
                            <a:schemeClr val="tx1"/>
                          </a:solidFill>
                          <a:effectLst/>
                          <a:latin typeface="Arial" panose="020B0604020202020204" pitchFamily="34" charset="0"/>
                        </a:rPr>
                        <a:t>704</a:t>
                      </a:r>
                    </a:p>
                  </a:txBody>
                  <a:tcPr marL="4292" marR="4292" marT="4292" marB="0" anchor="b"/>
                </a:tc>
                <a:extLst>
                  <a:ext uri="{0D108BD9-81ED-4DB2-BD59-A6C34878D82A}">
                    <a16:rowId xmlns:a16="http://schemas.microsoft.com/office/drawing/2014/main" val="744403582"/>
                  </a:ext>
                </a:extLst>
              </a:tr>
              <a:tr h="356295">
                <a:tc>
                  <a:txBody>
                    <a:bodyPr/>
                    <a:lstStyle/>
                    <a:p>
                      <a:pPr algn="l" fontAlgn="b"/>
                      <a:r>
                        <a:rPr lang="en-US" sz="1000" u="none" strike="noStrike" dirty="0">
                          <a:solidFill>
                            <a:schemeClr val="tx1"/>
                          </a:solidFill>
                          <a:effectLst/>
                        </a:rPr>
                        <a:t>4</a:t>
                      </a:r>
                      <a:endParaRPr lang="en-US" sz="1000" b="0"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dirty="0">
                          <a:solidFill>
                            <a:schemeClr val="tx1"/>
                          </a:solidFill>
                          <a:effectLst/>
                        </a:rPr>
                        <a:t>Recent Customer</a:t>
                      </a:r>
                      <a:endParaRPr lang="en-US" sz="1000" b="0"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a:solidFill>
                            <a:schemeClr val="tx1"/>
                          </a:solidFill>
                          <a:effectLst/>
                        </a:rPr>
                        <a:t>Bought recently, not very often, spent small amount</a:t>
                      </a:r>
                      <a:endParaRPr lang="en-US" sz="1000" b="0" i="0" u="none" strike="noStrike">
                        <a:solidFill>
                          <a:schemeClr val="tx1"/>
                        </a:solidFill>
                        <a:effectLst/>
                        <a:latin typeface="Arial" panose="020B0604020202020204" pitchFamily="34" charset="0"/>
                      </a:endParaRPr>
                    </a:p>
                  </a:txBody>
                  <a:tcPr marL="4292" marR="4292" marT="4292" marB="0" anchor="b"/>
                </a:tc>
                <a:tc>
                  <a:txBody>
                    <a:bodyPr/>
                    <a:lstStyle/>
                    <a:p>
                      <a:pPr algn="l" fontAlgn="b"/>
                      <a:r>
                        <a:rPr lang="en-US" sz="1000" b="0" i="0" u="none" strike="noStrike" dirty="0">
                          <a:solidFill>
                            <a:schemeClr val="tx1"/>
                          </a:solidFill>
                          <a:effectLst/>
                          <a:latin typeface="Arial" panose="020B0604020202020204" pitchFamily="34" charset="0"/>
                        </a:rPr>
                        <a:t>368</a:t>
                      </a:r>
                    </a:p>
                  </a:txBody>
                  <a:tcPr marL="4292" marR="4292" marT="4292" marB="0" anchor="b"/>
                </a:tc>
                <a:tc>
                  <a:txBody>
                    <a:bodyPr/>
                    <a:lstStyle/>
                    <a:p>
                      <a:pPr algn="l" fontAlgn="b"/>
                      <a:r>
                        <a:rPr lang="en-US" sz="1000" b="0" i="0" u="none" strike="noStrike" dirty="0">
                          <a:solidFill>
                            <a:schemeClr val="tx1"/>
                          </a:solidFill>
                          <a:effectLst/>
                          <a:latin typeface="Arial" panose="020B0604020202020204" pitchFamily="34" charset="0"/>
                        </a:rPr>
                        <a:t>1072</a:t>
                      </a:r>
                    </a:p>
                  </a:txBody>
                  <a:tcPr marL="4292" marR="4292" marT="4292" marB="0" anchor="b"/>
                </a:tc>
                <a:extLst>
                  <a:ext uri="{0D108BD9-81ED-4DB2-BD59-A6C34878D82A}">
                    <a16:rowId xmlns:a16="http://schemas.microsoft.com/office/drawing/2014/main" val="1469659099"/>
                  </a:ext>
                </a:extLst>
              </a:tr>
              <a:tr h="356295">
                <a:tc>
                  <a:txBody>
                    <a:bodyPr/>
                    <a:lstStyle/>
                    <a:p>
                      <a:pPr algn="l" fontAlgn="b"/>
                      <a:r>
                        <a:rPr lang="en-US" sz="1000" u="none" strike="noStrike" dirty="0">
                          <a:solidFill>
                            <a:schemeClr val="tx1"/>
                          </a:solidFill>
                          <a:effectLst/>
                        </a:rPr>
                        <a:t>5</a:t>
                      </a:r>
                      <a:endParaRPr lang="en-US" sz="1000" b="0"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a:solidFill>
                            <a:schemeClr val="tx1"/>
                          </a:solidFill>
                          <a:effectLst/>
                        </a:rPr>
                        <a:t>Potential Customer</a:t>
                      </a:r>
                      <a:endParaRPr lang="en-US" sz="1000" b="0" i="0" u="none" strike="noStrike">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a:solidFill>
                            <a:schemeClr val="tx1"/>
                          </a:solidFill>
                          <a:effectLst/>
                        </a:rPr>
                        <a:t>Bought recently, neve bought before, spent small amount</a:t>
                      </a:r>
                      <a:endParaRPr lang="en-US" sz="1000" b="0" i="0" u="none" strike="noStrike">
                        <a:solidFill>
                          <a:schemeClr val="tx1"/>
                        </a:solidFill>
                        <a:effectLst/>
                        <a:latin typeface="Arial" panose="020B0604020202020204" pitchFamily="34" charset="0"/>
                      </a:endParaRPr>
                    </a:p>
                  </a:txBody>
                  <a:tcPr marL="4292" marR="4292" marT="4292" marB="0" anchor="b"/>
                </a:tc>
                <a:tc>
                  <a:txBody>
                    <a:bodyPr/>
                    <a:lstStyle/>
                    <a:p>
                      <a:pPr algn="l" fontAlgn="b"/>
                      <a:r>
                        <a:rPr lang="en-US" sz="1000" b="0" i="0" u="none" strike="noStrike" dirty="0">
                          <a:solidFill>
                            <a:schemeClr val="tx1"/>
                          </a:solidFill>
                          <a:effectLst/>
                          <a:latin typeface="Arial" panose="020B0604020202020204" pitchFamily="34" charset="0"/>
                        </a:rPr>
                        <a:t>355</a:t>
                      </a:r>
                    </a:p>
                  </a:txBody>
                  <a:tcPr marL="4292" marR="4292" marT="4292" marB="0" anchor="b"/>
                </a:tc>
                <a:tc>
                  <a:txBody>
                    <a:bodyPr/>
                    <a:lstStyle/>
                    <a:p>
                      <a:pPr algn="l" fontAlgn="b"/>
                      <a:r>
                        <a:rPr lang="en-US" sz="1000" b="0" i="0" u="none" strike="noStrike" dirty="0">
                          <a:solidFill>
                            <a:schemeClr val="tx1"/>
                          </a:solidFill>
                          <a:effectLst/>
                          <a:latin typeface="Arial" panose="020B0604020202020204" pitchFamily="34" charset="0"/>
                        </a:rPr>
                        <a:t>1427</a:t>
                      </a:r>
                    </a:p>
                  </a:txBody>
                  <a:tcPr marL="4292" marR="4292" marT="4292" marB="0" anchor="b"/>
                </a:tc>
                <a:extLst>
                  <a:ext uri="{0D108BD9-81ED-4DB2-BD59-A6C34878D82A}">
                    <a16:rowId xmlns:a16="http://schemas.microsoft.com/office/drawing/2014/main" val="2169558428"/>
                  </a:ext>
                </a:extLst>
              </a:tr>
              <a:tr h="356295">
                <a:tc>
                  <a:txBody>
                    <a:bodyPr/>
                    <a:lstStyle/>
                    <a:p>
                      <a:pPr algn="l" fontAlgn="b"/>
                      <a:r>
                        <a:rPr lang="en-US" sz="1000" u="none" strike="noStrike" dirty="0">
                          <a:solidFill>
                            <a:schemeClr val="tx1"/>
                          </a:solidFill>
                          <a:effectLst/>
                        </a:rPr>
                        <a:t>6</a:t>
                      </a:r>
                      <a:endParaRPr lang="en-US" sz="1000" b="0"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a:solidFill>
                            <a:schemeClr val="tx1"/>
                          </a:solidFill>
                          <a:effectLst/>
                        </a:rPr>
                        <a:t>Late Bloomer</a:t>
                      </a:r>
                      <a:endParaRPr lang="en-US" sz="1000" b="0" i="0" u="none" strike="noStrike">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a:solidFill>
                            <a:schemeClr val="tx1"/>
                          </a:solidFill>
                          <a:effectLst/>
                        </a:rPr>
                        <a:t>No purchase recently, but RFM value is larger tha average</a:t>
                      </a:r>
                      <a:endParaRPr lang="en-US" sz="1000" b="0" i="0" u="none" strike="noStrike">
                        <a:solidFill>
                          <a:schemeClr val="tx1"/>
                        </a:solidFill>
                        <a:effectLst/>
                        <a:latin typeface="Arial" panose="020B0604020202020204" pitchFamily="34" charset="0"/>
                      </a:endParaRPr>
                    </a:p>
                  </a:txBody>
                  <a:tcPr marL="4292" marR="4292" marT="4292" marB="0" anchor="b"/>
                </a:tc>
                <a:tc>
                  <a:txBody>
                    <a:bodyPr/>
                    <a:lstStyle/>
                    <a:p>
                      <a:pPr algn="l" fontAlgn="b"/>
                      <a:r>
                        <a:rPr lang="en-US" sz="1000" b="0" i="0" u="none" strike="noStrike" dirty="0">
                          <a:solidFill>
                            <a:schemeClr val="tx1"/>
                          </a:solidFill>
                          <a:effectLst/>
                          <a:latin typeface="Arial" panose="020B0604020202020204" pitchFamily="34" charset="0"/>
                        </a:rPr>
                        <a:t>333</a:t>
                      </a:r>
                    </a:p>
                  </a:txBody>
                  <a:tcPr marL="4292" marR="4292" marT="4292" marB="0" anchor="b"/>
                </a:tc>
                <a:tc>
                  <a:txBody>
                    <a:bodyPr/>
                    <a:lstStyle/>
                    <a:p>
                      <a:pPr algn="l" fontAlgn="b"/>
                      <a:r>
                        <a:rPr lang="en-US" sz="1000" b="0" i="0" u="none" strike="noStrike" dirty="0">
                          <a:solidFill>
                            <a:schemeClr val="tx1"/>
                          </a:solidFill>
                          <a:effectLst/>
                          <a:latin typeface="Arial" panose="020B0604020202020204" pitchFamily="34" charset="0"/>
                        </a:rPr>
                        <a:t>1760</a:t>
                      </a:r>
                    </a:p>
                  </a:txBody>
                  <a:tcPr marL="4292" marR="4292" marT="4292" marB="0" anchor="b"/>
                </a:tc>
                <a:extLst>
                  <a:ext uri="{0D108BD9-81ED-4DB2-BD59-A6C34878D82A}">
                    <a16:rowId xmlns:a16="http://schemas.microsoft.com/office/drawing/2014/main" val="800049651"/>
                  </a:ext>
                </a:extLst>
              </a:tr>
              <a:tr h="285830">
                <a:tc>
                  <a:txBody>
                    <a:bodyPr/>
                    <a:lstStyle/>
                    <a:p>
                      <a:pPr algn="l" fontAlgn="b"/>
                      <a:r>
                        <a:rPr lang="en-US" sz="1000" u="none" strike="noStrike" dirty="0">
                          <a:solidFill>
                            <a:schemeClr val="tx1"/>
                          </a:solidFill>
                          <a:effectLst/>
                        </a:rPr>
                        <a:t>7</a:t>
                      </a:r>
                      <a:endParaRPr lang="en-US" sz="1000" b="0"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a:solidFill>
                            <a:schemeClr val="tx1"/>
                          </a:solidFill>
                          <a:effectLst/>
                        </a:rPr>
                        <a:t>Losing Customer</a:t>
                      </a:r>
                      <a:endParaRPr lang="en-US" sz="1000" b="0" i="0" u="none" strike="noStrike">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a:solidFill>
                            <a:schemeClr val="tx1"/>
                          </a:solidFill>
                          <a:effectLst/>
                        </a:rPr>
                        <a:t>Purchase was a while ago an below average RFM Values</a:t>
                      </a:r>
                      <a:endParaRPr lang="en-US" sz="1000" b="0" i="0" u="none" strike="noStrike">
                        <a:solidFill>
                          <a:schemeClr val="tx1"/>
                        </a:solidFill>
                        <a:effectLst/>
                        <a:latin typeface="Arial" panose="020B0604020202020204" pitchFamily="34" charset="0"/>
                      </a:endParaRPr>
                    </a:p>
                  </a:txBody>
                  <a:tcPr marL="4292" marR="4292" marT="4292" marB="0" anchor="b"/>
                </a:tc>
                <a:tc>
                  <a:txBody>
                    <a:bodyPr/>
                    <a:lstStyle/>
                    <a:p>
                      <a:pPr algn="l" fontAlgn="b"/>
                      <a:r>
                        <a:rPr lang="en-US" sz="1000" b="0" i="0" u="none" strike="noStrike" dirty="0">
                          <a:solidFill>
                            <a:schemeClr val="tx1"/>
                          </a:solidFill>
                          <a:effectLst/>
                          <a:latin typeface="Arial" panose="020B0604020202020204" pitchFamily="34" charset="0"/>
                        </a:rPr>
                        <a:t>356</a:t>
                      </a:r>
                    </a:p>
                  </a:txBody>
                  <a:tcPr marL="4292" marR="4292" marT="4292" marB="0" anchor="b"/>
                </a:tc>
                <a:tc>
                  <a:txBody>
                    <a:bodyPr/>
                    <a:lstStyle/>
                    <a:p>
                      <a:pPr algn="l" fontAlgn="b"/>
                      <a:r>
                        <a:rPr lang="en-US" sz="1000" b="0" i="0" u="none" strike="noStrike" dirty="0">
                          <a:solidFill>
                            <a:schemeClr val="tx1"/>
                          </a:solidFill>
                          <a:effectLst/>
                          <a:latin typeface="Arial" panose="020B0604020202020204" pitchFamily="34" charset="0"/>
                        </a:rPr>
                        <a:t>2116</a:t>
                      </a:r>
                    </a:p>
                  </a:txBody>
                  <a:tcPr marL="4292" marR="4292" marT="4292" marB="0" anchor="b"/>
                </a:tc>
                <a:extLst>
                  <a:ext uri="{0D108BD9-81ED-4DB2-BD59-A6C34878D82A}">
                    <a16:rowId xmlns:a16="http://schemas.microsoft.com/office/drawing/2014/main" val="4232025176"/>
                  </a:ext>
                </a:extLst>
              </a:tr>
              <a:tr h="426758">
                <a:tc>
                  <a:txBody>
                    <a:bodyPr/>
                    <a:lstStyle/>
                    <a:p>
                      <a:pPr algn="l" fontAlgn="b"/>
                      <a:r>
                        <a:rPr lang="en-US" sz="1000" u="none" strike="noStrike" dirty="0">
                          <a:solidFill>
                            <a:schemeClr val="tx1"/>
                          </a:solidFill>
                          <a:effectLst/>
                        </a:rPr>
                        <a:t>8</a:t>
                      </a:r>
                      <a:endParaRPr lang="en-US" sz="1000" b="0"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a:solidFill>
                            <a:schemeClr val="tx1"/>
                          </a:solidFill>
                          <a:effectLst/>
                        </a:rPr>
                        <a:t>High Risk Customer</a:t>
                      </a:r>
                      <a:endParaRPr lang="en-US" sz="1000" b="0" i="0" u="none" strike="noStrike">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a:solidFill>
                            <a:schemeClr val="tx1"/>
                          </a:solidFill>
                          <a:effectLst/>
                        </a:rPr>
                        <a:t>Purchase was long time ago,frequency is quite high an amount spent is high</a:t>
                      </a:r>
                      <a:endParaRPr lang="en-US" sz="1000" b="0" i="0" u="none" strike="noStrike">
                        <a:solidFill>
                          <a:schemeClr val="tx1"/>
                        </a:solidFill>
                        <a:effectLst/>
                        <a:latin typeface="Arial" panose="020B0604020202020204" pitchFamily="34" charset="0"/>
                      </a:endParaRPr>
                    </a:p>
                  </a:txBody>
                  <a:tcPr marL="4292" marR="4292" marT="4292" marB="0" anchor="b"/>
                </a:tc>
                <a:tc>
                  <a:txBody>
                    <a:bodyPr/>
                    <a:lstStyle/>
                    <a:p>
                      <a:pPr algn="l" fontAlgn="b"/>
                      <a:r>
                        <a:rPr lang="en-US" sz="1000" b="0" i="0" u="none" strike="noStrike" dirty="0">
                          <a:solidFill>
                            <a:schemeClr val="tx1"/>
                          </a:solidFill>
                          <a:effectLst/>
                          <a:latin typeface="Arial" panose="020B0604020202020204" pitchFamily="34" charset="0"/>
                        </a:rPr>
                        <a:t>360</a:t>
                      </a:r>
                    </a:p>
                  </a:txBody>
                  <a:tcPr marL="4292" marR="4292" marT="4292" marB="0" anchor="b"/>
                </a:tc>
                <a:tc>
                  <a:txBody>
                    <a:bodyPr/>
                    <a:lstStyle/>
                    <a:p>
                      <a:pPr algn="l" fontAlgn="b"/>
                      <a:r>
                        <a:rPr lang="en-US" sz="1000" b="0" i="0" u="none" strike="noStrike" dirty="0">
                          <a:solidFill>
                            <a:schemeClr val="tx1"/>
                          </a:solidFill>
                          <a:effectLst/>
                          <a:latin typeface="Arial" panose="020B0604020202020204" pitchFamily="34" charset="0"/>
                        </a:rPr>
                        <a:t>2476</a:t>
                      </a:r>
                    </a:p>
                  </a:txBody>
                  <a:tcPr marL="4292" marR="4292" marT="4292" marB="0" anchor="b"/>
                </a:tc>
                <a:extLst>
                  <a:ext uri="{0D108BD9-81ED-4DB2-BD59-A6C34878D82A}">
                    <a16:rowId xmlns:a16="http://schemas.microsoft.com/office/drawing/2014/main" val="599073275"/>
                  </a:ext>
                </a:extLst>
              </a:tr>
              <a:tr h="356295">
                <a:tc>
                  <a:txBody>
                    <a:bodyPr/>
                    <a:lstStyle/>
                    <a:p>
                      <a:pPr algn="l" fontAlgn="b"/>
                      <a:r>
                        <a:rPr lang="en-US" sz="1000" u="none" strike="noStrike" dirty="0">
                          <a:solidFill>
                            <a:schemeClr val="tx1"/>
                          </a:solidFill>
                          <a:effectLst/>
                        </a:rPr>
                        <a:t>9</a:t>
                      </a:r>
                      <a:endParaRPr lang="en-US" sz="1000" b="0"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a:solidFill>
                            <a:schemeClr val="tx1"/>
                          </a:solidFill>
                          <a:effectLst/>
                        </a:rPr>
                        <a:t>Almost Lost Customer</a:t>
                      </a:r>
                      <a:endParaRPr lang="en-US" sz="1000" b="0" i="0" u="none" strike="noStrike">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a:solidFill>
                            <a:schemeClr val="tx1"/>
                          </a:solidFill>
                          <a:effectLst/>
                        </a:rPr>
                        <a:t>Very low recency, very low frequency, small amount spent</a:t>
                      </a:r>
                      <a:endParaRPr lang="en-US" sz="1000" b="0" i="0" u="none" strike="noStrike">
                        <a:solidFill>
                          <a:schemeClr val="tx1"/>
                        </a:solidFill>
                        <a:effectLst/>
                        <a:latin typeface="Arial" panose="020B0604020202020204" pitchFamily="34" charset="0"/>
                      </a:endParaRPr>
                    </a:p>
                  </a:txBody>
                  <a:tcPr marL="4292" marR="4292" marT="4292" marB="0" anchor="b"/>
                </a:tc>
                <a:tc>
                  <a:txBody>
                    <a:bodyPr/>
                    <a:lstStyle/>
                    <a:p>
                      <a:pPr algn="l" fontAlgn="b"/>
                      <a:r>
                        <a:rPr lang="en-US" sz="1000" b="0" i="0" u="none" strike="noStrike" dirty="0">
                          <a:solidFill>
                            <a:schemeClr val="tx1"/>
                          </a:solidFill>
                          <a:effectLst/>
                          <a:latin typeface="Arial" panose="020B0604020202020204" pitchFamily="34" charset="0"/>
                        </a:rPr>
                        <a:t>326</a:t>
                      </a:r>
                    </a:p>
                  </a:txBody>
                  <a:tcPr marL="4292" marR="4292" marT="4292" marB="0" anchor="b"/>
                </a:tc>
                <a:tc>
                  <a:txBody>
                    <a:bodyPr/>
                    <a:lstStyle/>
                    <a:p>
                      <a:pPr algn="l" fontAlgn="b"/>
                      <a:r>
                        <a:rPr lang="en-US" sz="1000" b="0" i="0" u="none" strike="noStrike" dirty="0">
                          <a:solidFill>
                            <a:schemeClr val="tx1"/>
                          </a:solidFill>
                          <a:effectLst/>
                          <a:latin typeface="Arial" panose="020B0604020202020204" pitchFamily="34" charset="0"/>
                        </a:rPr>
                        <a:t>2802</a:t>
                      </a:r>
                    </a:p>
                  </a:txBody>
                  <a:tcPr marL="4292" marR="4292" marT="4292" marB="0" anchor="b"/>
                </a:tc>
                <a:extLst>
                  <a:ext uri="{0D108BD9-81ED-4DB2-BD59-A6C34878D82A}">
                    <a16:rowId xmlns:a16="http://schemas.microsoft.com/office/drawing/2014/main" val="1819513003"/>
                  </a:ext>
                </a:extLst>
              </a:tr>
              <a:tr h="356295">
                <a:tc>
                  <a:txBody>
                    <a:bodyPr/>
                    <a:lstStyle/>
                    <a:p>
                      <a:pPr algn="l" fontAlgn="b"/>
                      <a:r>
                        <a:rPr lang="en-US" sz="1000" u="none" strike="noStrike" dirty="0">
                          <a:solidFill>
                            <a:schemeClr val="tx1"/>
                          </a:solidFill>
                          <a:effectLst/>
                        </a:rPr>
                        <a:t>10</a:t>
                      </a:r>
                      <a:endParaRPr lang="en-US" sz="1000" b="0"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a:solidFill>
                            <a:schemeClr val="tx1"/>
                          </a:solidFill>
                          <a:effectLst/>
                        </a:rPr>
                        <a:t>Evassive Customer</a:t>
                      </a:r>
                      <a:endParaRPr lang="en-US" sz="1000" b="0" i="0" u="none" strike="noStrike">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a:solidFill>
                            <a:schemeClr val="tx1"/>
                          </a:solidFill>
                          <a:effectLst/>
                        </a:rPr>
                        <a:t>Very low recency, very low frequency, but high amount spent</a:t>
                      </a:r>
                      <a:endParaRPr lang="en-US" sz="1000" b="0" i="0" u="none" strike="noStrike">
                        <a:solidFill>
                          <a:schemeClr val="tx1"/>
                        </a:solidFill>
                        <a:effectLst/>
                        <a:latin typeface="Arial" panose="020B0604020202020204" pitchFamily="34" charset="0"/>
                      </a:endParaRPr>
                    </a:p>
                  </a:txBody>
                  <a:tcPr marL="4292" marR="4292" marT="4292" marB="0" anchor="b"/>
                </a:tc>
                <a:tc>
                  <a:txBody>
                    <a:bodyPr/>
                    <a:lstStyle/>
                    <a:p>
                      <a:pPr algn="l" fontAlgn="b"/>
                      <a:r>
                        <a:rPr lang="en-US" sz="1000" b="0" i="0" u="none" strike="noStrike" dirty="0">
                          <a:solidFill>
                            <a:schemeClr val="tx1"/>
                          </a:solidFill>
                          <a:effectLst/>
                          <a:latin typeface="Arial" panose="020B0604020202020204" pitchFamily="34" charset="0"/>
                        </a:rPr>
                        <a:t>401</a:t>
                      </a:r>
                    </a:p>
                  </a:txBody>
                  <a:tcPr marL="4292" marR="4292" marT="4292" marB="0" anchor="b"/>
                </a:tc>
                <a:tc>
                  <a:txBody>
                    <a:bodyPr/>
                    <a:lstStyle/>
                    <a:p>
                      <a:pPr algn="l" fontAlgn="b"/>
                      <a:r>
                        <a:rPr lang="en-US" sz="1000" b="0" i="0" u="none" strike="noStrike" dirty="0">
                          <a:solidFill>
                            <a:schemeClr val="tx1"/>
                          </a:solidFill>
                          <a:effectLst/>
                          <a:latin typeface="Arial" panose="020B0604020202020204" pitchFamily="34" charset="0"/>
                        </a:rPr>
                        <a:t>3203</a:t>
                      </a:r>
                    </a:p>
                  </a:txBody>
                  <a:tcPr marL="4292" marR="4292" marT="4292" marB="0" anchor="b"/>
                </a:tc>
                <a:extLst>
                  <a:ext uri="{0D108BD9-81ED-4DB2-BD59-A6C34878D82A}">
                    <a16:rowId xmlns:a16="http://schemas.microsoft.com/office/drawing/2014/main" val="833600316"/>
                  </a:ext>
                </a:extLst>
              </a:tr>
              <a:tr h="257387">
                <a:tc>
                  <a:txBody>
                    <a:bodyPr/>
                    <a:lstStyle/>
                    <a:p>
                      <a:pPr algn="l" fontAlgn="b"/>
                      <a:r>
                        <a:rPr lang="en-US" sz="1000" u="none" strike="noStrike" dirty="0">
                          <a:solidFill>
                            <a:schemeClr val="tx1"/>
                          </a:solidFill>
                          <a:effectLst/>
                        </a:rPr>
                        <a:t>11</a:t>
                      </a:r>
                      <a:endParaRPr lang="en-US" sz="1000" b="0"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a:solidFill>
                            <a:schemeClr val="tx1"/>
                          </a:solidFill>
                          <a:effectLst/>
                        </a:rPr>
                        <a:t>Lost Customer</a:t>
                      </a:r>
                      <a:endParaRPr lang="en-US" sz="1000" b="0" i="0" u="none" strike="noStrike">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dirty="0">
                          <a:solidFill>
                            <a:schemeClr val="tx1"/>
                          </a:solidFill>
                          <a:effectLst/>
                        </a:rPr>
                        <a:t>Very low RFM</a:t>
                      </a:r>
                      <a:endParaRPr lang="en-US" sz="1000" b="0"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b="0" i="0" u="none" strike="noStrike" dirty="0">
                          <a:solidFill>
                            <a:schemeClr val="tx1"/>
                          </a:solidFill>
                          <a:effectLst/>
                          <a:latin typeface="Arial" panose="020B0604020202020204" pitchFamily="34" charset="0"/>
                        </a:rPr>
                        <a:t>290</a:t>
                      </a:r>
                    </a:p>
                  </a:txBody>
                  <a:tcPr marL="4292" marR="4292" marT="4292" marB="0" anchor="b"/>
                </a:tc>
                <a:tc>
                  <a:txBody>
                    <a:bodyPr/>
                    <a:lstStyle/>
                    <a:p>
                      <a:pPr algn="l" fontAlgn="b"/>
                      <a:r>
                        <a:rPr lang="en-US" sz="1000" b="0" i="0" u="none" strike="noStrike" dirty="0">
                          <a:solidFill>
                            <a:schemeClr val="tx1"/>
                          </a:solidFill>
                          <a:effectLst/>
                          <a:latin typeface="Arial" panose="020B0604020202020204" pitchFamily="34" charset="0"/>
                        </a:rPr>
                        <a:t>3493</a:t>
                      </a:r>
                    </a:p>
                  </a:txBody>
                  <a:tcPr marL="4292" marR="4292" marT="4292" marB="0" anchor="b"/>
                </a:tc>
                <a:extLst>
                  <a:ext uri="{0D108BD9-81ED-4DB2-BD59-A6C34878D82A}">
                    <a16:rowId xmlns:a16="http://schemas.microsoft.com/office/drawing/2014/main" val="1160358091"/>
                  </a:ext>
                </a:extLst>
              </a:tr>
            </a:tbl>
          </a:graphicData>
        </a:graphic>
      </p:graphicFrame>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553431"/>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118257" y="4322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Interpretation</a:t>
            </a:r>
          </a:p>
        </p:txBody>
      </p:sp>
      <p:sp>
        <p:nvSpPr>
          <p:cNvPr id="150" name="Shape 99"/>
          <p:cNvSpPr/>
          <p:nvPr/>
        </p:nvSpPr>
        <p:spPr>
          <a:xfrm>
            <a:off x="205025" y="516702"/>
            <a:ext cx="8565600" cy="47580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800" dirty="0"/>
              <a:t>Customer Target Methodology</a:t>
            </a:r>
            <a:endParaRPr sz="1800" dirty="0"/>
          </a:p>
        </p:txBody>
      </p:sp>
      <p:sp>
        <p:nvSpPr>
          <p:cNvPr id="151" name="Shape 100"/>
          <p:cNvSpPr/>
          <p:nvPr/>
        </p:nvSpPr>
        <p:spPr>
          <a:xfrm>
            <a:off x="205025" y="2164724"/>
            <a:ext cx="4134600" cy="4368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153" name="Place any supporting images, graphs, data or extra text here."/>
          <p:cNvSpPr/>
          <p:nvPr/>
        </p:nvSpPr>
        <p:spPr>
          <a:xfrm>
            <a:off x="4969973" y="3289336"/>
            <a:ext cx="3800704" cy="400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endParaRPr dirty="0"/>
          </a:p>
        </p:txBody>
      </p:sp>
      <p:graphicFrame>
        <p:nvGraphicFramePr>
          <p:cNvPr id="2" name="Table 1">
            <a:extLst>
              <a:ext uri="{FF2B5EF4-FFF2-40B4-BE49-F238E27FC236}">
                <a16:creationId xmlns:a16="http://schemas.microsoft.com/office/drawing/2014/main" id="{789A72A6-3AC0-45CE-8950-5B606EAA47EA}"/>
              </a:ext>
            </a:extLst>
          </p:cNvPr>
          <p:cNvGraphicFramePr>
            <a:graphicFrameLocks noGrp="1"/>
          </p:cNvGraphicFramePr>
          <p:nvPr>
            <p:extLst>
              <p:ext uri="{D42A27DB-BD31-4B8C-83A1-F6EECF244321}">
                <p14:modId xmlns:p14="http://schemas.microsoft.com/office/powerpoint/2010/main" val="4095407022"/>
              </p:ext>
            </p:extLst>
          </p:nvPr>
        </p:nvGraphicFramePr>
        <p:xfrm>
          <a:off x="500188" y="1067794"/>
          <a:ext cx="7801738" cy="1780247"/>
        </p:xfrm>
        <a:graphic>
          <a:graphicData uri="http://schemas.openxmlformats.org/drawingml/2006/table">
            <a:tbl>
              <a:tblPr>
                <a:tableStyleId>{F5AB1C69-6EDB-4FF4-983F-18BD219EF322}</a:tableStyleId>
              </a:tblPr>
              <a:tblGrid>
                <a:gridCol w="354172">
                  <a:extLst>
                    <a:ext uri="{9D8B030D-6E8A-4147-A177-3AD203B41FA5}">
                      <a16:colId xmlns:a16="http://schemas.microsoft.com/office/drawing/2014/main" val="3627120563"/>
                    </a:ext>
                  </a:extLst>
                </a:gridCol>
                <a:gridCol w="1161045">
                  <a:extLst>
                    <a:ext uri="{9D8B030D-6E8A-4147-A177-3AD203B41FA5}">
                      <a16:colId xmlns:a16="http://schemas.microsoft.com/office/drawing/2014/main" val="338736383"/>
                    </a:ext>
                  </a:extLst>
                </a:gridCol>
                <a:gridCol w="3782666">
                  <a:extLst>
                    <a:ext uri="{9D8B030D-6E8A-4147-A177-3AD203B41FA5}">
                      <a16:colId xmlns:a16="http://schemas.microsoft.com/office/drawing/2014/main" val="3947668537"/>
                    </a:ext>
                  </a:extLst>
                </a:gridCol>
                <a:gridCol w="715101">
                  <a:extLst>
                    <a:ext uri="{9D8B030D-6E8A-4147-A177-3AD203B41FA5}">
                      <a16:colId xmlns:a16="http://schemas.microsoft.com/office/drawing/2014/main" val="4002900562"/>
                    </a:ext>
                  </a:extLst>
                </a:gridCol>
                <a:gridCol w="774236">
                  <a:extLst>
                    <a:ext uri="{9D8B030D-6E8A-4147-A177-3AD203B41FA5}">
                      <a16:colId xmlns:a16="http://schemas.microsoft.com/office/drawing/2014/main" val="507477075"/>
                    </a:ext>
                  </a:extLst>
                </a:gridCol>
                <a:gridCol w="1014518">
                  <a:extLst>
                    <a:ext uri="{9D8B030D-6E8A-4147-A177-3AD203B41FA5}">
                      <a16:colId xmlns:a16="http://schemas.microsoft.com/office/drawing/2014/main" val="1836915286"/>
                    </a:ext>
                  </a:extLst>
                </a:gridCol>
              </a:tblGrid>
              <a:tr h="495997">
                <a:tc>
                  <a:txBody>
                    <a:bodyPr/>
                    <a:lstStyle/>
                    <a:p>
                      <a:pPr algn="l" fontAlgn="b"/>
                      <a:r>
                        <a:rPr lang="en-US" sz="1000" b="1" u="none" strike="noStrike" dirty="0">
                          <a:solidFill>
                            <a:schemeClr val="tx1"/>
                          </a:solidFill>
                          <a:effectLst/>
                        </a:rPr>
                        <a:t>Rank</a:t>
                      </a:r>
                      <a:endParaRPr lang="en-US" sz="1000" b="1"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b="1" u="none" strike="noStrike" dirty="0">
                          <a:solidFill>
                            <a:schemeClr val="tx1"/>
                          </a:solidFill>
                          <a:effectLst/>
                        </a:rPr>
                        <a:t>Customer Title</a:t>
                      </a:r>
                      <a:endParaRPr lang="en-US" sz="1000" b="1"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b="1" u="none" strike="noStrike" dirty="0">
                          <a:solidFill>
                            <a:schemeClr val="tx1"/>
                          </a:solidFill>
                          <a:effectLst/>
                        </a:rPr>
                        <a:t>Description</a:t>
                      </a:r>
                      <a:endParaRPr lang="en-US" sz="1000" b="1"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b="1" i="0" u="none" strike="noStrike" dirty="0">
                          <a:solidFill>
                            <a:schemeClr val="tx1"/>
                          </a:solidFill>
                          <a:effectLst/>
                          <a:latin typeface="Arial" panose="020B0604020202020204" pitchFamily="34" charset="0"/>
                        </a:rPr>
                        <a:t>Number of Customers</a:t>
                      </a:r>
                    </a:p>
                  </a:txBody>
                  <a:tcPr marL="4292" marR="4292" marT="4292" marB="0" anchor="b"/>
                </a:tc>
                <a:tc>
                  <a:txBody>
                    <a:bodyPr/>
                    <a:lstStyle/>
                    <a:p>
                      <a:pPr algn="l" fontAlgn="b"/>
                      <a:r>
                        <a:rPr lang="en-US" sz="1000" b="1" i="0" u="none" strike="noStrike" dirty="0" err="1">
                          <a:solidFill>
                            <a:schemeClr val="tx1"/>
                          </a:solidFill>
                          <a:effectLst/>
                          <a:latin typeface="Arial" panose="020B0604020202020204" pitchFamily="34" charset="0"/>
                        </a:rPr>
                        <a:t>Cummulative</a:t>
                      </a:r>
                      <a:endParaRPr lang="en-US" sz="1000" b="1"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b="1" i="0" u="none" strike="noStrike" dirty="0">
                          <a:solidFill>
                            <a:schemeClr val="tx1"/>
                          </a:solidFill>
                          <a:effectLst/>
                          <a:latin typeface="Arial" panose="020B0604020202020204" pitchFamily="34" charset="0"/>
                        </a:rPr>
                        <a:t>Top 1000 customer selection</a:t>
                      </a:r>
                    </a:p>
                  </a:txBody>
                  <a:tcPr marL="4292" marR="4292" marT="4292" marB="0" anchor="b"/>
                </a:tc>
                <a:extLst>
                  <a:ext uri="{0D108BD9-81ED-4DB2-BD59-A6C34878D82A}">
                    <a16:rowId xmlns:a16="http://schemas.microsoft.com/office/drawing/2014/main" val="2230979386"/>
                  </a:ext>
                </a:extLst>
              </a:tr>
              <a:tr h="285830">
                <a:tc>
                  <a:txBody>
                    <a:bodyPr/>
                    <a:lstStyle/>
                    <a:p>
                      <a:pPr algn="l" fontAlgn="b"/>
                      <a:r>
                        <a:rPr lang="en-US" sz="1000" u="none" strike="noStrike" dirty="0">
                          <a:solidFill>
                            <a:schemeClr val="tx1"/>
                          </a:solidFill>
                          <a:effectLst/>
                        </a:rPr>
                        <a:t>1</a:t>
                      </a:r>
                      <a:endParaRPr lang="en-US" sz="1000" b="0"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dirty="0">
                          <a:solidFill>
                            <a:schemeClr val="tx1"/>
                          </a:solidFill>
                          <a:effectLst/>
                        </a:rPr>
                        <a:t>Platinum Customer</a:t>
                      </a:r>
                      <a:endParaRPr lang="en-US" sz="1000" b="0"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dirty="0">
                          <a:solidFill>
                            <a:schemeClr val="tx1"/>
                          </a:solidFill>
                          <a:effectLst/>
                        </a:rPr>
                        <a:t>Most recent, buys often, most  spent  amount</a:t>
                      </a:r>
                      <a:endParaRPr lang="en-US" sz="1000" b="0"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b="0" i="0" u="none" strike="noStrike" dirty="0">
                          <a:solidFill>
                            <a:schemeClr val="tx1"/>
                          </a:solidFill>
                          <a:effectLst/>
                          <a:latin typeface="Arial" panose="020B0604020202020204" pitchFamily="34" charset="0"/>
                        </a:rPr>
                        <a:t>176</a:t>
                      </a:r>
                    </a:p>
                  </a:txBody>
                  <a:tcPr marL="4292" marR="4292" marT="4292" marB="0" anchor="b"/>
                </a:tc>
                <a:tc>
                  <a:txBody>
                    <a:bodyPr/>
                    <a:lstStyle/>
                    <a:p>
                      <a:pPr algn="l" fontAlgn="b"/>
                      <a:r>
                        <a:rPr lang="en-US" sz="1000" b="0" i="0" u="none" strike="noStrike" dirty="0">
                          <a:solidFill>
                            <a:schemeClr val="tx1"/>
                          </a:solidFill>
                          <a:effectLst/>
                          <a:latin typeface="Arial" panose="020B0604020202020204" pitchFamily="34" charset="0"/>
                        </a:rPr>
                        <a:t>176</a:t>
                      </a:r>
                    </a:p>
                  </a:txBody>
                  <a:tcPr marL="4292" marR="4292" marT="4292" marB="0" anchor="b"/>
                </a:tc>
                <a:tc>
                  <a:txBody>
                    <a:bodyPr/>
                    <a:lstStyle/>
                    <a:p>
                      <a:pPr algn="l" fontAlgn="b"/>
                      <a:r>
                        <a:rPr lang="en-US" sz="1000" b="0" i="0" u="none" strike="noStrike" dirty="0">
                          <a:solidFill>
                            <a:schemeClr val="tx1"/>
                          </a:solidFill>
                          <a:effectLst/>
                          <a:latin typeface="Arial" panose="020B0604020202020204" pitchFamily="34" charset="0"/>
                        </a:rPr>
                        <a:t>176</a:t>
                      </a:r>
                    </a:p>
                  </a:txBody>
                  <a:tcPr marL="4292" marR="4292" marT="4292" marB="0" anchor="b"/>
                </a:tc>
                <a:extLst>
                  <a:ext uri="{0D108BD9-81ED-4DB2-BD59-A6C34878D82A}">
                    <a16:rowId xmlns:a16="http://schemas.microsoft.com/office/drawing/2014/main" val="2456053560"/>
                  </a:ext>
                </a:extLst>
              </a:tr>
              <a:tr h="285830">
                <a:tc>
                  <a:txBody>
                    <a:bodyPr/>
                    <a:lstStyle/>
                    <a:p>
                      <a:pPr algn="l" fontAlgn="b"/>
                      <a:r>
                        <a:rPr lang="en-US" sz="1000" u="none" strike="noStrike" dirty="0">
                          <a:solidFill>
                            <a:schemeClr val="tx1"/>
                          </a:solidFill>
                          <a:effectLst/>
                        </a:rPr>
                        <a:t>2</a:t>
                      </a:r>
                      <a:endParaRPr lang="en-US" sz="1000" b="0"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a:solidFill>
                            <a:schemeClr val="tx1"/>
                          </a:solidFill>
                          <a:effectLst/>
                        </a:rPr>
                        <a:t>Very Loyal</a:t>
                      </a:r>
                      <a:endParaRPr lang="en-US" sz="1000" b="0" i="0" u="none" strike="noStrike">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dirty="0">
                          <a:solidFill>
                            <a:schemeClr val="tx1"/>
                          </a:solidFill>
                          <a:effectLst/>
                        </a:rPr>
                        <a:t>Most recent, buys often, spent large amount</a:t>
                      </a:r>
                      <a:endParaRPr lang="en-US" sz="1000" b="0"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b="0" i="0" u="none" strike="noStrike" dirty="0">
                          <a:solidFill>
                            <a:schemeClr val="tx1"/>
                          </a:solidFill>
                          <a:effectLst/>
                          <a:latin typeface="Arial" panose="020B0604020202020204" pitchFamily="34" charset="0"/>
                        </a:rPr>
                        <a:t>184</a:t>
                      </a:r>
                    </a:p>
                  </a:txBody>
                  <a:tcPr marL="4292" marR="4292" marT="4292" marB="0" anchor="b"/>
                </a:tc>
                <a:tc>
                  <a:txBody>
                    <a:bodyPr/>
                    <a:lstStyle/>
                    <a:p>
                      <a:pPr algn="l" fontAlgn="b"/>
                      <a:r>
                        <a:rPr lang="en-US" sz="1000" b="0" i="0" u="none" strike="noStrike" dirty="0">
                          <a:solidFill>
                            <a:schemeClr val="tx1"/>
                          </a:solidFill>
                          <a:effectLst/>
                          <a:latin typeface="Arial" panose="020B0604020202020204" pitchFamily="34" charset="0"/>
                        </a:rPr>
                        <a:t>360</a:t>
                      </a:r>
                    </a:p>
                  </a:txBody>
                  <a:tcPr marL="4292" marR="4292" marT="4292" marB="0" anchor="b"/>
                </a:tc>
                <a:tc>
                  <a:txBody>
                    <a:bodyPr/>
                    <a:lstStyle/>
                    <a:p>
                      <a:pPr algn="l" fontAlgn="b"/>
                      <a:r>
                        <a:rPr lang="en-US" sz="1000" b="0" i="0" u="none" strike="noStrike" dirty="0">
                          <a:solidFill>
                            <a:schemeClr val="tx1"/>
                          </a:solidFill>
                          <a:effectLst/>
                          <a:latin typeface="Arial" panose="020B0604020202020204" pitchFamily="34" charset="0"/>
                        </a:rPr>
                        <a:t>184</a:t>
                      </a:r>
                    </a:p>
                  </a:txBody>
                  <a:tcPr marL="4292" marR="4292" marT="4292" marB="0" anchor="b"/>
                </a:tc>
                <a:extLst>
                  <a:ext uri="{0D108BD9-81ED-4DB2-BD59-A6C34878D82A}">
                    <a16:rowId xmlns:a16="http://schemas.microsoft.com/office/drawing/2014/main" val="660276805"/>
                  </a:ext>
                </a:extLst>
              </a:tr>
              <a:tr h="356295">
                <a:tc>
                  <a:txBody>
                    <a:bodyPr/>
                    <a:lstStyle/>
                    <a:p>
                      <a:pPr algn="l" fontAlgn="b"/>
                      <a:r>
                        <a:rPr lang="en-US" sz="1000" u="none" strike="noStrike" dirty="0">
                          <a:solidFill>
                            <a:schemeClr val="tx1"/>
                          </a:solidFill>
                          <a:effectLst/>
                        </a:rPr>
                        <a:t>3</a:t>
                      </a:r>
                      <a:endParaRPr lang="en-US" sz="1000" b="0"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dirty="0">
                          <a:solidFill>
                            <a:schemeClr val="tx1"/>
                          </a:solidFill>
                          <a:effectLst/>
                        </a:rPr>
                        <a:t>Becoming Loyal</a:t>
                      </a:r>
                      <a:endParaRPr lang="en-US" sz="1000" b="0"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dirty="0">
                          <a:solidFill>
                            <a:schemeClr val="tx1"/>
                          </a:solidFill>
                          <a:effectLst/>
                        </a:rPr>
                        <a:t>Relatively recent, bought more than once, spent large amount </a:t>
                      </a:r>
                      <a:endParaRPr lang="en-US" sz="1000" b="0"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b="0" i="0" u="none" strike="noStrike" dirty="0">
                          <a:solidFill>
                            <a:schemeClr val="tx1"/>
                          </a:solidFill>
                          <a:effectLst/>
                          <a:latin typeface="Arial" panose="020B0604020202020204" pitchFamily="34" charset="0"/>
                        </a:rPr>
                        <a:t>344</a:t>
                      </a:r>
                    </a:p>
                  </a:txBody>
                  <a:tcPr marL="4292" marR="4292" marT="4292" marB="0" anchor="b"/>
                </a:tc>
                <a:tc>
                  <a:txBody>
                    <a:bodyPr/>
                    <a:lstStyle/>
                    <a:p>
                      <a:pPr algn="l" fontAlgn="b"/>
                      <a:r>
                        <a:rPr lang="en-US" sz="1000" b="0" i="0" u="none" strike="noStrike" dirty="0">
                          <a:solidFill>
                            <a:schemeClr val="tx1"/>
                          </a:solidFill>
                          <a:effectLst/>
                          <a:latin typeface="Arial" panose="020B0604020202020204" pitchFamily="34" charset="0"/>
                        </a:rPr>
                        <a:t>704</a:t>
                      </a:r>
                    </a:p>
                  </a:txBody>
                  <a:tcPr marL="4292" marR="4292" marT="4292" marB="0" anchor="b"/>
                </a:tc>
                <a:tc>
                  <a:txBody>
                    <a:bodyPr/>
                    <a:lstStyle/>
                    <a:p>
                      <a:pPr algn="l" fontAlgn="b"/>
                      <a:r>
                        <a:rPr lang="en-US" sz="1000" b="0" i="0" u="none" strike="noStrike" dirty="0">
                          <a:solidFill>
                            <a:schemeClr val="tx1"/>
                          </a:solidFill>
                          <a:effectLst/>
                          <a:latin typeface="Arial" panose="020B0604020202020204" pitchFamily="34" charset="0"/>
                        </a:rPr>
                        <a:t>344</a:t>
                      </a:r>
                    </a:p>
                  </a:txBody>
                  <a:tcPr marL="4292" marR="4292" marT="4292" marB="0" anchor="b"/>
                </a:tc>
                <a:extLst>
                  <a:ext uri="{0D108BD9-81ED-4DB2-BD59-A6C34878D82A}">
                    <a16:rowId xmlns:a16="http://schemas.microsoft.com/office/drawing/2014/main" val="3210659496"/>
                  </a:ext>
                </a:extLst>
              </a:tr>
              <a:tr h="356295">
                <a:tc>
                  <a:txBody>
                    <a:bodyPr/>
                    <a:lstStyle/>
                    <a:p>
                      <a:pPr algn="l" fontAlgn="b"/>
                      <a:r>
                        <a:rPr lang="en-US" sz="1000" u="none" strike="noStrike" dirty="0">
                          <a:solidFill>
                            <a:schemeClr val="tx1"/>
                          </a:solidFill>
                          <a:effectLst/>
                        </a:rPr>
                        <a:t>4</a:t>
                      </a:r>
                      <a:endParaRPr lang="en-US" sz="1000" b="0"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dirty="0">
                          <a:solidFill>
                            <a:schemeClr val="tx1"/>
                          </a:solidFill>
                          <a:effectLst/>
                        </a:rPr>
                        <a:t>Recent Customer</a:t>
                      </a:r>
                      <a:endParaRPr lang="en-US" sz="1000" b="0" i="0" u="none" strike="noStrike" dirty="0">
                        <a:solidFill>
                          <a:schemeClr val="tx1"/>
                        </a:solidFill>
                        <a:effectLst/>
                        <a:latin typeface="Arial" panose="020B0604020202020204" pitchFamily="34" charset="0"/>
                      </a:endParaRPr>
                    </a:p>
                  </a:txBody>
                  <a:tcPr marL="4292" marR="4292" marT="4292" marB="0" anchor="b"/>
                </a:tc>
                <a:tc>
                  <a:txBody>
                    <a:bodyPr/>
                    <a:lstStyle/>
                    <a:p>
                      <a:pPr algn="l" fontAlgn="b"/>
                      <a:r>
                        <a:rPr lang="en-US" sz="1000" u="none" strike="noStrike">
                          <a:solidFill>
                            <a:schemeClr val="tx1"/>
                          </a:solidFill>
                          <a:effectLst/>
                        </a:rPr>
                        <a:t>Bought recently, not very often, spent small amount</a:t>
                      </a:r>
                      <a:endParaRPr lang="en-US" sz="1000" b="0" i="0" u="none" strike="noStrike">
                        <a:solidFill>
                          <a:schemeClr val="tx1"/>
                        </a:solidFill>
                        <a:effectLst/>
                        <a:latin typeface="Arial" panose="020B0604020202020204" pitchFamily="34" charset="0"/>
                      </a:endParaRPr>
                    </a:p>
                  </a:txBody>
                  <a:tcPr marL="4292" marR="4292" marT="4292" marB="0" anchor="b"/>
                </a:tc>
                <a:tc>
                  <a:txBody>
                    <a:bodyPr/>
                    <a:lstStyle/>
                    <a:p>
                      <a:pPr algn="l" fontAlgn="b"/>
                      <a:r>
                        <a:rPr lang="en-US" sz="1000" b="0" i="0" u="none" strike="noStrike" dirty="0">
                          <a:solidFill>
                            <a:schemeClr val="tx1"/>
                          </a:solidFill>
                          <a:effectLst/>
                          <a:latin typeface="Arial" panose="020B0604020202020204" pitchFamily="34" charset="0"/>
                        </a:rPr>
                        <a:t>368</a:t>
                      </a:r>
                    </a:p>
                  </a:txBody>
                  <a:tcPr marL="4292" marR="4292" marT="4292" marB="0" anchor="b"/>
                </a:tc>
                <a:tc>
                  <a:txBody>
                    <a:bodyPr/>
                    <a:lstStyle/>
                    <a:p>
                      <a:pPr algn="l" fontAlgn="b"/>
                      <a:r>
                        <a:rPr lang="en-US" sz="1000" b="0" i="0" u="none" strike="noStrike" dirty="0">
                          <a:solidFill>
                            <a:schemeClr val="tx1"/>
                          </a:solidFill>
                          <a:effectLst/>
                          <a:latin typeface="Arial" panose="020B0604020202020204" pitchFamily="34" charset="0"/>
                        </a:rPr>
                        <a:t>1072</a:t>
                      </a:r>
                    </a:p>
                  </a:txBody>
                  <a:tcPr marL="4292" marR="4292" marT="4292" marB="0" anchor="b"/>
                </a:tc>
                <a:tc>
                  <a:txBody>
                    <a:bodyPr/>
                    <a:lstStyle/>
                    <a:p>
                      <a:pPr algn="l" fontAlgn="b"/>
                      <a:r>
                        <a:rPr lang="en-US" sz="1000" b="0" i="0" u="none" strike="noStrike" dirty="0">
                          <a:solidFill>
                            <a:schemeClr val="tx1"/>
                          </a:solidFill>
                          <a:effectLst/>
                          <a:latin typeface="Arial" panose="020B0604020202020204" pitchFamily="34" charset="0"/>
                        </a:rPr>
                        <a:t>296</a:t>
                      </a:r>
                    </a:p>
                  </a:txBody>
                  <a:tcPr marL="4292" marR="4292" marT="4292" marB="0" anchor="b"/>
                </a:tc>
                <a:extLst>
                  <a:ext uri="{0D108BD9-81ED-4DB2-BD59-A6C34878D82A}">
                    <a16:rowId xmlns:a16="http://schemas.microsoft.com/office/drawing/2014/main" val="4155652545"/>
                  </a:ext>
                </a:extLst>
              </a:tr>
            </a:tbl>
          </a:graphicData>
        </a:graphic>
      </p:graphicFrame>
      <p:sp>
        <p:nvSpPr>
          <p:cNvPr id="11" name="TextBox 10">
            <a:extLst>
              <a:ext uri="{FF2B5EF4-FFF2-40B4-BE49-F238E27FC236}">
                <a16:creationId xmlns:a16="http://schemas.microsoft.com/office/drawing/2014/main" id="{46BB5256-0CBC-4F1A-8281-8ED69A9F5344}"/>
              </a:ext>
            </a:extLst>
          </p:cNvPr>
          <p:cNvSpPr txBox="1"/>
          <p:nvPr/>
        </p:nvSpPr>
        <p:spPr>
          <a:xfrm>
            <a:off x="500188" y="3212359"/>
            <a:ext cx="7996390" cy="16004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dirty="0">
                <a:latin typeface="Open Sans"/>
              </a:rPr>
              <a:t>The 1000 customers were discovered after they successfully met the description stated in the table above (Bought recently, buys often or more than once, spend more or a large sum of money) than other customers.</a:t>
            </a:r>
          </a:p>
          <a:p>
            <a:pPr algn="ctr"/>
            <a:endParaRPr lang="en-US" dirty="0">
              <a:latin typeface="Open Sans"/>
            </a:endParaRPr>
          </a:p>
          <a:p>
            <a:pPr algn="ctr"/>
            <a:r>
              <a:rPr lang="en-US" dirty="0">
                <a:latin typeface="Open Sans"/>
              </a:rPr>
              <a:t>Rank 4 (Recent Customers) will be filtered according to the description because 72 customers from that category won’t be a part of the first 1000 customers to be targeted. </a:t>
            </a:r>
          </a:p>
          <a:p>
            <a:pPr algn="ctr"/>
            <a:endParaRPr lang="en-US" sz="1400" dirty="0">
              <a:latin typeface="Open Sans"/>
            </a:endParaRPr>
          </a:p>
        </p:txBody>
      </p:sp>
    </p:spTree>
    <p:extLst>
      <p:ext uri="{BB962C8B-B14F-4D97-AF65-F5344CB8AC3E}">
        <p14:creationId xmlns:p14="http://schemas.microsoft.com/office/powerpoint/2010/main" val="3516999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1130598"/>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just"/>
            <a:r>
              <a:rPr lang="en-US" sz="1900" dirty="0"/>
              <a:t>Sprocket Central</a:t>
            </a:r>
            <a:r>
              <a:rPr lang="en-US" sz="1800" dirty="0"/>
              <a:t> </a:t>
            </a:r>
            <a:r>
              <a:rPr lang="en-US" sz="1800" b="0" dirty="0"/>
              <a:t>is a company that specializes in high-quality bikes and cycling accessories. In order to boost the business sales, a dataset that needs to be analyzed was provided to identify and recommend top 1000 customers. </a:t>
            </a:r>
          </a:p>
        </p:txBody>
      </p:sp>
      <p:sp>
        <p:nvSpPr>
          <p:cNvPr id="124" name="Shape 73"/>
          <p:cNvSpPr/>
          <p:nvPr/>
        </p:nvSpPr>
        <p:spPr>
          <a:xfrm>
            <a:off x="205025" y="2164724"/>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126" name="Place any supporting images, graphs, data or extra text here."/>
          <p:cNvSpPr/>
          <p:nvPr/>
        </p:nvSpPr>
        <p:spPr>
          <a:xfrm>
            <a:off x="4969973" y="3289336"/>
            <a:ext cx="3800704" cy="4000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endParaRPr dirty="0"/>
          </a:p>
        </p:txBody>
      </p:sp>
      <p:sp>
        <p:nvSpPr>
          <p:cNvPr id="2" name="Title 1">
            <a:extLst>
              <a:ext uri="{FF2B5EF4-FFF2-40B4-BE49-F238E27FC236}">
                <a16:creationId xmlns:a16="http://schemas.microsoft.com/office/drawing/2014/main" id="{2C6FA573-4A94-4723-83BD-7478615C6F39}"/>
              </a:ext>
            </a:extLst>
          </p:cNvPr>
          <p:cNvSpPr>
            <a:spLocks noGrp="1"/>
          </p:cNvSpPr>
          <p:nvPr>
            <p:ph type="title"/>
          </p:nvPr>
        </p:nvSpPr>
        <p:spPr>
          <a:xfrm>
            <a:off x="502524" y="2301261"/>
            <a:ext cx="6367801" cy="2376226"/>
          </a:xfrm>
        </p:spPr>
        <p:txBody>
          <a:bodyPr>
            <a:noAutofit/>
          </a:bodyPr>
          <a:lstStyle/>
          <a:p>
            <a:br>
              <a:rPr lang="en-US" sz="1800" dirty="0">
                <a:latin typeface="Open Sans"/>
              </a:rPr>
            </a:br>
            <a:r>
              <a:rPr lang="en-US" sz="1800" dirty="0">
                <a:latin typeface="Open Sans"/>
              </a:rPr>
              <a:t>1) New and old customer age distributions.</a:t>
            </a:r>
            <a:br>
              <a:rPr lang="en-US" sz="1800" dirty="0">
                <a:latin typeface="Open Sans"/>
              </a:rPr>
            </a:br>
            <a:r>
              <a:rPr lang="en-US" sz="1800" dirty="0">
                <a:latin typeface="Open Sans"/>
              </a:rPr>
              <a:t>2) Bike related purchases over the last 3 years by gender and state.</a:t>
            </a:r>
            <a:br>
              <a:rPr lang="en-US" sz="1800" dirty="0">
                <a:latin typeface="Open Sans"/>
              </a:rPr>
            </a:br>
            <a:r>
              <a:rPr lang="en-US" sz="1800" dirty="0">
                <a:latin typeface="Open Sans"/>
              </a:rPr>
              <a:t>3) Job industry distributions.</a:t>
            </a:r>
            <a:br>
              <a:rPr lang="en-US" sz="1800" dirty="0">
                <a:latin typeface="Open Sans"/>
              </a:rPr>
            </a:br>
            <a:r>
              <a:rPr lang="en-US" sz="1800" dirty="0">
                <a:latin typeface="Open Sans"/>
              </a:rPr>
              <a:t>4) Wealth segmentation by age category.</a:t>
            </a:r>
            <a:br>
              <a:rPr lang="en-US" sz="1800" dirty="0">
                <a:latin typeface="Open Sans"/>
              </a:rPr>
            </a:br>
            <a:r>
              <a:rPr lang="en-US" sz="1800" dirty="0">
                <a:latin typeface="Open Sans"/>
              </a:rPr>
              <a:t>5) Number of cars owned and not owned by state.</a:t>
            </a:r>
            <a:br>
              <a:rPr lang="en-US" sz="1800" dirty="0">
                <a:latin typeface="Open Sans"/>
              </a:rPr>
            </a:br>
            <a:r>
              <a:rPr lang="en-US" sz="1800" dirty="0">
                <a:latin typeface="Open Sans"/>
              </a:rPr>
              <a:t>6) RFM analysis and customer classification.</a:t>
            </a:r>
            <a:br>
              <a:rPr lang="en-US" sz="1800" dirty="0">
                <a:latin typeface="Open Sans"/>
              </a:rPr>
            </a:br>
            <a:r>
              <a:rPr lang="en-US" sz="1800" dirty="0">
                <a:latin typeface="Open Sans"/>
              </a:rPr>
              <a:t>7) Top 1000 customer Selection.</a:t>
            </a:r>
            <a:br>
              <a:rPr lang="en-US" sz="1800" dirty="0">
                <a:latin typeface="Open Sans"/>
              </a:rPr>
            </a:br>
            <a:endParaRPr lang="en-US" sz="1800" dirty="0">
              <a:latin typeface="Open Sans"/>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Data Quality Assessment</a:t>
            </a:r>
            <a:endParaRPr dirty="0"/>
          </a:p>
        </p:txBody>
      </p:sp>
      <p:sp>
        <p:nvSpPr>
          <p:cNvPr id="133" name="Shape 82"/>
          <p:cNvSpPr/>
          <p:nvPr/>
        </p:nvSpPr>
        <p:spPr>
          <a:xfrm>
            <a:off x="266979" y="1591483"/>
            <a:ext cx="8369764" cy="308183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Some data quality issues identified are stated below;</a:t>
            </a:r>
          </a:p>
          <a:p>
            <a:pPr marL="285750" lvl="0" indent="-285750">
              <a:buFont typeface="Arial" panose="020B0604020202020204" pitchFamily="34" charset="0"/>
              <a:buChar char="•"/>
            </a:pPr>
            <a:r>
              <a:rPr lang="en-US" dirty="0"/>
              <a:t>Not all the first and last name of the customers were included in first name and last name column.</a:t>
            </a:r>
          </a:p>
          <a:p>
            <a:pPr marL="285750" lvl="0" indent="-285750">
              <a:buFont typeface="Arial" panose="020B0604020202020204" pitchFamily="34" charset="0"/>
              <a:buChar char="•"/>
            </a:pPr>
            <a:r>
              <a:rPr lang="en-US" dirty="0"/>
              <a:t>The gender of a respondent is either male or female. But this dataset had “U” in some cases.</a:t>
            </a:r>
          </a:p>
          <a:p>
            <a:pPr marL="285750" lvl="0" indent="-285750">
              <a:buFont typeface="Arial" panose="020B0604020202020204" pitchFamily="34" charset="0"/>
              <a:buChar char="•"/>
            </a:pPr>
            <a:r>
              <a:rPr lang="en-US" dirty="0"/>
              <a:t>There is one outlier in the DOB column.</a:t>
            </a:r>
          </a:p>
          <a:p>
            <a:pPr marL="285750" lvl="0" indent="-285750">
              <a:buFont typeface="Arial" panose="020B0604020202020204" pitchFamily="34" charset="0"/>
              <a:buChar char="•"/>
            </a:pPr>
            <a:r>
              <a:rPr lang="en-US" dirty="0"/>
              <a:t>In some cells, the job title was omitted but kept their job industry category while some cells had the job title but did not have the job industry category or entered n/a.</a:t>
            </a:r>
          </a:p>
          <a:p>
            <a:pPr marL="285750" lvl="0" indent="-285750">
              <a:buFont typeface="Arial" panose="020B0604020202020204" pitchFamily="34" charset="0"/>
              <a:buChar char="•"/>
            </a:pPr>
            <a:r>
              <a:rPr lang="en-US" dirty="0"/>
              <a:t>The wealth segment category was supposed to either be mass customer or affluent customer. But we noticed high net worth. </a:t>
            </a:r>
          </a:p>
          <a:p>
            <a:pPr marL="285750" lvl="0" indent="-285750">
              <a:buFont typeface="Arial" panose="020B0604020202020204" pitchFamily="34" charset="0"/>
              <a:buChar char="•"/>
            </a:pPr>
            <a:r>
              <a:rPr lang="en-US" dirty="0"/>
              <a:t>Empty cells in the tenure column.</a:t>
            </a:r>
          </a:p>
          <a:p>
            <a:pPr marL="285750" indent="-285750">
              <a:buFont typeface="Arial" panose="020B0604020202020204" pitchFamily="34" charset="0"/>
              <a:buChar char="•"/>
            </a:pP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79">
            <a:extLst>
              <a:ext uri="{FF2B5EF4-FFF2-40B4-BE49-F238E27FC236}">
                <a16:creationId xmlns:a16="http://schemas.microsoft.com/office/drawing/2014/main" id="{203FFBD1-6AF3-402B-A333-CD1D8D47FE36}"/>
              </a:ext>
            </a:extLst>
          </p:cNvPr>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0" name="Shape 80">
            <a:extLst>
              <a:ext uri="{FF2B5EF4-FFF2-40B4-BE49-F238E27FC236}">
                <a16:creationId xmlns:a16="http://schemas.microsoft.com/office/drawing/2014/main" id="{825A7B08-BF4A-4675-AC52-CFB9A43CE119}"/>
              </a:ext>
            </a:extLst>
          </p:cNvPr>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1" name="Shape 81">
            <a:extLst>
              <a:ext uri="{FF2B5EF4-FFF2-40B4-BE49-F238E27FC236}">
                <a16:creationId xmlns:a16="http://schemas.microsoft.com/office/drawing/2014/main" id="{BC7ADD1C-4AC6-42F8-B903-77E33BA7F91C}"/>
              </a:ext>
            </a:extLst>
          </p:cNvPr>
          <p:cNvSpPr/>
          <p:nvPr/>
        </p:nvSpPr>
        <p:spPr>
          <a:xfrm>
            <a:off x="205025" y="1083299"/>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Data Quality Assessment (contd.)</a:t>
            </a:r>
            <a:endParaRPr dirty="0"/>
          </a:p>
        </p:txBody>
      </p:sp>
      <p:sp>
        <p:nvSpPr>
          <p:cNvPr id="12" name="Shape 82">
            <a:extLst>
              <a:ext uri="{FF2B5EF4-FFF2-40B4-BE49-F238E27FC236}">
                <a16:creationId xmlns:a16="http://schemas.microsoft.com/office/drawing/2014/main" id="{08C699A8-ACD3-4D52-BF08-CBA1BF35ABAF}"/>
              </a:ext>
            </a:extLst>
          </p:cNvPr>
          <p:cNvSpPr/>
          <p:nvPr/>
        </p:nvSpPr>
        <p:spPr>
          <a:xfrm>
            <a:off x="266979" y="1591483"/>
            <a:ext cx="8369764" cy="42726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Summary Table</a:t>
            </a:r>
            <a:endParaRPr dirty="0"/>
          </a:p>
        </p:txBody>
      </p:sp>
      <p:graphicFrame>
        <p:nvGraphicFramePr>
          <p:cNvPr id="14" name="Table 14">
            <a:extLst>
              <a:ext uri="{FF2B5EF4-FFF2-40B4-BE49-F238E27FC236}">
                <a16:creationId xmlns:a16="http://schemas.microsoft.com/office/drawing/2014/main" id="{DBA487EC-3B88-47D5-8348-8FF548F78ED1}"/>
              </a:ext>
            </a:extLst>
          </p:cNvPr>
          <p:cNvGraphicFramePr>
            <a:graphicFrameLocks noGrp="1"/>
          </p:cNvGraphicFramePr>
          <p:nvPr>
            <p:extLst>
              <p:ext uri="{D42A27DB-BD31-4B8C-83A1-F6EECF244321}">
                <p14:modId xmlns:p14="http://schemas.microsoft.com/office/powerpoint/2010/main" val="3759120923"/>
              </p:ext>
            </p:extLst>
          </p:nvPr>
        </p:nvGraphicFramePr>
        <p:xfrm>
          <a:off x="463876" y="2099667"/>
          <a:ext cx="7975970" cy="2402743"/>
        </p:xfrm>
        <a:graphic>
          <a:graphicData uri="http://schemas.openxmlformats.org/drawingml/2006/table">
            <a:tbl>
              <a:tblPr firstRow="1" bandRow="1">
                <a:tableStyleId>{5940675A-B579-460E-94D1-54222C63F5DA}</a:tableStyleId>
              </a:tblPr>
              <a:tblGrid>
                <a:gridCol w="1395306">
                  <a:extLst>
                    <a:ext uri="{9D8B030D-6E8A-4147-A177-3AD203B41FA5}">
                      <a16:colId xmlns:a16="http://schemas.microsoft.com/office/drawing/2014/main" val="3287253493"/>
                    </a:ext>
                  </a:extLst>
                </a:gridCol>
                <a:gridCol w="1263352">
                  <a:extLst>
                    <a:ext uri="{9D8B030D-6E8A-4147-A177-3AD203B41FA5}">
                      <a16:colId xmlns:a16="http://schemas.microsoft.com/office/drawing/2014/main" val="1956016910"/>
                    </a:ext>
                  </a:extLst>
                </a:gridCol>
                <a:gridCol w="1329328">
                  <a:extLst>
                    <a:ext uri="{9D8B030D-6E8A-4147-A177-3AD203B41FA5}">
                      <a16:colId xmlns:a16="http://schemas.microsoft.com/office/drawing/2014/main" val="734358260"/>
                    </a:ext>
                  </a:extLst>
                </a:gridCol>
                <a:gridCol w="1329328">
                  <a:extLst>
                    <a:ext uri="{9D8B030D-6E8A-4147-A177-3AD203B41FA5}">
                      <a16:colId xmlns:a16="http://schemas.microsoft.com/office/drawing/2014/main" val="779208724"/>
                    </a:ext>
                  </a:extLst>
                </a:gridCol>
                <a:gridCol w="1329328">
                  <a:extLst>
                    <a:ext uri="{9D8B030D-6E8A-4147-A177-3AD203B41FA5}">
                      <a16:colId xmlns:a16="http://schemas.microsoft.com/office/drawing/2014/main" val="1192643549"/>
                    </a:ext>
                  </a:extLst>
                </a:gridCol>
                <a:gridCol w="1329328">
                  <a:extLst>
                    <a:ext uri="{9D8B030D-6E8A-4147-A177-3AD203B41FA5}">
                      <a16:colId xmlns:a16="http://schemas.microsoft.com/office/drawing/2014/main" val="1069716246"/>
                    </a:ext>
                  </a:extLst>
                </a:gridCol>
              </a:tblGrid>
              <a:tr h="452023">
                <a:tc>
                  <a:txBody>
                    <a:bodyPr/>
                    <a:lstStyle/>
                    <a:p>
                      <a:endParaRPr lang="en-US" sz="1100" dirty="0">
                        <a:latin typeface="Open Sans"/>
                      </a:endParaRPr>
                    </a:p>
                  </a:txBody>
                  <a:tcPr/>
                </a:tc>
                <a:tc>
                  <a:txBody>
                    <a:bodyPr/>
                    <a:lstStyle/>
                    <a:p>
                      <a:r>
                        <a:rPr lang="en-US" sz="1100" dirty="0">
                          <a:latin typeface="Open Sans"/>
                        </a:rPr>
                        <a:t>Accuracy</a:t>
                      </a:r>
                    </a:p>
                  </a:txBody>
                  <a:tcPr/>
                </a:tc>
                <a:tc>
                  <a:txBody>
                    <a:bodyPr/>
                    <a:lstStyle/>
                    <a:p>
                      <a:r>
                        <a:rPr lang="en-US" sz="1100" dirty="0">
                          <a:latin typeface="Open Sans"/>
                        </a:rPr>
                        <a:t>Completeness</a:t>
                      </a:r>
                    </a:p>
                  </a:txBody>
                  <a:tcPr/>
                </a:tc>
                <a:tc>
                  <a:txBody>
                    <a:bodyPr/>
                    <a:lstStyle/>
                    <a:p>
                      <a:r>
                        <a:rPr lang="en-US" sz="1100" dirty="0">
                          <a:latin typeface="Open Sans"/>
                        </a:rPr>
                        <a:t>Consistency</a:t>
                      </a:r>
                    </a:p>
                  </a:txBody>
                  <a:tcPr/>
                </a:tc>
                <a:tc>
                  <a:txBody>
                    <a:bodyPr/>
                    <a:lstStyle/>
                    <a:p>
                      <a:r>
                        <a:rPr lang="en-US" sz="1100" dirty="0">
                          <a:latin typeface="Open Sans"/>
                        </a:rPr>
                        <a:t>Relevancy</a:t>
                      </a:r>
                    </a:p>
                  </a:txBody>
                  <a:tcPr/>
                </a:tc>
                <a:tc>
                  <a:txBody>
                    <a:bodyPr/>
                    <a:lstStyle/>
                    <a:p>
                      <a:r>
                        <a:rPr lang="en-US" sz="1100" dirty="0">
                          <a:latin typeface="Open Sans"/>
                        </a:rPr>
                        <a:t>Validity</a:t>
                      </a:r>
                    </a:p>
                  </a:txBody>
                  <a:tcPr/>
                </a:tc>
                <a:extLst>
                  <a:ext uri="{0D108BD9-81ED-4DB2-BD59-A6C34878D82A}">
                    <a16:rowId xmlns:a16="http://schemas.microsoft.com/office/drawing/2014/main" val="3604907896"/>
                  </a:ext>
                </a:extLst>
              </a:tr>
              <a:tr h="482985">
                <a:tc>
                  <a:txBody>
                    <a:bodyPr/>
                    <a:lstStyle/>
                    <a:p>
                      <a:r>
                        <a:rPr lang="en-US" sz="1100" dirty="0">
                          <a:latin typeface="Open Sans"/>
                        </a:rPr>
                        <a:t>Customer Demographic</a:t>
                      </a:r>
                    </a:p>
                  </a:txBody>
                  <a:tcPr/>
                </a:tc>
                <a:tc>
                  <a:txBody>
                    <a:bodyPr/>
                    <a:lstStyle/>
                    <a:p>
                      <a:r>
                        <a:rPr lang="en-US" sz="1100" dirty="0">
                          <a:latin typeface="Open Sans"/>
                        </a:rPr>
                        <a:t>Missing Age</a:t>
                      </a:r>
                    </a:p>
                    <a:p>
                      <a:r>
                        <a:rPr lang="en-US" sz="1100" dirty="0">
                          <a:latin typeface="Open Sans"/>
                        </a:rPr>
                        <a:t>Inappropriate DOB</a:t>
                      </a:r>
                    </a:p>
                  </a:txBody>
                  <a:tcPr/>
                </a:tc>
                <a:tc>
                  <a:txBody>
                    <a:bodyPr/>
                    <a:lstStyle/>
                    <a:p>
                      <a:r>
                        <a:rPr lang="en-US" sz="1100" dirty="0">
                          <a:latin typeface="Open Sans"/>
                        </a:rPr>
                        <a:t>Blank Job Title</a:t>
                      </a:r>
                    </a:p>
                    <a:p>
                      <a:r>
                        <a:rPr lang="en-US" sz="1100" dirty="0">
                          <a:latin typeface="Open Sans"/>
                        </a:rPr>
                        <a:t>Incomplete Customer Id</a:t>
                      </a:r>
                    </a:p>
                  </a:txBody>
                  <a:tcPr/>
                </a:tc>
                <a:tc>
                  <a:txBody>
                    <a:bodyPr/>
                    <a:lstStyle/>
                    <a:p>
                      <a:r>
                        <a:rPr lang="en-US" sz="1100" dirty="0">
                          <a:latin typeface="Open Sans"/>
                        </a:rPr>
                        <a:t>Inconsistent Gender</a:t>
                      </a:r>
                    </a:p>
                  </a:txBody>
                  <a:tcPr/>
                </a:tc>
                <a:tc>
                  <a:txBody>
                    <a:bodyPr/>
                    <a:lstStyle/>
                    <a:p>
                      <a:r>
                        <a:rPr lang="en-US" sz="1100" dirty="0">
                          <a:latin typeface="Open Sans"/>
                        </a:rPr>
                        <a:t>Default Column</a:t>
                      </a:r>
                    </a:p>
                  </a:txBody>
                  <a:tcPr/>
                </a:tc>
                <a:tc>
                  <a:txBody>
                    <a:bodyPr/>
                    <a:lstStyle/>
                    <a:p>
                      <a:endParaRPr lang="en-US" sz="1100">
                        <a:latin typeface="Open Sans"/>
                      </a:endParaRPr>
                    </a:p>
                  </a:txBody>
                  <a:tcPr/>
                </a:tc>
                <a:extLst>
                  <a:ext uri="{0D108BD9-81ED-4DB2-BD59-A6C34878D82A}">
                    <a16:rowId xmlns:a16="http://schemas.microsoft.com/office/drawing/2014/main" val="330453144"/>
                  </a:ext>
                </a:extLst>
              </a:tr>
              <a:tr h="482985">
                <a:tc>
                  <a:txBody>
                    <a:bodyPr/>
                    <a:lstStyle/>
                    <a:p>
                      <a:r>
                        <a:rPr lang="en-US" sz="1100" dirty="0">
                          <a:latin typeface="Open Sans"/>
                        </a:rPr>
                        <a:t>Customer Address</a:t>
                      </a:r>
                    </a:p>
                  </a:txBody>
                  <a:tcPr/>
                </a:tc>
                <a:tc>
                  <a:txBody>
                    <a:bodyPr/>
                    <a:lstStyle/>
                    <a:p>
                      <a:endParaRPr lang="en-US" sz="1100">
                        <a:latin typeface="Open Sans"/>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dirty="0">
                          <a:latin typeface="Open Sans"/>
                        </a:rPr>
                        <a:t>Incomplete Customer Id</a:t>
                      </a:r>
                    </a:p>
                    <a:p>
                      <a:endParaRPr lang="en-US" sz="1100" dirty="0">
                        <a:latin typeface="Open Sans"/>
                      </a:endParaRPr>
                    </a:p>
                  </a:txBody>
                  <a:tcPr/>
                </a:tc>
                <a:tc>
                  <a:txBody>
                    <a:bodyPr/>
                    <a:lstStyle/>
                    <a:p>
                      <a:r>
                        <a:rPr lang="en-US" sz="1100" dirty="0">
                          <a:latin typeface="Open Sans"/>
                        </a:rPr>
                        <a:t>Inconsistent States</a:t>
                      </a:r>
                    </a:p>
                  </a:txBody>
                  <a:tcPr/>
                </a:tc>
                <a:tc>
                  <a:txBody>
                    <a:bodyPr/>
                    <a:lstStyle/>
                    <a:p>
                      <a:endParaRPr lang="en-US" sz="1100">
                        <a:latin typeface="Open Sans"/>
                      </a:endParaRPr>
                    </a:p>
                  </a:txBody>
                  <a:tcPr/>
                </a:tc>
                <a:tc>
                  <a:txBody>
                    <a:bodyPr/>
                    <a:lstStyle/>
                    <a:p>
                      <a:endParaRPr lang="en-US" sz="1100">
                        <a:latin typeface="Open Sans"/>
                      </a:endParaRPr>
                    </a:p>
                  </a:txBody>
                  <a:tcPr/>
                </a:tc>
                <a:extLst>
                  <a:ext uri="{0D108BD9-81ED-4DB2-BD59-A6C34878D82A}">
                    <a16:rowId xmlns:a16="http://schemas.microsoft.com/office/drawing/2014/main" val="2641162061"/>
                  </a:ext>
                </a:extLst>
              </a:tr>
              <a:tr h="607153">
                <a:tc>
                  <a:txBody>
                    <a:bodyPr/>
                    <a:lstStyle/>
                    <a:p>
                      <a:r>
                        <a:rPr lang="en-US" sz="1100" dirty="0">
                          <a:latin typeface="Open Sans"/>
                        </a:rPr>
                        <a:t>Transactions</a:t>
                      </a:r>
                    </a:p>
                  </a:txBody>
                  <a:tcPr/>
                </a:tc>
                <a:tc>
                  <a:txBody>
                    <a:bodyPr/>
                    <a:lstStyle/>
                    <a:p>
                      <a:r>
                        <a:rPr lang="en-US" sz="1100" dirty="0">
                          <a:latin typeface="Open Sans"/>
                        </a:rPr>
                        <a:t>Blank/missing Profits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dirty="0">
                          <a:latin typeface="Open Sans"/>
                        </a:rPr>
                        <a:t>Incomplete Customer Id</a:t>
                      </a:r>
                    </a:p>
                    <a:p>
                      <a:r>
                        <a:rPr lang="en-US" sz="1100" dirty="0">
                          <a:latin typeface="Open Sans"/>
                        </a:rPr>
                        <a:t>Blank Brands and Online Orders</a:t>
                      </a:r>
                    </a:p>
                  </a:txBody>
                  <a:tcPr/>
                </a:tc>
                <a:tc>
                  <a:txBody>
                    <a:bodyPr/>
                    <a:lstStyle/>
                    <a:p>
                      <a:endParaRPr lang="en-US" sz="1100" dirty="0">
                        <a:latin typeface="Open Sans"/>
                      </a:endParaRPr>
                    </a:p>
                  </a:txBody>
                  <a:tcPr/>
                </a:tc>
                <a:tc>
                  <a:txBody>
                    <a:bodyPr/>
                    <a:lstStyle/>
                    <a:p>
                      <a:r>
                        <a:rPr lang="en-US" sz="1100" dirty="0">
                          <a:latin typeface="Open Sans"/>
                        </a:rPr>
                        <a:t>Cancelled Status Order</a:t>
                      </a:r>
                    </a:p>
                  </a:txBody>
                  <a:tcPr/>
                </a:tc>
                <a:tc>
                  <a:txBody>
                    <a:bodyPr/>
                    <a:lstStyle/>
                    <a:p>
                      <a:r>
                        <a:rPr lang="en-US" sz="1100" dirty="0">
                          <a:latin typeface="Open Sans"/>
                        </a:rPr>
                        <a:t>Price list</a:t>
                      </a:r>
                    </a:p>
                    <a:p>
                      <a:r>
                        <a:rPr lang="en-US" sz="1100" dirty="0">
                          <a:latin typeface="Open Sans"/>
                        </a:rPr>
                        <a:t>Products sold</a:t>
                      </a:r>
                    </a:p>
                  </a:txBody>
                  <a:tcPr/>
                </a:tc>
                <a:extLst>
                  <a:ext uri="{0D108BD9-81ED-4DB2-BD59-A6C34878D82A}">
                    <a16:rowId xmlns:a16="http://schemas.microsoft.com/office/drawing/2014/main" val="3647979666"/>
                  </a:ext>
                </a:extLst>
              </a:tr>
            </a:tbl>
          </a:graphicData>
        </a:graphic>
      </p:graphicFrame>
      <p:sp>
        <p:nvSpPr>
          <p:cNvPr id="16" name="Title 15">
            <a:extLst>
              <a:ext uri="{FF2B5EF4-FFF2-40B4-BE49-F238E27FC236}">
                <a16:creationId xmlns:a16="http://schemas.microsoft.com/office/drawing/2014/main" id="{C56DBAA4-535B-4649-BDD9-05040D3D9E49}"/>
              </a:ext>
            </a:extLst>
          </p:cNvPr>
          <p:cNvSpPr>
            <a:spLocks noGrp="1"/>
          </p:cNvSpPr>
          <p:nvPr>
            <p:ph type="title"/>
          </p:nvPr>
        </p:nvSpPr>
        <p:spPr>
          <a:xfrm>
            <a:off x="266979" y="4511930"/>
            <a:ext cx="8172867" cy="367596"/>
          </a:xfrm>
        </p:spPr>
        <p:txBody>
          <a:bodyPr>
            <a:noAutofit/>
          </a:bodyPr>
          <a:lstStyle/>
          <a:p>
            <a:pPr algn="l"/>
            <a:r>
              <a:rPr lang="en-US" sz="1050" b="1" i="1" dirty="0">
                <a:latin typeface="Open Sans"/>
              </a:rPr>
              <a:t>Please note that the identified data quality issues were mitigated in order for the analysis to be completed.</a:t>
            </a:r>
          </a:p>
        </p:txBody>
      </p:sp>
    </p:spTree>
    <p:extLst>
      <p:ext uri="{BB962C8B-B14F-4D97-AF65-F5344CB8AC3E}">
        <p14:creationId xmlns:p14="http://schemas.microsoft.com/office/powerpoint/2010/main" val="242949534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79">
            <a:extLst>
              <a:ext uri="{FF2B5EF4-FFF2-40B4-BE49-F238E27FC236}">
                <a16:creationId xmlns:a16="http://schemas.microsoft.com/office/drawing/2014/main" id="{203FFBD1-6AF3-402B-A333-CD1D8D47FE36}"/>
              </a:ext>
            </a:extLst>
          </p:cNvPr>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0" name="Shape 80">
            <a:extLst>
              <a:ext uri="{FF2B5EF4-FFF2-40B4-BE49-F238E27FC236}">
                <a16:creationId xmlns:a16="http://schemas.microsoft.com/office/drawing/2014/main" id="{825A7B08-BF4A-4675-AC52-CFB9A43CE119}"/>
              </a:ext>
            </a:extLst>
          </p:cNvPr>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1" name="Shape 81">
            <a:extLst>
              <a:ext uri="{FF2B5EF4-FFF2-40B4-BE49-F238E27FC236}">
                <a16:creationId xmlns:a16="http://schemas.microsoft.com/office/drawing/2014/main" id="{BC7ADD1C-4AC6-42F8-B903-77E33BA7F91C}"/>
              </a:ext>
            </a:extLst>
          </p:cNvPr>
          <p:cNvSpPr/>
          <p:nvPr/>
        </p:nvSpPr>
        <p:spPr>
          <a:xfrm>
            <a:off x="205025" y="773626"/>
            <a:ext cx="8565600" cy="47580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800" dirty="0"/>
              <a:t>New and Old Customer Age Distribution</a:t>
            </a:r>
            <a:endParaRPr sz="1800" dirty="0"/>
          </a:p>
        </p:txBody>
      </p:sp>
      <p:sp>
        <p:nvSpPr>
          <p:cNvPr id="3" name="Title 2">
            <a:extLst>
              <a:ext uri="{FF2B5EF4-FFF2-40B4-BE49-F238E27FC236}">
                <a16:creationId xmlns:a16="http://schemas.microsoft.com/office/drawing/2014/main" id="{DFE2FD0F-B299-47BF-AC7C-1D922B6AEC96}"/>
              </a:ext>
            </a:extLst>
          </p:cNvPr>
          <p:cNvSpPr>
            <a:spLocks noGrp="1"/>
          </p:cNvSpPr>
          <p:nvPr>
            <p:ph type="title"/>
          </p:nvPr>
        </p:nvSpPr>
        <p:spPr>
          <a:xfrm>
            <a:off x="205025" y="1249430"/>
            <a:ext cx="3857834" cy="3723037"/>
          </a:xfrm>
        </p:spPr>
        <p:txBody>
          <a:bodyPr>
            <a:normAutofit fontScale="90000"/>
          </a:bodyPr>
          <a:lstStyle/>
          <a:p>
            <a:r>
              <a:rPr lang="en-US" sz="1800" dirty="0">
                <a:latin typeface="Open Sans"/>
              </a:rPr>
              <a:t>In the ‘old’ majority of the customers are aged between 30-70 years, while in the ‘new’ most customers are aged between 30-90 years.</a:t>
            </a:r>
            <a:br>
              <a:rPr lang="en-US" sz="1800" dirty="0">
                <a:latin typeface="Open Sans"/>
              </a:rPr>
            </a:br>
            <a:r>
              <a:rPr lang="en-US" sz="1800" dirty="0">
                <a:latin typeface="Open Sans"/>
              </a:rPr>
              <a:t>The lowest age groups are under 20 for both ‘old’ and ‘new’ customer lists.</a:t>
            </a:r>
            <a:br>
              <a:rPr lang="en-US" sz="1800" dirty="0">
                <a:latin typeface="Open Sans"/>
              </a:rPr>
            </a:br>
            <a:r>
              <a:rPr lang="en-US" sz="1800" dirty="0">
                <a:latin typeface="Open Sans"/>
              </a:rPr>
              <a:t>The most populated age group is 50-59 years for both ‘old’ and ‘new’ customer lists.</a:t>
            </a:r>
            <a:br>
              <a:rPr lang="en-US" sz="1800" dirty="0">
                <a:latin typeface="Open Sans"/>
              </a:rPr>
            </a:br>
            <a:r>
              <a:rPr lang="en-US" sz="1800" dirty="0">
                <a:latin typeface="Open Sans"/>
              </a:rPr>
              <a:t>The age distribution (20= Under 20, 30=21-30, 40=31-40, 50=41-50, 60=51-60, 70=61-70, 80=71-80,90=81-90).</a:t>
            </a:r>
          </a:p>
        </p:txBody>
      </p:sp>
      <p:graphicFrame>
        <p:nvGraphicFramePr>
          <p:cNvPr id="15" name="Chart 14">
            <a:extLst>
              <a:ext uri="{FF2B5EF4-FFF2-40B4-BE49-F238E27FC236}">
                <a16:creationId xmlns:a16="http://schemas.microsoft.com/office/drawing/2014/main" id="{65D507B3-3F40-4100-BDE2-70FD34F8577F}"/>
              </a:ext>
            </a:extLst>
          </p:cNvPr>
          <p:cNvGraphicFramePr>
            <a:graphicFrameLocks/>
          </p:cNvGraphicFramePr>
          <p:nvPr/>
        </p:nvGraphicFramePr>
        <p:xfrm>
          <a:off x="4327173" y="2943435"/>
          <a:ext cx="4665173" cy="2115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 name="Chart 16">
            <a:extLst>
              <a:ext uri="{FF2B5EF4-FFF2-40B4-BE49-F238E27FC236}">
                <a16:creationId xmlns:a16="http://schemas.microsoft.com/office/drawing/2014/main" id="{4ED7FC14-1656-47CA-87D8-7F46D9624A6E}"/>
              </a:ext>
            </a:extLst>
          </p:cNvPr>
          <p:cNvGraphicFramePr>
            <a:graphicFrameLocks/>
          </p:cNvGraphicFramePr>
          <p:nvPr/>
        </p:nvGraphicFramePr>
        <p:xfrm>
          <a:off x="4264231" y="1077636"/>
          <a:ext cx="4726920" cy="180050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911482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79">
            <a:extLst>
              <a:ext uri="{FF2B5EF4-FFF2-40B4-BE49-F238E27FC236}">
                <a16:creationId xmlns:a16="http://schemas.microsoft.com/office/drawing/2014/main" id="{203FFBD1-6AF3-402B-A333-CD1D8D47FE36}"/>
              </a:ext>
            </a:extLst>
          </p:cNvPr>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0" name="Shape 80">
            <a:extLst>
              <a:ext uri="{FF2B5EF4-FFF2-40B4-BE49-F238E27FC236}">
                <a16:creationId xmlns:a16="http://schemas.microsoft.com/office/drawing/2014/main" id="{825A7B08-BF4A-4675-AC52-CFB9A43CE119}"/>
              </a:ext>
            </a:extLst>
          </p:cNvPr>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1" name="Shape 81">
            <a:extLst>
              <a:ext uri="{FF2B5EF4-FFF2-40B4-BE49-F238E27FC236}">
                <a16:creationId xmlns:a16="http://schemas.microsoft.com/office/drawing/2014/main" id="{BC7ADD1C-4AC6-42F8-B903-77E33BA7F91C}"/>
              </a:ext>
            </a:extLst>
          </p:cNvPr>
          <p:cNvSpPr/>
          <p:nvPr/>
        </p:nvSpPr>
        <p:spPr>
          <a:xfrm>
            <a:off x="205025" y="773626"/>
            <a:ext cx="8565600" cy="79435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800" dirty="0"/>
              <a:t>Bike related purchases over the last 3 years</a:t>
            </a:r>
          </a:p>
          <a:p>
            <a:endParaRPr sz="1800" dirty="0"/>
          </a:p>
        </p:txBody>
      </p:sp>
      <p:sp>
        <p:nvSpPr>
          <p:cNvPr id="3" name="Title 2">
            <a:extLst>
              <a:ext uri="{FF2B5EF4-FFF2-40B4-BE49-F238E27FC236}">
                <a16:creationId xmlns:a16="http://schemas.microsoft.com/office/drawing/2014/main" id="{DFE2FD0F-B299-47BF-AC7C-1D922B6AEC96}"/>
              </a:ext>
            </a:extLst>
          </p:cNvPr>
          <p:cNvSpPr>
            <a:spLocks noGrp="1"/>
          </p:cNvSpPr>
          <p:nvPr>
            <p:ph type="title"/>
          </p:nvPr>
        </p:nvSpPr>
        <p:spPr>
          <a:xfrm>
            <a:off x="373375" y="2680855"/>
            <a:ext cx="3857834" cy="2894284"/>
          </a:xfrm>
        </p:spPr>
        <p:txBody>
          <a:bodyPr>
            <a:normAutofit/>
          </a:bodyPr>
          <a:lstStyle/>
          <a:p>
            <a:r>
              <a:rPr lang="en-US" sz="1800" dirty="0">
                <a:latin typeface="Open Sans"/>
              </a:rPr>
              <a:t>51% of bike related purchases were made by females, 47% of bike related purchases made by males. Approximately 2% were made by unknown gender.</a:t>
            </a:r>
          </a:p>
        </p:txBody>
      </p:sp>
      <p:graphicFrame>
        <p:nvGraphicFramePr>
          <p:cNvPr id="18" name="Chart 17">
            <a:extLst>
              <a:ext uri="{FF2B5EF4-FFF2-40B4-BE49-F238E27FC236}">
                <a16:creationId xmlns:a16="http://schemas.microsoft.com/office/drawing/2014/main" id="{2F50E0DD-A8AF-4C7C-AB84-F079D3906D45}"/>
              </a:ext>
            </a:extLst>
          </p:cNvPr>
          <p:cNvGraphicFramePr>
            <a:graphicFrameLocks/>
          </p:cNvGraphicFramePr>
          <p:nvPr>
            <p:extLst>
              <p:ext uri="{D42A27DB-BD31-4B8C-83A1-F6EECF244321}">
                <p14:modId xmlns:p14="http://schemas.microsoft.com/office/powerpoint/2010/main" val="398652202"/>
              </p:ext>
            </p:extLst>
          </p:nvPr>
        </p:nvGraphicFramePr>
        <p:xfrm>
          <a:off x="373375" y="1346661"/>
          <a:ext cx="4214224" cy="2001377"/>
        </p:xfrm>
        <a:graphic>
          <a:graphicData uri="http://schemas.openxmlformats.org/drawingml/2006/chart">
            <c:chart xmlns:c="http://schemas.openxmlformats.org/drawingml/2006/chart" xmlns:r="http://schemas.openxmlformats.org/officeDocument/2006/relationships" r:id="rId2"/>
          </a:graphicData>
        </a:graphic>
      </p:graphicFrame>
      <p:sp>
        <p:nvSpPr>
          <p:cNvPr id="23" name="Title 2">
            <a:extLst>
              <a:ext uri="{FF2B5EF4-FFF2-40B4-BE49-F238E27FC236}">
                <a16:creationId xmlns:a16="http://schemas.microsoft.com/office/drawing/2014/main" id="{24ADC2EE-2B51-4A90-831C-B16333CA355C}"/>
              </a:ext>
            </a:extLst>
          </p:cNvPr>
          <p:cNvSpPr txBox="1">
            <a:spLocks/>
          </p:cNvSpPr>
          <p:nvPr/>
        </p:nvSpPr>
        <p:spPr>
          <a:xfrm>
            <a:off x="4992875" y="2680855"/>
            <a:ext cx="3857834" cy="28942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ctr">
            <a:normAutofit/>
          </a:bodyPr>
          <a:lstStyle>
            <a:lvl1pPr marL="0" marR="0" indent="0" algn="ctr" defTabSz="914400" rtl="0" latinLnBrk="0">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a:lstStyle>
          <a:p>
            <a:pPr hangingPunct="1"/>
            <a:r>
              <a:rPr lang="en-US" sz="1800" dirty="0">
                <a:latin typeface="Open Sans"/>
              </a:rPr>
              <a:t>51% of bike related purchases were made by customers from NSW, 23% were made by customers from QLD and 27% were made by customers from VIC.</a:t>
            </a:r>
          </a:p>
        </p:txBody>
      </p:sp>
      <p:graphicFrame>
        <p:nvGraphicFramePr>
          <p:cNvPr id="12" name="Chart 11">
            <a:extLst>
              <a:ext uri="{FF2B5EF4-FFF2-40B4-BE49-F238E27FC236}">
                <a16:creationId xmlns:a16="http://schemas.microsoft.com/office/drawing/2014/main" id="{F0D93EB6-5791-4811-ADEE-DEA58C31622B}"/>
              </a:ext>
            </a:extLst>
          </p:cNvPr>
          <p:cNvGraphicFramePr>
            <a:graphicFrameLocks/>
          </p:cNvGraphicFramePr>
          <p:nvPr>
            <p:extLst>
              <p:ext uri="{D42A27DB-BD31-4B8C-83A1-F6EECF244321}">
                <p14:modId xmlns:p14="http://schemas.microsoft.com/office/powerpoint/2010/main" val="1321702583"/>
              </p:ext>
            </p:extLst>
          </p:nvPr>
        </p:nvGraphicFramePr>
        <p:xfrm>
          <a:off x="4793673" y="1346661"/>
          <a:ext cx="4197477" cy="193686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5547278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79">
            <a:extLst>
              <a:ext uri="{FF2B5EF4-FFF2-40B4-BE49-F238E27FC236}">
                <a16:creationId xmlns:a16="http://schemas.microsoft.com/office/drawing/2014/main" id="{203FFBD1-6AF3-402B-A333-CD1D8D47FE36}"/>
              </a:ext>
            </a:extLst>
          </p:cNvPr>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0" name="Shape 80">
            <a:extLst>
              <a:ext uri="{FF2B5EF4-FFF2-40B4-BE49-F238E27FC236}">
                <a16:creationId xmlns:a16="http://schemas.microsoft.com/office/drawing/2014/main" id="{825A7B08-BF4A-4675-AC52-CFB9A43CE119}"/>
              </a:ext>
            </a:extLst>
          </p:cNvPr>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1" name="Shape 81">
            <a:extLst>
              <a:ext uri="{FF2B5EF4-FFF2-40B4-BE49-F238E27FC236}">
                <a16:creationId xmlns:a16="http://schemas.microsoft.com/office/drawing/2014/main" id="{BC7ADD1C-4AC6-42F8-B903-77E33BA7F91C}"/>
              </a:ext>
            </a:extLst>
          </p:cNvPr>
          <p:cNvSpPr/>
          <p:nvPr/>
        </p:nvSpPr>
        <p:spPr>
          <a:xfrm>
            <a:off x="205025" y="773626"/>
            <a:ext cx="8565600" cy="47580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800" dirty="0"/>
              <a:t>Job Industry Description</a:t>
            </a:r>
            <a:endParaRPr sz="1800" dirty="0"/>
          </a:p>
        </p:txBody>
      </p:sp>
      <p:sp>
        <p:nvSpPr>
          <p:cNvPr id="3" name="Title 2">
            <a:extLst>
              <a:ext uri="{FF2B5EF4-FFF2-40B4-BE49-F238E27FC236}">
                <a16:creationId xmlns:a16="http://schemas.microsoft.com/office/drawing/2014/main" id="{DFE2FD0F-B299-47BF-AC7C-1D922B6AEC96}"/>
              </a:ext>
            </a:extLst>
          </p:cNvPr>
          <p:cNvSpPr>
            <a:spLocks noGrp="1"/>
          </p:cNvSpPr>
          <p:nvPr>
            <p:ph type="title"/>
          </p:nvPr>
        </p:nvSpPr>
        <p:spPr>
          <a:xfrm>
            <a:off x="1392382" y="3729923"/>
            <a:ext cx="6525490" cy="1619250"/>
          </a:xfrm>
        </p:spPr>
        <p:txBody>
          <a:bodyPr>
            <a:normAutofit/>
          </a:bodyPr>
          <a:lstStyle/>
          <a:p>
            <a:r>
              <a:rPr lang="en-US" sz="1800" dirty="0">
                <a:latin typeface="Open Sans"/>
              </a:rPr>
              <a:t>The customers from the ‘old’ and ‘new’ customer list that has below 5% are telecommunication, agriculture and entertainment Industry.</a:t>
            </a:r>
          </a:p>
        </p:txBody>
      </p:sp>
      <p:graphicFrame>
        <p:nvGraphicFramePr>
          <p:cNvPr id="19" name="Chart 18">
            <a:extLst>
              <a:ext uri="{FF2B5EF4-FFF2-40B4-BE49-F238E27FC236}">
                <a16:creationId xmlns:a16="http://schemas.microsoft.com/office/drawing/2014/main" id="{FF094633-DA40-413C-9C32-F704CF54408A}"/>
              </a:ext>
            </a:extLst>
          </p:cNvPr>
          <p:cNvGraphicFramePr>
            <a:graphicFrameLocks/>
          </p:cNvGraphicFramePr>
          <p:nvPr/>
        </p:nvGraphicFramePr>
        <p:xfrm>
          <a:off x="4992875" y="1346661"/>
          <a:ext cx="3998276" cy="20013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a:extLst>
              <a:ext uri="{FF2B5EF4-FFF2-40B4-BE49-F238E27FC236}">
                <a16:creationId xmlns:a16="http://schemas.microsoft.com/office/drawing/2014/main" id="{4B29BD5E-7799-43F6-A054-0C19F4856702}"/>
              </a:ext>
            </a:extLst>
          </p:cNvPr>
          <p:cNvGraphicFramePr>
            <a:graphicFrameLocks/>
          </p:cNvGraphicFramePr>
          <p:nvPr>
            <p:extLst>
              <p:ext uri="{D42A27DB-BD31-4B8C-83A1-F6EECF244321}">
                <p14:modId xmlns:p14="http://schemas.microsoft.com/office/powerpoint/2010/main" val="3838400247"/>
              </p:ext>
            </p:extLst>
          </p:nvPr>
        </p:nvGraphicFramePr>
        <p:xfrm>
          <a:off x="103909" y="1249430"/>
          <a:ext cx="4169102" cy="28133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a:extLst>
              <a:ext uri="{FF2B5EF4-FFF2-40B4-BE49-F238E27FC236}">
                <a16:creationId xmlns:a16="http://schemas.microsoft.com/office/drawing/2014/main" id="{2E14F9A0-350F-4A88-A6AB-79C8764DF6B5}"/>
              </a:ext>
            </a:extLst>
          </p:cNvPr>
          <p:cNvGraphicFramePr>
            <a:graphicFrameLocks/>
          </p:cNvGraphicFramePr>
          <p:nvPr>
            <p:extLst>
              <p:ext uri="{D42A27DB-BD31-4B8C-83A1-F6EECF244321}">
                <p14:modId xmlns:p14="http://schemas.microsoft.com/office/powerpoint/2010/main" val="2786546010"/>
              </p:ext>
            </p:extLst>
          </p:nvPr>
        </p:nvGraphicFramePr>
        <p:xfrm>
          <a:off x="4601523" y="1249430"/>
          <a:ext cx="4169102" cy="281337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7988947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79">
            <a:extLst>
              <a:ext uri="{FF2B5EF4-FFF2-40B4-BE49-F238E27FC236}">
                <a16:creationId xmlns:a16="http://schemas.microsoft.com/office/drawing/2014/main" id="{203FFBD1-6AF3-402B-A333-CD1D8D47FE36}"/>
              </a:ext>
            </a:extLst>
          </p:cNvPr>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0" name="Shape 80">
            <a:extLst>
              <a:ext uri="{FF2B5EF4-FFF2-40B4-BE49-F238E27FC236}">
                <a16:creationId xmlns:a16="http://schemas.microsoft.com/office/drawing/2014/main" id="{825A7B08-BF4A-4675-AC52-CFB9A43CE119}"/>
              </a:ext>
            </a:extLst>
          </p:cNvPr>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1" name="Shape 81">
            <a:extLst>
              <a:ext uri="{FF2B5EF4-FFF2-40B4-BE49-F238E27FC236}">
                <a16:creationId xmlns:a16="http://schemas.microsoft.com/office/drawing/2014/main" id="{BC7ADD1C-4AC6-42F8-B903-77E33BA7F91C}"/>
              </a:ext>
            </a:extLst>
          </p:cNvPr>
          <p:cNvSpPr/>
          <p:nvPr/>
        </p:nvSpPr>
        <p:spPr>
          <a:xfrm>
            <a:off x="205025" y="773626"/>
            <a:ext cx="8565600" cy="47580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800" dirty="0"/>
              <a:t>Wealth segmentation by age category</a:t>
            </a:r>
            <a:endParaRPr sz="1800" dirty="0"/>
          </a:p>
        </p:txBody>
      </p:sp>
      <p:sp>
        <p:nvSpPr>
          <p:cNvPr id="3" name="Title 2">
            <a:extLst>
              <a:ext uri="{FF2B5EF4-FFF2-40B4-BE49-F238E27FC236}">
                <a16:creationId xmlns:a16="http://schemas.microsoft.com/office/drawing/2014/main" id="{DFE2FD0F-B299-47BF-AC7C-1D922B6AEC96}"/>
              </a:ext>
            </a:extLst>
          </p:cNvPr>
          <p:cNvSpPr>
            <a:spLocks noGrp="1"/>
          </p:cNvSpPr>
          <p:nvPr>
            <p:ph type="title"/>
          </p:nvPr>
        </p:nvSpPr>
        <p:spPr>
          <a:xfrm>
            <a:off x="587352" y="4059011"/>
            <a:ext cx="8102785" cy="840001"/>
          </a:xfrm>
        </p:spPr>
        <p:txBody>
          <a:bodyPr>
            <a:normAutofit fontScale="90000"/>
          </a:bodyPr>
          <a:lstStyle/>
          <a:p>
            <a:r>
              <a:rPr lang="en-US" sz="1800" dirty="0">
                <a:latin typeface="Open Sans"/>
              </a:rPr>
              <a:t>The mass customers are the largest customers in all age categories followed by the high net worth customers and then the affluent customers, except for age category 30 for Old Customer and age categories 30, 50 and 60 for New Customer.</a:t>
            </a:r>
          </a:p>
        </p:txBody>
      </p:sp>
      <p:graphicFrame>
        <p:nvGraphicFramePr>
          <p:cNvPr id="12" name="Chart 11">
            <a:extLst>
              <a:ext uri="{FF2B5EF4-FFF2-40B4-BE49-F238E27FC236}">
                <a16:creationId xmlns:a16="http://schemas.microsoft.com/office/drawing/2014/main" id="{4ED7FC14-1656-47CA-87D8-7F46D9624A6E}"/>
              </a:ext>
            </a:extLst>
          </p:cNvPr>
          <p:cNvGraphicFramePr>
            <a:graphicFrameLocks/>
          </p:cNvGraphicFramePr>
          <p:nvPr/>
        </p:nvGraphicFramePr>
        <p:xfrm>
          <a:off x="205025" y="1249430"/>
          <a:ext cx="3946101" cy="276398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a:extLst>
              <a:ext uri="{FF2B5EF4-FFF2-40B4-BE49-F238E27FC236}">
                <a16:creationId xmlns:a16="http://schemas.microsoft.com/office/drawing/2014/main" id="{4B29BD5E-7799-43F6-A054-0C19F4856702}"/>
              </a:ext>
            </a:extLst>
          </p:cNvPr>
          <p:cNvGraphicFramePr>
            <a:graphicFrameLocks/>
          </p:cNvGraphicFramePr>
          <p:nvPr>
            <p:extLst>
              <p:ext uri="{D42A27DB-BD31-4B8C-83A1-F6EECF244321}">
                <p14:modId xmlns:p14="http://schemas.microsoft.com/office/powerpoint/2010/main" val="2188301757"/>
              </p:ext>
            </p:extLst>
          </p:nvPr>
        </p:nvGraphicFramePr>
        <p:xfrm>
          <a:off x="267771" y="1503219"/>
          <a:ext cx="4424369" cy="245473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7B8B47FC-FDEA-4B0E-84A1-636E0D80157C}"/>
              </a:ext>
            </a:extLst>
          </p:cNvPr>
          <p:cNvGraphicFramePr>
            <a:graphicFrameLocks/>
          </p:cNvGraphicFramePr>
          <p:nvPr>
            <p:extLst>
              <p:ext uri="{D42A27DB-BD31-4B8C-83A1-F6EECF244321}">
                <p14:modId xmlns:p14="http://schemas.microsoft.com/office/powerpoint/2010/main" val="3841515489"/>
              </p:ext>
            </p:extLst>
          </p:nvPr>
        </p:nvGraphicFramePr>
        <p:xfrm>
          <a:off x="4638744" y="1503218"/>
          <a:ext cx="4424369" cy="245473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68893622"/>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3069</TotalTime>
  <Words>1394</Words>
  <Application>Microsoft Office PowerPoint</Application>
  <PresentationFormat>On-screen Show (16:9)</PresentationFormat>
  <Paragraphs>273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Open Sans</vt:lpstr>
      <vt:lpstr>Open Sans Extrabold</vt:lpstr>
      <vt:lpstr>Open Sans Light</vt:lpstr>
      <vt:lpstr>Simple Light</vt:lpstr>
      <vt:lpstr>PowerPoint Presentation</vt:lpstr>
      <vt:lpstr>PowerPoint Presentation</vt:lpstr>
      <vt:lpstr> 1) New and old customer age distributions. 2) Bike related purchases over the last 3 years by gender and state. 3) Job industry distributions. 4) Wealth segmentation by age category. 5) Number of cars owned and not owned by state. 6) RFM analysis and customer classification. 7) Top 1000 customer Selection. </vt:lpstr>
      <vt:lpstr>PowerPoint Presentation</vt:lpstr>
      <vt:lpstr>Please note that the identified data quality issues were mitigated in order for the analysis to be completed.</vt:lpstr>
      <vt:lpstr>In the ‘old’ majority of the customers are aged between 30-70 years, while in the ‘new’ most customers are aged between 30-90 years. The lowest age groups are under 20 for both ‘old’ and ‘new’ customer lists. The most populated age group is 50-59 years for both ‘old’ and ‘new’ customer lists. The age distribution (20= Under 20, 30=21-30, 40=31-40, 50=41-50, 60=51-60, 70=61-70, 80=71-80,90=81-90).</vt:lpstr>
      <vt:lpstr>51% of bike related purchases were made by females, 47% of bike related purchases made by males. Approximately 2% were made by unknown gender.</vt:lpstr>
      <vt:lpstr>The customers from the ‘old’ and ‘new’ customer list that has below 5% are telecommunication, agriculture and entertainment Industry.</vt:lpstr>
      <vt:lpstr>The mass customers are the largest customers in all age categories followed by the high net worth customers and then the affluent customers, except for age category 30 for Old Customer and age categories 30, 50 and 60 for New Customer.</vt:lpstr>
      <vt:lpstr>NSW has the largest number of people who owns cars and who do not own cars. Its also shown that more of the customers are from NSW.</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BRIGHT</dc:creator>
  <cp:lastModifiedBy>Chiamaka Bright</cp:lastModifiedBy>
  <cp:revision>55</cp:revision>
  <dcterms:modified xsi:type="dcterms:W3CDTF">2021-03-15T16:15:02Z</dcterms:modified>
</cp:coreProperties>
</file>