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68" r:id="rId3"/>
  </p:sldMasterIdLst>
  <p:notesMasterIdLst>
    <p:notesMasterId r:id="rId148"/>
  </p:notesMasterIdLst>
  <p:sldIdLst>
    <p:sldId id="256" r:id="rId4"/>
    <p:sldId id="306" r:id="rId5"/>
    <p:sldId id="307" r:id="rId6"/>
    <p:sldId id="308" r:id="rId7"/>
    <p:sldId id="309" r:id="rId8"/>
    <p:sldId id="310" r:id="rId9"/>
    <p:sldId id="311" r:id="rId10"/>
    <p:sldId id="312" r:id="rId11"/>
    <p:sldId id="313" r:id="rId12"/>
    <p:sldId id="314" r:id="rId13"/>
    <p:sldId id="315" r:id="rId14"/>
    <p:sldId id="316" r:id="rId15"/>
    <p:sldId id="325" r:id="rId16"/>
    <p:sldId id="326" r:id="rId17"/>
    <p:sldId id="335" r:id="rId18"/>
    <p:sldId id="360" r:id="rId19"/>
    <p:sldId id="363" r:id="rId20"/>
    <p:sldId id="361" r:id="rId21"/>
    <p:sldId id="364" r:id="rId22"/>
    <p:sldId id="365" r:id="rId23"/>
    <p:sldId id="366" r:id="rId24"/>
    <p:sldId id="367" r:id="rId25"/>
    <p:sldId id="368" r:id="rId26"/>
    <p:sldId id="369" r:id="rId27"/>
    <p:sldId id="370" r:id="rId28"/>
    <p:sldId id="371" r:id="rId29"/>
    <p:sldId id="372" r:id="rId30"/>
    <p:sldId id="373" r:id="rId31"/>
    <p:sldId id="333" r:id="rId32"/>
    <p:sldId id="334" r:id="rId33"/>
    <p:sldId id="327" r:id="rId34"/>
    <p:sldId id="332" r:id="rId35"/>
    <p:sldId id="328" r:id="rId36"/>
    <p:sldId id="329" r:id="rId37"/>
    <p:sldId id="320" r:id="rId38"/>
    <p:sldId id="321" r:id="rId39"/>
    <p:sldId id="322" r:id="rId40"/>
    <p:sldId id="323" r:id="rId41"/>
    <p:sldId id="324" r:id="rId42"/>
    <p:sldId id="257" r:id="rId43"/>
    <p:sldId id="258" r:id="rId44"/>
    <p:sldId id="259" r:id="rId45"/>
    <p:sldId id="260" r:id="rId46"/>
    <p:sldId id="292" r:id="rId47"/>
    <p:sldId id="293" r:id="rId48"/>
    <p:sldId id="294" r:id="rId49"/>
    <p:sldId id="264" r:id="rId50"/>
    <p:sldId id="265" r:id="rId51"/>
    <p:sldId id="266" r:id="rId52"/>
    <p:sldId id="267" r:id="rId53"/>
    <p:sldId id="268" r:id="rId54"/>
    <p:sldId id="269" r:id="rId55"/>
    <p:sldId id="270" r:id="rId56"/>
    <p:sldId id="271" r:id="rId57"/>
    <p:sldId id="272" r:id="rId58"/>
    <p:sldId id="336" r:id="rId59"/>
    <p:sldId id="337" r:id="rId60"/>
    <p:sldId id="338" r:id="rId61"/>
    <p:sldId id="339" r:id="rId62"/>
    <p:sldId id="340" r:id="rId63"/>
    <p:sldId id="341" r:id="rId64"/>
    <p:sldId id="342" r:id="rId65"/>
    <p:sldId id="343" r:id="rId66"/>
    <p:sldId id="344" r:id="rId67"/>
    <p:sldId id="345" r:id="rId68"/>
    <p:sldId id="346" r:id="rId69"/>
    <p:sldId id="347" r:id="rId70"/>
    <p:sldId id="348" r:id="rId71"/>
    <p:sldId id="349" r:id="rId72"/>
    <p:sldId id="350" r:id="rId73"/>
    <p:sldId id="351" r:id="rId74"/>
    <p:sldId id="352" r:id="rId75"/>
    <p:sldId id="353" r:id="rId76"/>
    <p:sldId id="354" r:id="rId77"/>
    <p:sldId id="355" r:id="rId78"/>
    <p:sldId id="356" r:id="rId79"/>
    <p:sldId id="357" r:id="rId80"/>
    <p:sldId id="358" r:id="rId81"/>
    <p:sldId id="374" r:id="rId82"/>
    <p:sldId id="375" r:id="rId83"/>
    <p:sldId id="376" r:id="rId84"/>
    <p:sldId id="377" r:id="rId85"/>
    <p:sldId id="378" r:id="rId86"/>
    <p:sldId id="423" r:id="rId87"/>
    <p:sldId id="424" r:id="rId88"/>
    <p:sldId id="379" r:id="rId89"/>
    <p:sldId id="380" r:id="rId90"/>
    <p:sldId id="425" r:id="rId91"/>
    <p:sldId id="381" r:id="rId92"/>
    <p:sldId id="382" r:id="rId93"/>
    <p:sldId id="383" r:id="rId94"/>
    <p:sldId id="384" r:id="rId95"/>
    <p:sldId id="385" r:id="rId96"/>
    <p:sldId id="386" r:id="rId97"/>
    <p:sldId id="387" r:id="rId98"/>
    <p:sldId id="388" r:id="rId99"/>
    <p:sldId id="389" r:id="rId100"/>
    <p:sldId id="390" r:id="rId101"/>
    <p:sldId id="391" r:id="rId102"/>
    <p:sldId id="394" r:id="rId103"/>
    <p:sldId id="395" r:id="rId104"/>
    <p:sldId id="396" r:id="rId105"/>
    <p:sldId id="397" r:id="rId106"/>
    <p:sldId id="398" r:id="rId107"/>
    <p:sldId id="274" r:id="rId108"/>
    <p:sldId id="275" r:id="rId109"/>
    <p:sldId id="276" r:id="rId110"/>
    <p:sldId id="277" r:id="rId111"/>
    <p:sldId id="278" r:id="rId112"/>
    <p:sldId id="279" r:id="rId113"/>
    <p:sldId id="280" r:id="rId114"/>
    <p:sldId id="281" r:id="rId115"/>
    <p:sldId id="295" r:id="rId116"/>
    <p:sldId id="296" r:id="rId117"/>
    <p:sldId id="297" r:id="rId118"/>
    <p:sldId id="299" r:id="rId119"/>
    <p:sldId id="300" r:id="rId120"/>
    <p:sldId id="301" r:id="rId121"/>
    <p:sldId id="302" r:id="rId122"/>
    <p:sldId id="303" r:id="rId123"/>
    <p:sldId id="304" r:id="rId124"/>
    <p:sldId id="305" r:id="rId125"/>
    <p:sldId id="426" r:id="rId126"/>
    <p:sldId id="408" r:id="rId127"/>
    <p:sldId id="409" r:id="rId128"/>
    <p:sldId id="410" r:id="rId129"/>
    <p:sldId id="411" r:id="rId130"/>
    <p:sldId id="412" r:id="rId131"/>
    <p:sldId id="414" r:id="rId132"/>
    <p:sldId id="415" r:id="rId133"/>
    <p:sldId id="416" r:id="rId134"/>
    <p:sldId id="417" r:id="rId135"/>
    <p:sldId id="418" r:id="rId136"/>
    <p:sldId id="419" r:id="rId137"/>
    <p:sldId id="420" r:id="rId138"/>
    <p:sldId id="399" r:id="rId139"/>
    <p:sldId id="400" r:id="rId140"/>
    <p:sldId id="401" r:id="rId141"/>
    <p:sldId id="402" r:id="rId142"/>
    <p:sldId id="403" r:id="rId143"/>
    <p:sldId id="404" r:id="rId144"/>
    <p:sldId id="405" r:id="rId145"/>
    <p:sldId id="406" r:id="rId146"/>
    <p:sldId id="407" r:id="rId1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757" autoAdjust="0"/>
  </p:normalViewPr>
  <p:slideViewPr>
    <p:cSldViewPr>
      <p:cViewPr varScale="1">
        <p:scale>
          <a:sx n="65" d="100"/>
          <a:sy n="65" d="100"/>
        </p:scale>
        <p:origin x="1954"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presProps" Target="presProps.xml"/><Relationship Id="rId5" Type="http://schemas.openxmlformats.org/officeDocument/2006/relationships/slide" Target="slides/slide2.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50" Type="http://schemas.openxmlformats.org/officeDocument/2006/relationships/viewProps" Target="viewProps.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theme" Target="theme/theme1.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66FE0A-AE4E-4400-8651-18BCF965068C}" type="datetimeFigureOut">
              <a:rPr lang="en-US" smtClean="0"/>
              <a:pPr/>
              <a:t>7/12/2023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2BDB17-547C-419D-96B3-E178B43AB0D2}" type="slidenum">
              <a:rPr lang="en-US" smtClean="0"/>
              <a:pPr/>
              <a:t>‹#›</a:t>
            </a:fld>
            <a:endParaRPr lang="en-US"/>
          </a:p>
        </p:txBody>
      </p:sp>
    </p:spTree>
    <p:extLst>
      <p:ext uri="{BB962C8B-B14F-4D97-AF65-F5344CB8AC3E}">
        <p14:creationId xmlns:p14="http://schemas.microsoft.com/office/powerpoint/2010/main" val="194607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37A104-AC87-4607-A8D0-0E2016298B9A}" type="slidenum">
              <a:rPr lang="en-US"/>
              <a:pPr/>
              <a:t>2</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pPr>
              <a:lnSpc>
                <a:spcPct val="90000"/>
              </a:lnSpc>
            </a:pPr>
            <a:r>
              <a:rPr lang="en-US"/>
              <a:t>-&gt; For the longest time (and still true today), the big relational database vendors such as Oracle, IBM, Sybase, and a lesser extent Microsoft were the mainstay of how data was stored.</a:t>
            </a:r>
          </a:p>
          <a:p>
            <a:pPr>
              <a:lnSpc>
                <a:spcPct val="90000"/>
              </a:lnSpc>
            </a:pPr>
            <a:r>
              <a:rPr lang="en-US"/>
              <a:t>-&gt; During the Internet boom, startups looking for low-cost RDBMS alternatives turned to MySQL and PostgreSQL.</a:t>
            </a:r>
          </a:p>
          <a:p>
            <a:pPr>
              <a:lnSpc>
                <a:spcPct val="90000"/>
              </a:lnSpc>
            </a:pPr>
            <a:r>
              <a:rPr lang="en-US"/>
              <a:t>-&gt; The ‘Slashdot Effect’ occurs when a popular website links to a smaller site, causing a massive increase in traffic. </a:t>
            </a:r>
          </a:p>
          <a:p>
            <a:pPr>
              <a:lnSpc>
                <a:spcPct val="90000"/>
              </a:lnSpc>
            </a:pPr>
            <a:r>
              <a:rPr lang="en-US"/>
              <a:t>-&gt; Hooking your RDBMS to a web-based application was a recipe for headaches, they are OLTP in nature.  Could have hundreds of thousands of visitors in a short-time span.</a:t>
            </a:r>
          </a:p>
          <a:p>
            <a:pPr>
              <a:lnSpc>
                <a:spcPct val="90000"/>
              </a:lnSpc>
            </a:pPr>
            <a:r>
              <a:rPr lang="en-US"/>
              <a:t>-&gt; To mitigate, began to front the RDBMS with a read-only cache such as memcache to offload a considerable amount of the read traffic. </a:t>
            </a:r>
          </a:p>
          <a:p>
            <a:pPr>
              <a:lnSpc>
                <a:spcPct val="90000"/>
              </a:lnSpc>
            </a:pPr>
            <a:r>
              <a:rPr lang="en-US"/>
              <a:t>-&gt; As datasets grew, the simple memcache/MySQL model (for lower-cost startups) started to become problematic.</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110393-DACB-4FE2-924D-10835F4A6B36}" type="slidenum">
              <a:rPr lang="en-US"/>
              <a:pPr/>
              <a:t>12</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lang="en-US"/>
              <a:t>-&gt; Proposed by Eric Brewer (talk on Principles of Distributed Computing July 2000).</a:t>
            </a:r>
          </a:p>
          <a:p>
            <a:r>
              <a:rPr lang="en-US"/>
              <a:t>-&gt; Partitionability: divide nodes into small groups that can see other groups, but they can't see everyone.</a:t>
            </a:r>
            <a:br>
              <a:rPr lang="en-US"/>
            </a:br>
            <a:r>
              <a:rPr lang="en-US"/>
              <a:t>-&gt; Consistency: write a value and then you read the value you get the same value back. In a partitioned system there are windows where that's not true.</a:t>
            </a:r>
            <a:br>
              <a:rPr lang="en-US"/>
            </a:br>
            <a:r>
              <a:rPr lang="en-US"/>
              <a:t>-&gt; Availability: may not always be able to write or read. The system will say you can't write because it wants to keep the system consistent.</a:t>
            </a:r>
            <a:br>
              <a:rPr lang="en-US"/>
            </a:br>
            <a:r>
              <a:rPr lang="en-US"/>
              <a:t>-&gt; To scale you have to partition, so you are left with choosing either high consistency or high availability for a particular system. You must find the right</a:t>
            </a:r>
          </a:p>
          <a:p>
            <a:r>
              <a:rPr lang="en-US"/>
              <a:t>     overlap of availability and consistency. </a:t>
            </a:r>
          </a:p>
          <a:p>
            <a:r>
              <a:rPr lang="en-US"/>
              <a:t>-&gt; Choose a specific approach based on the needs of the service.</a:t>
            </a:r>
            <a:br>
              <a:rPr lang="en-US"/>
            </a:br>
            <a:r>
              <a:rPr lang="en-US"/>
              <a:t>-&gt; For the checkout process you always want to honor requests to add items to a shopping cart because it's revenue producing. </a:t>
            </a:r>
          </a:p>
          <a:p>
            <a:r>
              <a:rPr lang="en-US"/>
              <a:t>    In this case you choose high availability. Errors are hidden from the customer and sorted out later. </a:t>
            </a:r>
            <a:br>
              <a:rPr lang="en-US"/>
            </a:br>
            <a:r>
              <a:rPr lang="en-US"/>
              <a:t>-&gt; When a customer submits an order you favor consistency because several services--credit card processing, shipping and handling, reporting—</a:t>
            </a:r>
          </a:p>
          <a:p>
            <a:r>
              <a:rPr lang="en-US"/>
              <a:t>    are simultaneously accessing the data.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97697F4-FCAA-4C32-A588-89BFDC88FC03}" type="slidenum">
              <a:rPr lang="en-US" altLang="zh-CN" sz="1200"/>
              <a:pPr algn="r"/>
              <a:t>13</a:t>
            </a:fld>
            <a:endParaRPr lang="en-US" altLang="zh-CN" sz="1200"/>
          </a:p>
        </p:txBody>
      </p:sp>
      <p:sp>
        <p:nvSpPr>
          <p:cNvPr id="512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ltLang="zh-CN" smtClean="0"/>
              <a:t>PODC:ACM Symposium on Principles of Distributed Computing(PODC)International Conference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2" name="Rectangle 3"/>
          <p:cNvSpPr>
            <a:spLocks noGrp="1" noChangeArrowheads="1"/>
          </p:cNvSpPr>
          <p:nvPr>
            <p:ph type="body" idx="1"/>
          </p:nvPr>
        </p:nvSpPr>
        <p:spPr bwMode="auto">
          <a:noFill/>
        </p:spPr>
        <p:txBody>
          <a:bodyPr wrap="square" lIns="92250" tIns="45415" rIns="92250" bIns="45415" numCol="1" anchor="t" anchorCtr="0" compatLnSpc="1">
            <a:prstTxWarp prst="textNoShape">
              <a:avLst/>
            </a:prstTxWarp>
          </a:bodyPr>
          <a:lstStyle/>
          <a:p>
            <a:pPr eaLnBrk="1" hangingPunct="1"/>
            <a:r>
              <a:rPr lang="en-US" altLang="zh-CN" smtClean="0"/>
              <a:t>Cluster</a:t>
            </a:r>
            <a:r>
              <a:rPr lang="zh-CN" altLang="en-US" smtClean="0"/>
              <a:t>里面至少有一个</a:t>
            </a:r>
            <a:r>
              <a:rPr lang="en-US" altLang="zh-CN" smtClean="0"/>
              <a:t>replica</a:t>
            </a:r>
            <a:r>
              <a:rPr lang="zh-CN" altLang="en-US" smtClean="0"/>
              <a:t>是最新的，其他的</a:t>
            </a:r>
            <a:r>
              <a:rPr lang="en-US" altLang="zh-CN" smtClean="0"/>
              <a:t>replica</a:t>
            </a:r>
            <a:r>
              <a:rPr lang="zh-CN" altLang="en-US" smtClean="0"/>
              <a:t>最终会达到一致</a:t>
            </a:r>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96FF67-C71B-466C-A196-0004386B1244}" type="slidenum">
              <a:rPr lang="en-US"/>
              <a:pPr/>
              <a:t>29</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US"/>
              <a:t>-&gt; http://cloudera-todd.s3.amazonaws.com/nosql.pdf</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EA59FA-7D7F-4179-B470-D35BD10FE3FF}" type="slidenum">
              <a:rPr lang="en-US"/>
              <a:pPr/>
              <a:t>30</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r>
              <a:rPr lang="en-US"/>
              <a:t>-&gt; http://en.wikipedia.org/wiki/Eventual_consistency</a:t>
            </a:r>
          </a:p>
          <a:p>
            <a:r>
              <a:rPr lang="en-US"/>
              <a:t>-&gt; http://www.allthingsdistributed.com/2008/12/eventually_consistent.html</a:t>
            </a:r>
          </a:p>
          <a:p>
            <a:endParaRPr lang="en-US"/>
          </a:p>
          <a:p>
            <a:r>
              <a:rPr lang="en-US"/>
              <a:t>The types of large systems based on CAP aren't ACID they are BASE (http://queue.acm.org/detail.cfm?id=1394128):</a:t>
            </a:r>
            <a:br>
              <a:rPr lang="en-US"/>
            </a:br>
            <a:r>
              <a:rPr lang="en-US"/>
              <a:t>* Basically Available - system seems to work all the time</a:t>
            </a:r>
            <a:br>
              <a:rPr lang="en-US"/>
            </a:br>
            <a:r>
              <a:rPr lang="en-US"/>
              <a:t>* Soft State - it doesn't have to be consistent all the time</a:t>
            </a:r>
            <a:br>
              <a:rPr lang="en-US"/>
            </a:br>
            <a:r>
              <a:rPr lang="en-US"/>
              <a:t>* Eventually Consistent - becomes consistent at some later time</a:t>
            </a:r>
            <a:br>
              <a:rPr lang="en-US"/>
            </a:br>
            <a:endParaRPr lang="en-US"/>
          </a:p>
          <a:p>
            <a:r>
              <a:rPr lang="en-US"/>
              <a:t>Everyone who builds big applications builds them on CAP and BASE: Google, Yahoo, Facebook, Amazon, eBay, etc </a:t>
            </a:r>
          </a:p>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FC4C78-02BF-4C80-9A3A-C2A928E7D344}" type="slidenum">
              <a:rPr lang="en-US"/>
              <a:pPr/>
              <a:t>35</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r>
              <a:rPr lang="en-US" dirty="0"/>
              <a:t>-&gt; Not an exhaustive list, just some of the more well-known. </a:t>
            </a:r>
          </a:p>
          <a:p>
            <a:r>
              <a:rPr lang="en-US" dirty="0"/>
              <a:t>-&gt; </a:t>
            </a:r>
            <a:r>
              <a:rPr lang="en-US" dirty="0" err="1"/>
              <a:t>HBase</a:t>
            </a:r>
            <a:r>
              <a:rPr lang="en-US" dirty="0"/>
              <a:t> is the data storage solution for </a:t>
            </a:r>
            <a:r>
              <a:rPr lang="en-US" dirty="0" err="1"/>
              <a:t>Hadoop</a:t>
            </a:r>
            <a:r>
              <a:rPr lang="en-US" dirty="0"/>
              <a:t>.</a:t>
            </a:r>
          </a:p>
          <a:p>
            <a:r>
              <a:rPr lang="en-US" dirty="0"/>
              <a:t>-&gt; Graph: is a network database that uses edges and nodes to represent and store data.</a:t>
            </a:r>
          </a:p>
          <a:p>
            <a:r>
              <a:rPr lang="en-US" dirty="0"/>
              <a:t>-&gt; Document: views are stored as rows which are kept sorted by key. Can adapt to variations in document structure.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5CA992-E4AD-4926-BEB2-3A626019151C}" type="slidenum">
              <a:rPr lang="en-US"/>
              <a:pPr/>
              <a:t>36</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r>
              <a:rPr lang="en-US"/>
              <a:t>-&gt; http://chariotsolutions.blogspot.com/2010/01/why-you-need-nosql-in-your-toolbox.html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73B2A-B24E-4E8C-91FE-5AF140E7EDC1}" type="slidenum">
              <a:rPr lang="en-US"/>
              <a:pPr/>
              <a:t>38</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en-US"/>
              <a:t>-&gt; As the data is written, the latest version is on at least one node.  The data is then versioned/replicated to other nodes within the system.  </a:t>
            </a:r>
          </a:p>
          <a:p>
            <a:r>
              <a:rPr lang="en-US"/>
              <a:t>-&gt; Eventually, the same version is on all nodes.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C10541-24F5-471C-AECD-81BBD2B279AA}" type="slidenum">
              <a:rPr lang="en-US"/>
              <a:pPr/>
              <a:t>39</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US"/>
              <a:t>-&gt; No JDBC</a:t>
            </a:r>
          </a:p>
          <a:p>
            <a:r>
              <a:rPr lang="en-US"/>
              <a:t>-&gt; Data integrity at the application layer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HBase</a:t>
            </a:r>
            <a:r>
              <a:rPr lang="en-US" dirty="0" smtClean="0"/>
              <a:t> is strongly consistent. Each row is hosted by a single region server at a time, and a combination of row locks and </a:t>
            </a:r>
            <a:r>
              <a:rPr lang="en-US" dirty="0" err="1" smtClean="0"/>
              <a:t>multiversion</a:t>
            </a:r>
            <a:r>
              <a:rPr lang="en-US" dirty="0" smtClean="0"/>
              <a:t> concurrency control is used to provide consistency within a row. During failover, we take care to not allow writes from a new </a:t>
            </a:r>
            <a:r>
              <a:rPr lang="en-US" dirty="0" err="1" smtClean="0"/>
              <a:t>regionserver</a:t>
            </a:r>
            <a:r>
              <a:rPr lang="en-US" dirty="0" smtClean="0"/>
              <a:t> until the previous one has been blocked out. There are currently a couple of rare bugs where this doesn't work quite right (see HBASE-2231 for example) but they are all blockers for the next release. Replication is taken care of at the HDFS layer. In the next release of </a:t>
            </a:r>
            <a:r>
              <a:rPr lang="en-US" dirty="0" err="1" smtClean="0"/>
              <a:t>HBase</a:t>
            </a:r>
            <a:r>
              <a:rPr lang="en-US" dirty="0" smtClean="0"/>
              <a:t> it will also be completely durable - no edit will be </a:t>
            </a:r>
            <a:r>
              <a:rPr lang="en-US" dirty="0" err="1" smtClean="0"/>
              <a:t>acked</a:t>
            </a:r>
            <a:r>
              <a:rPr lang="en-US" dirty="0" smtClean="0"/>
              <a:t> to the client until it has been flushed to three HDFS replicas. </a:t>
            </a:r>
            <a:endParaRPr lang="en-US" dirty="0"/>
          </a:p>
        </p:txBody>
      </p:sp>
      <p:sp>
        <p:nvSpPr>
          <p:cNvPr id="4" name="Slide Number Placeholder 3"/>
          <p:cNvSpPr>
            <a:spLocks noGrp="1"/>
          </p:cNvSpPr>
          <p:nvPr>
            <p:ph type="sldNum" sz="quarter" idx="10"/>
          </p:nvPr>
        </p:nvSpPr>
        <p:spPr/>
        <p:txBody>
          <a:bodyPr/>
          <a:lstStyle/>
          <a:p>
            <a:fld id="{F22BDB17-547C-419D-96B3-E178B43AB0D2}" type="slidenum">
              <a:rPr lang="en-US" smtClean="0"/>
              <a:pPr/>
              <a:t>40</a:t>
            </a:fld>
            <a:endParaRPr lang="en-US"/>
          </a:p>
        </p:txBody>
      </p:sp>
    </p:spTree>
    <p:extLst>
      <p:ext uri="{BB962C8B-B14F-4D97-AF65-F5344CB8AC3E}">
        <p14:creationId xmlns:p14="http://schemas.microsoft.com/office/powerpoint/2010/main" val="4163834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2AD755-DD9A-48A9-BDB5-B90783F8BC24}" type="slidenum">
              <a:rPr lang="en-US"/>
              <a:pPr/>
              <a:t>3</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r>
              <a:rPr lang="en-US"/>
              <a:t>-&gt; Best way to provide ACID and a rich query model is to have the dataset on a single machine.</a:t>
            </a:r>
          </a:p>
          <a:p>
            <a:r>
              <a:rPr lang="en-US"/>
              <a:t>-&gt; However, there are limits to scaling up (Vertical Scaling).  </a:t>
            </a:r>
          </a:p>
          <a:p>
            <a:r>
              <a:rPr lang="en-US"/>
              <a:t>-&gt; Past a certain point, an organization will find it is cheaper and more feasible to scale out (horizontal scaling) by adding smaller, more inexpensive (relatively) servers rather than investing in a single larger server. </a:t>
            </a:r>
          </a:p>
          <a:p>
            <a:r>
              <a:rPr lang="en-US"/>
              <a:t>-&gt; A number of different approaches to scaling out (Horizontal Scaling).</a:t>
            </a:r>
          </a:p>
          <a:p>
            <a:r>
              <a:rPr lang="en-US"/>
              <a:t>-&gt; DBAs began to look at master-slave and sharding as a strategy to overcome some of these issues.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D2E2BC4-7890-4718-B7FF-7A8096C17316}" type="slidenum">
              <a:rPr lang="en-US"/>
              <a:pPr eaLnBrk="1" hangingPunct="1"/>
              <a:t>93</a:t>
            </a:fld>
            <a:endParaRPr lang="en-US"/>
          </a:p>
        </p:txBody>
      </p:sp>
      <p:sp>
        <p:nvSpPr>
          <p:cNvPr id="27651" name="Slide Image Placeholder 1"/>
          <p:cNvSpPr>
            <a:spLocks noGrp="1" noRot="1" noChangeAspect="1" noTextEdit="1"/>
          </p:cNvSpPr>
          <p:nvPr>
            <p:ph type="sldImg"/>
          </p:nvPr>
        </p:nvSpPr>
        <p:spPr>
          <a:xfrm>
            <a:off x="1144588" y="685800"/>
            <a:ext cx="4570412" cy="3429000"/>
          </a:xfrm>
          <a:ln/>
        </p:spPr>
      </p:sp>
      <p:sp>
        <p:nvSpPr>
          <p:cNvPr id="27652"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eaLnBrk="1" hangingPunct="1"/>
            <a:endParaRPr lang="en-US" smtClean="0"/>
          </a:p>
        </p:txBody>
      </p:sp>
      <p:sp>
        <p:nvSpPr>
          <p:cNvPr id="27653"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3D83601-1233-4BEC-9C82-FCA811EDE66E}" type="slidenum">
              <a:rPr lang="en-US" sz="1200">
                <a:latin typeface="Times New Roman" pitchFamily="18" charset="0"/>
              </a:rPr>
              <a:pPr algn="r"/>
              <a:t>93</a:t>
            </a:fld>
            <a:endParaRPr lang="en-US" sz="120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F9C2784-2D70-4A64-87F5-A7DB344B3331}" type="slidenum">
              <a:rPr lang="en-US">
                <a:solidFill>
                  <a:prstClr val="black"/>
                </a:solidFill>
              </a:rPr>
              <a:pPr/>
              <a:t>116</a:t>
            </a:fld>
            <a:endParaRPr lang="en-US">
              <a:solidFill>
                <a:prstClr val="black"/>
              </a:solidFill>
            </a:endParaRPr>
          </a:p>
        </p:txBody>
      </p:sp>
      <p:sp>
        <p:nvSpPr>
          <p:cNvPr id="17411" name="Rectangle 1026"/>
          <p:cNvSpPr>
            <a:spLocks noGrp="1" noRot="1" noChangeAspect="1" noChangeArrowheads="1"/>
          </p:cNvSpPr>
          <p:nvPr>
            <p:ph type="sldImg"/>
          </p:nvPr>
        </p:nvSpPr>
        <p:spPr>
          <a:solidFill>
            <a:srgbClr val="FFFFFF"/>
          </a:solidFill>
          <a:ln/>
        </p:spPr>
      </p:sp>
      <p:sp>
        <p:nvSpPr>
          <p:cNvPr id="17412"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0F266BC6-1EFC-4FF4-9CBF-A954FCB3D8DD}" type="slidenum">
              <a:rPr lang="en-US">
                <a:solidFill>
                  <a:prstClr val="black"/>
                </a:solidFill>
              </a:rPr>
              <a:pPr/>
              <a:t>117</a:t>
            </a:fld>
            <a:endParaRPr lang="en-US">
              <a:solidFill>
                <a:prstClr val="black"/>
              </a:solidFill>
            </a:endParaRPr>
          </a:p>
        </p:txBody>
      </p:sp>
      <p:sp>
        <p:nvSpPr>
          <p:cNvPr id="19459" name="Rectangle 2"/>
          <p:cNvSpPr>
            <a:spLocks noGrp="1" noRot="1" noChangeAspect="1" noChangeArrowheads="1"/>
          </p:cNvSpPr>
          <p:nvPr>
            <p:ph type="sldImg"/>
          </p:nvPr>
        </p:nvSpPr>
        <p:spPr>
          <a:solidFill>
            <a:srgbClr val="FFFFFF"/>
          </a:solidFill>
          <a:ln/>
        </p:spPr>
      </p:sp>
      <p:sp>
        <p:nvSpPr>
          <p:cNvPr id="194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ABE45AAD-B557-461B-A15D-DDCDB16ADF0C}" type="slidenum">
              <a:rPr lang="en-US"/>
              <a:pPr eaLnBrk="1" hangingPunct="1"/>
              <a:t>124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F8C50994-CB72-489F-B920-EC2EEFD64816}" type="slidenum">
              <a:rPr lang="en-US"/>
              <a:pPr eaLnBrk="1" hangingPunct="1"/>
              <a:t>125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C6DA7A50-F76D-4EB6-B7EB-050FD9BCACE9}" type="slidenum">
              <a:rPr lang="en-US"/>
              <a:pPr eaLnBrk="1" hangingPunct="1"/>
              <a:t>126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a column name was changed, one isn’t used, and a map points to a family</a:t>
            </a: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5A9570B6-FEC2-4795-82F7-40A7F4DFB314}" type="slidenum">
              <a:rPr lang="en-US"/>
              <a:pPr eaLnBrk="1" hangingPunct="1"/>
              <a:t>127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E84B38C0-AF8A-4EB8-BDB5-45F583D358B2}" type="slidenum">
              <a:rPr lang="en-US"/>
              <a:pPr eaLnBrk="1" hangingPunct="1"/>
              <a:t>128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30DE5482-81B1-4FE9-B372-B7EE136D005F}" type="slidenum">
              <a:rPr lang="en-US"/>
              <a:pPr eaLnBrk="1" hangingPunct="1"/>
              <a:t>129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44644A91-368B-4A20-A4BA-AEEA0EEE7E33}" type="slidenum">
              <a:rPr lang="en-US"/>
              <a:pPr eaLnBrk="1" hangingPunct="1"/>
              <a:t>130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7212F4-5C73-433D-9490-376C5E758297}" type="slidenum">
              <a:rPr lang="en-US"/>
              <a:pPr/>
              <a:t>5</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r>
              <a:rPr lang="en-US"/>
              <a:t>-&gt; Different sharding approaches:</a:t>
            </a:r>
          </a:p>
          <a:p>
            <a:r>
              <a:rPr lang="en-US"/>
              <a:t>    -&gt; Vertical Partitioning: Have tables related to a specific feature sit on their own server. May have to rebalance or reshard if tables outgrow server.</a:t>
            </a:r>
          </a:p>
          <a:p>
            <a:r>
              <a:rPr lang="en-US"/>
              <a:t>    -&gt; Range-Based Partitioning: When single table cannot sit on a server, split table onto multiple servers.  Split table based on some critical value range.</a:t>
            </a:r>
          </a:p>
          <a:p>
            <a:r>
              <a:rPr lang="en-US"/>
              <a:t>    -&gt; Key or Hash-Based partitioning:  Use a key value in a hash and use the resulting value as entry into multiple servers.</a:t>
            </a:r>
          </a:p>
          <a:p>
            <a:r>
              <a:rPr lang="en-US"/>
              <a:t>    -&gt; Directory-Based Partitioning: Have a lookup service that has knowledge of the partitioning scheme . This allows for the adding of servers or</a:t>
            </a:r>
          </a:p>
          <a:p>
            <a:r>
              <a:rPr lang="en-US"/>
              <a:t>        changing the partition scheme without changing the application.  </a:t>
            </a:r>
          </a:p>
          <a:p>
            <a:r>
              <a:rPr lang="en-US"/>
              <a:t>-&gt; http://adam.heroku.com/past/2009/7/6/sql_databases_dont_scale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A38DD6C7-F64D-4437-8D36-8726E01C17C5}" type="slidenum">
              <a:rPr lang="en-US"/>
              <a:pPr eaLnBrk="1" hangingPunct="1"/>
              <a:t>131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A410647E-F3C2-44DC-8F2F-141BAD00E105}" type="slidenum">
              <a:rPr lang="en-US"/>
              <a:pPr eaLnBrk="1" hangingPunct="1"/>
              <a:t>132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C1ADFB3B-E26C-4F05-8E76-9BAD6C3D0CB4}" type="slidenum">
              <a:rPr lang="en-US"/>
              <a:pPr eaLnBrk="1" hangingPunct="1"/>
              <a:t>133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F4B3BEB3-FF2C-4A46-AC2A-EAB4FE188166}" type="slidenum">
              <a:rPr lang="en-US"/>
              <a:pPr eaLnBrk="1" hangingPunct="1"/>
              <a:t>134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B58F4CD9-4DA3-43BF-9C8D-29E076EEC8B5}" type="slidenum">
              <a:rPr lang="en-US"/>
              <a:pPr eaLnBrk="1" hangingPunct="1"/>
              <a:t>135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507B36-5333-4989-BEDE-167D4C92A82F}" type="slidenum">
              <a:rPr lang="en-US"/>
              <a:pPr/>
              <a:t>6</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r>
              <a:rPr lang="en-US"/>
              <a:t>-&gt; The multi-master replication system is responsible for propagating data modifications made by each member to the rest of the group, and resolving any conflicts that might arise between concurrent changes made by different members. </a:t>
            </a:r>
          </a:p>
          <a:p>
            <a:r>
              <a:rPr lang="en-US"/>
              <a:t>-&gt; For INSERT-only, data is versioned upon update.</a:t>
            </a:r>
          </a:p>
          <a:p>
            <a:r>
              <a:rPr lang="en-US"/>
              <a:t>-&gt; Data is never DELETED, only inactivated.</a:t>
            </a:r>
          </a:p>
          <a:p>
            <a:r>
              <a:rPr lang="en-US"/>
              <a:t>-&gt; JOINs are expensive with large volumes and don’t work across partitions.</a:t>
            </a:r>
          </a:p>
          <a:p>
            <a:r>
              <a:rPr lang="en-US"/>
              <a:t>-&gt; Denormalization leads to even larger databases, reduces query time.</a:t>
            </a:r>
          </a:p>
          <a:p>
            <a:r>
              <a:rPr lang="en-US"/>
              <a:t>-&gt; Consistency is the responsibility of the application.</a:t>
            </a:r>
          </a:p>
          <a:p>
            <a:r>
              <a:rPr lang="en-US"/>
              <a:t>-&gt; In-memory databases have not caught on mainstream and regular RDBMS are more disk-intensive that memory-intensive.  Vendors looking to fix this.</a:t>
            </a:r>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98EA50-0FED-4317-B389-5F6D737C6AFF}" type="slidenum">
              <a:rPr lang="en-US"/>
              <a:pPr/>
              <a:t>7</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en-US"/>
              <a:t>-&gt; NoSQL was a term coined by Eric Evans.  He states that ‘… but the whole point of seeking alternatives is that you need to solve a problem that relational databases are a bad fit for. …</a:t>
            </a:r>
          </a:p>
          <a:p>
            <a:r>
              <a:rPr lang="en-US"/>
              <a:t>-&gt; This is why people are continually interpreting nosql to be </a:t>
            </a:r>
            <a:r>
              <a:rPr lang="en-US" i="1"/>
              <a:t>anti-RDBMS</a:t>
            </a:r>
            <a:r>
              <a:rPr lang="en-US"/>
              <a:t>, it's the only rational conclusion when the only thing some of these projects share in common is that they are </a:t>
            </a:r>
            <a:r>
              <a:rPr lang="en-US" i="1"/>
              <a:t>not relational databases</a:t>
            </a:r>
            <a:r>
              <a:rPr lang="en-US"/>
              <a:t>.’  </a:t>
            </a:r>
          </a:p>
          <a:p>
            <a:r>
              <a:rPr lang="en-US"/>
              <a:t>-&gt; Emil Elfrem stated it is not a ‘NO’ SQL but more of a ‘Not Only” SQL. </a:t>
            </a:r>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FC775D-7F04-4A33-85A9-478CB4116142}" type="slidenum">
              <a:rPr lang="en-US"/>
              <a:pPr/>
              <a:t>8</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r>
              <a:rPr lang="en-US"/>
              <a:t>-&gt; Too often as consultants, when we talk about data storage, we immediately reach for a relational database.</a:t>
            </a:r>
          </a:p>
          <a:p>
            <a:r>
              <a:rPr lang="en-US"/>
              <a:t>-&gt; Relational databases offer a very good general purpose solution to many different data storage needs.</a:t>
            </a:r>
          </a:p>
          <a:p>
            <a:r>
              <a:rPr lang="en-US"/>
              <a:t>-&gt; In other words, it is the safe choice and will work in many situations.</a:t>
            </a:r>
          </a:p>
          <a:p>
            <a:r>
              <a:rPr lang="en-US"/>
              <a:t>-&gt; Need to have some knowledge of alternatives, if nothing else to know when a NoSQL solution needs further investigation.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6A76F2-C7A3-47D4-BB18-E573E0B1B1B4}" type="slidenum">
              <a:rPr lang="en-US"/>
              <a:pPr/>
              <a:t>9</a:t>
            </a:fld>
            <a:endParaRPr 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pPr>
              <a:lnSpc>
                <a:spcPct val="90000"/>
              </a:lnSpc>
            </a:pPr>
            <a:r>
              <a:rPr lang="en-US"/>
              <a:t>-&gt; However, the people with the largest datasets (terrabyte/petabyte) began to realize that sharding was putting a bandage on their issues.  The more aggressive thought leaders (Google, Facebook, Twitter) began to explore alternative ways to store data.  This became especially true in 2008/2009.</a:t>
            </a:r>
          </a:p>
          <a:p>
            <a:pPr>
              <a:lnSpc>
                <a:spcPct val="90000"/>
              </a:lnSpc>
            </a:pPr>
            <a:r>
              <a:rPr lang="en-US"/>
              <a:t>-&gt; These datasets have high read/write rates.</a:t>
            </a:r>
          </a:p>
          <a:p>
            <a:pPr>
              <a:lnSpc>
                <a:spcPct val="90000"/>
              </a:lnSpc>
            </a:pPr>
            <a:r>
              <a:rPr lang="en-US"/>
              <a:t>-&gt; With the advent of Amazon S3, a large respected vendor made the statement that maybe is was okay to look at alternative storage solutions other that relational.</a:t>
            </a:r>
          </a:p>
          <a:p>
            <a:pPr>
              <a:lnSpc>
                <a:spcPct val="90000"/>
              </a:lnSpc>
            </a:pPr>
            <a:r>
              <a:rPr lang="en-US"/>
              <a:t>-&gt; All of the NoSQL options with the exception of Amazon S3 (Amazon Dynamo) are open-source solutions.  This provides a low-cost entry point to ‘kick the tires’.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8F69D2-42B3-48E0-BD76-46E68C1C25F4}" type="slidenum">
              <a:rPr lang="en-US"/>
              <a:pPr/>
              <a:t>10</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a:t>-&gt; BigTable: http://labs.google.com/papers/bigtable.html</a:t>
            </a:r>
          </a:p>
          <a:p>
            <a:r>
              <a:rPr lang="en-US"/>
              <a:t>-&gt; Dynamo: http://www.allthingsdistributed.com/2007/10/amazons_dynamo.html and  http://www.allthingsdistributed.com/files/amazon-dynamo-sosp2007.pdf</a:t>
            </a:r>
          </a:p>
          <a:p>
            <a:r>
              <a:rPr lang="en-US"/>
              <a:t>-&gt; Amazon and consistency </a:t>
            </a:r>
          </a:p>
          <a:p>
            <a:r>
              <a:rPr lang="en-US"/>
              <a:t>    * http://www.allthingsdistributed.com/2010/02</a:t>
            </a:r>
          </a:p>
          <a:p>
            <a:r>
              <a:rPr lang="en-US"/>
              <a:t>    * http://www.allthingsdistributed.com/2008/12</a:t>
            </a:r>
          </a:p>
          <a:p>
            <a:pPr lvl="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657BF7-D7EE-44DF-924E-A342F065FC53}" type="slidenum">
              <a:rPr lang="en-US"/>
              <a:pPr/>
              <a:t>11</a:t>
            </a:fld>
            <a:endParaRPr 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r>
              <a:rPr lang="en-US"/>
              <a:t>-&gt; So you have reached a point where a read-only cache and write-based RDBMS isn’t delivering the throughput necessary to support a particular application.</a:t>
            </a:r>
          </a:p>
          <a:p>
            <a:r>
              <a:rPr lang="en-US"/>
              <a:t>-&gt; You need to examine alternatives and what alternatives are out there.</a:t>
            </a:r>
          </a:p>
          <a:p>
            <a:r>
              <a:rPr lang="en-US"/>
              <a:t>-&gt; The NoSQL databases are a pragmatic response to growing scale of databases and the falling prices of commodity hardware.  </a:t>
            </a:r>
          </a:p>
          <a:p>
            <a:r>
              <a:rPr lang="en-US"/>
              <a:t>-&gt; Most likely, 10 years from now, the majority of data is still stored in RDBMS.</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C02CCE-CBAD-4FF3-81A8-066B344D534B}"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BA300-F05C-4813-9F57-F1D91C2C3686}" type="slidenum">
              <a:rPr lang="en-US" smtClean="0"/>
              <a:pPr/>
              <a:t>‹#›</a:t>
            </a:fld>
            <a:endParaRPr lang="en-US"/>
          </a:p>
        </p:txBody>
      </p:sp>
    </p:spTree>
    <p:extLst>
      <p:ext uri="{BB962C8B-B14F-4D97-AF65-F5344CB8AC3E}">
        <p14:creationId xmlns:p14="http://schemas.microsoft.com/office/powerpoint/2010/main" val="4268606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C02CCE-CBAD-4FF3-81A8-066B344D534B}"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BA300-F05C-4813-9F57-F1D91C2C3686}" type="slidenum">
              <a:rPr lang="en-US" smtClean="0"/>
              <a:pPr/>
              <a:t>‹#›</a:t>
            </a:fld>
            <a:endParaRPr lang="en-US"/>
          </a:p>
        </p:txBody>
      </p:sp>
    </p:spTree>
    <p:extLst>
      <p:ext uri="{BB962C8B-B14F-4D97-AF65-F5344CB8AC3E}">
        <p14:creationId xmlns:p14="http://schemas.microsoft.com/office/powerpoint/2010/main" val="224661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C02CCE-CBAD-4FF3-81A8-066B344D534B}"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BA300-F05C-4813-9F57-F1D91C2C3686}" type="slidenum">
              <a:rPr lang="en-US" smtClean="0"/>
              <a:pPr/>
              <a:t>‹#›</a:t>
            </a:fld>
            <a:endParaRPr lang="en-US"/>
          </a:p>
        </p:txBody>
      </p:sp>
    </p:spTree>
    <p:extLst>
      <p:ext uri="{BB962C8B-B14F-4D97-AF65-F5344CB8AC3E}">
        <p14:creationId xmlns:p14="http://schemas.microsoft.com/office/powerpoint/2010/main" val="1683176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er">
    <p:spTree>
      <p:nvGrpSpPr>
        <p:cNvPr id="1" name=""/>
        <p:cNvGrpSpPr/>
        <p:nvPr/>
      </p:nvGrpSpPr>
      <p:grpSpPr>
        <a:xfrm>
          <a:off x="0" y="0"/>
          <a:ext cx="0" cy="0"/>
          <a:chOff x="0" y="0"/>
          <a:chExt cx="0" cy="0"/>
        </a:xfrm>
      </p:grpSpPr>
      <p:sp>
        <p:nvSpPr>
          <p:cNvPr id="4" name="Title 1"/>
          <p:cNvSpPr>
            <a:spLocks noGrp="1"/>
          </p:cNvSpPr>
          <p:nvPr>
            <p:ph type="title"/>
          </p:nvPr>
        </p:nvSpPr>
        <p:spPr>
          <a:xfrm>
            <a:off x="0" y="2895600"/>
            <a:ext cx="9144000" cy="1028700"/>
          </a:xfrm>
        </p:spPr>
        <p:txBody>
          <a:bodyPr/>
          <a:lstStyle>
            <a:lvl1pPr algn="ctr">
              <a:defRPr sz="4000" b="1">
                <a:latin typeface="+mn-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14647740"/>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7EF1CF9C-8EB4-4EDF-9AF1-E5C38DB69E19}" type="datetime1">
              <a:rPr lang="zh-CN" altLang="en-US"/>
              <a:pPr>
                <a:defRPr/>
              </a:pPr>
              <a:t>2023/7/12</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D5CF827-3EB7-49D3-82F5-8CF288377D66}" type="slidenum">
              <a:rPr lang="en-US" altLang="zh-CN"/>
              <a:pPr>
                <a:defRPr/>
              </a:pPr>
              <a:t>‹#›</a:t>
            </a:fld>
            <a:endParaRPr lang="en-US" altLang="zh-CN"/>
          </a:p>
        </p:txBody>
      </p:sp>
    </p:spTree>
    <p:extLst>
      <p:ext uri="{BB962C8B-B14F-4D97-AF65-F5344CB8AC3E}">
        <p14:creationId xmlns:p14="http://schemas.microsoft.com/office/powerpoint/2010/main" val="1056755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2133601" y="1371600"/>
            <a:ext cx="6477000" cy="1752600"/>
          </a:xfrm>
        </p:spPr>
        <p:txBody>
          <a:bodyPr/>
          <a:lstStyle>
            <a:lvl1pPr>
              <a:defRPr sz="4200"/>
            </a:lvl1pPr>
          </a:lstStyle>
          <a:p>
            <a:r>
              <a:rPr lang="en-US"/>
              <a:t>Click to edit Master title style</a:t>
            </a:r>
          </a:p>
        </p:txBody>
      </p:sp>
      <p:sp>
        <p:nvSpPr>
          <p:cNvPr id="48131" name="Rectangle 3"/>
          <p:cNvSpPr>
            <a:spLocks noGrp="1" noChangeArrowheads="1"/>
          </p:cNvSpPr>
          <p:nvPr>
            <p:ph type="subTitle" idx="1"/>
          </p:nvPr>
        </p:nvSpPr>
        <p:spPr>
          <a:xfrm>
            <a:off x="2133601" y="3733800"/>
            <a:ext cx="6477000" cy="1981200"/>
          </a:xfrm>
        </p:spPr>
        <p:txBody>
          <a:bodyPr/>
          <a:lstStyle>
            <a:lvl1pPr marL="0" indent="0">
              <a:buFont typeface="Wingdings" pitchFamily="2" charset="2"/>
              <a:buNone/>
              <a:defRPr/>
            </a:lvl1pPr>
          </a:lstStyle>
          <a:p>
            <a:r>
              <a:rPr lang="en-US"/>
              <a:t>Click to edit Master subtitle style</a:t>
            </a:r>
          </a:p>
        </p:txBody>
      </p:sp>
    </p:spTree>
    <p:extLst>
      <p:ext uri="{BB962C8B-B14F-4D97-AF65-F5344CB8AC3E}">
        <p14:creationId xmlns:p14="http://schemas.microsoft.com/office/powerpoint/2010/main" val="358230838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a:defRPr sz="1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80771323"/>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01384105"/>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4169872"/>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4" name="Title 1"/>
          <p:cNvSpPr>
            <a:spLocks noGrp="1"/>
          </p:cNvSpPr>
          <p:nvPr>
            <p:ph type="title"/>
          </p:nvPr>
        </p:nvSpPr>
        <p:spPr>
          <a:xfrm>
            <a:off x="0" y="2895600"/>
            <a:ext cx="9144000" cy="1028700"/>
          </a:xfrm>
        </p:spPr>
        <p:txBody>
          <a:bodyPr/>
          <a:lstStyle>
            <a:lvl1pPr algn="ctr">
              <a:defRPr sz="4000" b="1">
                <a:latin typeface="+mn-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045430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30373203"/>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C02CCE-CBAD-4FF3-81A8-066B344D534B}"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BA300-F05C-4813-9F57-F1D91C2C3686}" type="slidenum">
              <a:rPr lang="en-US" smtClean="0"/>
              <a:pPr/>
              <a:t>‹#›</a:t>
            </a:fld>
            <a:endParaRPr lang="en-US"/>
          </a:p>
        </p:txBody>
      </p:sp>
    </p:spTree>
    <p:extLst>
      <p:ext uri="{BB962C8B-B14F-4D97-AF65-F5344CB8AC3E}">
        <p14:creationId xmlns:p14="http://schemas.microsoft.com/office/powerpoint/2010/main" val="3033690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5883898"/>
      </p:ext>
    </p:extLst>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14719562"/>
      </p:ext>
    </p:extLst>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7067921"/>
      </p:ext>
    </p:extLst>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2748740"/>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148433578"/>
      </p:ext>
    </p:extLst>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758519"/>
      </p:ext>
    </p:extLst>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40706067"/>
      </p:ext>
    </p:extLst>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9483276"/>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85124273"/>
      </p:ext>
    </p:extLst>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0945173"/>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C02CCE-CBAD-4FF3-81A8-066B344D534B}"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BA300-F05C-4813-9F57-F1D91C2C3686}" type="slidenum">
              <a:rPr lang="en-US" smtClean="0"/>
              <a:pPr/>
              <a:t>‹#›</a:t>
            </a:fld>
            <a:endParaRPr lang="en-US"/>
          </a:p>
        </p:txBody>
      </p:sp>
    </p:spTree>
    <p:extLst>
      <p:ext uri="{BB962C8B-B14F-4D97-AF65-F5344CB8AC3E}">
        <p14:creationId xmlns:p14="http://schemas.microsoft.com/office/powerpoint/2010/main" val="1251748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C02CCE-CBAD-4FF3-81A8-066B344D534B}"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BA300-F05C-4813-9F57-F1D91C2C3686}" type="slidenum">
              <a:rPr lang="en-US" smtClean="0"/>
              <a:pPr/>
              <a:t>‹#›</a:t>
            </a:fld>
            <a:endParaRPr lang="en-US"/>
          </a:p>
        </p:txBody>
      </p:sp>
    </p:spTree>
    <p:extLst>
      <p:ext uri="{BB962C8B-B14F-4D97-AF65-F5344CB8AC3E}">
        <p14:creationId xmlns:p14="http://schemas.microsoft.com/office/powerpoint/2010/main" val="1627076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C02CCE-CBAD-4FF3-81A8-066B344D534B}" type="datetimeFigureOut">
              <a:rPr lang="en-US" smtClean="0"/>
              <a:pPr/>
              <a:t>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9BA300-F05C-4813-9F57-F1D91C2C3686}" type="slidenum">
              <a:rPr lang="en-US" smtClean="0"/>
              <a:pPr/>
              <a:t>‹#›</a:t>
            </a:fld>
            <a:endParaRPr lang="en-US"/>
          </a:p>
        </p:txBody>
      </p:sp>
    </p:spTree>
    <p:extLst>
      <p:ext uri="{BB962C8B-B14F-4D97-AF65-F5344CB8AC3E}">
        <p14:creationId xmlns:p14="http://schemas.microsoft.com/office/powerpoint/2010/main" val="14594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C02CCE-CBAD-4FF3-81A8-066B344D534B}" type="datetimeFigureOut">
              <a:rPr lang="en-US" smtClean="0"/>
              <a:pPr/>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9BA300-F05C-4813-9F57-F1D91C2C3686}" type="slidenum">
              <a:rPr lang="en-US" smtClean="0"/>
              <a:pPr/>
              <a:t>‹#›</a:t>
            </a:fld>
            <a:endParaRPr lang="en-US"/>
          </a:p>
        </p:txBody>
      </p:sp>
    </p:spTree>
    <p:extLst>
      <p:ext uri="{BB962C8B-B14F-4D97-AF65-F5344CB8AC3E}">
        <p14:creationId xmlns:p14="http://schemas.microsoft.com/office/powerpoint/2010/main" val="17588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C02CCE-CBAD-4FF3-81A8-066B344D534B}" type="datetimeFigureOut">
              <a:rPr lang="en-US" smtClean="0"/>
              <a:pPr/>
              <a:t>7/12/2023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9BA300-F05C-4813-9F57-F1D91C2C3686}" type="slidenum">
              <a:rPr lang="en-US" smtClean="0"/>
              <a:pPr/>
              <a:t>‹#›</a:t>
            </a:fld>
            <a:endParaRPr lang="en-US"/>
          </a:p>
        </p:txBody>
      </p:sp>
    </p:spTree>
    <p:extLst>
      <p:ext uri="{BB962C8B-B14F-4D97-AF65-F5344CB8AC3E}">
        <p14:creationId xmlns:p14="http://schemas.microsoft.com/office/powerpoint/2010/main" val="113612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C02CCE-CBAD-4FF3-81A8-066B344D534B}"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BA300-F05C-4813-9F57-F1D91C2C3686}" type="slidenum">
              <a:rPr lang="en-US" smtClean="0"/>
              <a:pPr/>
              <a:t>‹#›</a:t>
            </a:fld>
            <a:endParaRPr lang="en-US"/>
          </a:p>
        </p:txBody>
      </p:sp>
    </p:spTree>
    <p:extLst>
      <p:ext uri="{BB962C8B-B14F-4D97-AF65-F5344CB8AC3E}">
        <p14:creationId xmlns:p14="http://schemas.microsoft.com/office/powerpoint/2010/main" val="2698954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C02CCE-CBAD-4FF3-81A8-066B344D534B}"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BA300-F05C-4813-9F57-F1D91C2C3686}" type="slidenum">
              <a:rPr lang="en-US" smtClean="0"/>
              <a:pPr/>
              <a:t>‹#›</a:t>
            </a:fld>
            <a:endParaRPr lang="en-US"/>
          </a:p>
        </p:txBody>
      </p:sp>
    </p:spTree>
    <p:extLst>
      <p:ext uri="{BB962C8B-B14F-4D97-AF65-F5344CB8AC3E}">
        <p14:creationId xmlns:p14="http://schemas.microsoft.com/office/powerpoint/2010/main" val="1063876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1.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C02CCE-CBAD-4FF3-81A8-066B344D534B}" type="datetimeFigureOut">
              <a:rPr lang="en-US" smtClean="0"/>
              <a:pPr/>
              <a:t>7/12/2023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9BA300-F05C-4813-9F57-F1D91C2C3686}" type="slidenum">
              <a:rPr lang="en-US" smtClean="0"/>
              <a:pPr/>
              <a:t>‹#›</a:t>
            </a:fld>
            <a:endParaRPr lang="en-US"/>
          </a:p>
        </p:txBody>
      </p:sp>
    </p:spTree>
    <p:extLst>
      <p:ext uri="{BB962C8B-B14F-4D97-AF65-F5344CB8AC3E}">
        <p14:creationId xmlns:p14="http://schemas.microsoft.com/office/powerpoint/2010/main" val="3351868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7"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14300"/>
            <a:ext cx="8686800" cy="1028700"/>
          </a:xfrm>
          <a:prstGeom prst="rect">
            <a:avLst/>
          </a:prstGeom>
          <a:noFill/>
          <a:ln w="9525">
            <a:noFill/>
            <a:miter lim="800000"/>
            <a:headEnd/>
            <a:tailEnd/>
          </a:ln>
        </p:spPr>
        <p:txBody>
          <a:bodyPr vert="horz" wrap="square" lIns="91425" tIns="45713" rIns="91425" bIns="45713"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81000" y="1066800"/>
            <a:ext cx="8458200" cy="51054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74771373"/>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ransition/>
  <p:timing>
    <p:tnLst>
      <p:par>
        <p:cTn id="1" dur="indefinite" restart="never" nodeType="tmRoot"/>
      </p:par>
    </p:tnLst>
  </p:timing>
  <p:txStyles>
    <p:titleStyle>
      <a:lvl1pPr algn="l" rtl="0" eaLnBrk="0" fontAlgn="base" hangingPunct="0">
        <a:spcBef>
          <a:spcPct val="0"/>
        </a:spcBef>
        <a:spcAft>
          <a:spcPct val="0"/>
        </a:spcAft>
        <a:defRPr sz="3200" baseline="0">
          <a:solidFill>
            <a:schemeClr val="bg1"/>
          </a:solidFill>
          <a:latin typeface="+mj-lt"/>
          <a:ea typeface="+mj-ea"/>
          <a:cs typeface="+mj-c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p:titleStyle>
    <p:bodyStyle>
      <a:lvl1pPr marL="342848" indent="-342848" algn="l" rtl="0" eaLnBrk="0" fontAlgn="base" hangingPunct="0">
        <a:spcBef>
          <a:spcPct val="25000"/>
        </a:spcBef>
        <a:spcAft>
          <a:spcPct val="25000"/>
        </a:spcAft>
        <a:buClr>
          <a:srgbClr val="5675A9"/>
        </a:buClr>
        <a:buSzPct val="75000"/>
        <a:buFont typeface="Wingdings" charset="2"/>
        <a:buChar char="¢"/>
        <a:defRPr sz="2400" baseline="0">
          <a:solidFill>
            <a:schemeClr val="bg1"/>
          </a:solidFill>
          <a:latin typeface="+mn-lt"/>
          <a:ea typeface="+mn-ea"/>
          <a:cs typeface="+mn-cs"/>
        </a:defRPr>
      </a:lvl1pPr>
      <a:lvl2pPr marL="742836" indent="-285707" algn="l" rtl="0" eaLnBrk="0" fontAlgn="base" hangingPunct="0">
        <a:spcBef>
          <a:spcPct val="10000"/>
        </a:spcBef>
        <a:spcAft>
          <a:spcPct val="10000"/>
        </a:spcAft>
        <a:buClr>
          <a:srgbClr val="5675A9"/>
        </a:buClr>
        <a:buSzPct val="75000"/>
        <a:buFont typeface="Wingdings" charset="2"/>
        <a:buChar char="l"/>
        <a:defRPr sz="2000" baseline="0">
          <a:solidFill>
            <a:schemeClr val="bg1"/>
          </a:solidFill>
          <a:latin typeface="+mn-lt"/>
        </a:defRPr>
      </a:lvl2pPr>
      <a:lvl3pPr marL="1142824" indent="-228564" algn="l" rtl="0" eaLnBrk="0" fontAlgn="base" hangingPunct="0">
        <a:spcBef>
          <a:spcPct val="20000"/>
        </a:spcBef>
        <a:spcAft>
          <a:spcPct val="0"/>
        </a:spcAft>
        <a:buClr>
          <a:srgbClr val="5675A9"/>
        </a:buClr>
        <a:buChar char="•"/>
        <a:defRPr sz="2400" baseline="0">
          <a:solidFill>
            <a:schemeClr val="bg1"/>
          </a:solidFill>
          <a:latin typeface="+mn-lt"/>
        </a:defRPr>
      </a:lvl3pPr>
      <a:lvl4pPr marL="1599954" indent="-228564" algn="l" rtl="0" eaLnBrk="0" fontAlgn="base" hangingPunct="0">
        <a:spcBef>
          <a:spcPct val="20000"/>
        </a:spcBef>
        <a:spcAft>
          <a:spcPct val="0"/>
        </a:spcAft>
        <a:buClr>
          <a:srgbClr val="5675A9"/>
        </a:buClr>
        <a:buChar char="•"/>
        <a:defRPr sz="1600" baseline="0">
          <a:solidFill>
            <a:schemeClr val="bg1"/>
          </a:solidFill>
          <a:latin typeface="+mn-lt"/>
        </a:defRPr>
      </a:lvl4pPr>
      <a:lvl5pPr marL="2057085" indent="-228564" algn="l" rtl="0" eaLnBrk="0" fontAlgn="base" hangingPunct="0">
        <a:spcBef>
          <a:spcPct val="20000"/>
        </a:spcBef>
        <a:spcAft>
          <a:spcPct val="0"/>
        </a:spcAft>
        <a:buClr>
          <a:srgbClr val="5675A9"/>
        </a:buClr>
        <a:buChar char="•"/>
        <a:defRPr sz="1600" baseline="0">
          <a:solidFill>
            <a:schemeClr val="bg1"/>
          </a:solidFill>
          <a:latin typeface="+mn-lt"/>
        </a:defRPr>
      </a:lvl5pPr>
      <a:lvl6pPr marL="2514215" indent="-228564" algn="l" rtl="0" fontAlgn="base">
        <a:spcBef>
          <a:spcPct val="20000"/>
        </a:spcBef>
        <a:spcAft>
          <a:spcPct val="0"/>
        </a:spcAft>
        <a:buChar char="•"/>
        <a:defRPr sz="1600">
          <a:solidFill>
            <a:schemeClr val="tx2"/>
          </a:solidFill>
          <a:latin typeface="+mn-lt"/>
        </a:defRPr>
      </a:lvl6pPr>
      <a:lvl7pPr marL="2971344" indent="-228564" algn="l" rtl="0" fontAlgn="base">
        <a:spcBef>
          <a:spcPct val="20000"/>
        </a:spcBef>
        <a:spcAft>
          <a:spcPct val="0"/>
        </a:spcAft>
        <a:buChar char="•"/>
        <a:defRPr sz="1600">
          <a:solidFill>
            <a:schemeClr val="tx2"/>
          </a:solidFill>
          <a:latin typeface="+mn-lt"/>
        </a:defRPr>
      </a:lvl7pPr>
      <a:lvl8pPr marL="3428475" indent="-228564" algn="l" rtl="0" fontAlgn="base">
        <a:spcBef>
          <a:spcPct val="20000"/>
        </a:spcBef>
        <a:spcAft>
          <a:spcPct val="0"/>
        </a:spcAft>
        <a:buChar char="•"/>
        <a:defRPr sz="1600">
          <a:solidFill>
            <a:schemeClr val="tx2"/>
          </a:solidFill>
          <a:latin typeface="+mn-lt"/>
        </a:defRPr>
      </a:lvl8pPr>
      <a:lvl9pPr marL="3885603" indent="-228564"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pic>
        <p:nvPicPr>
          <p:cNvPr id="1026" name="Picture 35" descr="mai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0" name="Text Box 36"/>
          <p:cNvSpPr txBox="1">
            <a:spLocks noChangeArrowheads="1"/>
          </p:cNvSpPr>
          <p:nvPr userDrawn="1"/>
        </p:nvSpPr>
        <p:spPr bwMode="auto">
          <a:xfrm>
            <a:off x="0" y="6508750"/>
            <a:ext cx="695325" cy="336550"/>
          </a:xfrm>
          <a:prstGeom prst="rect">
            <a:avLst/>
          </a:prstGeom>
          <a:noFill/>
          <a:ln w="12700">
            <a:noFill/>
            <a:miter lim="800000"/>
            <a:headEnd/>
            <a:tailEnd/>
          </a:ln>
          <a:effectLst/>
        </p:spPr>
        <p:txBody>
          <a:bodyPr>
            <a:spAutoFit/>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r>
              <a:rPr lang="en-US" smtClean="0">
                <a:solidFill>
                  <a:srgbClr val="000000"/>
                </a:solidFill>
              </a:rPr>
              <a:t>7.</a:t>
            </a:r>
            <a:fld id="{C8C4C03E-6705-4BA2-8252-50DDB884E3FB}" type="slidenum">
              <a:rPr lang="en-US" smtClean="0">
                <a:solidFill>
                  <a:srgbClr val="000000"/>
                </a:solidFill>
              </a:rPr>
              <a:pPr eaLnBrk="0" fontAlgn="base" hangingPunct="0">
                <a:spcBef>
                  <a:spcPct val="50000"/>
                </a:spcBef>
                <a:spcAft>
                  <a:spcPct val="0"/>
                </a:spcAft>
              </a:pPr>
              <a:t>‹#›</a:t>
            </a:fld>
            <a:endParaRPr lang="en-US" smtClean="0">
              <a:solidFill>
                <a:srgbClr val="000000"/>
              </a:solidFill>
            </a:endParaRPr>
          </a:p>
        </p:txBody>
      </p:sp>
      <p:sp>
        <p:nvSpPr>
          <p:cNvPr id="1061" name="Text Box 37"/>
          <p:cNvSpPr txBox="1">
            <a:spLocks noChangeArrowheads="1"/>
          </p:cNvSpPr>
          <p:nvPr userDrawn="1"/>
        </p:nvSpPr>
        <p:spPr bwMode="auto">
          <a:xfrm>
            <a:off x="7045325" y="6553200"/>
            <a:ext cx="2355850" cy="304800"/>
          </a:xfrm>
          <a:prstGeom prst="rect">
            <a:avLst/>
          </a:prstGeom>
          <a:noFill/>
          <a:ln w="12700">
            <a:noFill/>
            <a:miter lim="800000"/>
            <a:headEnd/>
            <a:tailEnd/>
          </a:ln>
          <a:effectLst/>
        </p:spPr>
        <p:txBody>
          <a:bodyPr>
            <a:spAutoFit/>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r>
              <a:rPr lang="en-US" sz="1400" smtClean="0">
                <a:solidFill>
                  <a:srgbClr val="000000"/>
                </a:solidFill>
              </a:rPr>
              <a:t>©</a:t>
            </a:r>
            <a:r>
              <a:rPr lang="en-US" sz="1400" b="0" smtClean="0">
                <a:solidFill>
                  <a:srgbClr val="000000"/>
                </a:solidFill>
              </a:rPr>
              <a:t> 2006 by Prentice Hall</a:t>
            </a:r>
            <a:endParaRPr lang="en-US" sz="1400" b="0" smtClean="0">
              <a:solidFill>
                <a:srgbClr val="FFFFFF"/>
              </a:solidFill>
            </a:endParaRPr>
          </a:p>
        </p:txBody>
      </p:sp>
    </p:spTree>
    <p:extLst>
      <p:ext uri="{BB962C8B-B14F-4D97-AF65-F5344CB8AC3E}">
        <p14:creationId xmlns:p14="http://schemas.microsoft.com/office/powerpoint/2010/main" val="319031100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p:fade thruBlk="1"/>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6.xml"/><Relationship Id="rId1" Type="http://schemas.openxmlformats.org/officeDocument/2006/relationships/vmlDrawing" Target="../drawings/vmlDrawing6.vml"/><Relationship Id="rId4" Type="http://schemas.openxmlformats.org/officeDocument/2006/relationships/image" Target="../media/image25.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6.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13.bin"/><Relationship Id="rId4" Type="http://schemas.openxmlformats.org/officeDocument/2006/relationships/image" Target="../media/image26.w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1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1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4.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s>
</file>

<file path=ppt/slides/_rels/slide1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1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1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1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image" Target="../media/image3.emf"/></Relationships>
</file>

<file path=ppt/slides/_rels/slide1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1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1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1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oleObject" Target="../embeddings/oleObject6.bin"/><Relationship Id="rId4"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7.emf"/><Relationship Id="rId5" Type="http://schemas.openxmlformats.org/officeDocument/2006/relationships/oleObject" Target="../embeddings/oleObject8.bin"/><Relationship Id="rId4" Type="http://schemas.openxmlformats.org/officeDocument/2006/relationships/image" Target="../media/image3.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image" Target="../media/image3.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NoSQL</a:t>
            </a:r>
            <a:r>
              <a:rPr lang="en-US" dirty="0"/>
              <a:t> </a:t>
            </a:r>
            <a:r>
              <a:rPr lang="en-US" dirty="0" smtClean="0"/>
              <a:t>and Big Data Processing </a:t>
            </a:r>
            <a:br>
              <a:rPr lang="en-US" dirty="0" smtClean="0"/>
            </a:br>
            <a:r>
              <a:rPr lang="en-US" sz="4000" dirty="0" err="1" smtClean="0"/>
              <a:t>Hbase</a:t>
            </a:r>
            <a:r>
              <a:rPr lang="en-US" sz="4000" dirty="0" smtClean="0"/>
              <a:t>, Hive and Pig, etc. </a:t>
            </a:r>
            <a:endParaRPr lang="en-US" sz="4000" dirty="0"/>
          </a:p>
        </p:txBody>
      </p:sp>
      <p:sp>
        <p:nvSpPr>
          <p:cNvPr id="3" name="Subtitle 2"/>
          <p:cNvSpPr>
            <a:spLocks noGrp="1"/>
          </p:cNvSpPr>
          <p:nvPr>
            <p:ph type="subTitle" idx="1"/>
          </p:nvPr>
        </p:nvSpPr>
        <p:spPr/>
        <p:txBody>
          <a:bodyPr>
            <a:normAutofit/>
          </a:bodyPr>
          <a:lstStyle/>
          <a:p>
            <a:r>
              <a:rPr lang="en-US" sz="2600" dirty="0" smtClean="0"/>
              <a:t>Adopted from slides by </a:t>
            </a:r>
            <a:r>
              <a:rPr lang="en-US" sz="2600" dirty="0" err="1" smtClean="0"/>
              <a:t>By</a:t>
            </a:r>
            <a:r>
              <a:rPr lang="en-US" sz="2600" dirty="0" smtClean="0"/>
              <a:t> Perry Hoekstra, </a:t>
            </a:r>
            <a:r>
              <a:rPr lang="en-US" sz="2600" dirty="0" err="1" smtClean="0"/>
              <a:t>Jiaheng</a:t>
            </a:r>
            <a:r>
              <a:rPr lang="en-US" sz="2600" dirty="0" smtClean="0"/>
              <a:t> Lu, </a:t>
            </a:r>
            <a:r>
              <a:rPr lang="en-US" sz="2600" dirty="0" err="1"/>
              <a:t>Avinash</a:t>
            </a:r>
            <a:r>
              <a:rPr lang="en-US" sz="2600" dirty="0"/>
              <a:t> </a:t>
            </a:r>
            <a:r>
              <a:rPr lang="en-US" sz="2600" dirty="0" err="1"/>
              <a:t>Lakshman</a:t>
            </a:r>
            <a:r>
              <a:rPr lang="en-US" sz="2600" dirty="0"/>
              <a:t>, </a:t>
            </a:r>
            <a:r>
              <a:rPr lang="en-US" sz="2600" dirty="0" err="1"/>
              <a:t>Prashant</a:t>
            </a:r>
            <a:r>
              <a:rPr lang="en-US" sz="2600" dirty="0"/>
              <a:t> </a:t>
            </a:r>
            <a:r>
              <a:rPr lang="en-US" sz="2600" dirty="0" smtClean="0"/>
              <a:t>Malik, and Jimmy Lin</a:t>
            </a:r>
            <a:endParaRPr lang="en-US" dirty="0"/>
          </a:p>
        </p:txBody>
      </p:sp>
    </p:spTree>
    <p:extLst>
      <p:ext uri="{BB962C8B-B14F-4D97-AF65-F5344CB8AC3E}">
        <p14:creationId xmlns:p14="http://schemas.microsoft.com/office/powerpoint/2010/main" val="3096905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Dynamo and BigTable</a:t>
            </a:r>
          </a:p>
        </p:txBody>
      </p:sp>
      <p:sp>
        <p:nvSpPr>
          <p:cNvPr id="90115" name="Rectangle 3"/>
          <p:cNvSpPr>
            <a:spLocks noGrp="1" noChangeArrowheads="1"/>
          </p:cNvSpPr>
          <p:nvPr>
            <p:ph type="body" idx="1"/>
          </p:nvPr>
        </p:nvSpPr>
        <p:spPr/>
        <p:txBody>
          <a:bodyPr/>
          <a:lstStyle/>
          <a:p>
            <a:r>
              <a:rPr lang="en-US" sz="2400"/>
              <a:t>Three major papers were the seeds of the NoSQL movement</a:t>
            </a:r>
          </a:p>
          <a:p>
            <a:pPr lvl="1"/>
            <a:r>
              <a:rPr lang="en-US" sz="2200"/>
              <a:t>BigTable (Google)</a:t>
            </a:r>
          </a:p>
          <a:p>
            <a:pPr lvl="1"/>
            <a:r>
              <a:rPr lang="en-US" sz="2200"/>
              <a:t>Dynamo (Amazon)</a:t>
            </a:r>
          </a:p>
          <a:p>
            <a:pPr lvl="2"/>
            <a:r>
              <a:rPr lang="en-US" sz="2000"/>
              <a:t>Gossip protocol (discovery and error detection)</a:t>
            </a:r>
          </a:p>
          <a:p>
            <a:pPr lvl="2"/>
            <a:r>
              <a:rPr lang="en-US" sz="2000"/>
              <a:t>Distributed key-value data store</a:t>
            </a:r>
          </a:p>
          <a:p>
            <a:pPr lvl="2"/>
            <a:r>
              <a:rPr lang="en-US" sz="2000"/>
              <a:t>Eventual consistency</a:t>
            </a:r>
          </a:p>
          <a:p>
            <a:pPr lvl="1"/>
            <a:r>
              <a:rPr lang="en-US" sz="2400"/>
              <a:t>CAP Theorem (discuss in a sec ..)</a:t>
            </a:r>
          </a:p>
        </p:txBody>
      </p:sp>
    </p:spTree>
    <p:extLst>
      <p:ext uri="{BB962C8B-B14F-4D97-AF65-F5344CB8AC3E}">
        <p14:creationId xmlns:p14="http://schemas.microsoft.com/office/powerpoint/2010/main" val="318454066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n-US" sz="4000" smtClean="0"/>
              <a:t>Information Flow in the Implementation</a:t>
            </a:r>
          </a:p>
        </p:txBody>
      </p:sp>
      <p:pic>
        <p:nvPicPr>
          <p:cNvPr id="20483" name="Picture 3"/>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906463" y="1600200"/>
            <a:ext cx="7331075" cy="4525963"/>
          </a:xfrm>
          <a:noFill/>
        </p:spPr>
      </p:pic>
    </p:spTree>
    <p:extLst>
      <p:ext uri="{BB962C8B-B14F-4D97-AF65-F5344CB8AC3E}">
        <p14:creationId xmlns:p14="http://schemas.microsoft.com/office/powerpoint/2010/main" val="131061859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Performance Benchmark</a:t>
            </a:r>
          </a:p>
        </p:txBody>
      </p:sp>
      <p:sp>
        <p:nvSpPr>
          <p:cNvPr id="21507" name="Rectangle 3"/>
          <p:cNvSpPr>
            <a:spLocks noGrp="1" noChangeArrowheads="1"/>
          </p:cNvSpPr>
          <p:nvPr>
            <p:ph type="body" idx="1"/>
          </p:nvPr>
        </p:nvSpPr>
        <p:spPr/>
        <p:txBody>
          <a:bodyPr/>
          <a:lstStyle/>
          <a:p>
            <a:pPr eaLnBrk="1" hangingPunct="1"/>
            <a:r>
              <a:rPr lang="en-US" smtClean="0"/>
              <a:t>Loading of data - limited by network bandwidth.</a:t>
            </a:r>
          </a:p>
          <a:p>
            <a:pPr eaLnBrk="1" hangingPunct="1"/>
            <a:r>
              <a:rPr lang="en-US" smtClean="0"/>
              <a:t>Read performance for Inbox Search in production:</a:t>
            </a:r>
          </a:p>
          <a:p>
            <a:pPr eaLnBrk="1" hangingPunct="1">
              <a:buFontTx/>
              <a:buNone/>
            </a:pPr>
            <a:r>
              <a:rPr lang="en-US" smtClean="0"/>
              <a:t>	</a:t>
            </a:r>
          </a:p>
          <a:p>
            <a:pPr eaLnBrk="1" hangingPunct="1"/>
            <a:endParaRPr lang="en-US" smtClean="0"/>
          </a:p>
          <a:p>
            <a:pPr eaLnBrk="1" hangingPunct="1"/>
            <a:endParaRPr lang="en-US" smtClean="0"/>
          </a:p>
        </p:txBody>
      </p:sp>
      <p:graphicFrame>
        <p:nvGraphicFramePr>
          <p:cNvPr id="4" name="Table 3"/>
          <p:cNvGraphicFramePr>
            <a:graphicFrameLocks noGrp="1"/>
          </p:cNvGraphicFramePr>
          <p:nvPr/>
        </p:nvGraphicFramePr>
        <p:xfrm>
          <a:off x="1219200" y="4191000"/>
          <a:ext cx="6096000" cy="1485900"/>
        </p:xfrm>
        <a:graphic>
          <a:graphicData uri="http://schemas.openxmlformats.org/drawingml/2006/table">
            <a:tbl>
              <a:tblPr/>
              <a:tblGrid>
                <a:gridCol w="1752600">
                  <a:extLst>
                    <a:ext uri="{9D8B030D-6E8A-4147-A177-3AD203B41FA5}">
                      <a16:colId xmlns:a16="http://schemas.microsoft.com/office/drawing/2014/main" val="20000"/>
                    </a:ext>
                  </a:extLst>
                </a:gridCol>
                <a:gridCol w="23114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Search Interactions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Term Search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Min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7.69 ms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7.78 ms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Median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15.69 ms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18.27 ms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Average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26.13 ms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44.41 ms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0564171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MySQL Comparison</a:t>
            </a:r>
          </a:p>
        </p:txBody>
      </p:sp>
      <p:sp>
        <p:nvSpPr>
          <p:cNvPr id="22531" name="Content Placeholder 2"/>
          <p:cNvSpPr>
            <a:spLocks noGrp="1"/>
          </p:cNvSpPr>
          <p:nvPr>
            <p:ph idx="1"/>
          </p:nvPr>
        </p:nvSpPr>
        <p:spPr/>
        <p:txBody>
          <a:bodyPr/>
          <a:lstStyle/>
          <a:p>
            <a:r>
              <a:rPr lang="en-US" smtClean="0"/>
              <a:t>MySQL &gt; 50 GB Data </a:t>
            </a:r>
            <a:br>
              <a:rPr lang="en-US" smtClean="0"/>
            </a:br>
            <a:r>
              <a:rPr lang="en-US" smtClean="0"/>
              <a:t>Writes Average : ~300 ms</a:t>
            </a:r>
            <a:br>
              <a:rPr lang="en-US" smtClean="0"/>
            </a:br>
            <a:r>
              <a:rPr lang="en-US" smtClean="0"/>
              <a:t>Reads Average : ~350 ms</a:t>
            </a:r>
          </a:p>
          <a:p>
            <a:r>
              <a:rPr lang="en-US" smtClean="0"/>
              <a:t>Cassandra &gt; 50 GB Data</a:t>
            </a:r>
            <a:br>
              <a:rPr lang="en-US" smtClean="0"/>
            </a:br>
            <a:r>
              <a:rPr lang="en-US" smtClean="0"/>
              <a:t>Writes Average : 0.12 ms</a:t>
            </a:r>
            <a:br>
              <a:rPr lang="en-US" smtClean="0"/>
            </a:br>
            <a:r>
              <a:rPr lang="en-US" smtClean="0"/>
              <a:t>Reads Average : 15 ms</a:t>
            </a:r>
            <a:br>
              <a:rPr lang="en-US" smtClean="0"/>
            </a:br>
            <a:endParaRPr lang="en-US" smtClean="0"/>
          </a:p>
          <a:p>
            <a:endParaRPr lang="en-US" smtClean="0"/>
          </a:p>
        </p:txBody>
      </p:sp>
    </p:spTree>
    <p:extLst>
      <p:ext uri="{BB962C8B-B14F-4D97-AF65-F5344CB8AC3E}">
        <p14:creationId xmlns:p14="http://schemas.microsoft.com/office/powerpoint/2010/main" val="14199980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Lessons Learnt</a:t>
            </a:r>
          </a:p>
        </p:txBody>
      </p:sp>
      <p:sp>
        <p:nvSpPr>
          <p:cNvPr id="23555" name="Content Placeholder 2"/>
          <p:cNvSpPr>
            <a:spLocks noGrp="1"/>
          </p:cNvSpPr>
          <p:nvPr>
            <p:ph idx="1"/>
          </p:nvPr>
        </p:nvSpPr>
        <p:spPr/>
        <p:txBody>
          <a:bodyPr/>
          <a:lstStyle/>
          <a:p>
            <a:r>
              <a:rPr lang="en-US" smtClean="0"/>
              <a:t>Add fancy features only when absolutely required.</a:t>
            </a:r>
          </a:p>
          <a:p>
            <a:r>
              <a:rPr lang="en-US" smtClean="0"/>
              <a:t>Many types of failures are possible.</a:t>
            </a:r>
          </a:p>
          <a:p>
            <a:r>
              <a:rPr lang="en-US" smtClean="0"/>
              <a:t>Big systems need proper systems-level monitoring.</a:t>
            </a:r>
          </a:p>
          <a:p>
            <a:r>
              <a:rPr lang="en-US" smtClean="0"/>
              <a:t>Value simple designs</a:t>
            </a:r>
          </a:p>
        </p:txBody>
      </p:sp>
    </p:spTree>
    <p:extLst>
      <p:ext uri="{BB962C8B-B14F-4D97-AF65-F5344CB8AC3E}">
        <p14:creationId xmlns:p14="http://schemas.microsoft.com/office/powerpoint/2010/main" val="73058353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Future work</a:t>
            </a:r>
          </a:p>
        </p:txBody>
      </p:sp>
      <p:sp>
        <p:nvSpPr>
          <p:cNvPr id="24579" name="Rectangle 3"/>
          <p:cNvSpPr>
            <a:spLocks noGrp="1" noChangeArrowheads="1"/>
          </p:cNvSpPr>
          <p:nvPr>
            <p:ph type="body" idx="1"/>
          </p:nvPr>
        </p:nvSpPr>
        <p:spPr/>
        <p:txBody>
          <a:bodyPr/>
          <a:lstStyle/>
          <a:p>
            <a:pPr eaLnBrk="1" hangingPunct="1"/>
            <a:r>
              <a:rPr lang="en-US" smtClean="0"/>
              <a:t>Atomicity guarantees across multiple keys</a:t>
            </a:r>
          </a:p>
          <a:p>
            <a:pPr eaLnBrk="1" hangingPunct="1"/>
            <a:r>
              <a:rPr lang="en-US" smtClean="0"/>
              <a:t>Analysis support via Map/Reduce</a:t>
            </a:r>
          </a:p>
          <a:p>
            <a:pPr eaLnBrk="1" hangingPunct="1"/>
            <a:r>
              <a:rPr lang="en-US" smtClean="0"/>
              <a:t>Distributed transactions</a:t>
            </a:r>
          </a:p>
          <a:p>
            <a:pPr eaLnBrk="1" hangingPunct="1"/>
            <a:r>
              <a:rPr lang="en-US" smtClean="0"/>
              <a:t>Compression support </a:t>
            </a:r>
          </a:p>
          <a:p>
            <a:pPr eaLnBrk="1" hangingPunct="1"/>
            <a:r>
              <a:rPr lang="en-US" smtClean="0"/>
              <a:t>Granular security via ACL’s</a:t>
            </a:r>
          </a:p>
          <a:p>
            <a:pPr eaLnBrk="1" hangingPunct="1"/>
            <a:endParaRPr lang="en-US" smtClean="0"/>
          </a:p>
        </p:txBody>
      </p:sp>
    </p:spTree>
    <p:extLst>
      <p:ext uri="{BB962C8B-B14F-4D97-AF65-F5344CB8AC3E}">
        <p14:creationId xmlns:p14="http://schemas.microsoft.com/office/powerpoint/2010/main" val="173055936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Hive and Pig</a:t>
            </a:r>
            <a:endParaRPr lang="en-US" dirty="0"/>
          </a:p>
        </p:txBody>
      </p:sp>
    </p:spTree>
    <p:extLst>
      <p:ext uri="{BB962C8B-B14F-4D97-AF65-F5344CB8AC3E}">
        <p14:creationId xmlns:p14="http://schemas.microsoft.com/office/powerpoint/2010/main" val="376393576"/>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High-Level Languages</a:t>
            </a:r>
            <a:endParaRPr lang="en-US" dirty="0"/>
          </a:p>
        </p:txBody>
      </p:sp>
      <p:sp>
        <p:nvSpPr>
          <p:cNvPr id="3" name="Content Placeholder 2"/>
          <p:cNvSpPr>
            <a:spLocks noGrp="1"/>
          </p:cNvSpPr>
          <p:nvPr>
            <p:ph idx="1"/>
          </p:nvPr>
        </p:nvSpPr>
        <p:spPr/>
        <p:txBody>
          <a:bodyPr/>
          <a:lstStyle/>
          <a:p>
            <a:r>
              <a:rPr lang="en-US" dirty="0" smtClean="0"/>
              <a:t>Hadoop is great for large-data processing!</a:t>
            </a:r>
          </a:p>
          <a:p>
            <a:pPr lvl="1"/>
            <a:r>
              <a:rPr lang="en-US" dirty="0" smtClean="0"/>
              <a:t>But writing Java programs for everything is verbose and slow</a:t>
            </a:r>
          </a:p>
          <a:p>
            <a:pPr lvl="1"/>
            <a:r>
              <a:rPr lang="en-US" dirty="0" smtClean="0"/>
              <a:t>Not everyone wants to (or can) write Java code</a:t>
            </a:r>
          </a:p>
          <a:p>
            <a:r>
              <a:rPr lang="en-US" dirty="0" smtClean="0"/>
              <a:t>Solution: develop higher-level data processing languages</a:t>
            </a:r>
          </a:p>
          <a:p>
            <a:pPr lvl="1"/>
            <a:r>
              <a:rPr lang="en-US" dirty="0" smtClean="0"/>
              <a:t>Hive: HQL is like SQL</a:t>
            </a:r>
          </a:p>
          <a:p>
            <a:pPr lvl="1"/>
            <a:r>
              <a:rPr lang="en-US" dirty="0" smtClean="0"/>
              <a:t>Pig: Pig Latin is a bit like Perl</a:t>
            </a:r>
            <a:endParaRPr lang="en-US" dirty="0"/>
          </a:p>
        </p:txBody>
      </p:sp>
    </p:spTree>
    <p:extLst>
      <p:ext uri="{BB962C8B-B14F-4D97-AF65-F5344CB8AC3E}">
        <p14:creationId xmlns:p14="http://schemas.microsoft.com/office/powerpoint/2010/main" val="2926669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and Pig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Hive: data warehousing application in Hadoop</a:t>
            </a:r>
          </a:p>
          <a:p>
            <a:pPr lvl="1"/>
            <a:r>
              <a:rPr lang="en-US" dirty="0" smtClean="0"/>
              <a:t>Query language is HQL, variant of SQL</a:t>
            </a:r>
          </a:p>
          <a:p>
            <a:pPr lvl="1"/>
            <a:r>
              <a:rPr lang="en-US" dirty="0" smtClean="0"/>
              <a:t>Tables stored on HDFS as flat files</a:t>
            </a:r>
          </a:p>
          <a:p>
            <a:pPr lvl="1"/>
            <a:r>
              <a:rPr lang="en-US" dirty="0" smtClean="0"/>
              <a:t>Developed by </a:t>
            </a:r>
            <a:r>
              <a:rPr lang="en-US" dirty="0" err="1" smtClean="0"/>
              <a:t>Facebook</a:t>
            </a:r>
            <a:r>
              <a:rPr lang="en-US" dirty="0" smtClean="0"/>
              <a:t>, now open source</a:t>
            </a:r>
          </a:p>
          <a:p>
            <a:r>
              <a:rPr lang="en-US" dirty="0" smtClean="0"/>
              <a:t>Pig: large-scale data processing system</a:t>
            </a:r>
          </a:p>
          <a:p>
            <a:pPr lvl="1"/>
            <a:r>
              <a:rPr lang="en-US" dirty="0" smtClean="0"/>
              <a:t>Scripts are written in Pig Latin, a dataflow language</a:t>
            </a:r>
          </a:p>
          <a:p>
            <a:pPr lvl="1"/>
            <a:r>
              <a:rPr lang="en-US" dirty="0" smtClean="0"/>
              <a:t>Developed by Yahoo!, now open source</a:t>
            </a:r>
          </a:p>
          <a:p>
            <a:pPr lvl="1"/>
            <a:r>
              <a:rPr lang="en-US" dirty="0" smtClean="0"/>
              <a:t>Roughly 1/3 of all Yahoo! internal jobs</a:t>
            </a:r>
          </a:p>
          <a:p>
            <a:r>
              <a:rPr lang="en-US" dirty="0" smtClean="0"/>
              <a:t>Common idea:</a:t>
            </a:r>
          </a:p>
          <a:p>
            <a:pPr lvl="1"/>
            <a:r>
              <a:rPr lang="en-US" dirty="0" smtClean="0"/>
              <a:t>Provide higher-level language to facilitate large-data processing</a:t>
            </a:r>
          </a:p>
          <a:p>
            <a:pPr lvl="1"/>
            <a:r>
              <a:rPr lang="en-US" dirty="0" smtClean="0"/>
              <a:t>Higher-level language “compiles down” to Hadoop jobs</a:t>
            </a:r>
          </a:p>
          <a:p>
            <a:pPr lvl="1"/>
            <a:endParaRPr lang="en-US" dirty="0" smtClean="0"/>
          </a:p>
          <a:p>
            <a:pPr lvl="1"/>
            <a:endParaRPr lang="en-US" dirty="0"/>
          </a:p>
        </p:txBody>
      </p:sp>
      <p:pic>
        <p:nvPicPr>
          <p:cNvPr id="4" name="Picture 3"/>
          <p:cNvPicPr>
            <a:picLocks noChangeAspect="1"/>
          </p:cNvPicPr>
          <p:nvPr/>
        </p:nvPicPr>
        <p:blipFill>
          <a:blip r:embed="rId2" cstate="print"/>
          <a:srcRect l="18000" r="18000"/>
          <a:stretch>
            <a:fillRect/>
          </a:stretch>
        </p:blipFill>
        <p:spPr>
          <a:xfrm>
            <a:off x="7239000" y="2819400"/>
            <a:ext cx="1682496" cy="1752600"/>
          </a:xfrm>
          <a:prstGeom prst="rect">
            <a:avLst/>
          </a:prstGeom>
          <a:ln>
            <a:noFill/>
          </a:ln>
          <a:effectLst>
            <a:softEdge rad="112500"/>
          </a:effectLst>
        </p:spPr>
      </p:pic>
      <p:pic>
        <p:nvPicPr>
          <p:cNvPr id="5" name="Picture 4" descr="hive-logo.png"/>
          <p:cNvPicPr>
            <a:picLocks noChangeAspect="1"/>
          </p:cNvPicPr>
          <p:nvPr/>
        </p:nvPicPr>
        <p:blipFill>
          <a:blip r:embed="rId3" cstate="print"/>
          <a:stretch>
            <a:fillRect/>
          </a:stretch>
        </p:blipFill>
        <p:spPr>
          <a:xfrm>
            <a:off x="7162800" y="914400"/>
            <a:ext cx="1795299" cy="1606320"/>
          </a:xfrm>
          <a:prstGeom prst="rect">
            <a:avLst/>
          </a:prstGeom>
        </p:spPr>
      </p:pic>
    </p:spTree>
    <p:extLst>
      <p:ext uri="{BB962C8B-B14F-4D97-AF65-F5344CB8AC3E}">
        <p14:creationId xmlns:p14="http://schemas.microsoft.com/office/powerpoint/2010/main" val="2387935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Background</a:t>
            </a:r>
            <a:endParaRPr lang="en-US" dirty="0"/>
          </a:p>
        </p:txBody>
      </p:sp>
      <p:sp>
        <p:nvSpPr>
          <p:cNvPr id="3" name="Content Placeholder 2"/>
          <p:cNvSpPr>
            <a:spLocks noGrp="1"/>
          </p:cNvSpPr>
          <p:nvPr>
            <p:ph idx="1"/>
          </p:nvPr>
        </p:nvSpPr>
        <p:spPr/>
        <p:txBody>
          <a:bodyPr/>
          <a:lstStyle/>
          <a:p>
            <a:r>
              <a:rPr lang="en-US" dirty="0" smtClean="0"/>
              <a:t>Started at Facebook</a:t>
            </a:r>
          </a:p>
          <a:p>
            <a:r>
              <a:rPr lang="en-US" dirty="0" smtClean="0"/>
              <a:t>Data was collected by nightly </a:t>
            </a:r>
            <a:r>
              <a:rPr lang="en-US" dirty="0" err="1" smtClean="0"/>
              <a:t>cron</a:t>
            </a:r>
            <a:r>
              <a:rPr lang="en-US" dirty="0" smtClean="0"/>
              <a:t> jobs into Oracle DB</a:t>
            </a:r>
          </a:p>
          <a:p>
            <a:r>
              <a:rPr lang="en-US" dirty="0" smtClean="0"/>
              <a:t>“ETL” via hand-coded python</a:t>
            </a:r>
          </a:p>
          <a:p>
            <a:r>
              <a:rPr lang="en-US" dirty="0" smtClean="0"/>
              <a:t>Grew from 10s of GBs (2006) to 1 TB/day new data (2007), now 10x that</a:t>
            </a:r>
          </a:p>
          <a:p>
            <a:endParaRPr lang="en-US" dirty="0"/>
          </a:p>
        </p:txBody>
      </p:sp>
      <p:sp>
        <p:nvSpPr>
          <p:cNvPr id="4" name="TextBox 3"/>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a:solidFill>
                  <a:schemeClr val="bg2"/>
                </a:solidFill>
              </a:rPr>
              <a:t>Source: </a:t>
            </a:r>
            <a:r>
              <a:rPr lang="en-US" sz="1000" b="0" dirty="0" smtClean="0">
                <a:solidFill>
                  <a:schemeClr val="bg2"/>
                </a:solidFill>
              </a:rPr>
              <a:t>cc-licensed slide by </a:t>
            </a:r>
            <a:r>
              <a:rPr lang="en-US" sz="1000" b="0" dirty="0" err="1" smtClean="0">
                <a:solidFill>
                  <a:schemeClr val="bg2"/>
                </a:solidFill>
              </a:rPr>
              <a:t>Cloudera</a:t>
            </a:r>
            <a:endParaRPr lang="en-US" sz="1000" b="0" dirty="0">
              <a:solidFill>
                <a:schemeClr val="bg2"/>
              </a:solidFill>
            </a:endParaRPr>
          </a:p>
        </p:txBody>
      </p:sp>
    </p:spTree>
    <p:extLst>
      <p:ext uri="{BB962C8B-B14F-4D97-AF65-F5344CB8AC3E}">
        <p14:creationId xmlns:p14="http://schemas.microsoft.com/office/powerpoint/2010/main" val="235220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Hive Components</a:t>
            </a:r>
            <a:endParaRPr lang="en-US" dirty="0"/>
          </a:p>
        </p:txBody>
      </p:sp>
      <p:sp>
        <p:nvSpPr>
          <p:cNvPr id="3" name="Content Placeholder 2"/>
          <p:cNvSpPr>
            <a:spLocks noGrp="1"/>
          </p:cNvSpPr>
          <p:nvPr>
            <p:ph idx="1"/>
          </p:nvPr>
        </p:nvSpPr>
        <p:spPr/>
        <p:txBody>
          <a:bodyPr/>
          <a:lstStyle/>
          <a:p>
            <a:r>
              <a:rPr lang="en-US" dirty="0" smtClean="0"/>
              <a:t>Shell: allows interactive queries</a:t>
            </a:r>
          </a:p>
          <a:p>
            <a:r>
              <a:rPr lang="en-US" dirty="0" smtClean="0"/>
              <a:t>Driver: session handles, fetch, execute</a:t>
            </a:r>
          </a:p>
          <a:p>
            <a:r>
              <a:rPr lang="en-US" dirty="0" smtClean="0"/>
              <a:t>Compiler: parse, plan, optimize</a:t>
            </a:r>
          </a:p>
          <a:p>
            <a:r>
              <a:rPr lang="en-US" dirty="0" smtClean="0"/>
              <a:t>Execution engine: DAG of stages (MR, HDFS, metadata)</a:t>
            </a:r>
          </a:p>
          <a:p>
            <a:r>
              <a:rPr lang="en-US" dirty="0" err="1" smtClean="0"/>
              <a:t>Metastore</a:t>
            </a:r>
            <a:r>
              <a:rPr lang="en-US" dirty="0" smtClean="0"/>
              <a:t>: schema, location in HDFS, </a:t>
            </a:r>
            <a:r>
              <a:rPr lang="en-US" dirty="0" err="1" smtClean="0"/>
              <a:t>SerDe</a:t>
            </a:r>
            <a:endParaRPr lang="en-US" dirty="0"/>
          </a:p>
        </p:txBody>
      </p:sp>
      <p:sp>
        <p:nvSpPr>
          <p:cNvPr id="6" name="TextBox 5"/>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a:solidFill>
                  <a:schemeClr val="bg2"/>
                </a:solidFill>
              </a:rPr>
              <a:t>Source: </a:t>
            </a:r>
            <a:r>
              <a:rPr lang="en-US" sz="1000" b="0" dirty="0" smtClean="0">
                <a:solidFill>
                  <a:schemeClr val="bg2"/>
                </a:solidFill>
              </a:rPr>
              <a:t>cc-licensed slide by </a:t>
            </a:r>
            <a:r>
              <a:rPr lang="en-US" sz="1000" b="0" dirty="0" err="1" smtClean="0">
                <a:solidFill>
                  <a:schemeClr val="bg2"/>
                </a:solidFill>
              </a:rPr>
              <a:t>Cloudera</a:t>
            </a:r>
            <a:endParaRPr lang="en-US" sz="1000" b="0" dirty="0">
              <a:solidFill>
                <a:schemeClr val="bg2"/>
              </a:solidFill>
            </a:endParaRPr>
          </a:p>
        </p:txBody>
      </p:sp>
    </p:spTree>
    <p:extLst>
      <p:ext uri="{BB962C8B-B14F-4D97-AF65-F5344CB8AC3E}">
        <p14:creationId xmlns:p14="http://schemas.microsoft.com/office/powerpoint/2010/main" val="53343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The Perfect Storm</a:t>
            </a:r>
          </a:p>
        </p:txBody>
      </p:sp>
      <p:sp>
        <p:nvSpPr>
          <p:cNvPr id="18435" name="Rectangle 3"/>
          <p:cNvSpPr>
            <a:spLocks noGrp="1" noChangeArrowheads="1"/>
          </p:cNvSpPr>
          <p:nvPr>
            <p:ph type="body" idx="1"/>
          </p:nvPr>
        </p:nvSpPr>
        <p:spPr/>
        <p:txBody>
          <a:bodyPr/>
          <a:lstStyle/>
          <a:p>
            <a:r>
              <a:rPr lang="en-US" sz="2400"/>
              <a:t>Large datasets, acceptance of alternatives, and dynamically-typed data has come together in a perfect storm</a:t>
            </a:r>
          </a:p>
          <a:p>
            <a:r>
              <a:rPr lang="en-US" sz="2400"/>
              <a:t>Not a backlash/rebellion against RDBMS</a:t>
            </a:r>
          </a:p>
          <a:p>
            <a:r>
              <a:rPr lang="en-US" sz="2400"/>
              <a:t>SQL is a rich query language that cannot be rivaled by the current list of NoSQL offerings</a:t>
            </a:r>
          </a:p>
        </p:txBody>
      </p:sp>
    </p:spTree>
    <p:extLst>
      <p:ext uri="{BB962C8B-B14F-4D97-AF65-F5344CB8AC3E}">
        <p14:creationId xmlns:p14="http://schemas.microsoft.com/office/powerpoint/2010/main" val="202616493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smtClean="0"/>
              <a:t>Data Model</a:t>
            </a:r>
          </a:p>
        </p:txBody>
      </p:sp>
      <p:sp>
        <p:nvSpPr>
          <p:cNvPr id="46084" name="Rectangle 3"/>
          <p:cNvSpPr>
            <a:spLocks noGrp="1" noChangeArrowheads="1"/>
          </p:cNvSpPr>
          <p:nvPr>
            <p:ph type="body" idx="1"/>
          </p:nvPr>
        </p:nvSpPr>
        <p:spPr/>
        <p:txBody>
          <a:bodyPr/>
          <a:lstStyle/>
          <a:p>
            <a:r>
              <a:rPr lang="en-US" smtClean="0"/>
              <a:t>Tables</a:t>
            </a:r>
          </a:p>
          <a:p>
            <a:pPr lvl="1"/>
            <a:r>
              <a:rPr lang="en-US" smtClean="0"/>
              <a:t>Typed columns (int, float, string, boolean)</a:t>
            </a:r>
          </a:p>
          <a:p>
            <a:pPr lvl="1"/>
            <a:r>
              <a:rPr lang="en-US" smtClean="0"/>
              <a:t>Also, list: map (for JSON-like data)</a:t>
            </a:r>
          </a:p>
          <a:p>
            <a:r>
              <a:rPr lang="en-US" smtClean="0"/>
              <a:t>Partitions</a:t>
            </a:r>
          </a:p>
          <a:p>
            <a:pPr lvl="1"/>
            <a:r>
              <a:rPr lang="en-US" smtClean="0"/>
              <a:t>For example, range-partition tables by date</a:t>
            </a:r>
          </a:p>
          <a:p>
            <a:r>
              <a:rPr lang="en-US" smtClean="0"/>
              <a:t>Buckets</a:t>
            </a:r>
          </a:p>
          <a:p>
            <a:pPr lvl="1"/>
            <a:r>
              <a:rPr lang="en-US" smtClean="0"/>
              <a:t>Hash partitions within ranges (useful for sampling, join optimization)</a:t>
            </a:r>
            <a:endParaRPr lang="en-US" dirty="0" smtClean="0"/>
          </a:p>
        </p:txBody>
      </p:sp>
      <p:sp>
        <p:nvSpPr>
          <p:cNvPr id="11" name="TextBox 10"/>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a:solidFill>
                  <a:schemeClr val="bg2"/>
                </a:solidFill>
              </a:rPr>
              <a:t>Source: </a:t>
            </a:r>
            <a:r>
              <a:rPr lang="en-US" sz="1000" b="0" dirty="0" smtClean="0">
                <a:solidFill>
                  <a:schemeClr val="bg2"/>
                </a:solidFill>
              </a:rPr>
              <a:t>cc-licensed slide by </a:t>
            </a:r>
            <a:r>
              <a:rPr lang="en-US" sz="1000" b="0" dirty="0" err="1" smtClean="0">
                <a:solidFill>
                  <a:schemeClr val="bg2"/>
                </a:solidFill>
              </a:rPr>
              <a:t>Cloudera</a:t>
            </a:r>
            <a:endParaRPr lang="en-US" sz="1000" b="0" dirty="0">
              <a:solidFill>
                <a:schemeClr val="bg2"/>
              </a:solidFill>
            </a:endParaRPr>
          </a:p>
        </p:txBody>
      </p:sp>
    </p:spTree>
    <p:extLst>
      <p:ext uri="{BB962C8B-B14F-4D97-AF65-F5344CB8AC3E}">
        <p14:creationId xmlns:p14="http://schemas.microsoft.com/office/powerpoint/2010/main" val="296234098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smtClean="0"/>
              <a:t>Metastore</a:t>
            </a:r>
          </a:p>
        </p:txBody>
      </p:sp>
      <p:sp>
        <p:nvSpPr>
          <p:cNvPr id="47108" name="Rectangle 3"/>
          <p:cNvSpPr>
            <a:spLocks noGrp="1" noChangeArrowheads="1"/>
          </p:cNvSpPr>
          <p:nvPr>
            <p:ph type="body" idx="1"/>
          </p:nvPr>
        </p:nvSpPr>
        <p:spPr/>
        <p:txBody>
          <a:bodyPr/>
          <a:lstStyle/>
          <a:p>
            <a:r>
              <a:rPr lang="en-US" dirty="0" smtClean="0"/>
              <a:t>Database: namespace containing a set of tables</a:t>
            </a:r>
          </a:p>
          <a:p>
            <a:r>
              <a:rPr lang="en-US" dirty="0" smtClean="0"/>
              <a:t>Holds table definitions (column types, physical layout)</a:t>
            </a:r>
          </a:p>
          <a:p>
            <a:r>
              <a:rPr lang="en-US" dirty="0" smtClean="0"/>
              <a:t>Holds partitioning information</a:t>
            </a:r>
          </a:p>
          <a:p>
            <a:r>
              <a:rPr lang="en-US" dirty="0" smtClean="0"/>
              <a:t>Can be stored in Derby, </a:t>
            </a:r>
            <a:r>
              <a:rPr lang="en-US" dirty="0" err="1" smtClean="0"/>
              <a:t>MySQL</a:t>
            </a:r>
            <a:r>
              <a:rPr lang="en-US" dirty="0" smtClean="0"/>
              <a:t>, and many other relational databases</a:t>
            </a:r>
          </a:p>
        </p:txBody>
      </p:sp>
      <p:sp>
        <p:nvSpPr>
          <p:cNvPr id="11" name="TextBox 10"/>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a:solidFill>
                  <a:schemeClr val="bg2"/>
                </a:solidFill>
              </a:rPr>
              <a:t>Source: </a:t>
            </a:r>
            <a:r>
              <a:rPr lang="en-US" sz="1000" b="0" dirty="0" smtClean="0">
                <a:solidFill>
                  <a:schemeClr val="bg2"/>
                </a:solidFill>
              </a:rPr>
              <a:t>cc-licensed slide by </a:t>
            </a:r>
            <a:r>
              <a:rPr lang="en-US" sz="1000" b="0" dirty="0" err="1" smtClean="0">
                <a:solidFill>
                  <a:schemeClr val="bg2"/>
                </a:solidFill>
              </a:rPr>
              <a:t>Cloudera</a:t>
            </a:r>
            <a:endParaRPr lang="en-US" sz="1000" b="0" dirty="0">
              <a:solidFill>
                <a:schemeClr val="bg2"/>
              </a:solidFill>
            </a:endParaRPr>
          </a:p>
        </p:txBody>
      </p:sp>
    </p:spTree>
    <p:extLst>
      <p:ext uri="{BB962C8B-B14F-4D97-AF65-F5344CB8AC3E}">
        <p14:creationId xmlns:p14="http://schemas.microsoft.com/office/powerpoint/2010/main" val="167462457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smtClean="0"/>
              <a:t>Physical Layout</a:t>
            </a:r>
          </a:p>
        </p:txBody>
      </p:sp>
      <p:sp>
        <p:nvSpPr>
          <p:cNvPr id="48132" name="Rectangle 3"/>
          <p:cNvSpPr>
            <a:spLocks noGrp="1" noChangeArrowheads="1"/>
          </p:cNvSpPr>
          <p:nvPr>
            <p:ph type="body" idx="1"/>
          </p:nvPr>
        </p:nvSpPr>
        <p:spPr/>
        <p:txBody>
          <a:bodyPr/>
          <a:lstStyle/>
          <a:p>
            <a:r>
              <a:rPr lang="en-US" smtClean="0"/>
              <a:t>Warehouse directory in HDFS</a:t>
            </a:r>
          </a:p>
          <a:p>
            <a:pPr lvl="1"/>
            <a:r>
              <a:rPr lang="en-US" smtClean="0"/>
              <a:t>E.g., /user/hive/warehouse</a:t>
            </a:r>
          </a:p>
          <a:p>
            <a:r>
              <a:rPr lang="en-US" smtClean="0"/>
              <a:t>Tables stored in subdirectories of warehouse</a:t>
            </a:r>
          </a:p>
          <a:p>
            <a:pPr lvl="1"/>
            <a:r>
              <a:rPr lang="en-US" smtClean="0"/>
              <a:t>Partitions form subdirectories of tables</a:t>
            </a:r>
          </a:p>
          <a:p>
            <a:r>
              <a:rPr lang="en-US" smtClean="0"/>
              <a:t>Actual data stored in flat files</a:t>
            </a:r>
          </a:p>
          <a:p>
            <a:pPr lvl="1"/>
            <a:r>
              <a:rPr lang="en-US" smtClean="0"/>
              <a:t>Control char-delimited text, or SequenceFiles</a:t>
            </a:r>
          </a:p>
          <a:p>
            <a:pPr lvl="1"/>
            <a:r>
              <a:rPr lang="en-US" smtClean="0"/>
              <a:t>With custom SerDe, can use arbitrary format</a:t>
            </a:r>
            <a:endParaRPr lang="en-US" dirty="0" smtClean="0"/>
          </a:p>
        </p:txBody>
      </p:sp>
      <p:sp>
        <p:nvSpPr>
          <p:cNvPr id="9" name="TextBox 8"/>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a:solidFill>
                  <a:schemeClr val="bg2"/>
                </a:solidFill>
              </a:rPr>
              <a:t>Source: </a:t>
            </a:r>
            <a:r>
              <a:rPr lang="en-US" sz="1000" b="0" dirty="0" smtClean="0">
                <a:solidFill>
                  <a:schemeClr val="bg2"/>
                </a:solidFill>
              </a:rPr>
              <a:t>cc-licensed slide by </a:t>
            </a:r>
            <a:r>
              <a:rPr lang="en-US" sz="1000" b="0" dirty="0" err="1" smtClean="0">
                <a:solidFill>
                  <a:schemeClr val="bg2"/>
                </a:solidFill>
              </a:rPr>
              <a:t>Cloudera</a:t>
            </a:r>
            <a:endParaRPr lang="en-US" sz="1000" b="0" dirty="0">
              <a:solidFill>
                <a:schemeClr val="bg2"/>
              </a:solidFill>
            </a:endParaRPr>
          </a:p>
        </p:txBody>
      </p:sp>
    </p:spTree>
    <p:extLst>
      <p:ext uri="{BB962C8B-B14F-4D97-AF65-F5344CB8AC3E}">
        <p14:creationId xmlns:p14="http://schemas.microsoft.com/office/powerpoint/2010/main" val="295851403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Example</a:t>
            </a:r>
            <a:endParaRPr lang="en-US" dirty="0"/>
          </a:p>
        </p:txBody>
      </p:sp>
      <p:sp>
        <p:nvSpPr>
          <p:cNvPr id="3" name="Content Placeholder 2"/>
          <p:cNvSpPr>
            <a:spLocks noGrp="1"/>
          </p:cNvSpPr>
          <p:nvPr>
            <p:ph idx="1"/>
          </p:nvPr>
        </p:nvSpPr>
        <p:spPr/>
        <p:txBody>
          <a:bodyPr/>
          <a:lstStyle/>
          <a:p>
            <a:r>
              <a:rPr lang="en-US" dirty="0" smtClean="0"/>
              <a:t>Hive looks similar to an SQL database</a:t>
            </a:r>
          </a:p>
          <a:p>
            <a:r>
              <a:rPr lang="en-US" dirty="0" smtClean="0"/>
              <a:t>Relational join on two tables:</a:t>
            </a:r>
          </a:p>
          <a:p>
            <a:pPr lvl="1"/>
            <a:r>
              <a:rPr lang="en-US" dirty="0" smtClean="0"/>
              <a:t>Table of word counts from Shakespeare collection</a:t>
            </a:r>
          </a:p>
          <a:p>
            <a:pPr lvl="1"/>
            <a:r>
              <a:rPr lang="en-US" dirty="0" smtClean="0"/>
              <a:t>Table of word counts from the bible</a:t>
            </a:r>
          </a:p>
          <a:p>
            <a:pPr lvl="1"/>
            <a:endParaRPr lang="en-US" dirty="0"/>
          </a:p>
        </p:txBody>
      </p:sp>
      <p:sp>
        <p:nvSpPr>
          <p:cNvPr id="4" name="TextBox 3"/>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en-US" sz="1000" dirty="0">
                <a:solidFill>
                  <a:srgbClr val="000000"/>
                </a:solidFill>
              </a:rPr>
              <a:t>Source: Material drawn from </a:t>
            </a:r>
            <a:r>
              <a:rPr lang="en-US" sz="1000" dirty="0" err="1">
                <a:solidFill>
                  <a:srgbClr val="000000"/>
                </a:solidFill>
              </a:rPr>
              <a:t>Cloudera</a:t>
            </a:r>
            <a:r>
              <a:rPr lang="en-US" sz="1000" dirty="0">
                <a:solidFill>
                  <a:srgbClr val="000000"/>
                </a:solidFill>
              </a:rPr>
              <a:t> training VM</a:t>
            </a:r>
          </a:p>
        </p:txBody>
      </p:sp>
      <p:sp>
        <p:nvSpPr>
          <p:cNvPr id="5" name="TextBox 4"/>
          <p:cNvSpPr txBox="1"/>
          <p:nvPr/>
        </p:nvSpPr>
        <p:spPr>
          <a:xfrm>
            <a:off x="1143000" y="2971800"/>
            <a:ext cx="7010400" cy="3539430"/>
          </a:xfrm>
          <a:prstGeom prst="rect">
            <a:avLst/>
          </a:prstGeom>
          <a:noFill/>
        </p:spPr>
        <p:txBody>
          <a:bodyPr wrap="square" rtlCol="0">
            <a:spAutoFit/>
          </a:bodyPr>
          <a:lstStyle/>
          <a:p>
            <a:pPr eaLnBrk="0" fontAlgn="base" hangingPunct="0">
              <a:spcBef>
                <a:spcPct val="0"/>
              </a:spcBef>
              <a:spcAft>
                <a:spcPct val="0"/>
              </a:spcAft>
            </a:pPr>
            <a:r>
              <a:rPr lang="en-US" sz="1600" dirty="0">
                <a:solidFill>
                  <a:srgbClr val="000000"/>
                </a:solidFill>
              </a:rPr>
              <a:t>SELECT </a:t>
            </a:r>
            <a:r>
              <a:rPr lang="en-US" sz="1600" dirty="0" err="1">
                <a:solidFill>
                  <a:srgbClr val="000000"/>
                </a:solidFill>
              </a:rPr>
              <a:t>s.word</a:t>
            </a:r>
            <a:r>
              <a:rPr lang="en-US" sz="1600" dirty="0">
                <a:solidFill>
                  <a:srgbClr val="000000"/>
                </a:solidFill>
              </a:rPr>
              <a:t>, </a:t>
            </a:r>
            <a:r>
              <a:rPr lang="en-US" sz="1600" dirty="0" err="1">
                <a:solidFill>
                  <a:srgbClr val="000000"/>
                </a:solidFill>
              </a:rPr>
              <a:t>s.freq</a:t>
            </a:r>
            <a:r>
              <a:rPr lang="en-US" sz="1600" dirty="0">
                <a:solidFill>
                  <a:srgbClr val="000000"/>
                </a:solidFill>
              </a:rPr>
              <a:t>, </a:t>
            </a:r>
            <a:r>
              <a:rPr lang="en-US" sz="1600" dirty="0" err="1">
                <a:solidFill>
                  <a:srgbClr val="000000"/>
                </a:solidFill>
              </a:rPr>
              <a:t>k.freq</a:t>
            </a:r>
            <a:r>
              <a:rPr lang="en-US" sz="1600" dirty="0">
                <a:solidFill>
                  <a:srgbClr val="000000"/>
                </a:solidFill>
              </a:rPr>
              <a:t> FROM </a:t>
            </a:r>
            <a:r>
              <a:rPr lang="en-US" sz="1600" dirty="0" err="1">
                <a:solidFill>
                  <a:srgbClr val="000000"/>
                </a:solidFill>
              </a:rPr>
              <a:t>shakespeare</a:t>
            </a:r>
            <a:r>
              <a:rPr lang="en-US" sz="1600" dirty="0">
                <a:solidFill>
                  <a:srgbClr val="000000"/>
                </a:solidFill>
              </a:rPr>
              <a:t> s </a:t>
            </a:r>
          </a:p>
          <a:p>
            <a:pPr eaLnBrk="0" fontAlgn="base" hangingPunct="0">
              <a:spcBef>
                <a:spcPct val="0"/>
              </a:spcBef>
              <a:spcAft>
                <a:spcPct val="0"/>
              </a:spcAft>
            </a:pPr>
            <a:r>
              <a:rPr lang="en-US" sz="1600" dirty="0">
                <a:solidFill>
                  <a:srgbClr val="000000"/>
                </a:solidFill>
              </a:rPr>
              <a:t>  JOIN bible k ON (</a:t>
            </a:r>
            <a:r>
              <a:rPr lang="en-US" sz="1600" dirty="0" err="1">
                <a:solidFill>
                  <a:srgbClr val="000000"/>
                </a:solidFill>
              </a:rPr>
              <a:t>s.word</a:t>
            </a:r>
            <a:r>
              <a:rPr lang="en-US" sz="1600" dirty="0">
                <a:solidFill>
                  <a:srgbClr val="000000"/>
                </a:solidFill>
              </a:rPr>
              <a:t> = </a:t>
            </a:r>
            <a:r>
              <a:rPr lang="en-US" sz="1600" dirty="0" err="1">
                <a:solidFill>
                  <a:srgbClr val="000000"/>
                </a:solidFill>
              </a:rPr>
              <a:t>k.word</a:t>
            </a:r>
            <a:r>
              <a:rPr lang="en-US" sz="1600" dirty="0">
                <a:solidFill>
                  <a:srgbClr val="000000"/>
                </a:solidFill>
              </a:rPr>
              <a:t>) WHERE </a:t>
            </a:r>
            <a:r>
              <a:rPr lang="en-US" sz="1600" dirty="0" err="1">
                <a:solidFill>
                  <a:srgbClr val="000000"/>
                </a:solidFill>
              </a:rPr>
              <a:t>s.freq</a:t>
            </a:r>
            <a:r>
              <a:rPr lang="en-US" sz="1600" dirty="0">
                <a:solidFill>
                  <a:srgbClr val="000000"/>
                </a:solidFill>
              </a:rPr>
              <a:t> &gt;= 1 AND </a:t>
            </a:r>
            <a:r>
              <a:rPr lang="en-US" sz="1600" dirty="0" err="1">
                <a:solidFill>
                  <a:srgbClr val="000000"/>
                </a:solidFill>
              </a:rPr>
              <a:t>k.freq</a:t>
            </a:r>
            <a:r>
              <a:rPr lang="en-US" sz="1600" dirty="0">
                <a:solidFill>
                  <a:srgbClr val="000000"/>
                </a:solidFill>
              </a:rPr>
              <a:t> &gt;= 1 </a:t>
            </a:r>
            <a:br>
              <a:rPr lang="en-US" sz="1600" dirty="0">
                <a:solidFill>
                  <a:srgbClr val="000000"/>
                </a:solidFill>
              </a:rPr>
            </a:br>
            <a:r>
              <a:rPr lang="en-US" sz="1600" dirty="0">
                <a:solidFill>
                  <a:srgbClr val="000000"/>
                </a:solidFill>
              </a:rPr>
              <a:t>  ORDER BY </a:t>
            </a:r>
            <a:r>
              <a:rPr lang="en-US" sz="1600" dirty="0" err="1">
                <a:solidFill>
                  <a:srgbClr val="000000"/>
                </a:solidFill>
              </a:rPr>
              <a:t>s.freq</a:t>
            </a:r>
            <a:r>
              <a:rPr lang="en-US" sz="1600" dirty="0">
                <a:solidFill>
                  <a:srgbClr val="000000"/>
                </a:solidFill>
              </a:rPr>
              <a:t> DESC LIMIT 10;</a:t>
            </a:r>
          </a:p>
          <a:p>
            <a:pPr eaLnBrk="0" fontAlgn="base" hangingPunct="0">
              <a:spcBef>
                <a:spcPct val="0"/>
              </a:spcBef>
              <a:spcAft>
                <a:spcPct val="0"/>
              </a:spcAft>
            </a:pPr>
            <a:endParaRPr lang="en-US" sz="1600" dirty="0">
              <a:solidFill>
                <a:srgbClr val="000000"/>
              </a:solidFill>
            </a:endParaRPr>
          </a:p>
          <a:p>
            <a:pPr eaLnBrk="0" fontAlgn="base" hangingPunct="0">
              <a:spcBef>
                <a:spcPct val="0"/>
              </a:spcBef>
              <a:spcAft>
                <a:spcPct val="0"/>
              </a:spcAft>
            </a:pPr>
            <a:r>
              <a:rPr lang="en-US" sz="1600" dirty="0">
                <a:solidFill>
                  <a:srgbClr val="000000"/>
                </a:solidFill>
              </a:rPr>
              <a:t>the	25848	62394</a:t>
            </a:r>
          </a:p>
          <a:p>
            <a:pPr eaLnBrk="0" fontAlgn="base" hangingPunct="0">
              <a:spcBef>
                <a:spcPct val="0"/>
              </a:spcBef>
              <a:spcAft>
                <a:spcPct val="0"/>
              </a:spcAft>
            </a:pPr>
            <a:r>
              <a:rPr lang="en-US" sz="1600" dirty="0">
                <a:solidFill>
                  <a:srgbClr val="000000"/>
                </a:solidFill>
              </a:rPr>
              <a:t>I	23031	8854</a:t>
            </a:r>
          </a:p>
          <a:p>
            <a:pPr eaLnBrk="0" fontAlgn="base" hangingPunct="0">
              <a:spcBef>
                <a:spcPct val="0"/>
              </a:spcBef>
              <a:spcAft>
                <a:spcPct val="0"/>
              </a:spcAft>
            </a:pPr>
            <a:r>
              <a:rPr lang="en-US" sz="1600" dirty="0">
                <a:solidFill>
                  <a:srgbClr val="000000"/>
                </a:solidFill>
              </a:rPr>
              <a:t>and	19671	38985</a:t>
            </a:r>
          </a:p>
          <a:p>
            <a:pPr eaLnBrk="0" fontAlgn="base" hangingPunct="0">
              <a:spcBef>
                <a:spcPct val="0"/>
              </a:spcBef>
              <a:spcAft>
                <a:spcPct val="0"/>
              </a:spcAft>
            </a:pPr>
            <a:r>
              <a:rPr lang="en-US" sz="1600" dirty="0">
                <a:solidFill>
                  <a:srgbClr val="000000"/>
                </a:solidFill>
              </a:rPr>
              <a:t>to	18038	13526</a:t>
            </a:r>
          </a:p>
          <a:p>
            <a:pPr eaLnBrk="0" fontAlgn="base" hangingPunct="0">
              <a:spcBef>
                <a:spcPct val="0"/>
              </a:spcBef>
              <a:spcAft>
                <a:spcPct val="0"/>
              </a:spcAft>
            </a:pPr>
            <a:r>
              <a:rPr lang="en-US" sz="1600" dirty="0">
                <a:solidFill>
                  <a:srgbClr val="000000"/>
                </a:solidFill>
              </a:rPr>
              <a:t>of	16700	34654</a:t>
            </a:r>
          </a:p>
          <a:p>
            <a:pPr eaLnBrk="0" fontAlgn="base" hangingPunct="0">
              <a:spcBef>
                <a:spcPct val="0"/>
              </a:spcBef>
              <a:spcAft>
                <a:spcPct val="0"/>
              </a:spcAft>
            </a:pPr>
            <a:r>
              <a:rPr lang="en-US" sz="1600" dirty="0">
                <a:solidFill>
                  <a:srgbClr val="000000"/>
                </a:solidFill>
              </a:rPr>
              <a:t>a	14170	8057</a:t>
            </a:r>
          </a:p>
          <a:p>
            <a:pPr eaLnBrk="0" fontAlgn="base" hangingPunct="0">
              <a:spcBef>
                <a:spcPct val="0"/>
              </a:spcBef>
              <a:spcAft>
                <a:spcPct val="0"/>
              </a:spcAft>
            </a:pPr>
            <a:r>
              <a:rPr lang="en-US" sz="1600" dirty="0">
                <a:solidFill>
                  <a:srgbClr val="000000"/>
                </a:solidFill>
              </a:rPr>
              <a:t>you	12702	2720</a:t>
            </a:r>
          </a:p>
          <a:p>
            <a:pPr eaLnBrk="0" fontAlgn="base" hangingPunct="0">
              <a:spcBef>
                <a:spcPct val="0"/>
              </a:spcBef>
              <a:spcAft>
                <a:spcPct val="0"/>
              </a:spcAft>
            </a:pPr>
            <a:r>
              <a:rPr lang="en-US" sz="1600" dirty="0">
                <a:solidFill>
                  <a:srgbClr val="000000"/>
                </a:solidFill>
              </a:rPr>
              <a:t>my	11297	4135</a:t>
            </a:r>
          </a:p>
          <a:p>
            <a:pPr eaLnBrk="0" fontAlgn="base" hangingPunct="0">
              <a:spcBef>
                <a:spcPct val="0"/>
              </a:spcBef>
              <a:spcAft>
                <a:spcPct val="0"/>
              </a:spcAft>
            </a:pPr>
            <a:r>
              <a:rPr lang="en-US" sz="1600" dirty="0">
                <a:solidFill>
                  <a:srgbClr val="000000"/>
                </a:solidFill>
              </a:rPr>
              <a:t>in	10797	12445</a:t>
            </a:r>
          </a:p>
          <a:p>
            <a:pPr eaLnBrk="0" fontAlgn="base" hangingPunct="0">
              <a:spcBef>
                <a:spcPct val="0"/>
              </a:spcBef>
              <a:spcAft>
                <a:spcPct val="0"/>
              </a:spcAft>
            </a:pPr>
            <a:r>
              <a:rPr lang="en-US" sz="1600" dirty="0">
                <a:solidFill>
                  <a:srgbClr val="000000"/>
                </a:solidFill>
              </a:rPr>
              <a:t>is	8882	6884</a:t>
            </a:r>
          </a:p>
        </p:txBody>
      </p:sp>
    </p:spTree>
    <p:extLst>
      <p:ext uri="{BB962C8B-B14F-4D97-AF65-F5344CB8AC3E}">
        <p14:creationId xmlns:p14="http://schemas.microsoft.com/office/powerpoint/2010/main" val="9191380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Behind the Scenes</a:t>
            </a:r>
            <a:endParaRPr lang="en-US" dirty="0"/>
          </a:p>
        </p:txBody>
      </p:sp>
      <p:sp>
        <p:nvSpPr>
          <p:cNvPr id="4" name="TextBox 3"/>
          <p:cNvSpPr txBox="1"/>
          <p:nvPr/>
        </p:nvSpPr>
        <p:spPr>
          <a:xfrm>
            <a:off x="838200" y="1302603"/>
            <a:ext cx="7010400" cy="830997"/>
          </a:xfrm>
          <a:prstGeom prst="rect">
            <a:avLst/>
          </a:prstGeom>
          <a:noFill/>
        </p:spPr>
        <p:txBody>
          <a:bodyPr wrap="square" rtlCol="0">
            <a:spAutoFit/>
          </a:bodyPr>
          <a:lstStyle/>
          <a:p>
            <a:pPr eaLnBrk="0" fontAlgn="base" hangingPunct="0">
              <a:spcBef>
                <a:spcPct val="0"/>
              </a:spcBef>
              <a:spcAft>
                <a:spcPct val="0"/>
              </a:spcAft>
            </a:pPr>
            <a:r>
              <a:rPr lang="en-US" sz="1600" dirty="0">
                <a:solidFill>
                  <a:srgbClr val="000000"/>
                </a:solidFill>
              </a:rPr>
              <a:t>SELECT </a:t>
            </a:r>
            <a:r>
              <a:rPr lang="en-US" sz="1600" dirty="0" err="1">
                <a:solidFill>
                  <a:srgbClr val="000000"/>
                </a:solidFill>
              </a:rPr>
              <a:t>s.word</a:t>
            </a:r>
            <a:r>
              <a:rPr lang="en-US" sz="1600" dirty="0">
                <a:solidFill>
                  <a:srgbClr val="000000"/>
                </a:solidFill>
              </a:rPr>
              <a:t>, </a:t>
            </a:r>
            <a:r>
              <a:rPr lang="en-US" sz="1600" dirty="0" err="1">
                <a:solidFill>
                  <a:srgbClr val="000000"/>
                </a:solidFill>
              </a:rPr>
              <a:t>s.freq</a:t>
            </a:r>
            <a:r>
              <a:rPr lang="en-US" sz="1600" dirty="0">
                <a:solidFill>
                  <a:srgbClr val="000000"/>
                </a:solidFill>
              </a:rPr>
              <a:t>, </a:t>
            </a:r>
            <a:r>
              <a:rPr lang="en-US" sz="1600" dirty="0" err="1">
                <a:solidFill>
                  <a:srgbClr val="000000"/>
                </a:solidFill>
              </a:rPr>
              <a:t>k.freq</a:t>
            </a:r>
            <a:r>
              <a:rPr lang="en-US" sz="1600" dirty="0">
                <a:solidFill>
                  <a:srgbClr val="000000"/>
                </a:solidFill>
              </a:rPr>
              <a:t> FROM </a:t>
            </a:r>
            <a:r>
              <a:rPr lang="en-US" sz="1600" dirty="0" err="1">
                <a:solidFill>
                  <a:srgbClr val="000000"/>
                </a:solidFill>
              </a:rPr>
              <a:t>shakespeare</a:t>
            </a:r>
            <a:r>
              <a:rPr lang="en-US" sz="1600" dirty="0">
                <a:solidFill>
                  <a:srgbClr val="000000"/>
                </a:solidFill>
              </a:rPr>
              <a:t> s </a:t>
            </a:r>
          </a:p>
          <a:p>
            <a:pPr eaLnBrk="0" fontAlgn="base" hangingPunct="0">
              <a:spcBef>
                <a:spcPct val="0"/>
              </a:spcBef>
              <a:spcAft>
                <a:spcPct val="0"/>
              </a:spcAft>
            </a:pPr>
            <a:r>
              <a:rPr lang="en-US" sz="1600" dirty="0">
                <a:solidFill>
                  <a:srgbClr val="000000"/>
                </a:solidFill>
              </a:rPr>
              <a:t>  JOIN bible k ON (</a:t>
            </a:r>
            <a:r>
              <a:rPr lang="en-US" sz="1600" dirty="0" err="1">
                <a:solidFill>
                  <a:srgbClr val="000000"/>
                </a:solidFill>
              </a:rPr>
              <a:t>s.word</a:t>
            </a:r>
            <a:r>
              <a:rPr lang="en-US" sz="1600" dirty="0">
                <a:solidFill>
                  <a:srgbClr val="000000"/>
                </a:solidFill>
              </a:rPr>
              <a:t> = </a:t>
            </a:r>
            <a:r>
              <a:rPr lang="en-US" sz="1600" dirty="0" err="1">
                <a:solidFill>
                  <a:srgbClr val="000000"/>
                </a:solidFill>
              </a:rPr>
              <a:t>k.word</a:t>
            </a:r>
            <a:r>
              <a:rPr lang="en-US" sz="1600" dirty="0">
                <a:solidFill>
                  <a:srgbClr val="000000"/>
                </a:solidFill>
              </a:rPr>
              <a:t>) WHERE </a:t>
            </a:r>
            <a:r>
              <a:rPr lang="en-US" sz="1600" dirty="0" err="1">
                <a:solidFill>
                  <a:srgbClr val="000000"/>
                </a:solidFill>
              </a:rPr>
              <a:t>s.freq</a:t>
            </a:r>
            <a:r>
              <a:rPr lang="en-US" sz="1600" dirty="0">
                <a:solidFill>
                  <a:srgbClr val="000000"/>
                </a:solidFill>
              </a:rPr>
              <a:t> &gt;= 1 AND </a:t>
            </a:r>
            <a:r>
              <a:rPr lang="en-US" sz="1600" dirty="0" err="1">
                <a:solidFill>
                  <a:srgbClr val="000000"/>
                </a:solidFill>
              </a:rPr>
              <a:t>k.freq</a:t>
            </a:r>
            <a:r>
              <a:rPr lang="en-US" sz="1600" dirty="0">
                <a:solidFill>
                  <a:srgbClr val="000000"/>
                </a:solidFill>
              </a:rPr>
              <a:t> &gt;= 1 </a:t>
            </a:r>
            <a:br>
              <a:rPr lang="en-US" sz="1600" dirty="0">
                <a:solidFill>
                  <a:srgbClr val="000000"/>
                </a:solidFill>
              </a:rPr>
            </a:br>
            <a:r>
              <a:rPr lang="en-US" sz="1600" dirty="0">
                <a:solidFill>
                  <a:srgbClr val="000000"/>
                </a:solidFill>
              </a:rPr>
              <a:t>  ORDER BY </a:t>
            </a:r>
            <a:r>
              <a:rPr lang="en-US" sz="1600" dirty="0" err="1">
                <a:solidFill>
                  <a:srgbClr val="000000"/>
                </a:solidFill>
              </a:rPr>
              <a:t>s.freq</a:t>
            </a:r>
            <a:r>
              <a:rPr lang="en-US" sz="1600" dirty="0">
                <a:solidFill>
                  <a:srgbClr val="000000"/>
                </a:solidFill>
              </a:rPr>
              <a:t> DESC LIMIT 10;</a:t>
            </a:r>
          </a:p>
        </p:txBody>
      </p:sp>
      <p:sp>
        <p:nvSpPr>
          <p:cNvPr id="5" name="TextBox 4"/>
          <p:cNvSpPr txBox="1"/>
          <p:nvPr/>
        </p:nvSpPr>
        <p:spPr>
          <a:xfrm>
            <a:off x="762000" y="3863370"/>
            <a:ext cx="6781800" cy="784830"/>
          </a:xfrm>
          <a:prstGeom prst="rect">
            <a:avLst/>
          </a:prstGeom>
          <a:noFill/>
        </p:spPr>
        <p:txBody>
          <a:bodyPr wrap="square" rtlCol="0">
            <a:spAutoFit/>
          </a:bodyPr>
          <a:lstStyle/>
          <a:p>
            <a:pPr eaLnBrk="0" fontAlgn="base" hangingPunct="0">
              <a:spcBef>
                <a:spcPct val="0"/>
              </a:spcBef>
              <a:spcAft>
                <a:spcPct val="0"/>
              </a:spcAft>
            </a:pPr>
            <a:r>
              <a:rPr lang="en-US" sz="900" dirty="0">
                <a:solidFill>
                  <a:srgbClr val="000000"/>
                </a:solidFill>
              </a:rPr>
              <a:t>(TOK_QUERY (TOK_FROM (TOK_JOIN (TOK_TABREF </a:t>
            </a:r>
            <a:r>
              <a:rPr lang="en-US" sz="900" dirty="0" err="1">
                <a:solidFill>
                  <a:srgbClr val="000000"/>
                </a:solidFill>
              </a:rPr>
              <a:t>shakespeare</a:t>
            </a:r>
            <a:r>
              <a:rPr lang="en-US" sz="900" dirty="0">
                <a:solidFill>
                  <a:srgbClr val="000000"/>
                </a:solidFill>
              </a:rPr>
              <a:t> s) (TOK_TABREF bible k) (= (. (TOK_TABLE_OR_COL s) word) (. (TOK_TABLE_OR_COL k) word)))) (TOK_INSERT (TOK_DESTINATION (TOK_DIR TOK_TMP_FILE)) (TOK_SELECT (TOK_SELEXPR (. (TOK_TABLE_OR_COL s) word)) (TOK_SELEXPR (. (TOK_TABLE_OR_COL s) freq)) (TOK_SELEXPR (. (TOK_TABLE_OR_COL k) freq))) (TOK_WHERE (AND (&gt;= (. (TOK_TABLE_OR_COL s) freq) 1) (&gt;= (. (TOK_TABLE_OR_COL k) freq) 1))) (TOK_ORDERBY (TOK_TABSORTCOLNAMEDESC (. (TOK_TABLE_OR_COL s) freq))) (TOK_LIMIT 10)))</a:t>
            </a:r>
          </a:p>
        </p:txBody>
      </p:sp>
      <p:sp>
        <p:nvSpPr>
          <p:cNvPr id="9" name="Down Arrow 8"/>
          <p:cNvSpPr/>
          <p:nvPr/>
        </p:nvSpPr>
        <p:spPr bwMode="auto">
          <a:xfrm>
            <a:off x="3733800" y="2590800"/>
            <a:ext cx="838200" cy="838200"/>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600" b="1">
              <a:solidFill>
                <a:srgbClr val="FFFFFF"/>
              </a:solidFill>
            </a:endParaRPr>
          </a:p>
        </p:txBody>
      </p:sp>
      <p:sp>
        <p:nvSpPr>
          <p:cNvPr id="10" name="Down Arrow 9"/>
          <p:cNvSpPr/>
          <p:nvPr/>
        </p:nvSpPr>
        <p:spPr bwMode="auto">
          <a:xfrm>
            <a:off x="3733800" y="4953000"/>
            <a:ext cx="838200" cy="838200"/>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600" b="1">
              <a:solidFill>
                <a:srgbClr val="FFFFFF"/>
              </a:solidFill>
            </a:endParaRPr>
          </a:p>
        </p:txBody>
      </p:sp>
      <p:sp>
        <p:nvSpPr>
          <p:cNvPr id="11" name="TextBox 10"/>
          <p:cNvSpPr txBox="1"/>
          <p:nvPr/>
        </p:nvSpPr>
        <p:spPr>
          <a:xfrm>
            <a:off x="2133600" y="5867400"/>
            <a:ext cx="4038600" cy="338554"/>
          </a:xfrm>
          <a:prstGeom prst="rect">
            <a:avLst/>
          </a:prstGeom>
          <a:noFill/>
        </p:spPr>
        <p:txBody>
          <a:bodyPr wrap="square" rtlCol="0">
            <a:spAutoFit/>
          </a:bodyPr>
          <a:lstStyle/>
          <a:p>
            <a:pPr algn="ctr" eaLnBrk="0" fontAlgn="base" hangingPunct="0">
              <a:spcBef>
                <a:spcPct val="0"/>
              </a:spcBef>
              <a:spcAft>
                <a:spcPct val="0"/>
              </a:spcAft>
            </a:pPr>
            <a:r>
              <a:rPr lang="en-US" sz="1600" dirty="0">
                <a:solidFill>
                  <a:srgbClr val="000000"/>
                </a:solidFill>
              </a:rPr>
              <a:t>(one or more of MapReduce jobs)</a:t>
            </a:r>
          </a:p>
        </p:txBody>
      </p:sp>
      <p:sp>
        <p:nvSpPr>
          <p:cNvPr id="12" name="TextBox 11"/>
          <p:cNvSpPr txBox="1"/>
          <p:nvPr/>
        </p:nvSpPr>
        <p:spPr>
          <a:xfrm>
            <a:off x="2133600" y="3505200"/>
            <a:ext cx="4038600" cy="338554"/>
          </a:xfrm>
          <a:prstGeom prst="rect">
            <a:avLst/>
          </a:prstGeom>
          <a:noFill/>
        </p:spPr>
        <p:txBody>
          <a:bodyPr wrap="square" rtlCol="0">
            <a:spAutoFit/>
          </a:bodyPr>
          <a:lstStyle/>
          <a:p>
            <a:pPr algn="ctr" eaLnBrk="0" fontAlgn="base" hangingPunct="0">
              <a:spcBef>
                <a:spcPct val="0"/>
              </a:spcBef>
              <a:spcAft>
                <a:spcPct val="0"/>
              </a:spcAft>
            </a:pPr>
            <a:r>
              <a:rPr lang="en-US" sz="1600" dirty="0">
                <a:solidFill>
                  <a:srgbClr val="000000"/>
                </a:solidFill>
              </a:rPr>
              <a:t>(Abstract Syntax Tree)</a:t>
            </a:r>
          </a:p>
        </p:txBody>
      </p:sp>
    </p:spTree>
    <p:extLst>
      <p:ext uri="{BB962C8B-B14F-4D97-AF65-F5344CB8AC3E}">
        <p14:creationId xmlns:p14="http://schemas.microsoft.com/office/powerpoint/2010/main" val="185093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p:bldP spid="12"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Behind the Scenes</a:t>
            </a:r>
            <a:endParaRPr lang="en-US" dirty="0"/>
          </a:p>
        </p:txBody>
      </p:sp>
      <p:sp>
        <p:nvSpPr>
          <p:cNvPr id="6" name="TextBox 5"/>
          <p:cNvSpPr txBox="1"/>
          <p:nvPr/>
        </p:nvSpPr>
        <p:spPr>
          <a:xfrm>
            <a:off x="457200" y="1066800"/>
            <a:ext cx="2514600" cy="5370701"/>
          </a:xfrm>
          <a:prstGeom prst="rect">
            <a:avLst/>
          </a:prstGeom>
          <a:noFill/>
        </p:spPr>
        <p:txBody>
          <a:bodyPr wrap="square" rtlCol="0">
            <a:spAutoFit/>
          </a:bodyPr>
          <a:lstStyle/>
          <a:p>
            <a:pPr eaLnBrk="0" fontAlgn="base" hangingPunct="0">
              <a:spcBef>
                <a:spcPct val="0"/>
              </a:spcBef>
              <a:spcAft>
                <a:spcPct val="0"/>
              </a:spcAft>
            </a:pPr>
            <a:r>
              <a:rPr lang="en-US" sz="700" dirty="0">
                <a:solidFill>
                  <a:srgbClr val="000000"/>
                </a:solidFill>
              </a:rPr>
              <a:t>STAGE DEPENDENCIES:</a:t>
            </a:r>
          </a:p>
          <a:p>
            <a:pPr eaLnBrk="0" fontAlgn="base" hangingPunct="0">
              <a:spcBef>
                <a:spcPct val="0"/>
              </a:spcBef>
              <a:spcAft>
                <a:spcPct val="0"/>
              </a:spcAft>
            </a:pPr>
            <a:r>
              <a:rPr lang="en-US" sz="700" dirty="0">
                <a:solidFill>
                  <a:srgbClr val="000000"/>
                </a:solidFill>
              </a:rPr>
              <a:t>  Stage-1 is a root stage</a:t>
            </a:r>
          </a:p>
          <a:p>
            <a:pPr eaLnBrk="0" fontAlgn="base" hangingPunct="0">
              <a:spcBef>
                <a:spcPct val="0"/>
              </a:spcBef>
              <a:spcAft>
                <a:spcPct val="0"/>
              </a:spcAft>
            </a:pPr>
            <a:r>
              <a:rPr lang="en-US" sz="700" dirty="0">
                <a:solidFill>
                  <a:srgbClr val="000000"/>
                </a:solidFill>
              </a:rPr>
              <a:t>  Stage-2 depends on stages: Stage-1</a:t>
            </a:r>
          </a:p>
          <a:p>
            <a:pPr eaLnBrk="0" fontAlgn="base" hangingPunct="0">
              <a:spcBef>
                <a:spcPct val="0"/>
              </a:spcBef>
              <a:spcAft>
                <a:spcPct val="0"/>
              </a:spcAft>
            </a:pPr>
            <a:r>
              <a:rPr lang="en-US" sz="700" dirty="0">
                <a:solidFill>
                  <a:srgbClr val="000000"/>
                </a:solidFill>
              </a:rPr>
              <a:t>  Stage-0 is a root stage</a:t>
            </a:r>
          </a:p>
          <a:p>
            <a:pPr eaLnBrk="0" fontAlgn="base" hangingPunct="0">
              <a:spcBef>
                <a:spcPct val="0"/>
              </a:spcBef>
              <a:spcAft>
                <a:spcPct val="0"/>
              </a:spcAft>
            </a:pPr>
            <a:endParaRPr lang="en-US" sz="700" dirty="0">
              <a:solidFill>
                <a:srgbClr val="000000"/>
              </a:solidFill>
            </a:endParaRPr>
          </a:p>
          <a:p>
            <a:pPr eaLnBrk="0" fontAlgn="base" hangingPunct="0">
              <a:spcBef>
                <a:spcPct val="0"/>
              </a:spcBef>
              <a:spcAft>
                <a:spcPct val="0"/>
              </a:spcAft>
            </a:pPr>
            <a:r>
              <a:rPr lang="en-US" sz="700" dirty="0">
                <a:solidFill>
                  <a:srgbClr val="000000"/>
                </a:solidFill>
              </a:rPr>
              <a:t>STAGE PLANS:</a:t>
            </a:r>
          </a:p>
          <a:p>
            <a:pPr eaLnBrk="0" fontAlgn="base" hangingPunct="0">
              <a:spcBef>
                <a:spcPct val="0"/>
              </a:spcBef>
              <a:spcAft>
                <a:spcPct val="0"/>
              </a:spcAft>
            </a:pPr>
            <a:r>
              <a:rPr lang="en-US" sz="700" dirty="0">
                <a:solidFill>
                  <a:srgbClr val="000000"/>
                </a:solidFill>
              </a:rPr>
              <a:t>  Stage: Stage-1</a:t>
            </a:r>
          </a:p>
          <a:p>
            <a:pPr eaLnBrk="0" fontAlgn="base" hangingPunct="0">
              <a:spcBef>
                <a:spcPct val="0"/>
              </a:spcBef>
              <a:spcAft>
                <a:spcPct val="0"/>
              </a:spcAft>
            </a:pPr>
            <a:r>
              <a:rPr lang="en-US" sz="700" dirty="0">
                <a:solidFill>
                  <a:srgbClr val="000000"/>
                </a:solidFill>
              </a:rPr>
              <a:t>    Map Reduce</a:t>
            </a:r>
          </a:p>
          <a:p>
            <a:pPr eaLnBrk="0" fontAlgn="base" hangingPunct="0">
              <a:spcBef>
                <a:spcPct val="0"/>
              </a:spcBef>
              <a:spcAft>
                <a:spcPct val="0"/>
              </a:spcAft>
            </a:pPr>
            <a:r>
              <a:rPr lang="en-US" sz="700" dirty="0">
                <a:solidFill>
                  <a:srgbClr val="000000"/>
                </a:solidFill>
              </a:rPr>
              <a:t>      Alias -&gt; Map Operator Tree:</a:t>
            </a:r>
          </a:p>
          <a:p>
            <a:pPr eaLnBrk="0" fontAlgn="base" hangingPunct="0">
              <a:spcBef>
                <a:spcPct val="0"/>
              </a:spcBef>
              <a:spcAft>
                <a:spcPct val="0"/>
              </a:spcAft>
            </a:pPr>
            <a:r>
              <a:rPr lang="en-US" sz="700" dirty="0">
                <a:solidFill>
                  <a:srgbClr val="000000"/>
                </a:solidFill>
              </a:rPr>
              <a:t>        s </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TableScan</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alias: s</a:t>
            </a:r>
          </a:p>
          <a:p>
            <a:pPr eaLnBrk="0" fontAlgn="base" hangingPunct="0">
              <a:spcBef>
                <a:spcPct val="0"/>
              </a:spcBef>
              <a:spcAft>
                <a:spcPct val="0"/>
              </a:spcAft>
            </a:pPr>
            <a:r>
              <a:rPr lang="en-US" sz="700" dirty="0">
                <a:solidFill>
                  <a:srgbClr val="000000"/>
                </a:solidFill>
              </a:rPr>
              <a:t>            Filter Operator</a:t>
            </a:r>
          </a:p>
          <a:p>
            <a:pPr eaLnBrk="0" fontAlgn="base" hangingPunct="0">
              <a:spcBef>
                <a:spcPct val="0"/>
              </a:spcBef>
              <a:spcAft>
                <a:spcPct val="0"/>
              </a:spcAft>
            </a:pPr>
            <a:r>
              <a:rPr lang="en-US" sz="700" dirty="0">
                <a:solidFill>
                  <a:srgbClr val="000000"/>
                </a:solidFill>
              </a:rPr>
              <a:t>              predicate:</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(freq &gt;= 1)</a:t>
            </a:r>
          </a:p>
          <a:p>
            <a:pPr eaLnBrk="0" fontAlgn="base" hangingPunct="0">
              <a:spcBef>
                <a:spcPct val="0"/>
              </a:spcBef>
              <a:spcAft>
                <a:spcPct val="0"/>
              </a:spcAft>
            </a:pPr>
            <a:r>
              <a:rPr lang="en-US" sz="700" dirty="0">
                <a:solidFill>
                  <a:srgbClr val="000000"/>
                </a:solidFill>
              </a:rPr>
              <a:t>                  type: </a:t>
            </a:r>
            <a:r>
              <a:rPr lang="en-US" sz="700" dirty="0" err="1">
                <a:solidFill>
                  <a:srgbClr val="000000"/>
                </a:solidFill>
              </a:rPr>
              <a:t>boolean</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Reduce Output Operator</a:t>
            </a:r>
          </a:p>
          <a:p>
            <a:pPr eaLnBrk="0" fontAlgn="base" hangingPunct="0">
              <a:spcBef>
                <a:spcPct val="0"/>
              </a:spcBef>
              <a:spcAft>
                <a:spcPct val="0"/>
              </a:spcAft>
            </a:pPr>
            <a:r>
              <a:rPr lang="en-US" sz="700" dirty="0">
                <a:solidFill>
                  <a:srgbClr val="000000"/>
                </a:solidFill>
              </a:rPr>
              <a:t>                key expressions:</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word</a:t>
            </a:r>
          </a:p>
          <a:p>
            <a:pPr eaLnBrk="0" fontAlgn="base" hangingPunct="0">
              <a:spcBef>
                <a:spcPct val="0"/>
              </a:spcBef>
              <a:spcAft>
                <a:spcPct val="0"/>
              </a:spcAft>
            </a:pPr>
            <a:r>
              <a:rPr lang="en-US" sz="700" dirty="0">
                <a:solidFill>
                  <a:srgbClr val="000000"/>
                </a:solidFill>
              </a:rPr>
              <a:t>                      type: string</a:t>
            </a:r>
          </a:p>
          <a:p>
            <a:pPr eaLnBrk="0" fontAlgn="base" hangingPunct="0">
              <a:spcBef>
                <a:spcPct val="0"/>
              </a:spcBef>
              <a:spcAft>
                <a:spcPct val="0"/>
              </a:spcAft>
            </a:pPr>
            <a:r>
              <a:rPr lang="en-US" sz="700" dirty="0">
                <a:solidFill>
                  <a:srgbClr val="000000"/>
                </a:solidFill>
              </a:rPr>
              <a:t>                sort order: +</a:t>
            </a:r>
          </a:p>
          <a:p>
            <a:pPr eaLnBrk="0" fontAlgn="base" hangingPunct="0">
              <a:spcBef>
                <a:spcPct val="0"/>
              </a:spcBef>
              <a:spcAft>
                <a:spcPct val="0"/>
              </a:spcAft>
            </a:pPr>
            <a:r>
              <a:rPr lang="en-US" sz="700" dirty="0">
                <a:solidFill>
                  <a:srgbClr val="000000"/>
                </a:solidFill>
              </a:rPr>
              <a:t>                Map-reduce partition columns:</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word</a:t>
            </a:r>
          </a:p>
          <a:p>
            <a:pPr eaLnBrk="0" fontAlgn="base" hangingPunct="0">
              <a:spcBef>
                <a:spcPct val="0"/>
              </a:spcBef>
              <a:spcAft>
                <a:spcPct val="0"/>
              </a:spcAft>
            </a:pPr>
            <a:r>
              <a:rPr lang="en-US" sz="700" dirty="0">
                <a:solidFill>
                  <a:srgbClr val="000000"/>
                </a:solidFill>
              </a:rPr>
              <a:t>                      type: string</a:t>
            </a:r>
          </a:p>
          <a:p>
            <a:pPr eaLnBrk="0" fontAlgn="base" hangingPunct="0">
              <a:spcBef>
                <a:spcPct val="0"/>
              </a:spcBef>
              <a:spcAft>
                <a:spcPct val="0"/>
              </a:spcAft>
            </a:pPr>
            <a:r>
              <a:rPr lang="en-US" sz="700" dirty="0">
                <a:solidFill>
                  <a:srgbClr val="000000"/>
                </a:solidFill>
              </a:rPr>
              <a:t>                tag: 0</a:t>
            </a:r>
          </a:p>
          <a:p>
            <a:pPr eaLnBrk="0" fontAlgn="base" hangingPunct="0">
              <a:spcBef>
                <a:spcPct val="0"/>
              </a:spcBef>
              <a:spcAft>
                <a:spcPct val="0"/>
              </a:spcAft>
            </a:pPr>
            <a:r>
              <a:rPr lang="en-US" sz="700" dirty="0">
                <a:solidFill>
                  <a:srgbClr val="000000"/>
                </a:solidFill>
              </a:rPr>
              <a:t>                value expressions:</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freq</a:t>
            </a:r>
          </a:p>
          <a:p>
            <a:pPr eaLnBrk="0" fontAlgn="base" hangingPunct="0">
              <a:spcBef>
                <a:spcPct val="0"/>
              </a:spcBef>
              <a:spcAft>
                <a:spcPct val="0"/>
              </a:spcAft>
            </a:pPr>
            <a:r>
              <a:rPr lang="en-US" sz="700" dirty="0">
                <a:solidFill>
                  <a:srgbClr val="000000"/>
                </a:solidFill>
              </a:rPr>
              <a:t>                      type: </a:t>
            </a:r>
            <a:r>
              <a:rPr lang="en-US" sz="700" dirty="0" err="1">
                <a:solidFill>
                  <a:srgbClr val="000000"/>
                </a:solidFill>
              </a:rPr>
              <a:t>int</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word</a:t>
            </a:r>
          </a:p>
          <a:p>
            <a:pPr eaLnBrk="0" fontAlgn="base" hangingPunct="0">
              <a:spcBef>
                <a:spcPct val="0"/>
              </a:spcBef>
              <a:spcAft>
                <a:spcPct val="0"/>
              </a:spcAft>
            </a:pPr>
            <a:r>
              <a:rPr lang="en-US" sz="700" dirty="0">
                <a:solidFill>
                  <a:srgbClr val="000000"/>
                </a:solidFill>
              </a:rPr>
              <a:t>                      type: string</a:t>
            </a:r>
          </a:p>
          <a:p>
            <a:pPr eaLnBrk="0" fontAlgn="base" hangingPunct="0">
              <a:spcBef>
                <a:spcPct val="0"/>
              </a:spcBef>
              <a:spcAft>
                <a:spcPct val="0"/>
              </a:spcAft>
            </a:pPr>
            <a:r>
              <a:rPr lang="en-US" sz="700" dirty="0">
                <a:solidFill>
                  <a:srgbClr val="000000"/>
                </a:solidFill>
              </a:rPr>
              <a:t>        k </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TableScan</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alias: k</a:t>
            </a:r>
          </a:p>
          <a:p>
            <a:pPr eaLnBrk="0" fontAlgn="base" hangingPunct="0">
              <a:spcBef>
                <a:spcPct val="0"/>
              </a:spcBef>
              <a:spcAft>
                <a:spcPct val="0"/>
              </a:spcAft>
            </a:pPr>
            <a:r>
              <a:rPr lang="en-US" sz="700" dirty="0">
                <a:solidFill>
                  <a:srgbClr val="000000"/>
                </a:solidFill>
              </a:rPr>
              <a:t>            Filter Operator</a:t>
            </a:r>
          </a:p>
          <a:p>
            <a:pPr eaLnBrk="0" fontAlgn="base" hangingPunct="0">
              <a:spcBef>
                <a:spcPct val="0"/>
              </a:spcBef>
              <a:spcAft>
                <a:spcPct val="0"/>
              </a:spcAft>
            </a:pPr>
            <a:r>
              <a:rPr lang="en-US" sz="700" dirty="0">
                <a:solidFill>
                  <a:srgbClr val="000000"/>
                </a:solidFill>
              </a:rPr>
              <a:t>              predicate:</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(freq &gt;= 1)</a:t>
            </a:r>
          </a:p>
          <a:p>
            <a:pPr eaLnBrk="0" fontAlgn="base" hangingPunct="0">
              <a:spcBef>
                <a:spcPct val="0"/>
              </a:spcBef>
              <a:spcAft>
                <a:spcPct val="0"/>
              </a:spcAft>
            </a:pPr>
            <a:r>
              <a:rPr lang="en-US" sz="700" dirty="0">
                <a:solidFill>
                  <a:srgbClr val="000000"/>
                </a:solidFill>
              </a:rPr>
              <a:t>                  type: </a:t>
            </a:r>
            <a:r>
              <a:rPr lang="en-US" sz="700" dirty="0" err="1">
                <a:solidFill>
                  <a:srgbClr val="000000"/>
                </a:solidFill>
              </a:rPr>
              <a:t>boolean</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Reduce Output Operator</a:t>
            </a:r>
          </a:p>
          <a:p>
            <a:pPr eaLnBrk="0" fontAlgn="base" hangingPunct="0">
              <a:spcBef>
                <a:spcPct val="0"/>
              </a:spcBef>
              <a:spcAft>
                <a:spcPct val="0"/>
              </a:spcAft>
            </a:pPr>
            <a:r>
              <a:rPr lang="en-US" sz="700" dirty="0">
                <a:solidFill>
                  <a:srgbClr val="000000"/>
                </a:solidFill>
              </a:rPr>
              <a:t>                key expressions:</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word</a:t>
            </a:r>
          </a:p>
          <a:p>
            <a:pPr eaLnBrk="0" fontAlgn="base" hangingPunct="0">
              <a:spcBef>
                <a:spcPct val="0"/>
              </a:spcBef>
              <a:spcAft>
                <a:spcPct val="0"/>
              </a:spcAft>
            </a:pPr>
            <a:r>
              <a:rPr lang="en-US" sz="700" dirty="0">
                <a:solidFill>
                  <a:srgbClr val="000000"/>
                </a:solidFill>
              </a:rPr>
              <a:t>                      type: string</a:t>
            </a:r>
          </a:p>
          <a:p>
            <a:pPr eaLnBrk="0" fontAlgn="base" hangingPunct="0">
              <a:spcBef>
                <a:spcPct val="0"/>
              </a:spcBef>
              <a:spcAft>
                <a:spcPct val="0"/>
              </a:spcAft>
            </a:pPr>
            <a:r>
              <a:rPr lang="en-US" sz="700" dirty="0">
                <a:solidFill>
                  <a:srgbClr val="000000"/>
                </a:solidFill>
              </a:rPr>
              <a:t>                sort order: +</a:t>
            </a:r>
          </a:p>
          <a:p>
            <a:pPr eaLnBrk="0" fontAlgn="base" hangingPunct="0">
              <a:spcBef>
                <a:spcPct val="0"/>
              </a:spcBef>
              <a:spcAft>
                <a:spcPct val="0"/>
              </a:spcAft>
            </a:pPr>
            <a:r>
              <a:rPr lang="en-US" sz="700" dirty="0">
                <a:solidFill>
                  <a:srgbClr val="000000"/>
                </a:solidFill>
              </a:rPr>
              <a:t>                Map-reduce partition columns:</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word</a:t>
            </a:r>
          </a:p>
          <a:p>
            <a:pPr eaLnBrk="0" fontAlgn="base" hangingPunct="0">
              <a:spcBef>
                <a:spcPct val="0"/>
              </a:spcBef>
              <a:spcAft>
                <a:spcPct val="0"/>
              </a:spcAft>
            </a:pPr>
            <a:r>
              <a:rPr lang="en-US" sz="700" dirty="0">
                <a:solidFill>
                  <a:srgbClr val="000000"/>
                </a:solidFill>
              </a:rPr>
              <a:t>                      type: string</a:t>
            </a:r>
          </a:p>
          <a:p>
            <a:pPr eaLnBrk="0" fontAlgn="base" hangingPunct="0">
              <a:spcBef>
                <a:spcPct val="0"/>
              </a:spcBef>
              <a:spcAft>
                <a:spcPct val="0"/>
              </a:spcAft>
            </a:pPr>
            <a:r>
              <a:rPr lang="en-US" sz="700" dirty="0">
                <a:solidFill>
                  <a:srgbClr val="000000"/>
                </a:solidFill>
              </a:rPr>
              <a:t>                tag: 1</a:t>
            </a:r>
          </a:p>
          <a:p>
            <a:pPr eaLnBrk="0" fontAlgn="base" hangingPunct="0">
              <a:spcBef>
                <a:spcPct val="0"/>
              </a:spcBef>
              <a:spcAft>
                <a:spcPct val="0"/>
              </a:spcAft>
            </a:pPr>
            <a:r>
              <a:rPr lang="en-US" sz="700" dirty="0">
                <a:solidFill>
                  <a:srgbClr val="000000"/>
                </a:solidFill>
              </a:rPr>
              <a:t>                value expressions:</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freq</a:t>
            </a:r>
          </a:p>
          <a:p>
            <a:pPr eaLnBrk="0" fontAlgn="base" hangingPunct="0">
              <a:spcBef>
                <a:spcPct val="0"/>
              </a:spcBef>
              <a:spcAft>
                <a:spcPct val="0"/>
              </a:spcAft>
            </a:pPr>
            <a:r>
              <a:rPr lang="en-US" sz="700" dirty="0">
                <a:solidFill>
                  <a:srgbClr val="000000"/>
                </a:solidFill>
              </a:rPr>
              <a:t>                      type: </a:t>
            </a:r>
            <a:r>
              <a:rPr lang="en-US" sz="700" dirty="0" err="1">
                <a:solidFill>
                  <a:srgbClr val="000000"/>
                </a:solidFill>
              </a:rPr>
              <a:t>int</a:t>
            </a:r>
            <a:endParaRPr lang="en-US" sz="700" dirty="0">
              <a:solidFill>
                <a:srgbClr val="000000"/>
              </a:solidFill>
            </a:endParaRPr>
          </a:p>
        </p:txBody>
      </p:sp>
      <p:sp>
        <p:nvSpPr>
          <p:cNvPr id="8" name="TextBox 7"/>
          <p:cNvSpPr txBox="1"/>
          <p:nvPr/>
        </p:nvSpPr>
        <p:spPr>
          <a:xfrm>
            <a:off x="2286000" y="3336935"/>
            <a:ext cx="4191000" cy="3216265"/>
          </a:xfrm>
          <a:prstGeom prst="rect">
            <a:avLst/>
          </a:prstGeom>
          <a:noFill/>
        </p:spPr>
        <p:txBody>
          <a:bodyPr wrap="square" rtlCol="0">
            <a:spAutoFit/>
          </a:bodyPr>
          <a:lstStyle/>
          <a:p>
            <a:pPr eaLnBrk="0" fontAlgn="base" hangingPunct="0">
              <a:spcBef>
                <a:spcPct val="0"/>
              </a:spcBef>
              <a:spcAft>
                <a:spcPct val="0"/>
              </a:spcAft>
            </a:pPr>
            <a:r>
              <a:rPr lang="en-US" sz="700" dirty="0">
                <a:solidFill>
                  <a:srgbClr val="000000"/>
                </a:solidFill>
              </a:rPr>
              <a:t> Reduce Operator Tree:</a:t>
            </a:r>
          </a:p>
          <a:p>
            <a:pPr eaLnBrk="0" fontAlgn="base" hangingPunct="0">
              <a:spcBef>
                <a:spcPct val="0"/>
              </a:spcBef>
              <a:spcAft>
                <a:spcPct val="0"/>
              </a:spcAft>
            </a:pPr>
            <a:r>
              <a:rPr lang="en-US" sz="700" dirty="0">
                <a:solidFill>
                  <a:srgbClr val="000000"/>
                </a:solidFill>
              </a:rPr>
              <a:t>        Join Operator</a:t>
            </a:r>
          </a:p>
          <a:p>
            <a:pPr eaLnBrk="0" fontAlgn="base" hangingPunct="0">
              <a:spcBef>
                <a:spcPct val="0"/>
              </a:spcBef>
              <a:spcAft>
                <a:spcPct val="0"/>
              </a:spcAft>
            </a:pPr>
            <a:r>
              <a:rPr lang="en-US" sz="700" dirty="0">
                <a:solidFill>
                  <a:srgbClr val="000000"/>
                </a:solidFill>
              </a:rPr>
              <a:t>          condition map:</a:t>
            </a:r>
          </a:p>
          <a:p>
            <a:pPr eaLnBrk="0" fontAlgn="base" hangingPunct="0">
              <a:spcBef>
                <a:spcPct val="0"/>
              </a:spcBef>
              <a:spcAft>
                <a:spcPct val="0"/>
              </a:spcAft>
            </a:pPr>
            <a:r>
              <a:rPr lang="en-US" sz="700" dirty="0">
                <a:solidFill>
                  <a:srgbClr val="000000"/>
                </a:solidFill>
              </a:rPr>
              <a:t>               Inner Join 0 to 1</a:t>
            </a:r>
          </a:p>
          <a:p>
            <a:pPr eaLnBrk="0" fontAlgn="base" hangingPunct="0">
              <a:spcBef>
                <a:spcPct val="0"/>
              </a:spcBef>
              <a:spcAft>
                <a:spcPct val="0"/>
              </a:spcAft>
            </a:pPr>
            <a:r>
              <a:rPr lang="en-US" sz="700" dirty="0">
                <a:solidFill>
                  <a:srgbClr val="000000"/>
                </a:solidFill>
              </a:rPr>
              <a:t>          condition expressions:</a:t>
            </a:r>
          </a:p>
          <a:p>
            <a:pPr eaLnBrk="0" fontAlgn="base" hangingPunct="0">
              <a:spcBef>
                <a:spcPct val="0"/>
              </a:spcBef>
              <a:spcAft>
                <a:spcPct val="0"/>
              </a:spcAft>
            </a:pPr>
            <a:r>
              <a:rPr lang="en-US" sz="700" dirty="0">
                <a:solidFill>
                  <a:srgbClr val="000000"/>
                </a:solidFill>
              </a:rPr>
              <a:t>            0 {VALUE._col0} {VALUE._col1}</a:t>
            </a:r>
          </a:p>
          <a:p>
            <a:pPr eaLnBrk="0" fontAlgn="base" hangingPunct="0">
              <a:spcBef>
                <a:spcPct val="0"/>
              </a:spcBef>
              <a:spcAft>
                <a:spcPct val="0"/>
              </a:spcAft>
            </a:pPr>
            <a:r>
              <a:rPr lang="en-US" sz="700" dirty="0">
                <a:solidFill>
                  <a:srgbClr val="000000"/>
                </a:solidFill>
              </a:rPr>
              <a:t>            1 {VALUE._col0}</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outputColumnNames</a:t>
            </a:r>
            <a:r>
              <a:rPr lang="en-US" sz="700" dirty="0">
                <a:solidFill>
                  <a:srgbClr val="000000"/>
                </a:solidFill>
              </a:rPr>
              <a:t>: _col0, _col1, _col2</a:t>
            </a:r>
          </a:p>
          <a:p>
            <a:pPr eaLnBrk="0" fontAlgn="base" hangingPunct="0">
              <a:spcBef>
                <a:spcPct val="0"/>
              </a:spcBef>
              <a:spcAft>
                <a:spcPct val="0"/>
              </a:spcAft>
            </a:pPr>
            <a:r>
              <a:rPr lang="en-US" sz="700" dirty="0">
                <a:solidFill>
                  <a:srgbClr val="000000"/>
                </a:solidFill>
              </a:rPr>
              <a:t>          Filter Operator</a:t>
            </a:r>
          </a:p>
          <a:p>
            <a:pPr eaLnBrk="0" fontAlgn="base" hangingPunct="0">
              <a:spcBef>
                <a:spcPct val="0"/>
              </a:spcBef>
              <a:spcAft>
                <a:spcPct val="0"/>
              </a:spcAft>
            </a:pPr>
            <a:r>
              <a:rPr lang="en-US" sz="700" dirty="0">
                <a:solidFill>
                  <a:srgbClr val="000000"/>
                </a:solidFill>
              </a:rPr>
              <a:t>            predicate:</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((_col0 &gt;= 1) and (_col2 &gt;= 1))</a:t>
            </a:r>
          </a:p>
          <a:p>
            <a:pPr eaLnBrk="0" fontAlgn="base" hangingPunct="0">
              <a:spcBef>
                <a:spcPct val="0"/>
              </a:spcBef>
              <a:spcAft>
                <a:spcPct val="0"/>
              </a:spcAft>
            </a:pPr>
            <a:r>
              <a:rPr lang="en-US" sz="700" dirty="0">
                <a:solidFill>
                  <a:srgbClr val="000000"/>
                </a:solidFill>
              </a:rPr>
              <a:t>                type: </a:t>
            </a:r>
            <a:r>
              <a:rPr lang="en-US" sz="700" dirty="0" err="1">
                <a:solidFill>
                  <a:srgbClr val="000000"/>
                </a:solidFill>
              </a:rPr>
              <a:t>boolean</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Select Operator</a:t>
            </a:r>
          </a:p>
          <a:p>
            <a:pPr eaLnBrk="0" fontAlgn="base" hangingPunct="0">
              <a:spcBef>
                <a:spcPct val="0"/>
              </a:spcBef>
              <a:spcAft>
                <a:spcPct val="0"/>
              </a:spcAft>
            </a:pPr>
            <a:r>
              <a:rPr lang="en-US" sz="700" dirty="0">
                <a:solidFill>
                  <a:srgbClr val="000000"/>
                </a:solidFill>
              </a:rPr>
              <a:t>              expressions:</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_col1</a:t>
            </a:r>
          </a:p>
          <a:p>
            <a:pPr eaLnBrk="0" fontAlgn="base" hangingPunct="0">
              <a:spcBef>
                <a:spcPct val="0"/>
              </a:spcBef>
              <a:spcAft>
                <a:spcPct val="0"/>
              </a:spcAft>
            </a:pPr>
            <a:r>
              <a:rPr lang="en-US" sz="700" dirty="0">
                <a:solidFill>
                  <a:srgbClr val="000000"/>
                </a:solidFill>
              </a:rPr>
              <a:t>                    type: string</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_col0</a:t>
            </a:r>
          </a:p>
          <a:p>
            <a:pPr eaLnBrk="0" fontAlgn="base" hangingPunct="0">
              <a:spcBef>
                <a:spcPct val="0"/>
              </a:spcBef>
              <a:spcAft>
                <a:spcPct val="0"/>
              </a:spcAft>
            </a:pPr>
            <a:r>
              <a:rPr lang="en-US" sz="700" dirty="0">
                <a:solidFill>
                  <a:srgbClr val="000000"/>
                </a:solidFill>
              </a:rPr>
              <a:t>                    type: </a:t>
            </a:r>
            <a:r>
              <a:rPr lang="en-US" sz="700" dirty="0" err="1">
                <a:solidFill>
                  <a:srgbClr val="000000"/>
                </a:solidFill>
              </a:rPr>
              <a:t>int</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_col2</a:t>
            </a:r>
          </a:p>
          <a:p>
            <a:pPr eaLnBrk="0" fontAlgn="base" hangingPunct="0">
              <a:spcBef>
                <a:spcPct val="0"/>
              </a:spcBef>
              <a:spcAft>
                <a:spcPct val="0"/>
              </a:spcAft>
            </a:pPr>
            <a:r>
              <a:rPr lang="en-US" sz="700" dirty="0">
                <a:solidFill>
                  <a:srgbClr val="000000"/>
                </a:solidFill>
              </a:rPr>
              <a:t>                    type: </a:t>
            </a:r>
            <a:r>
              <a:rPr lang="en-US" sz="700" dirty="0" err="1">
                <a:solidFill>
                  <a:srgbClr val="000000"/>
                </a:solidFill>
              </a:rPr>
              <a:t>int</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outputColumnNames</a:t>
            </a:r>
            <a:r>
              <a:rPr lang="en-US" sz="700" dirty="0">
                <a:solidFill>
                  <a:srgbClr val="000000"/>
                </a:solidFill>
              </a:rPr>
              <a:t>: _col0, _col1, _col2</a:t>
            </a:r>
          </a:p>
          <a:p>
            <a:pPr eaLnBrk="0" fontAlgn="base" hangingPunct="0">
              <a:spcBef>
                <a:spcPct val="0"/>
              </a:spcBef>
              <a:spcAft>
                <a:spcPct val="0"/>
              </a:spcAft>
            </a:pPr>
            <a:r>
              <a:rPr lang="en-US" sz="700" dirty="0">
                <a:solidFill>
                  <a:srgbClr val="000000"/>
                </a:solidFill>
              </a:rPr>
              <a:t>              File Output Operator</a:t>
            </a:r>
          </a:p>
          <a:p>
            <a:pPr eaLnBrk="0" fontAlgn="base" hangingPunct="0">
              <a:spcBef>
                <a:spcPct val="0"/>
              </a:spcBef>
              <a:spcAft>
                <a:spcPct val="0"/>
              </a:spcAft>
            </a:pPr>
            <a:r>
              <a:rPr lang="en-US" sz="700" dirty="0">
                <a:solidFill>
                  <a:srgbClr val="000000"/>
                </a:solidFill>
              </a:rPr>
              <a:t>                compressed: false</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GlobalTableId</a:t>
            </a:r>
            <a:r>
              <a:rPr lang="en-US" sz="700" dirty="0">
                <a:solidFill>
                  <a:srgbClr val="000000"/>
                </a:solidFill>
              </a:rPr>
              <a:t>: 0</a:t>
            </a:r>
          </a:p>
          <a:p>
            <a:pPr eaLnBrk="0" fontAlgn="base" hangingPunct="0">
              <a:spcBef>
                <a:spcPct val="0"/>
              </a:spcBef>
              <a:spcAft>
                <a:spcPct val="0"/>
              </a:spcAft>
            </a:pPr>
            <a:r>
              <a:rPr lang="en-US" sz="700" dirty="0">
                <a:solidFill>
                  <a:srgbClr val="000000"/>
                </a:solidFill>
              </a:rPr>
              <a:t>                table:</a:t>
            </a:r>
          </a:p>
          <a:p>
            <a:pPr eaLnBrk="0" fontAlgn="base" hangingPunct="0">
              <a:spcBef>
                <a:spcPct val="0"/>
              </a:spcBef>
              <a:spcAft>
                <a:spcPct val="0"/>
              </a:spcAft>
            </a:pPr>
            <a:r>
              <a:rPr lang="en-US" sz="700" dirty="0">
                <a:solidFill>
                  <a:srgbClr val="000000"/>
                </a:solidFill>
              </a:rPr>
              <a:t>                    input format: </a:t>
            </a:r>
            <a:r>
              <a:rPr lang="en-US" sz="700" dirty="0" err="1">
                <a:solidFill>
                  <a:srgbClr val="000000"/>
                </a:solidFill>
              </a:rPr>
              <a:t>org.apache.hadoop.mapred.SequenceFileInputFormat</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output format: </a:t>
            </a:r>
            <a:r>
              <a:rPr lang="en-US" sz="700" dirty="0" err="1">
                <a:solidFill>
                  <a:srgbClr val="000000"/>
                </a:solidFill>
              </a:rPr>
              <a:t>org.apache.hadoop.hive.ql.io.HiveSequenceFileOutputFormat</a:t>
            </a:r>
            <a:endParaRPr lang="en-US" sz="700" dirty="0">
              <a:solidFill>
                <a:srgbClr val="000000"/>
              </a:solidFill>
            </a:endParaRPr>
          </a:p>
          <a:p>
            <a:pPr eaLnBrk="0" fontAlgn="base" hangingPunct="0">
              <a:spcBef>
                <a:spcPct val="0"/>
              </a:spcBef>
              <a:spcAft>
                <a:spcPct val="0"/>
              </a:spcAft>
            </a:pPr>
            <a:endParaRPr lang="en-US" sz="700" dirty="0">
              <a:solidFill>
                <a:srgbClr val="000000"/>
              </a:solidFill>
            </a:endParaRPr>
          </a:p>
          <a:p>
            <a:pPr eaLnBrk="0" fontAlgn="base" hangingPunct="0">
              <a:spcBef>
                <a:spcPct val="0"/>
              </a:spcBef>
              <a:spcAft>
                <a:spcPct val="0"/>
              </a:spcAft>
            </a:pPr>
            <a:endParaRPr lang="en-US" sz="700" dirty="0">
              <a:solidFill>
                <a:srgbClr val="000000"/>
              </a:solidFill>
            </a:endParaRPr>
          </a:p>
        </p:txBody>
      </p:sp>
      <p:sp>
        <p:nvSpPr>
          <p:cNvPr id="9" name="TextBox 8"/>
          <p:cNvSpPr txBox="1"/>
          <p:nvPr/>
        </p:nvSpPr>
        <p:spPr>
          <a:xfrm>
            <a:off x="5181600" y="1337370"/>
            <a:ext cx="3810000" cy="3539430"/>
          </a:xfrm>
          <a:prstGeom prst="rect">
            <a:avLst/>
          </a:prstGeom>
          <a:noFill/>
        </p:spPr>
        <p:txBody>
          <a:bodyPr wrap="square" rtlCol="0">
            <a:spAutoFit/>
          </a:bodyPr>
          <a:lstStyle/>
          <a:p>
            <a:pPr eaLnBrk="0" fontAlgn="base" hangingPunct="0">
              <a:spcBef>
                <a:spcPct val="0"/>
              </a:spcBef>
              <a:spcAft>
                <a:spcPct val="0"/>
              </a:spcAft>
            </a:pPr>
            <a:r>
              <a:rPr lang="en-US" sz="700" dirty="0">
                <a:solidFill>
                  <a:srgbClr val="000000"/>
                </a:solidFill>
              </a:rPr>
              <a:t> Stage: Stage-2</a:t>
            </a:r>
          </a:p>
          <a:p>
            <a:pPr eaLnBrk="0" fontAlgn="base" hangingPunct="0">
              <a:spcBef>
                <a:spcPct val="0"/>
              </a:spcBef>
              <a:spcAft>
                <a:spcPct val="0"/>
              </a:spcAft>
            </a:pPr>
            <a:r>
              <a:rPr lang="en-US" sz="700" dirty="0">
                <a:solidFill>
                  <a:srgbClr val="000000"/>
                </a:solidFill>
              </a:rPr>
              <a:t>    Map Reduce</a:t>
            </a:r>
          </a:p>
          <a:p>
            <a:pPr eaLnBrk="0" fontAlgn="base" hangingPunct="0">
              <a:spcBef>
                <a:spcPct val="0"/>
              </a:spcBef>
              <a:spcAft>
                <a:spcPct val="0"/>
              </a:spcAft>
            </a:pPr>
            <a:r>
              <a:rPr lang="en-US" sz="700" dirty="0">
                <a:solidFill>
                  <a:srgbClr val="000000"/>
                </a:solidFill>
              </a:rPr>
              <a:t>      Alias -&gt; Map Operator Tree:</a:t>
            </a:r>
          </a:p>
          <a:p>
            <a:pPr eaLnBrk="0" fontAlgn="base" hangingPunct="0">
              <a:spcBef>
                <a:spcPct val="0"/>
              </a:spcBef>
              <a:spcAft>
                <a:spcPct val="0"/>
              </a:spcAft>
            </a:pPr>
            <a:r>
              <a:rPr lang="en-US" sz="700" dirty="0">
                <a:solidFill>
                  <a:srgbClr val="000000"/>
                </a:solidFill>
              </a:rPr>
              <a:t>        hdfs://localhost:8022/tmp/hive-training/364214370/10002 </a:t>
            </a:r>
          </a:p>
          <a:p>
            <a:pPr eaLnBrk="0" fontAlgn="base" hangingPunct="0">
              <a:spcBef>
                <a:spcPct val="0"/>
              </a:spcBef>
              <a:spcAft>
                <a:spcPct val="0"/>
              </a:spcAft>
            </a:pPr>
            <a:r>
              <a:rPr lang="en-US" sz="700" dirty="0">
                <a:solidFill>
                  <a:srgbClr val="000000"/>
                </a:solidFill>
              </a:rPr>
              <a:t>            Reduce Output Operator</a:t>
            </a:r>
          </a:p>
          <a:p>
            <a:pPr eaLnBrk="0" fontAlgn="base" hangingPunct="0">
              <a:spcBef>
                <a:spcPct val="0"/>
              </a:spcBef>
              <a:spcAft>
                <a:spcPct val="0"/>
              </a:spcAft>
            </a:pPr>
            <a:r>
              <a:rPr lang="en-US" sz="700" dirty="0">
                <a:solidFill>
                  <a:srgbClr val="000000"/>
                </a:solidFill>
              </a:rPr>
              <a:t>              key expressions:</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_col1</a:t>
            </a:r>
          </a:p>
          <a:p>
            <a:pPr eaLnBrk="0" fontAlgn="base" hangingPunct="0">
              <a:spcBef>
                <a:spcPct val="0"/>
              </a:spcBef>
              <a:spcAft>
                <a:spcPct val="0"/>
              </a:spcAft>
            </a:pPr>
            <a:r>
              <a:rPr lang="en-US" sz="700" dirty="0">
                <a:solidFill>
                  <a:srgbClr val="000000"/>
                </a:solidFill>
              </a:rPr>
              <a:t>                    type: </a:t>
            </a:r>
            <a:r>
              <a:rPr lang="en-US" sz="700" dirty="0" err="1">
                <a:solidFill>
                  <a:srgbClr val="000000"/>
                </a:solidFill>
              </a:rPr>
              <a:t>int</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sort order: -</a:t>
            </a:r>
          </a:p>
          <a:p>
            <a:pPr eaLnBrk="0" fontAlgn="base" hangingPunct="0">
              <a:spcBef>
                <a:spcPct val="0"/>
              </a:spcBef>
              <a:spcAft>
                <a:spcPct val="0"/>
              </a:spcAft>
            </a:pPr>
            <a:r>
              <a:rPr lang="en-US" sz="700" dirty="0">
                <a:solidFill>
                  <a:srgbClr val="000000"/>
                </a:solidFill>
              </a:rPr>
              <a:t>              tag: -1</a:t>
            </a:r>
          </a:p>
          <a:p>
            <a:pPr eaLnBrk="0" fontAlgn="base" hangingPunct="0">
              <a:spcBef>
                <a:spcPct val="0"/>
              </a:spcBef>
              <a:spcAft>
                <a:spcPct val="0"/>
              </a:spcAft>
            </a:pPr>
            <a:r>
              <a:rPr lang="en-US" sz="700" dirty="0">
                <a:solidFill>
                  <a:srgbClr val="000000"/>
                </a:solidFill>
              </a:rPr>
              <a:t>              value expressions:</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_col0</a:t>
            </a:r>
          </a:p>
          <a:p>
            <a:pPr eaLnBrk="0" fontAlgn="base" hangingPunct="0">
              <a:spcBef>
                <a:spcPct val="0"/>
              </a:spcBef>
              <a:spcAft>
                <a:spcPct val="0"/>
              </a:spcAft>
            </a:pPr>
            <a:r>
              <a:rPr lang="en-US" sz="700" dirty="0">
                <a:solidFill>
                  <a:srgbClr val="000000"/>
                </a:solidFill>
              </a:rPr>
              <a:t>                    type: string</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_col1</a:t>
            </a:r>
          </a:p>
          <a:p>
            <a:pPr eaLnBrk="0" fontAlgn="base" hangingPunct="0">
              <a:spcBef>
                <a:spcPct val="0"/>
              </a:spcBef>
              <a:spcAft>
                <a:spcPct val="0"/>
              </a:spcAft>
            </a:pPr>
            <a:r>
              <a:rPr lang="en-US" sz="700" dirty="0">
                <a:solidFill>
                  <a:srgbClr val="000000"/>
                </a:solidFill>
              </a:rPr>
              <a:t>                    type: </a:t>
            </a:r>
            <a:r>
              <a:rPr lang="en-US" sz="700" dirty="0" err="1">
                <a:solidFill>
                  <a:srgbClr val="000000"/>
                </a:solidFill>
              </a:rPr>
              <a:t>int</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_col2</a:t>
            </a:r>
          </a:p>
          <a:p>
            <a:pPr eaLnBrk="0" fontAlgn="base" hangingPunct="0">
              <a:spcBef>
                <a:spcPct val="0"/>
              </a:spcBef>
              <a:spcAft>
                <a:spcPct val="0"/>
              </a:spcAft>
            </a:pPr>
            <a:r>
              <a:rPr lang="en-US" sz="700" dirty="0">
                <a:solidFill>
                  <a:srgbClr val="000000"/>
                </a:solidFill>
              </a:rPr>
              <a:t>                    type: </a:t>
            </a:r>
            <a:r>
              <a:rPr lang="en-US" sz="700" dirty="0" err="1">
                <a:solidFill>
                  <a:srgbClr val="000000"/>
                </a:solidFill>
              </a:rPr>
              <a:t>int</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Reduce Operator Tree:</a:t>
            </a:r>
          </a:p>
          <a:p>
            <a:pPr eaLnBrk="0" fontAlgn="base" hangingPunct="0">
              <a:spcBef>
                <a:spcPct val="0"/>
              </a:spcBef>
              <a:spcAft>
                <a:spcPct val="0"/>
              </a:spcAft>
            </a:pPr>
            <a:r>
              <a:rPr lang="en-US" sz="700" dirty="0">
                <a:solidFill>
                  <a:srgbClr val="000000"/>
                </a:solidFill>
              </a:rPr>
              <a:t>        Extract</a:t>
            </a:r>
          </a:p>
          <a:p>
            <a:pPr eaLnBrk="0" fontAlgn="base" hangingPunct="0">
              <a:spcBef>
                <a:spcPct val="0"/>
              </a:spcBef>
              <a:spcAft>
                <a:spcPct val="0"/>
              </a:spcAft>
            </a:pPr>
            <a:r>
              <a:rPr lang="en-US" sz="700" dirty="0">
                <a:solidFill>
                  <a:srgbClr val="000000"/>
                </a:solidFill>
              </a:rPr>
              <a:t>          Limit</a:t>
            </a:r>
          </a:p>
          <a:p>
            <a:pPr eaLnBrk="0" fontAlgn="base" hangingPunct="0">
              <a:spcBef>
                <a:spcPct val="0"/>
              </a:spcBef>
              <a:spcAft>
                <a:spcPct val="0"/>
              </a:spcAft>
            </a:pPr>
            <a:r>
              <a:rPr lang="en-US" sz="700" dirty="0">
                <a:solidFill>
                  <a:srgbClr val="000000"/>
                </a:solidFill>
              </a:rPr>
              <a:t>            File Output Operator</a:t>
            </a:r>
          </a:p>
          <a:p>
            <a:pPr eaLnBrk="0" fontAlgn="base" hangingPunct="0">
              <a:spcBef>
                <a:spcPct val="0"/>
              </a:spcBef>
              <a:spcAft>
                <a:spcPct val="0"/>
              </a:spcAft>
            </a:pPr>
            <a:r>
              <a:rPr lang="en-US" sz="700" dirty="0">
                <a:solidFill>
                  <a:srgbClr val="000000"/>
                </a:solidFill>
              </a:rPr>
              <a:t>              compressed: false</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GlobalTableId</a:t>
            </a:r>
            <a:r>
              <a:rPr lang="en-US" sz="700" dirty="0">
                <a:solidFill>
                  <a:srgbClr val="000000"/>
                </a:solidFill>
              </a:rPr>
              <a:t>: 0</a:t>
            </a:r>
          </a:p>
          <a:p>
            <a:pPr eaLnBrk="0" fontAlgn="base" hangingPunct="0">
              <a:spcBef>
                <a:spcPct val="0"/>
              </a:spcBef>
              <a:spcAft>
                <a:spcPct val="0"/>
              </a:spcAft>
            </a:pPr>
            <a:r>
              <a:rPr lang="en-US" sz="700" dirty="0">
                <a:solidFill>
                  <a:srgbClr val="000000"/>
                </a:solidFill>
              </a:rPr>
              <a:t>              table:</a:t>
            </a:r>
          </a:p>
          <a:p>
            <a:pPr eaLnBrk="0" fontAlgn="base" hangingPunct="0">
              <a:spcBef>
                <a:spcPct val="0"/>
              </a:spcBef>
              <a:spcAft>
                <a:spcPct val="0"/>
              </a:spcAft>
            </a:pPr>
            <a:r>
              <a:rPr lang="en-US" sz="700" dirty="0">
                <a:solidFill>
                  <a:srgbClr val="000000"/>
                </a:solidFill>
              </a:rPr>
              <a:t>                  input format: </a:t>
            </a:r>
            <a:r>
              <a:rPr lang="en-US" sz="700" dirty="0" err="1">
                <a:solidFill>
                  <a:srgbClr val="000000"/>
                </a:solidFill>
              </a:rPr>
              <a:t>org.apache.hadoop.mapred.TextInputFormat</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output format: </a:t>
            </a:r>
            <a:r>
              <a:rPr lang="en-US" sz="700" dirty="0" err="1">
                <a:solidFill>
                  <a:srgbClr val="000000"/>
                </a:solidFill>
              </a:rPr>
              <a:t>org.apache.hadoop.hive.ql.io.HiveIgnoreKeyTextOutputFormat</a:t>
            </a:r>
            <a:endParaRPr lang="en-US" sz="700" dirty="0">
              <a:solidFill>
                <a:srgbClr val="000000"/>
              </a:solidFill>
            </a:endParaRPr>
          </a:p>
          <a:p>
            <a:pPr eaLnBrk="0" fontAlgn="base" hangingPunct="0">
              <a:spcBef>
                <a:spcPct val="0"/>
              </a:spcBef>
              <a:spcAft>
                <a:spcPct val="0"/>
              </a:spcAft>
            </a:pPr>
            <a:endParaRPr lang="en-US" sz="700" dirty="0">
              <a:solidFill>
                <a:srgbClr val="000000"/>
              </a:solidFill>
            </a:endParaRPr>
          </a:p>
          <a:p>
            <a:pPr eaLnBrk="0" fontAlgn="base" hangingPunct="0">
              <a:spcBef>
                <a:spcPct val="0"/>
              </a:spcBef>
              <a:spcAft>
                <a:spcPct val="0"/>
              </a:spcAft>
            </a:pPr>
            <a:endParaRPr lang="en-US" sz="700" dirty="0">
              <a:solidFill>
                <a:srgbClr val="000000"/>
              </a:solidFill>
            </a:endParaRPr>
          </a:p>
          <a:p>
            <a:pPr eaLnBrk="0" fontAlgn="base" hangingPunct="0">
              <a:spcBef>
                <a:spcPct val="0"/>
              </a:spcBef>
              <a:spcAft>
                <a:spcPct val="0"/>
              </a:spcAft>
            </a:pPr>
            <a:r>
              <a:rPr lang="en-US" sz="700" dirty="0">
                <a:solidFill>
                  <a:srgbClr val="000000"/>
                </a:solidFill>
              </a:rPr>
              <a:t> Stage: Stage-0</a:t>
            </a:r>
          </a:p>
          <a:p>
            <a:pPr eaLnBrk="0" fontAlgn="base" hangingPunct="0">
              <a:spcBef>
                <a:spcPct val="0"/>
              </a:spcBef>
              <a:spcAft>
                <a:spcPct val="0"/>
              </a:spcAft>
            </a:pPr>
            <a:r>
              <a:rPr lang="en-US" sz="700" dirty="0">
                <a:solidFill>
                  <a:srgbClr val="000000"/>
                </a:solidFill>
              </a:rPr>
              <a:t>    Fetch Operator</a:t>
            </a:r>
          </a:p>
          <a:p>
            <a:pPr eaLnBrk="0" fontAlgn="base" hangingPunct="0">
              <a:spcBef>
                <a:spcPct val="0"/>
              </a:spcBef>
              <a:spcAft>
                <a:spcPct val="0"/>
              </a:spcAft>
            </a:pPr>
            <a:r>
              <a:rPr lang="en-US" sz="700" dirty="0">
                <a:solidFill>
                  <a:srgbClr val="000000"/>
                </a:solidFill>
              </a:rPr>
              <a:t>      limit: 10</a:t>
            </a:r>
          </a:p>
        </p:txBody>
      </p:sp>
    </p:spTree>
    <p:extLst>
      <p:ext uri="{BB962C8B-B14F-4D97-AF65-F5344CB8AC3E}">
        <p14:creationId xmlns:p14="http://schemas.microsoft.com/office/powerpoint/2010/main" val="672115473"/>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Example Data Analysis Task</a:t>
            </a:r>
          </a:p>
        </p:txBody>
      </p:sp>
      <p:graphicFrame>
        <p:nvGraphicFramePr>
          <p:cNvPr id="21507" name="Group 3"/>
          <p:cNvGraphicFramePr>
            <a:graphicFrameLocks noGrp="1"/>
          </p:cNvGraphicFramePr>
          <p:nvPr/>
        </p:nvGraphicFramePr>
        <p:xfrm>
          <a:off x="228600" y="3281363"/>
          <a:ext cx="4267200" cy="2377440"/>
        </p:xfrm>
        <a:graphic>
          <a:graphicData uri="http://schemas.openxmlformats.org/drawingml/2006/table">
            <a:tbl>
              <a:tblPr/>
              <a:tblGrid>
                <a:gridCol w="838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ea typeface="ＭＳ Ｐゴシック" pitchFamily="-112" charset="-128"/>
                        </a:rPr>
                        <a:t>user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bg1"/>
                          </a:solidFill>
                          <a:effectLst/>
                          <a:latin typeface="Arial" charset="0"/>
                          <a:ea typeface="ＭＳ Ｐゴシック" pitchFamily="-112" charset="-128"/>
                        </a:rPr>
                        <a:t>url</a:t>
                      </a:r>
                      <a:endParaRPr kumimoji="0" lang="en-US" sz="2000" b="0" i="0" u="none" strike="noStrike" cap="none" normalizeH="0" baseline="0" dirty="0" smtClean="0">
                        <a:ln>
                          <a:noFill/>
                        </a:ln>
                        <a:solidFill>
                          <a:schemeClr val="bg1"/>
                        </a:solidFill>
                        <a:effectLst/>
                        <a:latin typeface="Arial" charset="0"/>
                        <a:ea typeface="ＭＳ Ｐゴシック" pitchFamily="-112"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ea typeface="ＭＳ Ｐゴシック" pitchFamily="-112" charset="-128"/>
                        </a:rPr>
                        <a:t>time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Amy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ea typeface="ＭＳ Ｐゴシック" pitchFamily="-112" charset="-128"/>
                        </a:rPr>
                        <a:t>www.cnn.com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8:00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Amy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ea typeface="ＭＳ Ｐゴシック" pitchFamily="-112" charset="-128"/>
                        </a:rPr>
                        <a:t>www.crap.com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8:05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Amy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www.myblog.com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Amy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www.flickr.com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ea typeface="ＭＳ Ｐゴシック" pitchFamily="-112" charset="-128"/>
                        </a:rPr>
                        <a:t>10:05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Fred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cnn.com/index.htm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ea typeface="ＭＳ Ｐゴシック" pitchFamily="-112" charset="-128"/>
                        </a:rPr>
                        <a:t>12:00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graphicFrame>
        <p:nvGraphicFramePr>
          <p:cNvPr id="21539" name="Group 35"/>
          <p:cNvGraphicFramePr>
            <a:graphicFrameLocks noGrp="1"/>
          </p:cNvGraphicFramePr>
          <p:nvPr/>
        </p:nvGraphicFramePr>
        <p:xfrm>
          <a:off x="5257800" y="3270250"/>
          <a:ext cx="3657600" cy="1981200"/>
        </p:xfrm>
        <a:graphic>
          <a:graphicData uri="http://schemas.openxmlformats.org/drawingml/2006/table">
            <a:tbl>
              <a:tblPr/>
              <a:tblGrid>
                <a:gridCol w="2244725">
                  <a:extLst>
                    <a:ext uri="{9D8B030D-6E8A-4147-A177-3AD203B41FA5}">
                      <a16:colId xmlns:a16="http://schemas.microsoft.com/office/drawing/2014/main" val="20000"/>
                    </a:ext>
                  </a:extLst>
                </a:gridCol>
                <a:gridCol w="1412875">
                  <a:extLst>
                    <a:ext uri="{9D8B030D-6E8A-4147-A177-3AD203B41FA5}">
                      <a16:colId xmlns:a16="http://schemas.microsoft.com/office/drawing/2014/main" val="20001"/>
                    </a:ext>
                  </a:extLst>
                </a:gridCol>
              </a:tblGrid>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bg1"/>
                          </a:solidFill>
                          <a:effectLst/>
                          <a:latin typeface="Arial" charset="0"/>
                          <a:ea typeface="ＭＳ Ｐゴシック" pitchFamily="-112" charset="-128"/>
                        </a:rPr>
                        <a:t>url</a:t>
                      </a:r>
                      <a:endParaRPr kumimoji="0" lang="en-US" sz="2000" b="0" i="0" u="none" strike="noStrike" cap="none" normalizeH="0" baseline="0" dirty="0" smtClean="0">
                        <a:ln>
                          <a:noFill/>
                        </a:ln>
                        <a:solidFill>
                          <a:schemeClr val="bg1"/>
                        </a:solidFill>
                        <a:effectLst/>
                        <a:latin typeface="Arial" charset="0"/>
                        <a:ea typeface="ＭＳ Ｐゴシック" pitchFamily="-112"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pagerank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extLst>
                  <a:ext uri="{0D108BD9-81ED-4DB2-BD59-A6C34878D82A}">
                    <a16:rowId xmlns:a16="http://schemas.microsoft.com/office/drawing/2014/main" val="10000"/>
                  </a:ext>
                </a:extLst>
              </a:tr>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ea typeface="ＭＳ Ｐゴシック" pitchFamily="-112" charset="-128"/>
                        </a:rPr>
                        <a:t>www.cnn.com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0.9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extLst>
                  <a:ext uri="{0D108BD9-81ED-4DB2-BD59-A6C34878D82A}">
                    <a16:rowId xmlns:a16="http://schemas.microsoft.com/office/drawing/2014/main" val="10001"/>
                  </a:ext>
                </a:extLst>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www.flickr.com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0.9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extLst>
                  <a:ext uri="{0D108BD9-81ED-4DB2-BD59-A6C34878D82A}">
                    <a16:rowId xmlns:a16="http://schemas.microsoft.com/office/drawing/2014/main" val="10002"/>
                  </a:ext>
                </a:extLst>
              </a:tr>
              <a:tr h="377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www.myblog.com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0.7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extLst>
                  <a:ext uri="{0D108BD9-81ED-4DB2-BD59-A6C34878D82A}">
                    <a16:rowId xmlns:a16="http://schemas.microsoft.com/office/drawing/2014/main" val="10003"/>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www.crap.com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ea typeface="ＭＳ Ｐゴシック" pitchFamily="-112" charset="-128"/>
                        </a:rPr>
                        <a:t>0.2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extLst>
                  <a:ext uri="{0D108BD9-81ED-4DB2-BD59-A6C34878D82A}">
                    <a16:rowId xmlns:a16="http://schemas.microsoft.com/office/drawing/2014/main" val="10004"/>
                  </a:ext>
                </a:extLst>
              </a:tr>
            </a:tbl>
          </a:graphicData>
        </a:graphic>
      </p:graphicFrame>
      <p:sp>
        <p:nvSpPr>
          <p:cNvPr id="16419" name="Text Box 57"/>
          <p:cNvSpPr txBox="1">
            <a:spLocks noChangeArrowheads="1"/>
          </p:cNvSpPr>
          <p:nvPr/>
        </p:nvSpPr>
        <p:spPr bwMode="auto">
          <a:xfrm>
            <a:off x="0" y="1752600"/>
            <a:ext cx="9144000" cy="519113"/>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en-US" sz="2800" b="1" dirty="0">
                <a:solidFill>
                  <a:srgbClr val="000000"/>
                </a:solidFill>
              </a:rPr>
              <a:t>Find users who tend to visit “good” pages.</a:t>
            </a:r>
          </a:p>
        </p:txBody>
      </p:sp>
      <p:sp>
        <p:nvSpPr>
          <p:cNvPr id="16420" name="Rectangle 58"/>
          <p:cNvSpPr>
            <a:spLocks noChangeArrowheads="1"/>
          </p:cNvSpPr>
          <p:nvPr/>
        </p:nvSpPr>
        <p:spPr bwMode="auto">
          <a:xfrm>
            <a:off x="5257800" y="2824163"/>
            <a:ext cx="787395" cy="338554"/>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1600" b="1">
                <a:solidFill>
                  <a:srgbClr val="000000"/>
                </a:solidFill>
              </a:rPr>
              <a:t>Pages</a:t>
            </a:r>
          </a:p>
        </p:txBody>
      </p:sp>
      <p:sp>
        <p:nvSpPr>
          <p:cNvPr id="16421" name="Rectangle 59"/>
          <p:cNvSpPr>
            <a:spLocks noChangeArrowheads="1"/>
          </p:cNvSpPr>
          <p:nvPr/>
        </p:nvSpPr>
        <p:spPr bwMode="auto">
          <a:xfrm>
            <a:off x="228600" y="2824163"/>
            <a:ext cx="729174" cy="338554"/>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1600" b="1">
                <a:solidFill>
                  <a:srgbClr val="000000"/>
                </a:solidFill>
              </a:rPr>
              <a:t>Visits</a:t>
            </a:r>
          </a:p>
        </p:txBody>
      </p:sp>
      <p:sp>
        <p:nvSpPr>
          <p:cNvPr id="16422" name="Text Box 60"/>
          <p:cNvSpPr txBox="1">
            <a:spLocks noChangeArrowheads="1"/>
          </p:cNvSpPr>
          <p:nvPr/>
        </p:nvSpPr>
        <p:spPr bwMode="auto">
          <a:xfrm rot="5400000">
            <a:off x="2125596" y="6002130"/>
            <a:ext cx="473206" cy="338554"/>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1600" b="1">
                <a:solidFill>
                  <a:srgbClr val="000000"/>
                </a:solidFill>
              </a:rPr>
              <a:t>. . .</a:t>
            </a:r>
          </a:p>
        </p:txBody>
      </p:sp>
      <p:sp>
        <p:nvSpPr>
          <p:cNvPr id="16423" name="Text Box 61"/>
          <p:cNvSpPr txBox="1">
            <a:spLocks noChangeArrowheads="1"/>
          </p:cNvSpPr>
          <p:nvPr/>
        </p:nvSpPr>
        <p:spPr bwMode="auto">
          <a:xfrm rot="5400000">
            <a:off x="6926196" y="5544930"/>
            <a:ext cx="473206" cy="338554"/>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1600" b="1">
                <a:solidFill>
                  <a:srgbClr val="000000"/>
                </a:solidFill>
              </a:rPr>
              <a:t>. . .</a:t>
            </a:r>
          </a:p>
        </p:txBody>
      </p:sp>
      <p:sp>
        <p:nvSpPr>
          <p:cNvPr id="10" name="TextBox 3"/>
          <p:cNvSpPr txBox="1">
            <a:spLocks noChangeArrowheads="1"/>
          </p:cNvSpPr>
          <p:nvPr/>
        </p:nvSpPr>
        <p:spPr bwMode="auto">
          <a:xfrm>
            <a:off x="0" y="6611938"/>
            <a:ext cx="3429000" cy="246221"/>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da-DK" sz="1000" dirty="0">
                <a:solidFill>
                  <a:srgbClr val="000000"/>
                </a:solidFill>
              </a:rPr>
              <a:t>Pig Slides adapted from Olston et al.</a:t>
            </a:r>
          </a:p>
        </p:txBody>
      </p:sp>
    </p:spTree>
    <p:extLst>
      <p:ext uri="{BB962C8B-B14F-4D97-AF65-F5344CB8AC3E}">
        <p14:creationId xmlns:p14="http://schemas.microsoft.com/office/powerpoint/2010/main" val="236455377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Line 1037"/>
          <p:cNvSpPr>
            <a:spLocks noChangeShapeType="1"/>
          </p:cNvSpPr>
          <p:nvPr/>
        </p:nvSpPr>
        <p:spPr bwMode="auto">
          <a:xfrm flipH="1">
            <a:off x="5029199" y="3048000"/>
            <a:ext cx="1744663" cy="0"/>
          </a:xfrm>
          <a:prstGeom prst="line">
            <a:avLst/>
          </a:prstGeom>
          <a:noFill/>
          <a:ln w="28575">
            <a:solidFill>
              <a:schemeClr val="bg1"/>
            </a:solidFill>
            <a:round/>
            <a:headEnd/>
            <a:tailEnd type="triangle" w="med" len="med"/>
          </a:ln>
        </p:spPr>
        <p:txBody>
          <a:bodyPr wrap="none" anchor="ctr"/>
          <a:lstStyle/>
          <a:p>
            <a:pPr eaLnBrk="0" fontAlgn="base" hangingPunct="0">
              <a:spcBef>
                <a:spcPct val="0"/>
              </a:spcBef>
              <a:spcAft>
                <a:spcPct val="0"/>
              </a:spcAft>
            </a:pPr>
            <a:endParaRPr lang="en-US" sz="1600" b="1">
              <a:solidFill>
                <a:srgbClr val="000000"/>
              </a:solidFill>
            </a:endParaRPr>
          </a:p>
        </p:txBody>
      </p:sp>
      <p:sp>
        <p:nvSpPr>
          <p:cNvPr id="18443" name="Rectangle 1063"/>
          <p:cNvSpPr>
            <a:spLocks noGrp="1" noChangeArrowheads="1"/>
          </p:cNvSpPr>
          <p:nvPr>
            <p:ph type="title"/>
          </p:nvPr>
        </p:nvSpPr>
        <p:spPr>
          <a:noFill/>
        </p:spPr>
        <p:txBody>
          <a:bodyPr/>
          <a:lstStyle/>
          <a:p>
            <a:pPr eaLnBrk="1" hangingPunct="1"/>
            <a:r>
              <a:rPr lang="en-US" dirty="0" smtClean="0"/>
              <a:t>Conceptual Dataflow</a:t>
            </a:r>
          </a:p>
        </p:txBody>
      </p:sp>
      <p:sp>
        <p:nvSpPr>
          <p:cNvPr id="18444" name="Text Box 1026"/>
          <p:cNvSpPr txBox="1">
            <a:spLocks noChangeArrowheads="1"/>
          </p:cNvSpPr>
          <p:nvPr/>
        </p:nvSpPr>
        <p:spPr bwMode="auto">
          <a:xfrm>
            <a:off x="1542838" y="2133600"/>
            <a:ext cx="1618826" cy="276999"/>
          </a:xfrm>
          <a:prstGeom prst="rect">
            <a:avLst/>
          </a:prstGeom>
          <a:solidFill>
            <a:srgbClr val="EFEFEF"/>
          </a:solidFill>
          <a:ln w="9525">
            <a:solidFill>
              <a:schemeClr val="bg1"/>
            </a:solidFill>
            <a:miter lim="800000"/>
            <a:headEnd/>
            <a:tailEnd/>
          </a:ln>
        </p:spPr>
        <p:txBody>
          <a:bodyPr wrap="square">
            <a:spAutoFit/>
          </a:bodyPr>
          <a:lstStyle/>
          <a:p>
            <a:pPr eaLnBrk="0" fontAlgn="base" hangingPunct="0">
              <a:spcBef>
                <a:spcPct val="0"/>
              </a:spcBef>
              <a:spcAft>
                <a:spcPct val="0"/>
              </a:spcAft>
            </a:pPr>
            <a:r>
              <a:rPr lang="en-US" sz="1200" b="1" dirty="0" err="1">
                <a:solidFill>
                  <a:srgbClr val="000000"/>
                </a:solidFill>
              </a:rPr>
              <a:t>Canonicalize</a:t>
            </a:r>
            <a:r>
              <a:rPr lang="en-US" sz="1200" b="1" dirty="0">
                <a:solidFill>
                  <a:srgbClr val="000000"/>
                </a:solidFill>
              </a:rPr>
              <a:t> URLs</a:t>
            </a:r>
          </a:p>
        </p:txBody>
      </p:sp>
      <p:sp>
        <p:nvSpPr>
          <p:cNvPr id="18445" name="Text Box 1027"/>
          <p:cNvSpPr txBox="1">
            <a:spLocks noChangeArrowheads="1"/>
          </p:cNvSpPr>
          <p:nvPr/>
        </p:nvSpPr>
        <p:spPr bwMode="auto">
          <a:xfrm>
            <a:off x="4152264" y="2809875"/>
            <a:ext cx="755335" cy="461665"/>
          </a:xfrm>
          <a:prstGeom prst="rect">
            <a:avLst/>
          </a:prstGeom>
          <a:solidFill>
            <a:srgbClr val="EFEFEF"/>
          </a:solidFill>
          <a:ln w="9525">
            <a:solidFill>
              <a:schemeClr val="bg1"/>
            </a:solidFill>
            <a:miter lim="800000"/>
            <a:headEnd/>
            <a:tailEnd/>
          </a:ln>
        </p:spPr>
        <p:txBody>
          <a:bodyPr wrap="none">
            <a:spAutoFit/>
          </a:bodyPr>
          <a:lstStyle/>
          <a:p>
            <a:pPr algn="ctr" eaLnBrk="0" fontAlgn="base" hangingPunct="0">
              <a:spcBef>
                <a:spcPct val="0"/>
              </a:spcBef>
              <a:spcAft>
                <a:spcPct val="0"/>
              </a:spcAft>
            </a:pPr>
            <a:r>
              <a:rPr lang="en-US" sz="1200" b="1" u="sng" dirty="0">
                <a:solidFill>
                  <a:srgbClr val="000000"/>
                </a:solidFill>
              </a:rPr>
              <a:t>Join</a:t>
            </a:r>
            <a:endParaRPr lang="en-US" sz="1200" b="1" dirty="0">
              <a:solidFill>
                <a:srgbClr val="000000"/>
              </a:solidFill>
            </a:endParaRPr>
          </a:p>
          <a:p>
            <a:pPr algn="ctr" eaLnBrk="0" fontAlgn="base" hangingPunct="0">
              <a:spcBef>
                <a:spcPct val="0"/>
              </a:spcBef>
              <a:spcAft>
                <a:spcPct val="0"/>
              </a:spcAft>
            </a:pPr>
            <a:r>
              <a:rPr lang="en-US" sz="1200" b="1" dirty="0" err="1">
                <a:solidFill>
                  <a:srgbClr val="000000"/>
                </a:solidFill>
              </a:rPr>
              <a:t>url</a:t>
            </a:r>
            <a:r>
              <a:rPr lang="en-US" sz="1200" b="1" dirty="0">
                <a:solidFill>
                  <a:srgbClr val="000000"/>
                </a:solidFill>
              </a:rPr>
              <a:t> = </a:t>
            </a:r>
            <a:r>
              <a:rPr lang="en-US" sz="1200" b="1" dirty="0" err="1">
                <a:solidFill>
                  <a:srgbClr val="000000"/>
                </a:solidFill>
              </a:rPr>
              <a:t>url</a:t>
            </a:r>
            <a:endParaRPr lang="en-US" sz="1200" b="1" dirty="0">
              <a:solidFill>
                <a:srgbClr val="000000"/>
              </a:solidFill>
            </a:endParaRPr>
          </a:p>
        </p:txBody>
      </p:sp>
      <p:sp>
        <p:nvSpPr>
          <p:cNvPr id="18446" name="Text Box 1028"/>
          <p:cNvSpPr txBox="1">
            <a:spLocks noChangeArrowheads="1"/>
          </p:cNvSpPr>
          <p:nvPr/>
        </p:nvSpPr>
        <p:spPr bwMode="auto">
          <a:xfrm>
            <a:off x="3802063" y="3761601"/>
            <a:ext cx="1455737" cy="276999"/>
          </a:xfrm>
          <a:prstGeom prst="rect">
            <a:avLst/>
          </a:prstGeom>
          <a:solidFill>
            <a:srgbClr val="EFEFEF"/>
          </a:solidFill>
          <a:ln w="9525">
            <a:solidFill>
              <a:schemeClr val="bg1"/>
            </a:solidFill>
            <a:miter lim="800000"/>
            <a:headEnd/>
            <a:tailEnd/>
          </a:ln>
        </p:spPr>
        <p:txBody>
          <a:bodyPr wrap="square">
            <a:spAutoFit/>
          </a:bodyPr>
          <a:lstStyle/>
          <a:p>
            <a:pPr algn="ctr" eaLnBrk="0" fontAlgn="base" hangingPunct="0">
              <a:spcBef>
                <a:spcPct val="0"/>
              </a:spcBef>
              <a:spcAft>
                <a:spcPct val="0"/>
              </a:spcAft>
            </a:pPr>
            <a:r>
              <a:rPr lang="en-US" sz="1200" b="1" dirty="0">
                <a:solidFill>
                  <a:srgbClr val="000000"/>
                </a:solidFill>
              </a:rPr>
              <a:t>Group by user</a:t>
            </a:r>
          </a:p>
        </p:txBody>
      </p:sp>
      <p:sp>
        <p:nvSpPr>
          <p:cNvPr id="18447" name="Text Box 1029"/>
          <p:cNvSpPr txBox="1">
            <a:spLocks noChangeArrowheads="1"/>
          </p:cNvSpPr>
          <p:nvPr/>
        </p:nvSpPr>
        <p:spPr bwMode="auto">
          <a:xfrm>
            <a:off x="3348831" y="4523601"/>
            <a:ext cx="2362200" cy="276999"/>
          </a:xfrm>
          <a:prstGeom prst="rect">
            <a:avLst/>
          </a:prstGeom>
          <a:solidFill>
            <a:srgbClr val="EFEFEF"/>
          </a:solidFill>
          <a:ln w="9525">
            <a:solidFill>
              <a:schemeClr val="bg1"/>
            </a:solidFill>
            <a:miter lim="800000"/>
            <a:headEnd/>
            <a:tailEnd/>
          </a:ln>
        </p:spPr>
        <p:txBody>
          <a:bodyPr>
            <a:spAutoFit/>
          </a:bodyPr>
          <a:lstStyle/>
          <a:p>
            <a:pPr algn="ctr" eaLnBrk="0" fontAlgn="base" hangingPunct="0">
              <a:spcBef>
                <a:spcPct val="0"/>
              </a:spcBef>
              <a:spcAft>
                <a:spcPct val="0"/>
              </a:spcAft>
            </a:pPr>
            <a:r>
              <a:rPr lang="en-US" sz="1200" b="1" dirty="0">
                <a:solidFill>
                  <a:srgbClr val="000000"/>
                </a:solidFill>
              </a:rPr>
              <a:t>Compute Average </a:t>
            </a:r>
            <a:r>
              <a:rPr lang="en-US" sz="1200" b="1" dirty="0" err="1">
                <a:solidFill>
                  <a:srgbClr val="000000"/>
                </a:solidFill>
              </a:rPr>
              <a:t>Pagerank</a:t>
            </a:r>
            <a:endParaRPr lang="en-US" sz="1200" b="1" dirty="0">
              <a:solidFill>
                <a:srgbClr val="000000"/>
              </a:solidFill>
            </a:endParaRPr>
          </a:p>
        </p:txBody>
      </p:sp>
      <p:sp>
        <p:nvSpPr>
          <p:cNvPr id="18448" name="Text Box 1030"/>
          <p:cNvSpPr txBox="1">
            <a:spLocks noChangeArrowheads="1"/>
          </p:cNvSpPr>
          <p:nvPr/>
        </p:nvSpPr>
        <p:spPr bwMode="auto">
          <a:xfrm>
            <a:off x="4003986" y="5329535"/>
            <a:ext cx="1051891" cy="461665"/>
          </a:xfrm>
          <a:prstGeom prst="rect">
            <a:avLst/>
          </a:prstGeom>
          <a:solidFill>
            <a:srgbClr val="EFEFEF"/>
          </a:solidFill>
          <a:ln w="9525">
            <a:solidFill>
              <a:schemeClr val="bg1"/>
            </a:solidFill>
            <a:miter lim="800000"/>
            <a:headEnd/>
            <a:tailEnd/>
          </a:ln>
        </p:spPr>
        <p:txBody>
          <a:bodyPr wrap="none">
            <a:spAutoFit/>
          </a:bodyPr>
          <a:lstStyle/>
          <a:p>
            <a:pPr algn="ctr" eaLnBrk="0" fontAlgn="base" hangingPunct="0">
              <a:spcBef>
                <a:spcPct val="0"/>
              </a:spcBef>
              <a:spcAft>
                <a:spcPct val="0"/>
              </a:spcAft>
            </a:pPr>
            <a:r>
              <a:rPr lang="en-US" sz="1200" b="1" u="sng" dirty="0">
                <a:solidFill>
                  <a:srgbClr val="000000"/>
                </a:solidFill>
              </a:rPr>
              <a:t>Filter</a:t>
            </a:r>
            <a:endParaRPr lang="en-US" sz="1200" b="1" dirty="0">
              <a:solidFill>
                <a:srgbClr val="000000"/>
              </a:solidFill>
            </a:endParaRPr>
          </a:p>
          <a:p>
            <a:pPr algn="ctr" eaLnBrk="0" fontAlgn="base" hangingPunct="0">
              <a:spcBef>
                <a:spcPct val="0"/>
              </a:spcBef>
              <a:spcAft>
                <a:spcPct val="0"/>
              </a:spcAft>
            </a:pPr>
            <a:r>
              <a:rPr lang="en-US" sz="1200" b="1" dirty="0" err="1">
                <a:solidFill>
                  <a:srgbClr val="000000"/>
                </a:solidFill>
              </a:rPr>
              <a:t>avgPR</a:t>
            </a:r>
            <a:r>
              <a:rPr lang="en-US" sz="1200" b="1" dirty="0">
                <a:solidFill>
                  <a:srgbClr val="000000"/>
                </a:solidFill>
              </a:rPr>
              <a:t> &gt; 0.5</a:t>
            </a:r>
          </a:p>
        </p:txBody>
      </p:sp>
      <p:sp>
        <p:nvSpPr>
          <p:cNvPr id="18449" name="Text Box 1031"/>
          <p:cNvSpPr txBox="1">
            <a:spLocks noChangeArrowheads="1"/>
          </p:cNvSpPr>
          <p:nvPr/>
        </p:nvSpPr>
        <p:spPr bwMode="auto">
          <a:xfrm>
            <a:off x="6011863" y="1295400"/>
            <a:ext cx="1705916" cy="461665"/>
          </a:xfrm>
          <a:prstGeom prst="rect">
            <a:avLst/>
          </a:prstGeom>
          <a:solidFill>
            <a:srgbClr val="EFEFEF"/>
          </a:solidFill>
          <a:ln w="9525">
            <a:solidFill>
              <a:schemeClr val="bg1"/>
            </a:solidFill>
            <a:miter lim="800000"/>
            <a:headEnd/>
            <a:tailEnd/>
          </a:ln>
        </p:spPr>
        <p:txBody>
          <a:bodyPr wrap="none">
            <a:spAutoFit/>
          </a:bodyPr>
          <a:lstStyle/>
          <a:p>
            <a:pPr algn="ctr" eaLnBrk="0" fontAlgn="base" hangingPunct="0">
              <a:spcBef>
                <a:spcPct val="0"/>
              </a:spcBef>
              <a:spcAft>
                <a:spcPct val="0"/>
              </a:spcAft>
            </a:pPr>
            <a:r>
              <a:rPr lang="en-US" sz="1200" b="1" u="sng" dirty="0">
                <a:solidFill>
                  <a:srgbClr val="000000"/>
                </a:solidFill>
              </a:rPr>
              <a:t>Load</a:t>
            </a:r>
          </a:p>
          <a:p>
            <a:pPr algn="ctr" eaLnBrk="0" fontAlgn="base" hangingPunct="0">
              <a:spcBef>
                <a:spcPct val="0"/>
              </a:spcBef>
              <a:spcAft>
                <a:spcPct val="0"/>
              </a:spcAft>
            </a:pPr>
            <a:r>
              <a:rPr lang="en-US" sz="1200" b="1" dirty="0">
                <a:solidFill>
                  <a:srgbClr val="000000"/>
                </a:solidFill>
              </a:rPr>
              <a:t>Pages(</a:t>
            </a:r>
            <a:r>
              <a:rPr lang="en-US" sz="1200" b="1" dirty="0" err="1">
                <a:solidFill>
                  <a:srgbClr val="000000"/>
                </a:solidFill>
              </a:rPr>
              <a:t>url</a:t>
            </a:r>
            <a:r>
              <a:rPr lang="en-US" sz="1200" b="1" dirty="0">
                <a:solidFill>
                  <a:srgbClr val="000000"/>
                </a:solidFill>
              </a:rPr>
              <a:t>, </a:t>
            </a:r>
            <a:r>
              <a:rPr lang="en-US" sz="1200" b="1" dirty="0" err="1">
                <a:solidFill>
                  <a:srgbClr val="000000"/>
                </a:solidFill>
              </a:rPr>
              <a:t>pagerank</a:t>
            </a:r>
            <a:r>
              <a:rPr lang="en-US" sz="1200" b="1" dirty="0">
                <a:solidFill>
                  <a:srgbClr val="000000"/>
                </a:solidFill>
              </a:rPr>
              <a:t>)</a:t>
            </a:r>
          </a:p>
        </p:txBody>
      </p:sp>
      <p:sp>
        <p:nvSpPr>
          <p:cNvPr id="18450" name="Text Box 1032"/>
          <p:cNvSpPr txBox="1">
            <a:spLocks noChangeArrowheads="1"/>
          </p:cNvSpPr>
          <p:nvPr/>
        </p:nvSpPr>
        <p:spPr bwMode="auto">
          <a:xfrm>
            <a:off x="1504102" y="1295400"/>
            <a:ext cx="1696298" cy="461665"/>
          </a:xfrm>
          <a:prstGeom prst="rect">
            <a:avLst/>
          </a:prstGeom>
          <a:solidFill>
            <a:srgbClr val="EFEFEF"/>
          </a:solidFill>
          <a:ln w="9525">
            <a:solidFill>
              <a:schemeClr val="bg1"/>
            </a:solidFill>
            <a:miter lim="800000"/>
            <a:headEnd/>
            <a:tailEnd/>
          </a:ln>
        </p:spPr>
        <p:txBody>
          <a:bodyPr wrap="none">
            <a:spAutoFit/>
          </a:bodyPr>
          <a:lstStyle/>
          <a:p>
            <a:pPr algn="ctr" eaLnBrk="0" fontAlgn="base" hangingPunct="0">
              <a:spcBef>
                <a:spcPct val="0"/>
              </a:spcBef>
              <a:spcAft>
                <a:spcPct val="0"/>
              </a:spcAft>
            </a:pPr>
            <a:r>
              <a:rPr lang="en-US" sz="1200" b="1" u="sng" dirty="0">
                <a:solidFill>
                  <a:srgbClr val="000000"/>
                </a:solidFill>
              </a:rPr>
              <a:t>Load</a:t>
            </a:r>
          </a:p>
          <a:p>
            <a:pPr algn="ctr" eaLnBrk="0" fontAlgn="base" hangingPunct="0">
              <a:spcBef>
                <a:spcPct val="0"/>
              </a:spcBef>
              <a:spcAft>
                <a:spcPct val="0"/>
              </a:spcAft>
            </a:pPr>
            <a:r>
              <a:rPr lang="en-US" sz="1200" b="1" dirty="0">
                <a:solidFill>
                  <a:srgbClr val="000000"/>
                </a:solidFill>
              </a:rPr>
              <a:t>Visits(user, </a:t>
            </a:r>
            <a:r>
              <a:rPr lang="en-US" sz="1200" b="1" dirty="0" err="1">
                <a:solidFill>
                  <a:srgbClr val="000000"/>
                </a:solidFill>
              </a:rPr>
              <a:t>url</a:t>
            </a:r>
            <a:r>
              <a:rPr lang="en-US" sz="1200" b="1" dirty="0">
                <a:solidFill>
                  <a:srgbClr val="000000"/>
                </a:solidFill>
              </a:rPr>
              <a:t>, time)</a:t>
            </a:r>
          </a:p>
        </p:txBody>
      </p:sp>
      <p:cxnSp>
        <p:nvCxnSpPr>
          <p:cNvPr id="20" name="Shape 19"/>
          <p:cNvCxnSpPr>
            <a:stCxn id="18449" idx="2"/>
            <a:endCxn id="18445" idx="3"/>
          </p:cNvCxnSpPr>
          <p:nvPr/>
        </p:nvCxnSpPr>
        <p:spPr bwMode="auto">
          <a:xfrm rot="5400000">
            <a:off x="5244389" y="1420275"/>
            <a:ext cx="1283643" cy="1957222"/>
          </a:xfrm>
          <a:prstGeom prst="bentConnector2">
            <a:avLst/>
          </a:prstGeom>
          <a:solidFill>
            <a:schemeClr val="accent1"/>
          </a:solidFill>
          <a:ln w="25400" cap="flat" cmpd="sng" algn="ctr">
            <a:solidFill>
              <a:schemeClr val="bg1"/>
            </a:solidFill>
            <a:prstDash val="solid"/>
            <a:round/>
            <a:headEnd type="none" w="med" len="med"/>
            <a:tailEnd type="triangle" w="med" len="med"/>
          </a:ln>
          <a:effectLst/>
        </p:spPr>
      </p:cxnSp>
      <p:cxnSp>
        <p:nvCxnSpPr>
          <p:cNvPr id="21" name="Shape 20"/>
          <p:cNvCxnSpPr>
            <a:stCxn id="18450" idx="2"/>
            <a:endCxn id="18444" idx="0"/>
          </p:cNvCxnSpPr>
          <p:nvPr/>
        </p:nvCxnSpPr>
        <p:spPr bwMode="auto">
          <a:xfrm rot="5400000">
            <a:off x="2163984" y="1945332"/>
            <a:ext cx="376535" cy="1588"/>
          </a:xfrm>
          <a:prstGeom prst="bentConnector3">
            <a:avLst>
              <a:gd name="adj1" fmla="val 50000"/>
            </a:avLst>
          </a:prstGeom>
          <a:solidFill>
            <a:schemeClr val="accent1"/>
          </a:solidFill>
          <a:ln w="25400" cap="flat" cmpd="sng" algn="ctr">
            <a:solidFill>
              <a:schemeClr val="bg1"/>
            </a:solidFill>
            <a:prstDash val="solid"/>
            <a:round/>
            <a:headEnd type="none" w="med" len="med"/>
            <a:tailEnd type="triangle" w="med" len="med"/>
          </a:ln>
          <a:effectLst/>
        </p:spPr>
      </p:cxnSp>
      <p:cxnSp>
        <p:nvCxnSpPr>
          <p:cNvPr id="24" name="Shape 20"/>
          <p:cNvCxnSpPr>
            <a:stCxn id="18444" idx="2"/>
            <a:endCxn id="18445" idx="1"/>
          </p:cNvCxnSpPr>
          <p:nvPr/>
        </p:nvCxnSpPr>
        <p:spPr bwMode="auto">
          <a:xfrm rot="16200000" flipH="1">
            <a:off x="2937203" y="1825646"/>
            <a:ext cx="630109" cy="1800013"/>
          </a:xfrm>
          <a:prstGeom prst="bentConnector2">
            <a:avLst/>
          </a:prstGeom>
          <a:solidFill>
            <a:schemeClr val="accent1"/>
          </a:solidFill>
          <a:ln w="25400" cap="flat" cmpd="sng" algn="ctr">
            <a:solidFill>
              <a:schemeClr val="bg1"/>
            </a:solidFill>
            <a:prstDash val="solid"/>
            <a:round/>
            <a:headEnd type="none" w="med" len="med"/>
            <a:tailEnd type="triangle" w="med" len="med"/>
          </a:ln>
          <a:effectLst/>
        </p:spPr>
      </p:cxnSp>
      <p:cxnSp>
        <p:nvCxnSpPr>
          <p:cNvPr id="33" name="Shape 32"/>
          <p:cNvCxnSpPr>
            <a:stCxn id="18445" idx="2"/>
            <a:endCxn id="18446" idx="0"/>
          </p:cNvCxnSpPr>
          <p:nvPr/>
        </p:nvCxnSpPr>
        <p:spPr bwMode="auto">
          <a:xfrm rot="5400000">
            <a:off x="4284902" y="3516570"/>
            <a:ext cx="490061" cy="1588"/>
          </a:xfrm>
          <a:prstGeom prst="bentConnector3">
            <a:avLst>
              <a:gd name="adj1" fmla="val 50000"/>
            </a:avLst>
          </a:prstGeom>
          <a:solidFill>
            <a:schemeClr val="accent1"/>
          </a:solidFill>
          <a:ln w="25400" cap="flat" cmpd="sng" algn="ctr">
            <a:solidFill>
              <a:schemeClr val="bg1"/>
            </a:solidFill>
            <a:prstDash val="solid"/>
            <a:round/>
            <a:headEnd type="none" w="med" len="med"/>
            <a:tailEnd type="triangle" w="med" len="med"/>
          </a:ln>
          <a:effectLst/>
        </p:spPr>
      </p:cxnSp>
      <p:cxnSp>
        <p:nvCxnSpPr>
          <p:cNvPr id="36" name="Shape 32"/>
          <p:cNvCxnSpPr>
            <a:stCxn id="18446" idx="2"/>
            <a:endCxn id="18447" idx="0"/>
          </p:cNvCxnSpPr>
          <p:nvPr/>
        </p:nvCxnSpPr>
        <p:spPr bwMode="auto">
          <a:xfrm rot="5400000">
            <a:off x="4287432" y="4281100"/>
            <a:ext cx="485001" cy="1"/>
          </a:xfrm>
          <a:prstGeom prst="bentConnector3">
            <a:avLst>
              <a:gd name="adj1" fmla="val 50000"/>
            </a:avLst>
          </a:prstGeom>
          <a:solidFill>
            <a:schemeClr val="accent1"/>
          </a:solidFill>
          <a:ln w="25400" cap="flat" cmpd="sng" algn="ctr">
            <a:solidFill>
              <a:schemeClr val="bg1"/>
            </a:solidFill>
            <a:prstDash val="solid"/>
            <a:round/>
            <a:headEnd type="none" w="med" len="med"/>
            <a:tailEnd type="triangle" w="med" len="med"/>
          </a:ln>
          <a:effectLst/>
        </p:spPr>
      </p:cxnSp>
      <p:cxnSp>
        <p:nvCxnSpPr>
          <p:cNvPr id="39" name="Shape 32"/>
          <p:cNvCxnSpPr>
            <a:stCxn id="18447" idx="2"/>
            <a:endCxn id="18448" idx="0"/>
          </p:cNvCxnSpPr>
          <p:nvPr/>
        </p:nvCxnSpPr>
        <p:spPr bwMode="auto">
          <a:xfrm rot="16200000" flipH="1">
            <a:off x="4265464" y="5065066"/>
            <a:ext cx="528935" cy="1"/>
          </a:xfrm>
          <a:prstGeom prst="bentConnector3">
            <a:avLst>
              <a:gd name="adj1" fmla="val 50000"/>
            </a:avLst>
          </a:prstGeom>
          <a:solidFill>
            <a:schemeClr val="accent1"/>
          </a:solidFill>
          <a:ln w="25400" cap="flat" cmpd="sng" algn="ctr">
            <a:solidFill>
              <a:schemeClr val="bg1"/>
            </a:solidFill>
            <a:prstDash val="solid"/>
            <a:round/>
            <a:headEnd type="none" w="med" len="med"/>
            <a:tailEnd type="triangle" w="med" len="med"/>
          </a:ln>
          <a:effectLst/>
        </p:spPr>
      </p:cxnSp>
      <p:cxnSp>
        <p:nvCxnSpPr>
          <p:cNvPr id="44" name="Shape 32"/>
          <p:cNvCxnSpPr/>
          <p:nvPr/>
        </p:nvCxnSpPr>
        <p:spPr bwMode="auto">
          <a:xfrm rot="16200000" flipH="1">
            <a:off x="4265464" y="6060132"/>
            <a:ext cx="528935" cy="1"/>
          </a:xfrm>
          <a:prstGeom prst="bentConnector3">
            <a:avLst>
              <a:gd name="adj1" fmla="val 50000"/>
            </a:avLst>
          </a:prstGeom>
          <a:solidFill>
            <a:schemeClr val="accent1"/>
          </a:solidFill>
          <a:ln w="25400" cap="flat" cmpd="sng" algn="ctr">
            <a:solidFill>
              <a:schemeClr val="bg1"/>
            </a:solidFill>
            <a:prstDash val="solid"/>
            <a:round/>
            <a:headEnd type="none" w="med" len="med"/>
            <a:tailEnd type="triangle" w="med" len="med"/>
          </a:ln>
          <a:effectLst/>
        </p:spPr>
      </p:cxnSp>
      <p:sp>
        <p:nvSpPr>
          <p:cNvPr id="47" name="TextBox 3"/>
          <p:cNvSpPr txBox="1">
            <a:spLocks noChangeArrowheads="1"/>
          </p:cNvSpPr>
          <p:nvPr/>
        </p:nvSpPr>
        <p:spPr bwMode="auto">
          <a:xfrm>
            <a:off x="0" y="6611938"/>
            <a:ext cx="3429000" cy="246221"/>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da-DK" sz="1000" dirty="0">
                <a:solidFill>
                  <a:srgbClr val="000000"/>
                </a:solidFill>
              </a:rPr>
              <a:t>Pig Slides adapted from Olston et al.</a:t>
            </a:r>
          </a:p>
        </p:txBody>
      </p:sp>
    </p:spTree>
    <p:extLst>
      <p:ext uri="{BB962C8B-B14F-4D97-AF65-F5344CB8AC3E}">
        <p14:creationId xmlns:p14="http://schemas.microsoft.com/office/powerpoint/2010/main" val="393871282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System-Level Dataflow</a:t>
            </a:r>
            <a:endParaRPr lang="en-US" dirty="0"/>
          </a:p>
        </p:txBody>
      </p:sp>
      <p:sp>
        <p:nvSpPr>
          <p:cNvPr id="49" name="Text Box 5"/>
          <p:cNvSpPr txBox="1">
            <a:spLocks noChangeArrowheads="1"/>
          </p:cNvSpPr>
          <p:nvPr/>
        </p:nvSpPr>
        <p:spPr bwMode="auto">
          <a:xfrm>
            <a:off x="2598738" y="2071688"/>
            <a:ext cx="677862" cy="519112"/>
          </a:xfrm>
          <a:prstGeom prst="rect">
            <a:avLst/>
          </a:prstGeom>
          <a:noFill/>
          <a:ln w="9525">
            <a:noFill/>
            <a:miter lim="800000"/>
            <a:headEnd/>
            <a:tailEnd/>
          </a:ln>
        </p:spPr>
        <p:txBody>
          <a:bodyPr wrap="none">
            <a:spAutoFit/>
          </a:bodyPr>
          <a:lstStyle/>
          <a:p>
            <a:pPr>
              <a:defRPr/>
            </a:pPr>
            <a:r>
              <a:rPr lang="en-US" sz="2800" b="1" kern="0">
                <a:solidFill>
                  <a:sysClr val="windowText" lastClr="000000"/>
                </a:solidFill>
              </a:rPr>
              <a:t>. . .</a:t>
            </a:r>
          </a:p>
        </p:txBody>
      </p:sp>
      <p:sp>
        <p:nvSpPr>
          <p:cNvPr id="52" name="Text Box 8"/>
          <p:cNvSpPr txBox="1">
            <a:spLocks noChangeArrowheads="1"/>
          </p:cNvSpPr>
          <p:nvPr/>
        </p:nvSpPr>
        <p:spPr bwMode="auto">
          <a:xfrm>
            <a:off x="6561138" y="2071688"/>
            <a:ext cx="677862" cy="519112"/>
          </a:xfrm>
          <a:prstGeom prst="rect">
            <a:avLst/>
          </a:prstGeom>
          <a:noFill/>
          <a:ln w="9525">
            <a:noFill/>
            <a:miter lim="800000"/>
            <a:headEnd/>
            <a:tailEnd/>
          </a:ln>
        </p:spPr>
        <p:txBody>
          <a:bodyPr wrap="none">
            <a:spAutoFit/>
          </a:bodyPr>
          <a:lstStyle/>
          <a:p>
            <a:pPr>
              <a:defRPr/>
            </a:pPr>
            <a:r>
              <a:rPr lang="en-US" sz="2800" b="1" kern="0">
                <a:solidFill>
                  <a:sysClr val="windowText" lastClr="000000"/>
                </a:solidFill>
              </a:rPr>
              <a:t>. . .</a:t>
            </a:r>
          </a:p>
        </p:txBody>
      </p:sp>
      <p:sp>
        <p:nvSpPr>
          <p:cNvPr id="53" name="Text Box 9"/>
          <p:cNvSpPr txBox="1">
            <a:spLocks noChangeArrowheads="1"/>
          </p:cNvSpPr>
          <p:nvPr/>
        </p:nvSpPr>
        <p:spPr bwMode="auto">
          <a:xfrm>
            <a:off x="2286000" y="1266825"/>
            <a:ext cx="996950" cy="457200"/>
          </a:xfrm>
          <a:prstGeom prst="rect">
            <a:avLst/>
          </a:prstGeom>
          <a:noFill/>
          <a:ln w="9525">
            <a:noFill/>
            <a:miter lim="800000"/>
            <a:headEnd/>
            <a:tailEnd/>
          </a:ln>
        </p:spPr>
        <p:txBody>
          <a:bodyPr wrap="none">
            <a:spAutoFit/>
          </a:bodyPr>
          <a:lstStyle/>
          <a:p>
            <a:pPr>
              <a:defRPr/>
            </a:pPr>
            <a:r>
              <a:rPr lang="en-US" b="1" kern="0">
                <a:solidFill>
                  <a:sysClr val="windowText" lastClr="000000"/>
                </a:solidFill>
              </a:rPr>
              <a:t>Visits</a:t>
            </a:r>
          </a:p>
        </p:txBody>
      </p:sp>
      <p:sp>
        <p:nvSpPr>
          <p:cNvPr id="54" name="Text Box 10"/>
          <p:cNvSpPr txBox="1">
            <a:spLocks noChangeArrowheads="1"/>
          </p:cNvSpPr>
          <p:nvPr/>
        </p:nvSpPr>
        <p:spPr bwMode="auto">
          <a:xfrm>
            <a:off x="6315075" y="1295400"/>
            <a:ext cx="1082675" cy="457200"/>
          </a:xfrm>
          <a:prstGeom prst="rect">
            <a:avLst/>
          </a:prstGeom>
          <a:noFill/>
          <a:ln w="9525">
            <a:noFill/>
            <a:miter lim="800000"/>
            <a:headEnd/>
            <a:tailEnd/>
          </a:ln>
        </p:spPr>
        <p:txBody>
          <a:bodyPr wrap="none">
            <a:spAutoFit/>
          </a:bodyPr>
          <a:lstStyle/>
          <a:p>
            <a:pPr>
              <a:defRPr/>
            </a:pPr>
            <a:r>
              <a:rPr lang="en-US" b="1" kern="0">
                <a:solidFill>
                  <a:sysClr val="windowText" lastClr="000000"/>
                </a:solidFill>
              </a:rPr>
              <a:t>Pages</a:t>
            </a:r>
          </a:p>
        </p:txBody>
      </p:sp>
      <p:sp>
        <p:nvSpPr>
          <p:cNvPr id="55" name="Rectangle 11"/>
          <p:cNvSpPr>
            <a:spLocks noChangeArrowheads="1"/>
          </p:cNvSpPr>
          <p:nvPr/>
        </p:nvSpPr>
        <p:spPr bwMode="auto">
          <a:xfrm flipV="1">
            <a:off x="3124200" y="5133975"/>
            <a:ext cx="609600" cy="5334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defRPr/>
            </a:pPr>
            <a:endParaRPr lang="en-US" kern="0">
              <a:solidFill>
                <a:sysClr val="windowText" lastClr="000000"/>
              </a:solidFill>
            </a:endParaRPr>
          </a:p>
        </p:txBody>
      </p:sp>
      <p:sp>
        <p:nvSpPr>
          <p:cNvPr id="56" name="Text Box 12"/>
          <p:cNvSpPr txBox="1">
            <a:spLocks noChangeArrowheads="1"/>
          </p:cNvSpPr>
          <p:nvPr/>
        </p:nvSpPr>
        <p:spPr bwMode="auto">
          <a:xfrm flipV="1">
            <a:off x="3810000" y="5224463"/>
            <a:ext cx="677863" cy="519112"/>
          </a:xfrm>
          <a:prstGeom prst="rect">
            <a:avLst/>
          </a:prstGeom>
          <a:noFill/>
          <a:ln w="9525">
            <a:noFill/>
            <a:miter lim="800000"/>
            <a:headEnd/>
            <a:tailEnd/>
          </a:ln>
        </p:spPr>
        <p:txBody>
          <a:bodyPr wrap="none">
            <a:spAutoFit/>
          </a:bodyPr>
          <a:lstStyle/>
          <a:p>
            <a:pPr>
              <a:defRPr/>
            </a:pPr>
            <a:r>
              <a:rPr lang="en-US" sz="2800" b="1" kern="0">
                <a:solidFill>
                  <a:sysClr val="windowText" lastClr="000000"/>
                </a:solidFill>
              </a:rPr>
              <a:t>. . .</a:t>
            </a:r>
          </a:p>
        </p:txBody>
      </p:sp>
      <p:sp>
        <p:nvSpPr>
          <p:cNvPr id="57" name="Line 13"/>
          <p:cNvSpPr>
            <a:spLocks noChangeShapeType="1"/>
          </p:cNvSpPr>
          <p:nvPr/>
        </p:nvSpPr>
        <p:spPr bwMode="auto">
          <a:xfrm>
            <a:off x="1981200" y="3305175"/>
            <a:ext cx="1219200" cy="6858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58" name="Line 14"/>
          <p:cNvSpPr>
            <a:spLocks noChangeShapeType="1"/>
          </p:cNvSpPr>
          <p:nvPr/>
        </p:nvSpPr>
        <p:spPr bwMode="auto">
          <a:xfrm>
            <a:off x="3733800" y="3305175"/>
            <a:ext cx="914400" cy="6858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59" name="Line 15"/>
          <p:cNvSpPr>
            <a:spLocks noChangeShapeType="1"/>
          </p:cNvSpPr>
          <p:nvPr/>
        </p:nvSpPr>
        <p:spPr bwMode="auto">
          <a:xfrm>
            <a:off x="2133600" y="3305175"/>
            <a:ext cx="2362200" cy="6858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60" name="Line 16"/>
          <p:cNvSpPr>
            <a:spLocks noChangeShapeType="1"/>
          </p:cNvSpPr>
          <p:nvPr/>
        </p:nvSpPr>
        <p:spPr bwMode="auto">
          <a:xfrm flipH="1">
            <a:off x="3276600" y="3305175"/>
            <a:ext cx="304800" cy="6858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61" name="Line 17"/>
          <p:cNvSpPr>
            <a:spLocks noChangeShapeType="1"/>
          </p:cNvSpPr>
          <p:nvPr/>
        </p:nvSpPr>
        <p:spPr bwMode="auto">
          <a:xfrm flipH="1">
            <a:off x="3429000" y="3305175"/>
            <a:ext cx="2438400" cy="6858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62" name="Line 18"/>
          <p:cNvSpPr>
            <a:spLocks noChangeShapeType="1"/>
          </p:cNvSpPr>
          <p:nvPr/>
        </p:nvSpPr>
        <p:spPr bwMode="auto">
          <a:xfrm flipH="1">
            <a:off x="3657600" y="3305175"/>
            <a:ext cx="3810000" cy="6858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63" name="Line 19"/>
          <p:cNvSpPr>
            <a:spLocks noChangeShapeType="1"/>
          </p:cNvSpPr>
          <p:nvPr/>
        </p:nvSpPr>
        <p:spPr bwMode="auto">
          <a:xfrm flipH="1">
            <a:off x="5105400" y="3305175"/>
            <a:ext cx="2590800" cy="6858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64" name="Line 20"/>
          <p:cNvSpPr>
            <a:spLocks noChangeShapeType="1"/>
          </p:cNvSpPr>
          <p:nvPr/>
        </p:nvSpPr>
        <p:spPr bwMode="auto">
          <a:xfrm flipH="1">
            <a:off x="4876800" y="3305175"/>
            <a:ext cx="1143000" cy="6858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65" name="Rectangle 21"/>
          <p:cNvSpPr>
            <a:spLocks noChangeArrowheads="1"/>
          </p:cNvSpPr>
          <p:nvPr/>
        </p:nvSpPr>
        <p:spPr bwMode="auto">
          <a:xfrm flipV="1">
            <a:off x="4572000" y="5133975"/>
            <a:ext cx="609600" cy="5334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defRPr/>
            </a:pPr>
            <a:endParaRPr lang="en-US" kern="0">
              <a:solidFill>
                <a:sysClr val="windowText" lastClr="000000"/>
              </a:solidFill>
            </a:endParaRPr>
          </a:p>
        </p:txBody>
      </p:sp>
      <p:sp>
        <p:nvSpPr>
          <p:cNvPr id="66" name="Rectangle 22"/>
          <p:cNvSpPr>
            <a:spLocks noChangeArrowheads="1"/>
          </p:cNvSpPr>
          <p:nvPr/>
        </p:nvSpPr>
        <p:spPr bwMode="auto">
          <a:xfrm flipV="1">
            <a:off x="3124200" y="4067175"/>
            <a:ext cx="609600" cy="5334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defRPr/>
            </a:pPr>
            <a:endParaRPr lang="en-US" kern="0">
              <a:solidFill>
                <a:sysClr val="windowText" lastClr="000000"/>
              </a:solidFill>
            </a:endParaRPr>
          </a:p>
        </p:txBody>
      </p:sp>
      <p:sp>
        <p:nvSpPr>
          <p:cNvPr id="67" name="Text Box 23"/>
          <p:cNvSpPr txBox="1">
            <a:spLocks noChangeArrowheads="1"/>
          </p:cNvSpPr>
          <p:nvPr/>
        </p:nvSpPr>
        <p:spPr bwMode="auto">
          <a:xfrm flipV="1">
            <a:off x="3810000" y="4157663"/>
            <a:ext cx="677863" cy="519112"/>
          </a:xfrm>
          <a:prstGeom prst="rect">
            <a:avLst/>
          </a:prstGeom>
          <a:noFill/>
          <a:ln w="9525">
            <a:noFill/>
            <a:miter lim="800000"/>
            <a:headEnd/>
            <a:tailEnd/>
          </a:ln>
        </p:spPr>
        <p:txBody>
          <a:bodyPr wrap="none">
            <a:spAutoFit/>
          </a:bodyPr>
          <a:lstStyle/>
          <a:p>
            <a:pPr>
              <a:defRPr/>
            </a:pPr>
            <a:r>
              <a:rPr lang="en-US" sz="2800" b="1" kern="0">
                <a:solidFill>
                  <a:sysClr val="windowText" lastClr="000000"/>
                </a:solidFill>
              </a:rPr>
              <a:t>. . .</a:t>
            </a:r>
          </a:p>
        </p:txBody>
      </p:sp>
      <p:sp>
        <p:nvSpPr>
          <p:cNvPr id="68" name="Rectangle 24"/>
          <p:cNvSpPr>
            <a:spLocks noChangeArrowheads="1"/>
          </p:cNvSpPr>
          <p:nvPr/>
        </p:nvSpPr>
        <p:spPr bwMode="auto">
          <a:xfrm flipV="1">
            <a:off x="4572000" y="4067175"/>
            <a:ext cx="609600" cy="5334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defRPr/>
            </a:pPr>
            <a:endParaRPr lang="en-US" kern="0">
              <a:solidFill>
                <a:sysClr val="windowText" lastClr="000000"/>
              </a:solidFill>
            </a:endParaRPr>
          </a:p>
        </p:txBody>
      </p:sp>
      <p:sp>
        <p:nvSpPr>
          <p:cNvPr id="69" name="Text Box 25"/>
          <p:cNvSpPr txBox="1">
            <a:spLocks noChangeArrowheads="1"/>
          </p:cNvSpPr>
          <p:nvPr/>
        </p:nvSpPr>
        <p:spPr bwMode="auto">
          <a:xfrm>
            <a:off x="5791200" y="3822700"/>
            <a:ext cx="2286000" cy="396875"/>
          </a:xfrm>
          <a:prstGeom prst="rect">
            <a:avLst/>
          </a:prstGeom>
          <a:noFill/>
          <a:ln w="9525">
            <a:noFill/>
            <a:miter lim="800000"/>
            <a:headEnd/>
            <a:tailEnd/>
          </a:ln>
        </p:spPr>
        <p:txBody>
          <a:bodyPr>
            <a:spAutoFit/>
          </a:bodyPr>
          <a:lstStyle/>
          <a:p>
            <a:pPr>
              <a:spcBef>
                <a:spcPct val="50000"/>
              </a:spcBef>
              <a:defRPr/>
            </a:pPr>
            <a:r>
              <a:rPr lang="en-US" sz="2000" kern="0">
                <a:solidFill>
                  <a:sysClr val="windowText" lastClr="000000"/>
                </a:solidFill>
              </a:rPr>
              <a:t>join by url</a:t>
            </a:r>
          </a:p>
        </p:txBody>
      </p:sp>
      <p:sp>
        <p:nvSpPr>
          <p:cNvPr id="70" name="Line 26"/>
          <p:cNvSpPr>
            <a:spLocks noChangeShapeType="1"/>
          </p:cNvSpPr>
          <p:nvPr/>
        </p:nvSpPr>
        <p:spPr bwMode="auto">
          <a:xfrm>
            <a:off x="3352800" y="4600575"/>
            <a:ext cx="0" cy="5334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71" name="Line 27"/>
          <p:cNvSpPr>
            <a:spLocks noChangeShapeType="1"/>
          </p:cNvSpPr>
          <p:nvPr/>
        </p:nvSpPr>
        <p:spPr bwMode="auto">
          <a:xfrm>
            <a:off x="4953000" y="4600575"/>
            <a:ext cx="0" cy="5334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72" name="Line 28"/>
          <p:cNvSpPr>
            <a:spLocks noChangeShapeType="1"/>
          </p:cNvSpPr>
          <p:nvPr/>
        </p:nvSpPr>
        <p:spPr bwMode="auto">
          <a:xfrm flipH="1">
            <a:off x="3505200" y="4600575"/>
            <a:ext cx="1295400" cy="4572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73" name="Line 29"/>
          <p:cNvSpPr>
            <a:spLocks noChangeShapeType="1"/>
          </p:cNvSpPr>
          <p:nvPr/>
        </p:nvSpPr>
        <p:spPr bwMode="auto">
          <a:xfrm>
            <a:off x="3505200" y="4600575"/>
            <a:ext cx="1219200" cy="4572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74" name="Line 30"/>
          <p:cNvSpPr>
            <a:spLocks noChangeShapeType="1"/>
          </p:cNvSpPr>
          <p:nvPr/>
        </p:nvSpPr>
        <p:spPr bwMode="auto">
          <a:xfrm>
            <a:off x="3429000" y="5667375"/>
            <a:ext cx="0" cy="5334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75" name="Line 31"/>
          <p:cNvSpPr>
            <a:spLocks noChangeShapeType="1"/>
          </p:cNvSpPr>
          <p:nvPr/>
        </p:nvSpPr>
        <p:spPr bwMode="auto">
          <a:xfrm>
            <a:off x="4876800" y="5667375"/>
            <a:ext cx="0" cy="5334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76" name="Text Box 32"/>
          <p:cNvSpPr txBox="1">
            <a:spLocks noChangeArrowheads="1"/>
          </p:cNvSpPr>
          <p:nvPr/>
        </p:nvSpPr>
        <p:spPr bwMode="auto">
          <a:xfrm>
            <a:off x="3278188" y="6248400"/>
            <a:ext cx="1674812" cy="457200"/>
          </a:xfrm>
          <a:prstGeom prst="rect">
            <a:avLst/>
          </a:prstGeom>
          <a:noFill/>
          <a:ln w="9525">
            <a:noFill/>
            <a:miter lim="800000"/>
            <a:headEnd/>
            <a:tailEnd/>
          </a:ln>
        </p:spPr>
        <p:txBody>
          <a:bodyPr wrap="none">
            <a:spAutoFit/>
          </a:bodyPr>
          <a:lstStyle/>
          <a:p>
            <a:pPr>
              <a:defRPr/>
            </a:pPr>
            <a:r>
              <a:rPr lang="en-US" kern="0">
                <a:solidFill>
                  <a:sysClr val="windowText" lastClr="000000"/>
                </a:solidFill>
              </a:rPr>
              <a:t>the answer</a:t>
            </a:r>
          </a:p>
        </p:txBody>
      </p:sp>
      <p:sp>
        <p:nvSpPr>
          <p:cNvPr id="77" name="Text Box 33"/>
          <p:cNvSpPr txBox="1">
            <a:spLocks noChangeArrowheads="1"/>
          </p:cNvSpPr>
          <p:nvPr/>
        </p:nvSpPr>
        <p:spPr bwMode="auto">
          <a:xfrm>
            <a:off x="8077200" y="2286000"/>
            <a:ext cx="762000" cy="396875"/>
          </a:xfrm>
          <a:prstGeom prst="rect">
            <a:avLst/>
          </a:prstGeom>
          <a:noFill/>
          <a:ln w="9525">
            <a:noFill/>
            <a:miter lim="800000"/>
            <a:headEnd/>
            <a:tailEnd/>
          </a:ln>
        </p:spPr>
        <p:txBody>
          <a:bodyPr>
            <a:spAutoFit/>
          </a:bodyPr>
          <a:lstStyle/>
          <a:p>
            <a:pPr>
              <a:spcBef>
                <a:spcPct val="50000"/>
              </a:spcBef>
              <a:defRPr/>
            </a:pPr>
            <a:r>
              <a:rPr lang="en-US" sz="2000" kern="0">
                <a:solidFill>
                  <a:sysClr val="windowText" lastClr="000000"/>
                </a:solidFill>
              </a:rPr>
              <a:t>load</a:t>
            </a:r>
          </a:p>
        </p:txBody>
      </p:sp>
      <p:sp>
        <p:nvSpPr>
          <p:cNvPr id="78" name="Text Box 34"/>
          <p:cNvSpPr txBox="1">
            <a:spLocks noChangeArrowheads="1"/>
          </p:cNvSpPr>
          <p:nvPr/>
        </p:nvSpPr>
        <p:spPr bwMode="auto">
          <a:xfrm>
            <a:off x="1066800" y="2286000"/>
            <a:ext cx="762000" cy="396875"/>
          </a:xfrm>
          <a:prstGeom prst="rect">
            <a:avLst/>
          </a:prstGeom>
          <a:noFill/>
          <a:ln w="9525">
            <a:noFill/>
            <a:miter lim="800000"/>
            <a:headEnd/>
            <a:tailEnd/>
          </a:ln>
        </p:spPr>
        <p:txBody>
          <a:bodyPr>
            <a:spAutoFit/>
          </a:bodyPr>
          <a:lstStyle/>
          <a:p>
            <a:pPr>
              <a:spcBef>
                <a:spcPct val="50000"/>
              </a:spcBef>
              <a:defRPr/>
            </a:pPr>
            <a:r>
              <a:rPr lang="en-US" sz="2000" kern="0">
                <a:solidFill>
                  <a:sysClr val="windowText" lastClr="000000"/>
                </a:solidFill>
              </a:rPr>
              <a:t>load</a:t>
            </a:r>
          </a:p>
        </p:txBody>
      </p:sp>
      <p:sp>
        <p:nvSpPr>
          <p:cNvPr id="79" name="Text Box 35"/>
          <p:cNvSpPr txBox="1">
            <a:spLocks noChangeArrowheads="1"/>
          </p:cNvSpPr>
          <p:nvPr/>
        </p:nvSpPr>
        <p:spPr bwMode="auto">
          <a:xfrm>
            <a:off x="152400" y="2771775"/>
            <a:ext cx="2133600" cy="396875"/>
          </a:xfrm>
          <a:prstGeom prst="rect">
            <a:avLst/>
          </a:prstGeom>
          <a:noFill/>
          <a:ln w="9525">
            <a:noFill/>
            <a:miter lim="800000"/>
            <a:headEnd/>
            <a:tailEnd/>
          </a:ln>
        </p:spPr>
        <p:txBody>
          <a:bodyPr>
            <a:spAutoFit/>
          </a:bodyPr>
          <a:lstStyle/>
          <a:p>
            <a:pPr>
              <a:spcBef>
                <a:spcPct val="50000"/>
              </a:spcBef>
              <a:defRPr/>
            </a:pPr>
            <a:r>
              <a:rPr lang="en-US" sz="2000" kern="0">
                <a:solidFill>
                  <a:sysClr val="windowText" lastClr="000000"/>
                </a:solidFill>
              </a:rPr>
              <a:t>canonicalize</a:t>
            </a:r>
          </a:p>
        </p:txBody>
      </p:sp>
      <p:sp>
        <p:nvSpPr>
          <p:cNvPr id="80" name="Text Box 36"/>
          <p:cNvSpPr txBox="1">
            <a:spLocks noChangeArrowheads="1"/>
          </p:cNvSpPr>
          <p:nvPr/>
        </p:nvSpPr>
        <p:spPr bwMode="auto">
          <a:xfrm>
            <a:off x="5334000" y="5089525"/>
            <a:ext cx="3429000" cy="396875"/>
          </a:xfrm>
          <a:prstGeom prst="rect">
            <a:avLst/>
          </a:prstGeom>
          <a:noFill/>
          <a:ln w="9525">
            <a:noFill/>
            <a:miter lim="800000"/>
            <a:headEnd/>
            <a:tailEnd/>
          </a:ln>
        </p:spPr>
        <p:txBody>
          <a:bodyPr>
            <a:spAutoFit/>
          </a:bodyPr>
          <a:lstStyle/>
          <a:p>
            <a:pPr>
              <a:spcBef>
                <a:spcPct val="50000"/>
              </a:spcBef>
              <a:defRPr/>
            </a:pPr>
            <a:r>
              <a:rPr lang="en-US" sz="2000" kern="0">
                <a:solidFill>
                  <a:sysClr val="windowText" lastClr="000000"/>
                </a:solidFill>
              </a:rPr>
              <a:t>compute average pagerank</a:t>
            </a:r>
          </a:p>
        </p:txBody>
      </p:sp>
      <p:sp>
        <p:nvSpPr>
          <p:cNvPr id="81" name="Text Box 37"/>
          <p:cNvSpPr txBox="1">
            <a:spLocks noChangeArrowheads="1"/>
          </p:cNvSpPr>
          <p:nvPr/>
        </p:nvSpPr>
        <p:spPr bwMode="auto">
          <a:xfrm>
            <a:off x="5334000" y="5438775"/>
            <a:ext cx="2514600" cy="396875"/>
          </a:xfrm>
          <a:prstGeom prst="rect">
            <a:avLst/>
          </a:prstGeom>
          <a:noFill/>
          <a:ln w="9525">
            <a:noFill/>
            <a:miter lim="800000"/>
            <a:headEnd/>
            <a:tailEnd/>
          </a:ln>
        </p:spPr>
        <p:txBody>
          <a:bodyPr>
            <a:spAutoFit/>
          </a:bodyPr>
          <a:lstStyle/>
          <a:p>
            <a:pPr>
              <a:spcBef>
                <a:spcPct val="50000"/>
              </a:spcBef>
              <a:defRPr/>
            </a:pPr>
            <a:r>
              <a:rPr lang="en-US" sz="2000" kern="0">
                <a:solidFill>
                  <a:sysClr val="windowText" lastClr="000000"/>
                </a:solidFill>
              </a:rPr>
              <a:t>filter </a:t>
            </a:r>
          </a:p>
        </p:txBody>
      </p:sp>
      <p:sp>
        <p:nvSpPr>
          <p:cNvPr id="82" name="Text Box 38"/>
          <p:cNvSpPr txBox="1">
            <a:spLocks noChangeArrowheads="1"/>
          </p:cNvSpPr>
          <p:nvPr/>
        </p:nvSpPr>
        <p:spPr bwMode="auto">
          <a:xfrm>
            <a:off x="5334000" y="4600575"/>
            <a:ext cx="2286000" cy="396875"/>
          </a:xfrm>
          <a:prstGeom prst="rect">
            <a:avLst/>
          </a:prstGeom>
          <a:noFill/>
          <a:ln w="9525">
            <a:noFill/>
            <a:miter lim="800000"/>
            <a:headEnd/>
            <a:tailEnd/>
          </a:ln>
        </p:spPr>
        <p:txBody>
          <a:bodyPr>
            <a:spAutoFit/>
          </a:bodyPr>
          <a:lstStyle/>
          <a:p>
            <a:pPr>
              <a:spcBef>
                <a:spcPct val="50000"/>
              </a:spcBef>
              <a:defRPr/>
            </a:pPr>
            <a:r>
              <a:rPr lang="en-US" sz="2000" kern="0">
                <a:solidFill>
                  <a:sysClr val="windowText" lastClr="000000"/>
                </a:solidFill>
              </a:rPr>
              <a:t>group by user</a:t>
            </a:r>
          </a:p>
        </p:txBody>
      </p:sp>
      <p:sp>
        <p:nvSpPr>
          <p:cNvPr id="83" name="Rectangle 39"/>
          <p:cNvSpPr>
            <a:spLocks noChangeArrowheads="1"/>
          </p:cNvSpPr>
          <p:nvPr/>
        </p:nvSpPr>
        <p:spPr bwMode="auto">
          <a:xfrm flipV="1">
            <a:off x="5715000" y="2771775"/>
            <a:ext cx="609600" cy="5334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defRPr/>
            </a:pPr>
            <a:endParaRPr lang="en-US" kern="0">
              <a:solidFill>
                <a:sysClr val="windowText" lastClr="000000"/>
              </a:solidFill>
            </a:endParaRPr>
          </a:p>
        </p:txBody>
      </p:sp>
      <p:sp>
        <p:nvSpPr>
          <p:cNvPr id="84" name="Rectangle 40"/>
          <p:cNvSpPr>
            <a:spLocks noChangeArrowheads="1"/>
          </p:cNvSpPr>
          <p:nvPr/>
        </p:nvSpPr>
        <p:spPr bwMode="auto">
          <a:xfrm flipV="1">
            <a:off x="7391400" y="2771775"/>
            <a:ext cx="609600" cy="5334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defRPr/>
            </a:pPr>
            <a:endParaRPr lang="en-US" kern="0">
              <a:solidFill>
                <a:sysClr val="windowText" lastClr="000000"/>
              </a:solidFill>
            </a:endParaRPr>
          </a:p>
        </p:txBody>
      </p:sp>
      <p:sp>
        <p:nvSpPr>
          <p:cNvPr id="85" name="Rectangle 41"/>
          <p:cNvSpPr>
            <a:spLocks noChangeArrowheads="1"/>
          </p:cNvSpPr>
          <p:nvPr/>
        </p:nvSpPr>
        <p:spPr bwMode="auto">
          <a:xfrm flipV="1">
            <a:off x="1752600" y="2771775"/>
            <a:ext cx="609600" cy="5334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defRPr/>
            </a:pPr>
            <a:endParaRPr lang="en-US" kern="0">
              <a:solidFill>
                <a:sysClr val="windowText" lastClr="000000"/>
              </a:solidFill>
            </a:endParaRPr>
          </a:p>
        </p:txBody>
      </p:sp>
      <p:sp>
        <p:nvSpPr>
          <p:cNvPr id="86" name="Rectangle 42"/>
          <p:cNvSpPr>
            <a:spLocks noChangeArrowheads="1"/>
          </p:cNvSpPr>
          <p:nvPr/>
        </p:nvSpPr>
        <p:spPr bwMode="auto">
          <a:xfrm flipV="1">
            <a:off x="3429000" y="2771775"/>
            <a:ext cx="609600" cy="5334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defRPr/>
            </a:pPr>
            <a:endParaRPr lang="en-US" kern="0">
              <a:solidFill>
                <a:sysClr val="windowText" lastClr="000000"/>
              </a:solidFill>
            </a:endParaRPr>
          </a:p>
        </p:txBody>
      </p:sp>
      <p:sp>
        <p:nvSpPr>
          <p:cNvPr id="87" name="Line 43"/>
          <p:cNvSpPr>
            <a:spLocks noChangeShapeType="1"/>
          </p:cNvSpPr>
          <p:nvPr/>
        </p:nvSpPr>
        <p:spPr bwMode="auto">
          <a:xfrm>
            <a:off x="2057400" y="2514600"/>
            <a:ext cx="0" cy="2286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88" name="Line 44"/>
          <p:cNvSpPr>
            <a:spLocks noChangeShapeType="1"/>
          </p:cNvSpPr>
          <p:nvPr/>
        </p:nvSpPr>
        <p:spPr bwMode="auto">
          <a:xfrm>
            <a:off x="3733800" y="2514600"/>
            <a:ext cx="0" cy="2286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89" name="Line 45"/>
          <p:cNvSpPr>
            <a:spLocks noChangeShapeType="1"/>
          </p:cNvSpPr>
          <p:nvPr/>
        </p:nvSpPr>
        <p:spPr bwMode="auto">
          <a:xfrm>
            <a:off x="6019800" y="2514600"/>
            <a:ext cx="0" cy="2286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90" name="Line 46"/>
          <p:cNvSpPr>
            <a:spLocks noChangeShapeType="1"/>
          </p:cNvSpPr>
          <p:nvPr/>
        </p:nvSpPr>
        <p:spPr bwMode="auto">
          <a:xfrm>
            <a:off x="7696200" y="2514600"/>
            <a:ext cx="0" cy="2286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47" name="AutoShape 3"/>
          <p:cNvSpPr>
            <a:spLocks noChangeArrowheads="1"/>
          </p:cNvSpPr>
          <p:nvPr/>
        </p:nvSpPr>
        <p:spPr bwMode="auto">
          <a:xfrm>
            <a:off x="1752600" y="1781175"/>
            <a:ext cx="609600" cy="762000"/>
          </a:xfrm>
          <a:prstGeom prst="can">
            <a:avLst>
              <a:gd name="adj" fmla="val 31250"/>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defRPr/>
            </a:pPr>
            <a:endParaRPr lang="en-US" kern="0">
              <a:solidFill>
                <a:sysClr val="windowText" lastClr="000000"/>
              </a:solidFill>
            </a:endParaRPr>
          </a:p>
        </p:txBody>
      </p:sp>
      <p:sp>
        <p:nvSpPr>
          <p:cNvPr id="48" name="AutoShape 4"/>
          <p:cNvSpPr>
            <a:spLocks noChangeArrowheads="1"/>
          </p:cNvSpPr>
          <p:nvPr/>
        </p:nvSpPr>
        <p:spPr bwMode="auto">
          <a:xfrm>
            <a:off x="3429000" y="1781175"/>
            <a:ext cx="609600" cy="762000"/>
          </a:xfrm>
          <a:prstGeom prst="can">
            <a:avLst>
              <a:gd name="adj" fmla="val 31250"/>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defRPr/>
            </a:pPr>
            <a:endParaRPr lang="en-US" kern="0">
              <a:solidFill>
                <a:sysClr val="windowText" lastClr="000000"/>
              </a:solidFill>
            </a:endParaRPr>
          </a:p>
        </p:txBody>
      </p:sp>
      <p:sp>
        <p:nvSpPr>
          <p:cNvPr id="50" name="AutoShape 6"/>
          <p:cNvSpPr>
            <a:spLocks noChangeArrowheads="1"/>
          </p:cNvSpPr>
          <p:nvPr/>
        </p:nvSpPr>
        <p:spPr bwMode="auto">
          <a:xfrm>
            <a:off x="5715000" y="1781175"/>
            <a:ext cx="609600" cy="762000"/>
          </a:xfrm>
          <a:prstGeom prst="can">
            <a:avLst>
              <a:gd name="adj" fmla="val 31250"/>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defRPr/>
            </a:pPr>
            <a:endParaRPr lang="en-US" kern="0">
              <a:solidFill>
                <a:sysClr val="windowText" lastClr="000000"/>
              </a:solidFill>
            </a:endParaRPr>
          </a:p>
        </p:txBody>
      </p:sp>
      <p:sp>
        <p:nvSpPr>
          <p:cNvPr id="51" name="AutoShape 7"/>
          <p:cNvSpPr>
            <a:spLocks noChangeArrowheads="1"/>
          </p:cNvSpPr>
          <p:nvPr/>
        </p:nvSpPr>
        <p:spPr bwMode="auto">
          <a:xfrm>
            <a:off x="7391400" y="1781175"/>
            <a:ext cx="609600" cy="762000"/>
          </a:xfrm>
          <a:prstGeom prst="can">
            <a:avLst>
              <a:gd name="adj" fmla="val 31250"/>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defRPr/>
            </a:pPr>
            <a:endParaRPr lang="en-US" kern="0">
              <a:solidFill>
                <a:sysClr val="windowText" lastClr="000000"/>
              </a:solidFill>
            </a:endParaRPr>
          </a:p>
        </p:txBody>
      </p:sp>
      <p:sp>
        <p:nvSpPr>
          <p:cNvPr id="91" name="TextBox 3"/>
          <p:cNvSpPr txBox="1">
            <a:spLocks noChangeArrowheads="1"/>
          </p:cNvSpPr>
          <p:nvPr/>
        </p:nvSpPr>
        <p:spPr bwMode="auto">
          <a:xfrm>
            <a:off x="0" y="6611938"/>
            <a:ext cx="3429000" cy="246221"/>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da-DK" sz="1000" dirty="0">
                <a:solidFill>
                  <a:srgbClr val="000000"/>
                </a:solidFill>
              </a:rPr>
              <a:t>Pig Slides adapted from Olston et al.</a:t>
            </a:r>
          </a:p>
        </p:txBody>
      </p:sp>
    </p:spTree>
    <p:extLst>
      <p:ext uri="{BB962C8B-B14F-4D97-AF65-F5344CB8AC3E}">
        <p14:creationId xmlns:p14="http://schemas.microsoft.com/office/powerpoint/2010/main" val="3289342973"/>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
            <a:ext cx="8686800" cy="1028700"/>
          </a:xfrm>
        </p:spPr>
        <p:txBody>
          <a:bodyPr/>
          <a:lstStyle/>
          <a:p>
            <a:r>
              <a:rPr lang="en-US" dirty="0" smtClean="0"/>
              <a:t>MapReduce Code</a:t>
            </a:r>
            <a:endParaRPr lang="en-US" dirty="0"/>
          </a:p>
        </p:txBody>
      </p:sp>
      <p:graphicFrame>
        <p:nvGraphicFramePr>
          <p:cNvPr id="1026" name="Object 2"/>
          <p:cNvGraphicFramePr>
            <a:graphicFrameLocks noChangeAspect="1"/>
          </p:cNvGraphicFramePr>
          <p:nvPr>
            <p:extLst>
              <p:ext uri="{D42A27DB-BD31-4B8C-83A1-F6EECF244321}">
                <p14:modId xmlns:p14="http://schemas.microsoft.com/office/powerpoint/2010/main" val="3751488549"/>
              </p:ext>
            </p:extLst>
          </p:nvPr>
        </p:nvGraphicFramePr>
        <p:xfrm>
          <a:off x="26126" y="1143000"/>
          <a:ext cx="9035713" cy="4716463"/>
        </p:xfrm>
        <a:graphic>
          <a:graphicData uri="http://schemas.openxmlformats.org/presentationml/2006/ole">
            <mc:AlternateContent xmlns:mc="http://schemas.openxmlformats.org/markup-compatibility/2006">
              <mc:Choice xmlns:v="urn:schemas-microsoft-com:vml" Requires="v">
                <p:oleObj spid="_x0000_s5143" name="Document" r:id="rId3" imgW="13716000" imgH="9534144" progId="Word.Document.8">
                  <p:embed/>
                </p:oleObj>
              </mc:Choice>
              <mc:Fallback>
                <p:oleObj name="Document" r:id="rId3" imgW="13716000" imgH="9534144" progId="Word.Document.8">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26" y="1143000"/>
                        <a:ext cx="9035713" cy="4716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TextBox 3"/>
          <p:cNvSpPr txBox="1">
            <a:spLocks noChangeArrowheads="1"/>
          </p:cNvSpPr>
          <p:nvPr/>
        </p:nvSpPr>
        <p:spPr bwMode="auto">
          <a:xfrm>
            <a:off x="0" y="6611938"/>
            <a:ext cx="3429000" cy="246221"/>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da-DK" sz="1000" dirty="0">
                <a:solidFill>
                  <a:srgbClr val="000000"/>
                </a:solidFill>
              </a:rPr>
              <a:t>Pig Slides adapted from Olston et al.</a:t>
            </a:r>
          </a:p>
        </p:txBody>
      </p:sp>
    </p:spTree>
    <p:extLst>
      <p:ext uri="{BB962C8B-B14F-4D97-AF65-F5344CB8AC3E}">
        <p14:creationId xmlns:p14="http://schemas.microsoft.com/office/powerpoint/2010/main" val="361241034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CAP Theorem</a:t>
            </a:r>
          </a:p>
        </p:txBody>
      </p:sp>
      <p:sp>
        <p:nvSpPr>
          <p:cNvPr id="40963" name="Rectangle 3"/>
          <p:cNvSpPr>
            <a:spLocks noGrp="1" noChangeArrowheads="1"/>
          </p:cNvSpPr>
          <p:nvPr>
            <p:ph type="body" idx="1"/>
          </p:nvPr>
        </p:nvSpPr>
        <p:spPr/>
        <p:txBody>
          <a:bodyPr/>
          <a:lstStyle/>
          <a:p>
            <a:r>
              <a:rPr lang="en-US" sz="2400"/>
              <a:t>Three properties of a system: consistency, availability and partitions</a:t>
            </a:r>
          </a:p>
          <a:p>
            <a:r>
              <a:rPr lang="en-US" sz="2400"/>
              <a:t>You can have at most two of these three properties for any shared-data system</a:t>
            </a:r>
          </a:p>
          <a:p>
            <a:r>
              <a:rPr lang="en-US" sz="2400"/>
              <a:t>To scale out, you have to partition.  That leaves either consistency or availability to choose from</a:t>
            </a:r>
          </a:p>
          <a:p>
            <a:pPr lvl="1"/>
            <a:r>
              <a:rPr lang="en-US" sz="2200"/>
              <a:t>In almost all cases, you would choose availability over consistency</a:t>
            </a:r>
          </a:p>
        </p:txBody>
      </p:sp>
    </p:spTree>
    <p:extLst>
      <p:ext uri="{BB962C8B-B14F-4D97-AF65-F5344CB8AC3E}">
        <p14:creationId xmlns:p14="http://schemas.microsoft.com/office/powerpoint/2010/main" val="388281438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Latin Script</a:t>
            </a:r>
            <a:endParaRPr lang="en-US" dirty="0"/>
          </a:p>
        </p:txBody>
      </p:sp>
      <p:sp>
        <p:nvSpPr>
          <p:cNvPr id="4" name="Text Box 4"/>
          <p:cNvSpPr txBox="1">
            <a:spLocks noChangeArrowheads="1"/>
          </p:cNvSpPr>
          <p:nvPr/>
        </p:nvSpPr>
        <p:spPr bwMode="auto">
          <a:xfrm>
            <a:off x="152400" y="2057400"/>
            <a:ext cx="8915400" cy="3139321"/>
          </a:xfrm>
          <a:prstGeom prst="rect">
            <a:avLst/>
          </a:prstGeom>
          <a:noFill/>
          <a:ln w="9525">
            <a:noFill/>
            <a:miter lim="800000"/>
            <a:headEnd/>
            <a:tailEnd/>
          </a:ln>
        </p:spPr>
        <p:txBody>
          <a:bodyPr wrap="square">
            <a:spAutoFit/>
          </a:bodyPr>
          <a:lstStyle/>
          <a:p>
            <a:pPr>
              <a:defRPr/>
            </a:pPr>
            <a:r>
              <a:rPr lang="en-US" kern="0" dirty="0">
                <a:solidFill>
                  <a:srgbClr val="333399"/>
                </a:solidFill>
                <a:latin typeface="Courier" pitchFamily="-112" charset="0"/>
              </a:rPr>
              <a:t>Visits</a:t>
            </a:r>
            <a:r>
              <a:rPr lang="en-US" kern="0" dirty="0">
                <a:solidFill>
                  <a:sysClr val="windowText" lastClr="000000"/>
                </a:solidFill>
                <a:latin typeface="Courier" pitchFamily="-112" charset="0"/>
              </a:rPr>
              <a:t> = </a:t>
            </a:r>
            <a:r>
              <a:rPr lang="en-US" b="1" kern="0" dirty="0">
                <a:solidFill>
                  <a:sysClr val="windowText" lastClr="000000"/>
                </a:solidFill>
                <a:latin typeface="Courier" pitchFamily="-112" charset="0"/>
              </a:rPr>
              <a:t>load</a:t>
            </a:r>
            <a:r>
              <a:rPr lang="en-US" kern="0" dirty="0">
                <a:solidFill>
                  <a:sysClr val="windowText" lastClr="000000"/>
                </a:solidFill>
                <a:latin typeface="Courier" pitchFamily="-112" charset="0"/>
              </a:rPr>
              <a:t>    </a:t>
            </a:r>
            <a:r>
              <a:rPr lang="en-US" kern="0" dirty="0">
                <a:solidFill>
                  <a:srgbClr val="007200"/>
                </a:solidFill>
                <a:latin typeface="Courier" pitchFamily="-112" charset="0"/>
              </a:rPr>
              <a:t>‘/data/visits’</a:t>
            </a:r>
            <a:r>
              <a:rPr lang="en-US" kern="0" dirty="0">
                <a:solidFill>
                  <a:sysClr val="windowText" lastClr="000000"/>
                </a:solidFill>
                <a:latin typeface="Courier" pitchFamily="-112" charset="0"/>
              </a:rPr>
              <a:t> as (</a:t>
            </a:r>
            <a:r>
              <a:rPr lang="en-US" kern="0" dirty="0">
                <a:solidFill>
                  <a:srgbClr val="333399"/>
                </a:solidFill>
                <a:latin typeface="Courier" pitchFamily="-112" charset="0"/>
              </a:rPr>
              <a:t>user</a:t>
            </a:r>
            <a:r>
              <a:rPr lang="en-US" kern="0" dirty="0">
                <a:solidFill>
                  <a:sysClr val="windowText" lastClr="000000"/>
                </a:solidFill>
                <a:latin typeface="Courier" pitchFamily="-112" charset="0"/>
              </a:rPr>
              <a:t>, </a:t>
            </a:r>
            <a:r>
              <a:rPr lang="en-US" kern="0" dirty="0" err="1">
                <a:solidFill>
                  <a:srgbClr val="333399"/>
                </a:solidFill>
                <a:latin typeface="Courier" pitchFamily="-112" charset="0"/>
              </a:rPr>
              <a:t>url</a:t>
            </a:r>
            <a:r>
              <a:rPr lang="en-US" kern="0" dirty="0">
                <a:solidFill>
                  <a:sysClr val="windowText" lastClr="000000"/>
                </a:solidFill>
                <a:latin typeface="Courier" pitchFamily="-112" charset="0"/>
              </a:rPr>
              <a:t>, </a:t>
            </a:r>
            <a:r>
              <a:rPr lang="en-US" kern="0" dirty="0">
                <a:solidFill>
                  <a:srgbClr val="333399"/>
                </a:solidFill>
                <a:latin typeface="Courier" pitchFamily="-112" charset="0"/>
              </a:rPr>
              <a:t>time</a:t>
            </a:r>
            <a:r>
              <a:rPr lang="en-US" kern="0" dirty="0">
                <a:solidFill>
                  <a:sysClr val="windowText" lastClr="000000"/>
                </a:solidFill>
                <a:latin typeface="Courier" pitchFamily="-112" charset="0"/>
              </a:rPr>
              <a:t>);</a:t>
            </a:r>
          </a:p>
          <a:p>
            <a:pPr>
              <a:defRPr/>
            </a:pPr>
            <a:r>
              <a:rPr lang="en-US" kern="0" dirty="0">
                <a:solidFill>
                  <a:srgbClr val="333399"/>
                </a:solidFill>
                <a:latin typeface="Courier" pitchFamily="-112" charset="0"/>
              </a:rPr>
              <a:t>Visits</a:t>
            </a:r>
            <a:r>
              <a:rPr lang="en-US" kern="0" dirty="0">
                <a:solidFill>
                  <a:sysClr val="windowText" lastClr="000000"/>
                </a:solidFill>
                <a:latin typeface="Courier" pitchFamily="-112" charset="0"/>
              </a:rPr>
              <a:t> = </a:t>
            </a:r>
            <a:r>
              <a:rPr lang="en-US" b="1" kern="0" dirty="0" err="1">
                <a:solidFill>
                  <a:sysClr val="windowText" lastClr="000000"/>
                </a:solidFill>
                <a:latin typeface="Courier" pitchFamily="-112" charset="0"/>
              </a:rPr>
              <a:t>foreach</a:t>
            </a:r>
            <a:r>
              <a:rPr lang="en-US" kern="0" dirty="0">
                <a:solidFill>
                  <a:sysClr val="windowText" lastClr="000000"/>
                </a:solidFill>
                <a:latin typeface="Courier" pitchFamily="-112" charset="0"/>
              </a:rPr>
              <a:t> </a:t>
            </a:r>
            <a:r>
              <a:rPr lang="en-US" kern="0" dirty="0">
                <a:solidFill>
                  <a:srgbClr val="333399"/>
                </a:solidFill>
                <a:latin typeface="Courier" pitchFamily="-112" charset="0"/>
              </a:rPr>
              <a:t>Visits</a:t>
            </a:r>
            <a:r>
              <a:rPr lang="en-US" kern="0" dirty="0">
                <a:solidFill>
                  <a:sysClr val="windowText" lastClr="000000"/>
                </a:solidFill>
                <a:latin typeface="Courier" pitchFamily="-112" charset="0"/>
              </a:rPr>
              <a:t> generate </a:t>
            </a:r>
            <a:r>
              <a:rPr lang="en-US" kern="0" dirty="0">
                <a:solidFill>
                  <a:srgbClr val="333399"/>
                </a:solidFill>
                <a:latin typeface="Courier" pitchFamily="-112" charset="0"/>
              </a:rPr>
              <a:t>user</a:t>
            </a:r>
            <a:r>
              <a:rPr lang="en-US" kern="0" dirty="0">
                <a:solidFill>
                  <a:sysClr val="windowText" lastClr="000000"/>
                </a:solidFill>
                <a:latin typeface="Courier" pitchFamily="-112" charset="0"/>
              </a:rPr>
              <a:t>, </a:t>
            </a:r>
            <a:r>
              <a:rPr lang="en-US" kern="0" dirty="0" err="1">
                <a:solidFill>
                  <a:srgbClr val="A30000"/>
                </a:solidFill>
                <a:latin typeface="Courier" pitchFamily="-112" charset="0"/>
              </a:rPr>
              <a:t>Canonicalize</a:t>
            </a:r>
            <a:r>
              <a:rPr lang="en-US" kern="0" dirty="0">
                <a:solidFill>
                  <a:srgbClr val="A30000"/>
                </a:solidFill>
                <a:latin typeface="Courier" pitchFamily="-112" charset="0"/>
              </a:rPr>
              <a:t>(</a:t>
            </a:r>
            <a:r>
              <a:rPr lang="en-US" kern="0" dirty="0" err="1">
                <a:solidFill>
                  <a:srgbClr val="333399"/>
                </a:solidFill>
                <a:latin typeface="Courier" pitchFamily="-112" charset="0"/>
              </a:rPr>
              <a:t>url</a:t>
            </a:r>
            <a:r>
              <a:rPr lang="en-US" kern="0" dirty="0">
                <a:solidFill>
                  <a:srgbClr val="A30000"/>
                </a:solidFill>
                <a:latin typeface="Courier" pitchFamily="-112" charset="0"/>
              </a:rPr>
              <a:t>)</a:t>
            </a:r>
            <a:r>
              <a:rPr lang="en-US" kern="0" dirty="0">
                <a:solidFill>
                  <a:sysClr val="windowText" lastClr="000000"/>
                </a:solidFill>
                <a:latin typeface="Courier" pitchFamily="-112" charset="0"/>
              </a:rPr>
              <a:t>, </a:t>
            </a:r>
            <a:r>
              <a:rPr lang="en-US" kern="0" dirty="0">
                <a:solidFill>
                  <a:srgbClr val="333399"/>
                </a:solidFill>
                <a:latin typeface="Courier" pitchFamily="-112" charset="0"/>
              </a:rPr>
              <a:t>time</a:t>
            </a:r>
            <a:r>
              <a:rPr lang="en-US" kern="0" dirty="0">
                <a:solidFill>
                  <a:sysClr val="windowText" lastClr="000000"/>
                </a:solidFill>
                <a:latin typeface="Courier" pitchFamily="-112" charset="0"/>
              </a:rPr>
              <a:t>;</a:t>
            </a:r>
          </a:p>
          <a:p>
            <a:pPr>
              <a:defRPr/>
            </a:pPr>
            <a:endParaRPr lang="en-US" kern="0" dirty="0">
              <a:solidFill>
                <a:sysClr val="windowText" lastClr="000000"/>
              </a:solidFill>
              <a:latin typeface="Courier" pitchFamily="-112" charset="0"/>
            </a:endParaRPr>
          </a:p>
          <a:p>
            <a:pPr>
              <a:defRPr/>
            </a:pPr>
            <a:r>
              <a:rPr lang="en-US" kern="0" dirty="0">
                <a:solidFill>
                  <a:srgbClr val="333399"/>
                </a:solidFill>
                <a:latin typeface="Courier" pitchFamily="-112" charset="0"/>
              </a:rPr>
              <a:t>Pages</a:t>
            </a:r>
            <a:r>
              <a:rPr lang="en-US" kern="0" dirty="0">
                <a:solidFill>
                  <a:sysClr val="windowText" lastClr="000000"/>
                </a:solidFill>
                <a:latin typeface="Courier" pitchFamily="-112" charset="0"/>
              </a:rPr>
              <a:t> = </a:t>
            </a:r>
            <a:r>
              <a:rPr lang="en-US" b="1" kern="0" dirty="0">
                <a:solidFill>
                  <a:sysClr val="windowText" lastClr="000000"/>
                </a:solidFill>
                <a:latin typeface="Courier" pitchFamily="-112" charset="0"/>
              </a:rPr>
              <a:t>load   </a:t>
            </a:r>
            <a:r>
              <a:rPr lang="en-US" kern="0" dirty="0">
                <a:solidFill>
                  <a:sysClr val="windowText" lastClr="000000"/>
                </a:solidFill>
                <a:latin typeface="Courier" pitchFamily="-112" charset="0"/>
              </a:rPr>
              <a:t> </a:t>
            </a:r>
            <a:r>
              <a:rPr lang="en-US" kern="0" dirty="0">
                <a:solidFill>
                  <a:srgbClr val="007200"/>
                </a:solidFill>
                <a:latin typeface="Courier" pitchFamily="-112" charset="0"/>
              </a:rPr>
              <a:t>‘/data/pages’</a:t>
            </a:r>
            <a:r>
              <a:rPr lang="en-US" kern="0" dirty="0">
                <a:solidFill>
                  <a:sysClr val="windowText" lastClr="000000"/>
                </a:solidFill>
                <a:latin typeface="Courier" pitchFamily="-112" charset="0"/>
              </a:rPr>
              <a:t> as (</a:t>
            </a:r>
            <a:r>
              <a:rPr lang="en-US" kern="0" dirty="0" err="1">
                <a:solidFill>
                  <a:srgbClr val="333399"/>
                </a:solidFill>
                <a:latin typeface="Courier" pitchFamily="-112" charset="0"/>
              </a:rPr>
              <a:t>url</a:t>
            </a:r>
            <a:r>
              <a:rPr lang="en-US" kern="0" dirty="0">
                <a:solidFill>
                  <a:sysClr val="windowText" lastClr="000000"/>
                </a:solidFill>
                <a:latin typeface="Courier" pitchFamily="-112" charset="0"/>
              </a:rPr>
              <a:t>, </a:t>
            </a:r>
            <a:r>
              <a:rPr lang="en-US" kern="0" dirty="0" err="1">
                <a:solidFill>
                  <a:srgbClr val="333399"/>
                </a:solidFill>
                <a:latin typeface="Courier" pitchFamily="-112" charset="0"/>
              </a:rPr>
              <a:t>pagerank</a:t>
            </a:r>
            <a:r>
              <a:rPr lang="en-US" kern="0" dirty="0">
                <a:solidFill>
                  <a:sysClr val="windowText" lastClr="000000"/>
                </a:solidFill>
                <a:latin typeface="Courier" pitchFamily="-112" charset="0"/>
              </a:rPr>
              <a:t>);</a:t>
            </a:r>
          </a:p>
          <a:p>
            <a:pPr>
              <a:defRPr/>
            </a:pPr>
            <a:endParaRPr lang="en-US" kern="0" dirty="0">
              <a:solidFill>
                <a:sysClr val="windowText" lastClr="000000"/>
              </a:solidFill>
              <a:latin typeface="Courier" pitchFamily="-112" charset="0"/>
            </a:endParaRPr>
          </a:p>
          <a:p>
            <a:pPr>
              <a:defRPr/>
            </a:pPr>
            <a:r>
              <a:rPr lang="en-US" kern="0" dirty="0">
                <a:solidFill>
                  <a:srgbClr val="333399"/>
                </a:solidFill>
                <a:latin typeface="Courier" pitchFamily="-112" charset="0"/>
              </a:rPr>
              <a:t>VP</a:t>
            </a:r>
            <a:r>
              <a:rPr lang="en-US" kern="0" dirty="0">
                <a:solidFill>
                  <a:sysClr val="windowText" lastClr="000000"/>
                </a:solidFill>
                <a:latin typeface="Courier" pitchFamily="-112" charset="0"/>
              </a:rPr>
              <a:t> = </a:t>
            </a:r>
            <a:r>
              <a:rPr lang="en-US" b="1" kern="0" dirty="0">
                <a:solidFill>
                  <a:sysClr val="windowText" lastClr="000000"/>
                </a:solidFill>
                <a:latin typeface="Courier" pitchFamily="-112" charset="0"/>
              </a:rPr>
              <a:t>join   </a:t>
            </a:r>
            <a:r>
              <a:rPr lang="en-US" kern="0" dirty="0">
                <a:solidFill>
                  <a:sysClr val="windowText" lastClr="000000"/>
                </a:solidFill>
                <a:latin typeface="Courier" pitchFamily="-112" charset="0"/>
              </a:rPr>
              <a:t> </a:t>
            </a:r>
            <a:r>
              <a:rPr lang="en-US" kern="0" dirty="0">
                <a:solidFill>
                  <a:srgbClr val="333399"/>
                </a:solidFill>
                <a:latin typeface="Courier" pitchFamily="-112" charset="0"/>
              </a:rPr>
              <a:t>Visits</a:t>
            </a:r>
            <a:r>
              <a:rPr lang="en-US" kern="0" dirty="0">
                <a:solidFill>
                  <a:sysClr val="windowText" lastClr="000000"/>
                </a:solidFill>
                <a:latin typeface="Courier" pitchFamily="-112" charset="0"/>
              </a:rPr>
              <a:t> by </a:t>
            </a:r>
            <a:r>
              <a:rPr lang="en-US" kern="0" dirty="0" err="1">
                <a:solidFill>
                  <a:srgbClr val="333399"/>
                </a:solidFill>
                <a:latin typeface="Courier" pitchFamily="-112" charset="0"/>
              </a:rPr>
              <a:t>url</a:t>
            </a:r>
            <a:r>
              <a:rPr lang="en-US" kern="0" dirty="0">
                <a:solidFill>
                  <a:sysClr val="windowText" lastClr="000000"/>
                </a:solidFill>
                <a:latin typeface="Courier" pitchFamily="-112" charset="0"/>
              </a:rPr>
              <a:t>, </a:t>
            </a:r>
            <a:r>
              <a:rPr lang="en-US" kern="0" dirty="0">
                <a:solidFill>
                  <a:srgbClr val="333399"/>
                </a:solidFill>
                <a:latin typeface="Courier" pitchFamily="-112" charset="0"/>
              </a:rPr>
              <a:t>Pages</a:t>
            </a:r>
            <a:r>
              <a:rPr lang="en-US" kern="0" dirty="0">
                <a:solidFill>
                  <a:sysClr val="windowText" lastClr="000000"/>
                </a:solidFill>
                <a:latin typeface="Courier" pitchFamily="-112" charset="0"/>
              </a:rPr>
              <a:t> by </a:t>
            </a:r>
            <a:r>
              <a:rPr lang="en-US" kern="0" dirty="0" err="1">
                <a:solidFill>
                  <a:srgbClr val="333399"/>
                </a:solidFill>
                <a:latin typeface="Courier" pitchFamily="-112" charset="0"/>
              </a:rPr>
              <a:t>url</a:t>
            </a:r>
            <a:r>
              <a:rPr lang="en-US" kern="0" dirty="0">
                <a:solidFill>
                  <a:sysClr val="windowText" lastClr="000000"/>
                </a:solidFill>
                <a:latin typeface="Courier" pitchFamily="-112" charset="0"/>
              </a:rPr>
              <a:t>;</a:t>
            </a:r>
          </a:p>
          <a:p>
            <a:pPr>
              <a:defRPr/>
            </a:pPr>
            <a:r>
              <a:rPr lang="en-US" kern="0" dirty="0" err="1">
                <a:solidFill>
                  <a:srgbClr val="333399"/>
                </a:solidFill>
                <a:latin typeface="Courier" pitchFamily="-112" charset="0"/>
              </a:rPr>
              <a:t>UserVisits</a:t>
            </a:r>
            <a:r>
              <a:rPr lang="en-US" kern="0" dirty="0">
                <a:solidFill>
                  <a:sysClr val="windowText" lastClr="000000"/>
                </a:solidFill>
                <a:latin typeface="Courier" pitchFamily="-112" charset="0"/>
              </a:rPr>
              <a:t> = </a:t>
            </a:r>
            <a:r>
              <a:rPr lang="en-US" b="1" kern="0" dirty="0">
                <a:solidFill>
                  <a:sysClr val="windowText" lastClr="000000"/>
                </a:solidFill>
                <a:latin typeface="Courier" pitchFamily="-112" charset="0"/>
              </a:rPr>
              <a:t>group</a:t>
            </a:r>
            <a:r>
              <a:rPr lang="en-US" kern="0" dirty="0">
                <a:solidFill>
                  <a:sysClr val="windowText" lastClr="000000"/>
                </a:solidFill>
                <a:latin typeface="Courier" pitchFamily="-112" charset="0"/>
              </a:rPr>
              <a:t>   </a:t>
            </a:r>
            <a:r>
              <a:rPr lang="en-US" kern="0" dirty="0">
                <a:solidFill>
                  <a:srgbClr val="333399"/>
                </a:solidFill>
                <a:latin typeface="Courier" pitchFamily="-112" charset="0"/>
              </a:rPr>
              <a:t>VP</a:t>
            </a:r>
            <a:r>
              <a:rPr lang="en-US" kern="0" dirty="0">
                <a:solidFill>
                  <a:sysClr val="windowText" lastClr="000000"/>
                </a:solidFill>
                <a:latin typeface="Courier" pitchFamily="-112" charset="0"/>
              </a:rPr>
              <a:t> by </a:t>
            </a:r>
            <a:r>
              <a:rPr lang="en-US" kern="0" dirty="0">
                <a:solidFill>
                  <a:srgbClr val="333399"/>
                </a:solidFill>
                <a:latin typeface="Courier" pitchFamily="-112" charset="0"/>
              </a:rPr>
              <a:t>user</a:t>
            </a:r>
            <a:r>
              <a:rPr lang="en-US" kern="0" dirty="0">
                <a:solidFill>
                  <a:sysClr val="windowText" lastClr="000000"/>
                </a:solidFill>
                <a:latin typeface="Courier" pitchFamily="-112" charset="0"/>
              </a:rPr>
              <a:t>;</a:t>
            </a:r>
          </a:p>
          <a:p>
            <a:pPr>
              <a:defRPr/>
            </a:pPr>
            <a:r>
              <a:rPr lang="en-US" kern="0" dirty="0" err="1">
                <a:solidFill>
                  <a:srgbClr val="333399"/>
                </a:solidFill>
                <a:latin typeface="Courier" pitchFamily="-112" charset="0"/>
              </a:rPr>
              <a:t>UserPageranks</a:t>
            </a:r>
            <a:r>
              <a:rPr lang="en-US" kern="0" dirty="0">
                <a:solidFill>
                  <a:sysClr val="windowText" lastClr="000000"/>
                </a:solidFill>
                <a:latin typeface="Courier" pitchFamily="-112" charset="0"/>
              </a:rPr>
              <a:t> = </a:t>
            </a:r>
            <a:r>
              <a:rPr lang="en-US" b="1" kern="0" dirty="0" err="1">
                <a:solidFill>
                  <a:sysClr val="windowText" lastClr="000000"/>
                </a:solidFill>
                <a:latin typeface="Courier" pitchFamily="-112" charset="0"/>
              </a:rPr>
              <a:t>foreach</a:t>
            </a:r>
            <a:r>
              <a:rPr lang="en-US" kern="0" dirty="0">
                <a:solidFill>
                  <a:sysClr val="windowText" lastClr="000000"/>
                </a:solidFill>
                <a:latin typeface="Courier" pitchFamily="-112" charset="0"/>
              </a:rPr>
              <a:t> </a:t>
            </a:r>
            <a:r>
              <a:rPr lang="en-US" kern="0" dirty="0" err="1">
                <a:solidFill>
                  <a:srgbClr val="333399"/>
                </a:solidFill>
                <a:latin typeface="Courier" pitchFamily="-112" charset="0"/>
              </a:rPr>
              <a:t>UserVisits</a:t>
            </a:r>
            <a:r>
              <a:rPr lang="en-US" kern="0" dirty="0">
                <a:solidFill>
                  <a:sysClr val="windowText" lastClr="000000"/>
                </a:solidFill>
                <a:latin typeface="Courier" pitchFamily="-112" charset="0"/>
              </a:rPr>
              <a:t> generate </a:t>
            </a:r>
            <a:r>
              <a:rPr lang="en-US" kern="0" dirty="0">
                <a:solidFill>
                  <a:srgbClr val="333399"/>
                </a:solidFill>
                <a:latin typeface="Courier" pitchFamily="-112" charset="0"/>
              </a:rPr>
              <a:t>user</a:t>
            </a:r>
            <a:r>
              <a:rPr lang="en-US" kern="0" dirty="0">
                <a:solidFill>
                  <a:sysClr val="windowText" lastClr="000000"/>
                </a:solidFill>
                <a:latin typeface="Courier" pitchFamily="-112" charset="0"/>
              </a:rPr>
              <a:t>, </a:t>
            </a:r>
            <a:r>
              <a:rPr lang="en-US" kern="0" dirty="0">
                <a:solidFill>
                  <a:srgbClr val="A30000"/>
                </a:solidFill>
                <a:latin typeface="Courier" pitchFamily="-112" charset="0"/>
              </a:rPr>
              <a:t>AVG(</a:t>
            </a:r>
            <a:r>
              <a:rPr lang="en-US" kern="0" dirty="0" err="1">
                <a:solidFill>
                  <a:srgbClr val="333399"/>
                </a:solidFill>
                <a:latin typeface="Courier" pitchFamily="-112" charset="0"/>
              </a:rPr>
              <a:t>VP</a:t>
            </a:r>
            <a:r>
              <a:rPr lang="en-US" kern="0" dirty="0" err="1">
                <a:solidFill>
                  <a:sysClr val="windowText" lastClr="000000"/>
                </a:solidFill>
                <a:latin typeface="Courier" pitchFamily="-112" charset="0"/>
              </a:rPr>
              <a:t>.</a:t>
            </a:r>
            <a:r>
              <a:rPr lang="en-US" kern="0" dirty="0" err="1">
                <a:solidFill>
                  <a:srgbClr val="333399"/>
                </a:solidFill>
                <a:latin typeface="Courier" pitchFamily="-112" charset="0"/>
              </a:rPr>
              <a:t>pagerank</a:t>
            </a:r>
            <a:r>
              <a:rPr lang="en-US" kern="0" dirty="0">
                <a:solidFill>
                  <a:srgbClr val="A30000"/>
                </a:solidFill>
                <a:latin typeface="Courier" pitchFamily="-112" charset="0"/>
              </a:rPr>
              <a:t>)</a:t>
            </a:r>
            <a:r>
              <a:rPr lang="en-US" kern="0" dirty="0">
                <a:solidFill>
                  <a:sysClr val="windowText" lastClr="000000"/>
                </a:solidFill>
                <a:latin typeface="Courier" pitchFamily="-112" charset="0"/>
              </a:rPr>
              <a:t> as </a:t>
            </a:r>
            <a:r>
              <a:rPr lang="en-US" kern="0" dirty="0" err="1">
                <a:solidFill>
                  <a:srgbClr val="333399"/>
                </a:solidFill>
                <a:latin typeface="Courier" pitchFamily="-112" charset="0"/>
              </a:rPr>
              <a:t>avgpr</a:t>
            </a:r>
            <a:r>
              <a:rPr lang="en-US" kern="0" dirty="0">
                <a:solidFill>
                  <a:sysClr val="windowText" lastClr="000000"/>
                </a:solidFill>
                <a:latin typeface="Courier" pitchFamily="-112" charset="0"/>
              </a:rPr>
              <a:t>;</a:t>
            </a:r>
          </a:p>
          <a:p>
            <a:pPr>
              <a:defRPr/>
            </a:pPr>
            <a:r>
              <a:rPr lang="en-US" kern="0" dirty="0" err="1">
                <a:solidFill>
                  <a:srgbClr val="333399"/>
                </a:solidFill>
                <a:latin typeface="Courier" pitchFamily="-112" charset="0"/>
              </a:rPr>
              <a:t>GoodUsers</a:t>
            </a:r>
            <a:r>
              <a:rPr lang="en-US" kern="0" dirty="0">
                <a:solidFill>
                  <a:sysClr val="windowText" lastClr="000000"/>
                </a:solidFill>
                <a:latin typeface="Courier" pitchFamily="-112" charset="0"/>
              </a:rPr>
              <a:t> = </a:t>
            </a:r>
            <a:r>
              <a:rPr lang="en-US" b="1" kern="0" dirty="0">
                <a:solidFill>
                  <a:sysClr val="windowText" lastClr="000000"/>
                </a:solidFill>
                <a:latin typeface="Courier" pitchFamily="-112" charset="0"/>
              </a:rPr>
              <a:t>filter</a:t>
            </a:r>
            <a:r>
              <a:rPr lang="en-US" kern="0" dirty="0">
                <a:solidFill>
                  <a:sysClr val="windowText" lastClr="000000"/>
                </a:solidFill>
                <a:latin typeface="Courier" pitchFamily="-112" charset="0"/>
              </a:rPr>
              <a:t>  </a:t>
            </a:r>
            <a:r>
              <a:rPr lang="en-US" kern="0" dirty="0" err="1">
                <a:solidFill>
                  <a:srgbClr val="333399"/>
                </a:solidFill>
                <a:latin typeface="Courier" pitchFamily="-112" charset="0"/>
              </a:rPr>
              <a:t>UserPageranks</a:t>
            </a:r>
            <a:r>
              <a:rPr lang="en-US" kern="0" dirty="0">
                <a:solidFill>
                  <a:sysClr val="windowText" lastClr="000000"/>
                </a:solidFill>
                <a:latin typeface="Courier" pitchFamily="-112" charset="0"/>
              </a:rPr>
              <a:t> by </a:t>
            </a:r>
            <a:r>
              <a:rPr lang="en-US" kern="0" dirty="0" err="1">
                <a:solidFill>
                  <a:srgbClr val="333399"/>
                </a:solidFill>
                <a:latin typeface="Courier" pitchFamily="-112" charset="0"/>
              </a:rPr>
              <a:t>avgpr</a:t>
            </a:r>
            <a:r>
              <a:rPr lang="en-US" kern="0" dirty="0">
                <a:solidFill>
                  <a:sysClr val="windowText" lastClr="000000"/>
                </a:solidFill>
                <a:latin typeface="Courier" pitchFamily="-112" charset="0"/>
              </a:rPr>
              <a:t> &gt; </a:t>
            </a:r>
            <a:r>
              <a:rPr lang="en-US" kern="0" dirty="0">
                <a:solidFill>
                  <a:srgbClr val="007200"/>
                </a:solidFill>
                <a:latin typeface="Courier" pitchFamily="-112" charset="0"/>
              </a:rPr>
              <a:t>‘0.5’</a:t>
            </a:r>
            <a:r>
              <a:rPr lang="en-US" kern="0" dirty="0">
                <a:solidFill>
                  <a:sysClr val="windowText" lastClr="000000"/>
                </a:solidFill>
                <a:latin typeface="Courier" pitchFamily="-112" charset="0"/>
              </a:rPr>
              <a:t>;</a:t>
            </a:r>
          </a:p>
          <a:p>
            <a:pPr>
              <a:defRPr/>
            </a:pPr>
            <a:endParaRPr lang="en-US" kern="0" dirty="0">
              <a:solidFill>
                <a:sysClr val="windowText" lastClr="000000"/>
              </a:solidFill>
              <a:latin typeface="Courier" pitchFamily="-112" charset="0"/>
            </a:endParaRPr>
          </a:p>
          <a:p>
            <a:pPr>
              <a:defRPr/>
            </a:pPr>
            <a:r>
              <a:rPr lang="en-US" b="1" kern="0" dirty="0">
                <a:solidFill>
                  <a:sysClr val="windowText" lastClr="000000"/>
                </a:solidFill>
                <a:latin typeface="Courier" pitchFamily="-112" charset="0"/>
              </a:rPr>
              <a:t>store</a:t>
            </a:r>
            <a:r>
              <a:rPr lang="en-US" kern="0" dirty="0">
                <a:solidFill>
                  <a:sysClr val="windowText" lastClr="000000"/>
                </a:solidFill>
                <a:latin typeface="Courier" pitchFamily="-112" charset="0"/>
              </a:rPr>
              <a:t>   </a:t>
            </a:r>
            <a:r>
              <a:rPr lang="en-US" kern="0" dirty="0" err="1">
                <a:solidFill>
                  <a:srgbClr val="333399"/>
                </a:solidFill>
                <a:latin typeface="Courier" pitchFamily="-112" charset="0"/>
              </a:rPr>
              <a:t>GoodUsers</a:t>
            </a:r>
            <a:r>
              <a:rPr lang="en-US" kern="0" dirty="0">
                <a:solidFill>
                  <a:sysClr val="windowText" lastClr="000000"/>
                </a:solidFill>
                <a:latin typeface="Courier" pitchFamily="-112" charset="0"/>
              </a:rPr>
              <a:t> into </a:t>
            </a:r>
            <a:r>
              <a:rPr lang="en-US" kern="0" dirty="0">
                <a:solidFill>
                  <a:srgbClr val="007200"/>
                </a:solidFill>
                <a:latin typeface="Courier" pitchFamily="-112" charset="0"/>
              </a:rPr>
              <a:t>'/data/</a:t>
            </a:r>
            <a:r>
              <a:rPr lang="en-US" kern="0" dirty="0" err="1">
                <a:solidFill>
                  <a:srgbClr val="007200"/>
                </a:solidFill>
                <a:latin typeface="Courier" pitchFamily="-112" charset="0"/>
              </a:rPr>
              <a:t>good_users</a:t>
            </a:r>
            <a:r>
              <a:rPr lang="en-US" kern="0" dirty="0">
                <a:solidFill>
                  <a:srgbClr val="007200"/>
                </a:solidFill>
                <a:latin typeface="Courier" pitchFamily="-112" charset="0"/>
              </a:rPr>
              <a:t>'</a:t>
            </a:r>
            <a:r>
              <a:rPr lang="en-US" kern="0" dirty="0">
                <a:solidFill>
                  <a:sysClr val="windowText" lastClr="000000"/>
                </a:solidFill>
                <a:latin typeface="Courier" pitchFamily="-112" charset="0"/>
              </a:rPr>
              <a:t>;</a:t>
            </a:r>
          </a:p>
        </p:txBody>
      </p:sp>
      <p:sp>
        <p:nvSpPr>
          <p:cNvPr id="5" name="TextBox 3"/>
          <p:cNvSpPr txBox="1">
            <a:spLocks noChangeArrowheads="1"/>
          </p:cNvSpPr>
          <p:nvPr/>
        </p:nvSpPr>
        <p:spPr bwMode="auto">
          <a:xfrm>
            <a:off x="0" y="6611938"/>
            <a:ext cx="3429000" cy="246221"/>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da-DK" sz="1000" dirty="0">
                <a:solidFill>
                  <a:srgbClr val="000000"/>
                </a:solidFill>
              </a:rPr>
              <a:t>Pig Slides adapted from Olston et al.</a:t>
            </a:r>
          </a:p>
        </p:txBody>
      </p:sp>
    </p:spTree>
    <p:extLst>
      <p:ext uri="{BB962C8B-B14F-4D97-AF65-F5344CB8AC3E}">
        <p14:creationId xmlns:p14="http://schemas.microsoft.com/office/powerpoint/2010/main" val="241849067"/>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vs. Pig Latin</a:t>
            </a:r>
            <a:endParaRPr lang="en-US" dirty="0"/>
          </a:p>
        </p:txBody>
      </p:sp>
      <p:graphicFrame>
        <p:nvGraphicFramePr>
          <p:cNvPr id="3" name="Object 2"/>
          <p:cNvGraphicFramePr>
            <a:graphicFrameLocks noChangeAspect="1"/>
          </p:cNvGraphicFramePr>
          <p:nvPr/>
        </p:nvGraphicFramePr>
        <p:xfrm>
          <a:off x="434975" y="1908175"/>
          <a:ext cx="3886200" cy="2851150"/>
        </p:xfrm>
        <a:graphic>
          <a:graphicData uri="http://schemas.openxmlformats.org/presentationml/2006/ole">
            <mc:AlternateContent xmlns:mc="http://schemas.openxmlformats.org/markup-compatibility/2006">
              <mc:Choice xmlns:v="urn:schemas-microsoft-com:vml" Requires="v">
                <p:oleObj spid="_x0000_s6188" name="Worksheet" r:id="rId3" imgW="9576816" imgH="7022592" progId="Excel.Sheet.8">
                  <p:embed/>
                </p:oleObj>
              </mc:Choice>
              <mc:Fallback>
                <p:oleObj name="Worksheet" r:id="rId3" imgW="9576816" imgH="7022592" progId="Excel.Sheet.8">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975" y="1908175"/>
                        <a:ext cx="3886200"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7"/>
          <p:cNvSpPr txBox="1">
            <a:spLocks noChangeArrowheads="1"/>
          </p:cNvSpPr>
          <p:nvPr/>
        </p:nvSpPr>
        <p:spPr bwMode="auto">
          <a:xfrm>
            <a:off x="1273175" y="1487488"/>
            <a:ext cx="2519363" cy="3698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none">
            <a:spAutoFit/>
          </a:bodyPr>
          <a:lstStyle/>
          <a:p>
            <a:pPr eaLnBrk="0" fontAlgn="base" hangingPunct="0">
              <a:spcBef>
                <a:spcPct val="0"/>
              </a:spcBef>
              <a:spcAft>
                <a:spcPct val="0"/>
              </a:spcAft>
            </a:pPr>
            <a:r>
              <a:rPr lang="en-US" b="1" dirty="0">
                <a:solidFill>
                  <a:srgbClr val="000000"/>
                </a:solidFill>
              </a:rPr>
              <a:t>1/20 the lines of code</a:t>
            </a:r>
          </a:p>
        </p:txBody>
      </p:sp>
      <p:graphicFrame>
        <p:nvGraphicFramePr>
          <p:cNvPr id="5" name="Object 3"/>
          <p:cNvGraphicFramePr>
            <a:graphicFrameLocks noChangeAspect="1"/>
          </p:cNvGraphicFramePr>
          <p:nvPr/>
        </p:nvGraphicFramePr>
        <p:xfrm>
          <a:off x="4702175" y="1908175"/>
          <a:ext cx="3886200" cy="2849563"/>
        </p:xfrm>
        <a:graphic>
          <a:graphicData uri="http://schemas.openxmlformats.org/presentationml/2006/ole">
            <mc:AlternateContent xmlns:mc="http://schemas.openxmlformats.org/markup-compatibility/2006">
              <mc:Choice xmlns:v="urn:schemas-microsoft-com:vml" Requires="v">
                <p:oleObj spid="_x0000_s6189" name="Worksheet" r:id="rId5" imgW="9576816" imgH="7022592" progId="Excel.Sheet.8">
                  <p:embed/>
                </p:oleObj>
              </mc:Choice>
              <mc:Fallback>
                <p:oleObj name="Worksheet" r:id="rId5" imgW="9576816" imgH="7022592" progId="Excel.Sheet.8">
                  <p:embed/>
                  <p:pic>
                    <p:nvPicPr>
                      <p:cNvPr id="0"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2175" y="1908175"/>
                        <a:ext cx="3886200" cy="284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10"/>
          <p:cNvSpPr txBox="1">
            <a:spLocks noChangeArrowheads="1"/>
          </p:cNvSpPr>
          <p:nvPr/>
        </p:nvSpPr>
        <p:spPr bwMode="auto">
          <a:xfrm>
            <a:off x="5616575" y="1487488"/>
            <a:ext cx="3070225" cy="3698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none">
            <a:spAutoFit/>
          </a:bodyPr>
          <a:lstStyle/>
          <a:p>
            <a:pPr eaLnBrk="0" fontAlgn="base" hangingPunct="0">
              <a:spcBef>
                <a:spcPct val="0"/>
              </a:spcBef>
              <a:spcAft>
                <a:spcPct val="0"/>
              </a:spcAft>
            </a:pPr>
            <a:r>
              <a:rPr lang="en-US" b="1">
                <a:solidFill>
                  <a:srgbClr val="000000"/>
                </a:solidFill>
              </a:rPr>
              <a:t>1/16 the development time</a:t>
            </a:r>
          </a:p>
        </p:txBody>
      </p:sp>
      <p:sp>
        <p:nvSpPr>
          <p:cNvPr id="7" name="Text Box 11"/>
          <p:cNvSpPr txBox="1">
            <a:spLocks noChangeArrowheads="1"/>
          </p:cNvSpPr>
          <p:nvPr/>
        </p:nvSpPr>
        <p:spPr bwMode="auto">
          <a:xfrm>
            <a:off x="2133600" y="5650468"/>
            <a:ext cx="4648200" cy="369332"/>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eaLnBrk="0" fontAlgn="base" hangingPunct="0">
              <a:spcBef>
                <a:spcPct val="0"/>
              </a:spcBef>
              <a:spcAft>
                <a:spcPct val="0"/>
              </a:spcAft>
            </a:pPr>
            <a:r>
              <a:rPr lang="en-US" b="1" dirty="0">
                <a:solidFill>
                  <a:srgbClr val="000000"/>
                </a:solidFill>
              </a:rPr>
              <a:t>Performance on par with raw Hadoop!</a:t>
            </a:r>
          </a:p>
        </p:txBody>
      </p:sp>
      <p:sp>
        <p:nvSpPr>
          <p:cNvPr id="8" name="TextBox 3"/>
          <p:cNvSpPr txBox="1">
            <a:spLocks noChangeArrowheads="1"/>
          </p:cNvSpPr>
          <p:nvPr/>
        </p:nvSpPr>
        <p:spPr bwMode="auto">
          <a:xfrm>
            <a:off x="0" y="6611938"/>
            <a:ext cx="3429000" cy="246221"/>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da-DK" sz="1000" dirty="0">
                <a:solidFill>
                  <a:srgbClr val="000000"/>
                </a:solidFill>
              </a:rPr>
              <a:t>Pig Slides adapted from Olston et al.</a:t>
            </a:r>
          </a:p>
        </p:txBody>
      </p:sp>
    </p:spTree>
    <p:extLst>
      <p:ext uri="{BB962C8B-B14F-4D97-AF65-F5344CB8AC3E}">
        <p14:creationId xmlns:p14="http://schemas.microsoft.com/office/powerpoint/2010/main" val="3658381958"/>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takes care of…</a:t>
            </a:r>
            <a:endParaRPr lang="en-US" dirty="0"/>
          </a:p>
        </p:txBody>
      </p:sp>
      <p:sp>
        <p:nvSpPr>
          <p:cNvPr id="3" name="Content Placeholder 2"/>
          <p:cNvSpPr>
            <a:spLocks noGrp="1"/>
          </p:cNvSpPr>
          <p:nvPr>
            <p:ph idx="1"/>
          </p:nvPr>
        </p:nvSpPr>
        <p:spPr/>
        <p:txBody>
          <a:bodyPr/>
          <a:lstStyle/>
          <a:p>
            <a:r>
              <a:rPr lang="en-US" dirty="0" smtClean="0"/>
              <a:t>Schema and type checking</a:t>
            </a:r>
          </a:p>
          <a:p>
            <a:r>
              <a:rPr lang="en-US" dirty="0" smtClean="0"/>
              <a:t>Translating into efficient physical dataflow</a:t>
            </a:r>
          </a:p>
          <a:p>
            <a:pPr lvl="1"/>
            <a:r>
              <a:rPr lang="en-US" dirty="0" smtClean="0"/>
              <a:t>(i.e., sequence of one or more MapReduce jobs)</a:t>
            </a:r>
          </a:p>
          <a:p>
            <a:r>
              <a:rPr lang="en-US" dirty="0" smtClean="0"/>
              <a:t>Exploiting data reduction opportunities</a:t>
            </a:r>
          </a:p>
          <a:p>
            <a:pPr lvl="1"/>
            <a:r>
              <a:rPr lang="en-US" dirty="0" smtClean="0"/>
              <a:t>(e.g., early partial aggregation via a combiner)</a:t>
            </a:r>
          </a:p>
          <a:p>
            <a:r>
              <a:rPr lang="en-US" dirty="0" smtClean="0"/>
              <a:t>Executing the system-level dataflow</a:t>
            </a:r>
          </a:p>
          <a:p>
            <a:pPr lvl="1"/>
            <a:r>
              <a:rPr lang="en-US" dirty="0" smtClean="0"/>
              <a:t>(i.e., running the MapReduce jobs)</a:t>
            </a:r>
          </a:p>
          <a:p>
            <a:r>
              <a:rPr lang="en-US" dirty="0" smtClean="0"/>
              <a:t>Tracking progress, errors, etc.</a:t>
            </a:r>
          </a:p>
          <a:p>
            <a:endParaRPr lang="en-US" dirty="0"/>
          </a:p>
        </p:txBody>
      </p:sp>
    </p:spTree>
    <p:extLst>
      <p:ext uri="{BB962C8B-B14F-4D97-AF65-F5344CB8AC3E}">
        <p14:creationId xmlns:p14="http://schemas.microsoft.com/office/powerpoint/2010/main" val="1586714976"/>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362200"/>
            <a:ext cx="6172200" cy="1028700"/>
          </a:xfrm>
        </p:spPr>
        <p:txBody>
          <a:bodyPr/>
          <a:lstStyle/>
          <a:p>
            <a:r>
              <a:rPr lang="en-US" dirty="0" smtClean="0"/>
              <a:t>Hive + </a:t>
            </a:r>
            <a:r>
              <a:rPr lang="en-US" dirty="0" err="1" smtClean="0"/>
              <a:t>HBase</a:t>
            </a:r>
            <a:r>
              <a:rPr lang="en-US" dirty="0" smtClean="0"/>
              <a:t>? </a:t>
            </a:r>
            <a:endParaRPr lang="en-US" dirty="0"/>
          </a:p>
        </p:txBody>
      </p:sp>
    </p:spTree>
    <p:extLst>
      <p:ext uri="{BB962C8B-B14F-4D97-AF65-F5344CB8AC3E}">
        <p14:creationId xmlns:p14="http://schemas.microsoft.com/office/powerpoint/2010/main" val="353804211"/>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Integration</a:t>
            </a:r>
          </a:p>
        </p:txBody>
      </p:sp>
      <p:sp>
        <p:nvSpPr>
          <p:cNvPr id="7171" name="Content Placeholder 2"/>
          <p:cNvSpPr>
            <a:spLocks noGrp="1"/>
          </p:cNvSpPr>
          <p:nvPr>
            <p:ph idx="1"/>
          </p:nvPr>
        </p:nvSpPr>
        <p:spPr/>
        <p:txBody>
          <a:bodyPr/>
          <a:lstStyle/>
          <a:p>
            <a:pPr eaLnBrk="1" hangingPunct="1"/>
            <a:r>
              <a:rPr lang="en-US" dirty="0" smtClean="0"/>
              <a:t>Reasons to use Hive on </a:t>
            </a:r>
            <a:r>
              <a:rPr lang="en-US" dirty="0" err="1" smtClean="0"/>
              <a:t>HBase</a:t>
            </a:r>
            <a:r>
              <a:rPr lang="en-US" dirty="0" smtClean="0"/>
              <a:t>:</a:t>
            </a:r>
          </a:p>
          <a:p>
            <a:pPr lvl="1" eaLnBrk="1" hangingPunct="1"/>
            <a:r>
              <a:rPr lang="en-US" dirty="0" smtClean="0"/>
              <a:t>A lot of data sitting in </a:t>
            </a:r>
            <a:r>
              <a:rPr lang="en-US" dirty="0" err="1" smtClean="0"/>
              <a:t>HBase</a:t>
            </a:r>
            <a:r>
              <a:rPr lang="en-US" dirty="0" smtClean="0"/>
              <a:t> due to its usage in a real-time environment, but never used for analysis</a:t>
            </a:r>
          </a:p>
          <a:p>
            <a:pPr lvl="1" eaLnBrk="1" hangingPunct="1"/>
            <a:r>
              <a:rPr lang="en-US" dirty="0" smtClean="0"/>
              <a:t>Give access to data in </a:t>
            </a:r>
            <a:r>
              <a:rPr lang="en-US" dirty="0" err="1" smtClean="0"/>
              <a:t>HBase</a:t>
            </a:r>
            <a:r>
              <a:rPr lang="en-US" dirty="0" smtClean="0"/>
              <a:t> usually only queried through </a:t>
            </a:r>
            <a:r>
              <a:rPr lang="en-US" dirty="0" err="1" smtClean="0"/>
              <a:t>MapReduce</a:t>
            </a:r>
            <a:r>
              <a:rPr lang="en-US" dirty="0" smtClean="0"/>
              <a:t> to people that don’t code (business analysts)</a:t>
            </a:r>
          </a:p>
          <a:p>
            <a:pPr lvl="1" eaLnBrk="1" hangingPunct="1"/>
            <a:r>
              <a:rPr lang="en-US" dirty="0" smtClean="0"/>
              <a:t>When needing a more flexible storage solution, so that rows can be updated live by either a Hive job or an application and can be seen immediately to the other</a:t>
            </a:r>
          </a:p>
          <a:p>
            <a:pPr lvl="1" eaLnBrk="1" hangingPunct="1"/>
            <a:endParaRPr lang="en-US" dirty="0" smtClean="0"/>
          </a:p>
          <a:p>
            <a:pPr eaLnBrk="1" hangingPunct="1"/>
            <a:r>
              <a:rPr lang="en-US" dirty="0" smtClean="0"/>
              <a:t>Reasons not to do it:</a:t>
            </a:r>
          </a:p>
          <a:p>
            <a:pPr lvl="1" eaLnBrk="1" hangingPunct="1"/>
            <a:r>
              <a:rPr lang="en-US" dirty="0" smtClean="0"/>
              <a:t>Run SQL queries on </a:t>
            </a:r>
            <a:r>
              <a:rPr lang="en-US" dirty="0" err="1" smtClean="0"/>
              <a:t>HBase</a:t>
            </a:r>
            <a:r>
              <a:rPr lang="en-US" dirty="0" smtClean="0"/>
              <a:t> to answer live user requests (it’s still a MR job)</a:t>
            </a:r>
          </a:p>
          <a:p>
            <a:pPr lvl="1" eaLnBrk="1" hangingPunct="1"/>
            <a:r>
              <a:rPr lang="en-US" dirty="0" smtClean="0"/>
              <a:t>Hoping to see interoperability with other SQL analytics systems</a:t>
            </a:r>
          </a:p>
        </p:txBody>
      </p:sp>
    </p:spTree>
    <p:extLst>
      <p:ext uri="{BB962C8B-B14F-4D97-AF65-F5344CB8AC3E}">
        <p14:creationId xmlns:p14="http://schemas.microsoft.com/office/powerpoint/2010/main" val="4136180709"/>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Integration</a:t>
            </a:r>
          </a:p>
        </p:txBody>
      </p:sp>
      <p:sp>
        <p:nvSpPr>
          <p:cNvPr id="8195" name="Content Placeholder 2"/>
          <p:cNvSpPr>
            <a:spLocks noGrp="1"/>
          </p:cNvSpPr>
          <p:nvPr>
            <p:ph idx="1"/>
          </p:nvPr>
        </p:nvSpPr>
        <p:spPr/>
        <p:txBody>
          <a:bodyPr/>
          <a:lstStyle/>
          <a:p>
            <a:pPr eaLnBrk="1" hangingPunct="1"/>
            <a:r>
              <a:rPr lang="en-US" smtClean="0"/>
              <a:t>How it works:</a:t>
            </a:r>
          </a:p>
          <a:p>
            <a:pPr lvl="1" eaLnBrk="1" hangingPunct="1"/>
            <a:r>
              <a:rPr lang="en-US" smtClean="0"/>
              <a:t>Hive can use tables that already exist in HBase or manage its own ones, but they still all reside in the same HBase instance</a:t>
            </a:r>
          </a:p>
          <a:p>
            <a:pPr lvl="1" eaLnBrk="1" hangingPunct="1"/>
            <a:endParaRPr lang="en-US" smtClean="0"/>
          </a:p>
        </p:txBody>
      </p:sp>
      <p:sp>
        <p:nvSpPr>
          <p:cNvPr id="8196" name="Can 4"/>
          <p:cNvSpPr>
            <a:spLocks noChangeArrowheads="1"/>
          </p:cNvSpPr>
          <p:nvPr/>
        </p:nvSpPr>
        <p:spPr bwMode="auto">
          <a:xfrm>
            <a:off x="5686425" y="2247900"/>
            <a:ext cx="2143125" cy="3771900"/>
          </a:xfrm>
          <a:prstGeom prst="can">
            <a:avLst>
              <a:gd name="adj" fmla="val 25001"/>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8403" tIns="19202" rIns="38403" bIns="19202"/>
          <a:lstStyle/>
          <a:p>
            <a:endParaRPr lang="en-US"/>
          </a:p>
        </p:txBody>
      </p:sp>
      <p:sp>
        <p:nvSpPr>
          <p:cNvPr id="8197" name="Internal Storage 5"/>
          <p:cNvSpPr>
            <a:spLocks noChangeArrowheads="1"/>
          </p:cNvSpPr>
          <p:nvPr/>
        </p:nvSpPr>
        <p:spPr bwMode="auto">
          <a:xfrm>
            <a:off x="1914525" y="3048000"/>
            <a:ext cx="628650" cy="990600"/>
          </a:xfrm>
          <a:prstGeom prst="flowChartInternalStorage">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8198" name="Internal Storage 6"/>
          <p:cNvSpPr>
            <a:spLocks noChangeArrowheads="1"/>
          </p:cNvSpPr>
          <p:nvPr/>
        </p:nvSpPr>
        <p:spPr bwMode="auto">
          <a:xfrm>
            <a:off x="1885950" y="4533900"/>
            <a:ext cx="628650" cy="990600"/>
          </a:xfrm>
          <a:prstGeom prst="flowChartInternalStorage">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8199" name="Internal Storage 7"/>
          <p:cNvSpPr>
            <a:spLocks noChangeArrowheads="1"/>
          </p:cNvSpPr>
          <p:nvPr/>
        </p:nvSpPr>
        <p:spPr bwMode="auto">
          <a:xfrm>
            <a:off x="6343650" y="4533900"/>
            <a:ext cx="628650" cy="990600"/>
          </a:xfrm>
          <a:prstGeom prst="flowChartInternalStorage">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8200" name="Internal Storage 8"/>
          <p:cNvSpPr>
            <a:spLocks noChangeArrowheads="1"/>
          </p:cNvSpPr>
          <p:nvPr/>
        </p:nvSpPr>
        <p:spPr bwMode="auto">
          <a:xfrm>
            <a:off x="6343650" y="3086100"/>
            <a:ext cx="628650" cy="990600"/>
          </a:xfrm>
          <a:prstGeom prst="flowChartInternalStorage">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cxnSp>
        <p:nvCxnSpPr>
          <p:cNvPr id="8201" name="Straight Arrow Connector 10"/>
          <p:cNvCxnSpPr>
            <a:cxnSpLocks noChangeShapeType="1"/>
            <a:stCxn id="8197" idx="3"/>
            <a:endCxn id="8200" idx="1"/>
          </p:cNvCxnSpPr>
          <p:nvPr/>
        </p:nvCxnSpPr>
        <p:spPr bwMode="auto">
          <a:xfrm>
            <a:off x="2543175" y="3543300"/>
            <a:ext cx="3800475" cy="38100"/>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8202" name="Straight Arrow Connector 12"/>
          <p:cNvCxnSpPr>
            <a:cxnSpLocks noChangeShapeType="1"/>
            <a:stCxn id="8198" idx="3"/>
            <a:endCxn id="8199" idx="1"/>
          </p:cNvCxnSpPr>
          <p:nvPr/>
        </p:nvCxnSpPr>
        <p:spPr bwMode="auto">
          <a:xfrm>
            <a:off x="2514600" y="5029200"/>
            <a:ext cx="3829050" cy="794"/>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8203" name="TextBox 16"/>
          <p:cNvSpPr txBox="1">
            <a:spLocks noChangeArrowheads="1"/>
          </p:cNvSpPr>
          <p:nvPr/>
        </p:nvSpPr>
        <p:spPr bwMode="auto">
          <a:xfrm>
            <a:off x="6315075" y="2286000"/>
            <a:ext cx="1156378" cy="469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800"/>
              <a:t>HBase</a:t>
            </a:r>
          </a:p>
        </p:txBody>
      </p:sp>
      <p:sp>
        <p:nvSpPr>
          <p:cNvPr id="8204" name="TextBox 19"/>
          <p:cNvSpPr txBox="1">
            <a:spLocks noChangeArrowheads="1"/>
          </p:cNvSpPr>
          <p:nvPr/>
        </p:nvSpPr>
        <p:spPr bwMode="auto">
          <a:xfrm>
            <a:off x="1000125" y="2209800"/>
            <a:ext cx="3397376" cy="469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800"/>
              <a:t>Hive table definitions</a:t>
            </a:r>
          </a:p>
        </p:txBody>
      </p:sp>
      <p:sp>
        <p:nvSpPr>
          <p:cNvPr id="8205" name="TextBox 20"/>
          <p:cNvSpPr txBox="1">
            <a:spLocks noChangeArrowheads="1"/>
          </p:cNvSpPr>
          <p:nvPr/>
        </p:nvSpPr>
        <p:spPr bwMode="auto">
          <a:xfrm>
            <a:off x="2955729" y="3128169"/>
            <a:ext cx="2998227" cy="34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Points to an existing table</a:t>
            </a:r>
          </a:p>
        </p:txBody>
      </p:sp>
      <p:sp>
        <p:nvSpPr>
          <p:cNvPr id="8206" name="TextBox 21"/>
          <p:cNvSpPr txBox="1">
            <a:spLocks noChangeArrowheads="1"/>
          </p:cNvSpPr>
          <p:nvPr/>
        </p:nvSpPr>
        <p:spPr bwMode="auto">
          <a:xfrm>
            <a:off x="2857500" y="4610100"/>
            <a:ext cx="3395772" cy="34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Manages this table from Hive</a:t>
            </a:r>
          </a:p>
        </p:txBody>
      </p:sp>
    </p:spTree>
    <p:extLst>
      <p:ext uri="{BB962C8B-B14F-4D97-AF65-F5344CB8AC3E}">
        <p14:creationId xmlns:p14="http://schemas.microsoft.com/office/powerpoint/2010/main" val="2359446895"/>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Integration</a:t>
            </a:r>
          </a:p>
        </p:txBody>
      </p:sp>
      <p:sp>
        <p:nvSpPr>
          <p:cNvPr id="9219" name="Content Placeholder 2"/>
          <p:cNvSpPr>
            <a:spLocks noGrp="1"/>
          </p:cNvSpPr>
          <p:nvPr>
            <p:ph idx="1"/>
          </p:nvPr>
        </p:nvSpPr>
        <p:spPr>
          <a:xfrm>
            <a:off x="171452" y="787400"/>
            <a:ext cx="8748713" cy="1193800"/>
          </a:xfrm>
        </p:spPr>
        <p:txBody>
          <a:bodyPr/>
          <a:lstStyle/>
          <a:p>
            <a:pPr eaLnBrk="1" hangingPunct="1"/>
            <a:r>
              <a:rPr lang="en-US" smtClean="0"/>
              <a:t>How it works:</a:t>
            </a:r>
          </a:p>
          <a:p>
            <a:pPr lvl="1" eaLnBrk="1" hangingPunct="1"/>
            <a:r>
              <a:rPr lang="en-US" smtClean="0"/>
              <a:t>When using an already existing table, defined as EXTERNAL, you can create multiple Hive tables that point to it</a:t>
            </a:r>
          </a:p>
          <a:p>
            <a:pPr lvl="1" eaLnBrk="1" hangingPunct="1"/>
            <a:endParaRPr lang="en-US" smtClean="0"/>
          </a:p>
          <a:p>
            <a:pPr lvl="1" eaLnBrk="1" hangingPunct="1"/>
            <a:endParaRPr lang="en-US" smtClean="0"/>
          </a:p>
        </p:txBody>
      </p:sp>
      <p:sp>
        <p:nvSpPr>
          <p:cNvPr id="9220" name="Can 3"/>
          <p:cNvSpPr>
            <a:spLocks noChangeArrowheads="1"/>
          </p:cNvSpPr>
          <p:nvPr/>
        </p:nvSpPr>
        <p:spPr bwMode="auto">
          <a:xfrm>
            <a:off x="5686425" y="2247900"/>
            <a:ext cx="2143125" cy="3771900"/>
          </a:xfrm>
          <a:prstGeom prst="can">
            <a:avLst>
              <a:gd name="adj" fmla="val 25001"/>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8403" tIns="19202" rIns="38403" bIns="19202"/>
          <a:lstStyle/>
          <a:p>
            <a:endParaRPr lang="en-US"/>
          </a:p>
        </p:txBody>
      </p:sp>
      <p:sp>
        <p:nvSpPr>
          <p:cNvPr id="9221" name="Internal Storage 4"/>
          <p:cNvSpPr>
            <a:spLocks noChangeArrowheads="1"/>
          </p:cNvSpPr>
          <p:nvPr/>
        </p:nvSpPr>
        <p:spPr bwMode="auto">
          <a:xfrm>
            <a:off x="1914525" y="3048000"/>
            <a:ext cx="628650" cy="990600"/>
          </a:xfrm>
          <a:prstGeom prst="flowChartInternalStorage">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9222" name="Internal Storage 5"/>
          <p:cNvSpPr>
            <a:spLocks noChangeArrowheads="1"/>
          </p:cNvSpPr>
          <p:nvPr/>
        </p:nvSpPr>
        <p:spPr bwMode="auto">
          <a:xfrm>
            <a:off x="1885950" y="4533900"/>
            <a:ext cx="628650" cy="990600"/>
          </a:xfrm>
          <a:prstGeom prst="flowChartInternalStorage">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9223" name="Internal Storage 6"/>
          <p:cNvSpPr>
            <a:spLocks noChangeArrowheads="1"/>
          </p:cNvSpPr>
          <p:nvPr/>
        </p:nvSpPr>
        <p:spPr bwMode="auto">
          <a:xfrm>
            <a:off x="6400800" y="3771900"/>
            <a:ext cx="628650" cy="990600"/>
          </a:xfrm>
          <a:prstGeom prst="flowChartInternalStorage">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cxnSp>
        <p:nvCxnSpPr>
          <p:cNvPr id="9224" name="Straight Arrow Connector 8"/>
          <p:cNvCxnSpPr>
            <a:cxnSpLocks noChangeShapeType="1"/>
            <a:stCxn id="9221" idx="3"/>
            <a:endCxn id="9223" idx="1"/>
          </p:cNvCxnSpPr>
          <p:nvPr/>
        </p:nvCxnSpPr>
        <p:spPr bwMode="auto">
          <a:xfrm>
            <a:off x="2543175" y="3543300"/>
            <a:ext cx="3857625" cy="723900"/>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9225" name="Straight Arrow Connector 9"/>
          <p:cNvCxnSpPr>
            <a:cxnSpLocks noChangeShapeType="1"/>
            <a:stCxn id="9222" idx="3"/>
            <a:endCxn id="9223" idx="1"/>
          </p:cNvCxnSpPr>
          <p:nvPr/>
        </p:nvCxnSpPr>
        <p:spPr bwMode="auto">
          <a:xfrm flipV="1">
            <a:off x="2514600" y="4267200"/>
            <a:ext cx="3886200" cy="762000"/>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9226" name="TextBox 10"/>
          <p:cNvSpPr txBox="1">
            <a:spLocks noChangeArrowheads="1"/>
          </p:cNvSpPr>
          <p:nvPr/>
        </p:nvSpPr>
        <p:spPr bwMode="auto">
          <a:xfrm>
            <a:off x="6315075" y="2286000"/>
            <a:ext cx="1156378" cy="469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800"/>
              <a:t>HBase</a:t>
            </a:r>
          </a:p>
        </p:txBody>
      </p:sp>
      <p:sp>
        <p:nvSpPr>
          <p:cNvPr id="9227" name="TextBox 11"/>
          <p:cNvSpPr txBox="1">
            <a:spLocks noChangeArrowheads="1"/>
          </p:cNvSpPr>
          <p:nvPr/>
        </p:nvSpPr>
        <p:spPr bwMode="auto">
          <a:xfrm>
            <a:off x="1000125" y="2209800"/>
            <a:ext cx="3397376" cy="469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800"/>
              <a:t>Hive table definitions</a:t>
            </a:r>
          </a:p>
        </p:txBody>
      </p:sp>
      <p:sp>
        <p:nvSpPr>
          <p:cNvPr id="9228" name="TextBox 12"/>
          <p:cNvSpPr txBox="1">
            <a:spLocks noChangeArrowheads="1"/>
          </p:cNvSpPr>
          <p:nvPr/>
        </p:nvSpPr>
        <p:spPr bwMode="auto">
          <a:xfrm>
            <a:off x="3028355" y="3280569"/>
            <a:ext cx="2669612" cy="34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Points to some column</a:t>
            </a:r>
          </a:p>
        </p:txBody>
      </p:sp>
      <p:sp>
        <p:nvSpPr>
          <p:cNvPr id="9229" name="TextBox 13"/>
          <p:cNvSpPr txBox="1">
            <a:spLocks noChangeArrowheads="1"/>
          </p:cNvSpPr>
          <p:nvPr/>
        </p:nvSpPr>
        <p:spPr bwMode="auto">
          <a:xfrm>
            <a:off x="3057525" y="4838702"/>
            <a:ext cx="1971675" cy="962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Points to other columns, different names </a:t>
            </a:r>
          </a:p>
        </p:txBody>
      </p:sp>
    </p:spTree>
    <p:extLst>
      <p:ext uri="{BB962C8B-B14F-4D97-AF65-F5344CB8AC3E}">
        <p14:creationId xmlns:p14="http://schemas.microsoft.com/office/powerpoint/2010/main" val="4057195975"/>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Integration</a:t>
            </a:r>
          </a:p>
        </p:txBody>
      </p:sp>
      <p:sp>
        <p:nvSpPr>
          <p:cNvPr id="10243" name="Content Placeholder 2"/>
          <p:cNvSpPr>
            <a:spLocks noGrp="1"/>
          </p:cNvSpPr>
          <p:nvPr>
            <p:ph idx="1"/>
          </p:nvPr>
        </p:nvSpPr>
        <p:spPr>
          <a:xfrm>
            <a:off x="171452" y="787400"/>
            <a:ext cx="8748713" cy="1193800"/>
          </a:xfrm>
        </p:spPr>
        <p:txBody>
          <a:bodyPr/>
          <a:lstStyle/>
          <a:p>
            <a:pPr eaLnBrk="1" hangingPunct="1"/>
            <a:r>
              <a:rPr lang="en-US" smtClean="0"/>
              <a:t>How it works:</a:t>
            </a:r>
          </a:p>
          <a:p>
            <a:pPr lvl="1" eaLnBrk="1" hangingPunct="1"/>
            <a:r>
              <a:rPr lang="en-US" smtClean="0"/>
              <a:t>Columns are mapped however you want, changing names and giving types</a:t>
            </a:r>
          </a:p>
          <a:p>
            <a:pPr lvl="1" eaLnBrk="1" hangingPunct="1"/>
            <a:endParaRPr lang="en-US" smtClean="0"/>
          </a:p>
          <a:p>
            <a:pPr lvl="1" eaLnBrk="1" hangingPunct="1"/>
            <a:endParaRPr lang="en-US" smtClean="0"/>
          </a:p>
        </p:txBody>
      </p:sp>
      <p:sp>
        <p:nvSpPr>
          <p:cNvPr id="10244" name="Internal Storage 4"/>
          <p:cNvSpPr>
            <a:spLocks noChangeArrowheads="1"/>
          </p:cNvSpPr>
          <p:nvPr/>
        </p:nvSpPr>
        <p:spPr bwMode="auto">
          <a:xfrm>
            <a:off x="342900" y="2476500"/>
            <a:ext cx="3228975" cy="3581400"/>
          </a:xfrm>
          <a:prstGeom prst="flowChartInternalStorag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8403" tIns="19202" rIns="38403" bIns="19202"/>
          <a:lstStyle/>
          <a:p>
            <a:endParaRPr lang="en-US"/>
          </a:p>
        </p:txBody>
      </p:sp>
      <p:cxnSp>
        <p:nvCxnSpPr>
          <p:cNvPr id="10245" name="Straight Arrow Connector 9"/>
          <p:cNvCxnSpPr>
            <a:cxnSpLocks noChangeShapeType="1"/>
            <a:endCxn id="10252" idx="1"/>
          </p:cNvCxnSpPr>
          <p:nvPr/>
        </p:nvCxnSpPr>
        <p:spPr bwMode="auto">
          <a:xfrm flipV="1">
            <a:off x="2143125" y="3278121"/>
            <a:ext cx="3600450" cy="74684"/>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10246" name="TextBox 10"/>
          <p:cNvSpPr txBox="1">
            <a:spLocks noChangeArrowheads="1"/>
          </p:cNvSpPr>
          <p:nvPr/>
        </p:nvSpPr>
        <p:spPr bwMode="auto">
          <a:xfrm>
            <a:off x="5972175" y="1752600"/>
            <a:ext cx="2036426" cy="469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800"/>
              <a:t>HBase table</a:t>
            </a:r>
          </a:p>
        </p:txBody>
      </p:sp>
      <p:sp>
        <p:nvSpPr>
          <p:cNvPr id="10247" name="TextBox 11"/>
          <p:cNvSpPr txBox="1">
            <a:spLocks noChangeArrowheads="1"/>
          </p:cNvSpPr>
          <p:nvPr/>
        </p:nvSpPr>
        <p:spPr bwMode="auto">
          <a:xfrm>
            <a:off x="571502" y="1752600"/>
            <a:ext cx="3217839" cy="469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800"/>
              <a:t>Hive table definition</a:t>
            </a:r>
          </a:p>
        </p:txBody>
      </p:sp>
      <p:sp>
        <p:nvSpPr>
          <p:cNvPr id="10248" name="Internal Storage 15"/>
          <p:cNvSpPr>
            <a:spLocks noChangeArrowheads="1"/>
          </p:cNvSpPr>
          <p:nvPr/>
        </p:nvSpPr>
        <p:spPr bwMode="auto">
          <a:xfrm>
            <a:off x="5143500" y="2476500"/>
            <a:ext cx="3228975" cy="3581400"/>
          </a:xfrm>
          <a:prstGeom prst="flowChartInternalStorag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8403" tIns="19202" rIns="38403" bIns="19202"/>
          <a:lstStyle/>
          <a:p>
            <a:endParaRPr lang="en-US"/>
          </a:p>
        </p:txBody>
      </p:sp>
      <p:sp>
        <p:nvSpPr>
          <p:cNvPr id="10249" name="TextBox 16"/>
          <p:cNvSpPr txBox="1">
            <a:spLocks noChangeArrowheads="1"/>
          </p:cNvSpPr>
          <p:nvPr/>
        </p:nvSpPr>
        <p:spPr bwMode="auto">
          <a:xfrm>
            <a:off x="828676" y="3120232"/>
            <a:ext cx="1590791" cy="3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1800"/>
              <a:t>name STRING</a:t>
            </a:r>
          </a:p>
        </p:txBody>
      </p:sp>
      <p:sp>
        <p:nvSpPr>
          <p:cNvPr id="10250" name="TextBox 17"/>
          <p:cNvSpPr txBox="1">
            <a:spLocks noChangeArrowheads="1"/>
          </p:cNvSpPr>
          <p:nvPr/>
        </p:nvSpPr>
        <p:spPr bwMode="auto">
          <a:xfrm>
            <a:off x="828675" y="3505200"/>
            <a:ext cx="898294" cy="3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1800"/>
              <a:t>age INT</a:t>
            </a:r>
          </a:p>
        </p:txBody>
      </p:sp>
      <p:sp>
        <p:nvSpPr>
          <p:cNvPr id="10251" name="TextBox 19"/>
          <p:cNvSpPr txBox="1">
            <a:spLocks noChangeArrowheads="1"/>
          </p:cNvSpPr>
          <p:nvPr/>
        </p:nvSpPr>
        <p:spPr bwMode="auto">
          <a:xfrm>
            <a:off x="828677" y="3886200"/>
            <a:ext cx="2937313" cy="3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1800"/>
              <a:t>siblings MAP&lt;string, string&gt;</a:t>
            </a:r>
          </a:p>
        </p:txBody>
      </p:sp>
      <p:sp>
        <p:nvSpPr>
          <p:cNvPr id="10252" name="TextBox 20"/>
          <p:cNvSpPr txBox="1">
            <a:spLocks noChangeArrowheads="1"/>
          </p:cNvSpPr>
          <p:nvPr/>
        </p:nvSpPr>
        <p:spPr bwMode="auto">
          <a:xfrm>
            <a:off x="5743575" y="3120232"/>
            <a:ext cx="1141950" cy="3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1800"/>
              <a:t>d:fullname</a:t>
            </a:r>
          </a:p>
        </p:txBody>
      </p:sp>
      <p:sp>
        <p:nvSpPr>
          <p:cNvPr id="10253" name="TextBox 21"/>
          <p:cNvSpPr txBox="1">
            <a:spLocks noChangeArrowheads="1"/>
          </p:cNvSpPr>
          <p:nvPr/>
        </p:nvSpPr>
        <p:spPr bwMode="auto">
          <a:xfrm>
            <a:off x="5743577" y="3505200"/>
            <a:ext cx="654637" cy="3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1800"/>
              <a:t>d:age</a:t>
            </a:r>
          </a:p>
        </p:txBody>
      </p:sp>
      <p:sp>
        <p:nvSpPr>
          <p:cNvPr id="10254" name="TextBox 22"/>
          <p:cNvSpPr txBox="1">
            <a:spLocks noChangeArrowheads="1"/>
          </p:cNvSpPr>
          <p:nvPr/>
        </p:nvSpPr>
        <p:spPr bwMode="auto">
          <a:xfrm>
            <a:off x="5743575" y="3924300"/>
            <a:ext cx="1090654" cy="3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1800"/>
              <a:t>d:address</a:t>
            </a:r>
          </a:p>
        </p:txBody>
      </p:sp>
      <p:sp>
        <p:nvSpPr>
          <p:cNvPr id="10255" name="TextBox 24"/>
          <p:cNvSpPr txBox="1">
            <a:spLocks noChangeArrowheads="1"/>
          </p:cNvSpPr>
          <p:nvPr/>
        </p:nvSpPr>
        <p:spPr bwMode="auto">
          <a:xfrm>
            <a:off x="5743575" y="4377532"/>
            <a:ext cx="205796" cy="3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1800"/>
              <a:t>f:</a:t>
            </a:r>
          </a:p>
        </p:txBody>
      </p:sp>
      <p:cxnSp>
        <p:nvCxnSpPr>
          <p:cNvPr id="10256" name="Straight Arrow Connector 27"/>
          <p:cNvCxnSpPr>
            <a:cxnSpLocks noChangeShapeType="1"/>
            <a:stCxn id="10250" idx="3"/>
            <a:endCxn id="10253" idx="1"/>
          </p:cNvCxnSpPr>
          <p:nvPr/>
        </p:nvCxnSpPr>
        <p:spPr bwMode="auto">
          <a:xfrm>
            <a:off x="1726969" y="3663089"/>
            <a:ext cx="4016608" cy="0"/>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10257" name="Straight Arrow Connector 30"/>
          <p:cNvCxnSpPr>
            <a:cxnSpLocks noChangeShapeType="1"/>
            <a:endCxn id="10255" idx="1"/>
          </p:cNvCxnSpPr>
          <p:nvPr/>
        </p:nvCxnSpPr>
        <p:spPr bwMode="auto">
          <a:xfrm>
            <a:off x="3228975" y="4114801"/>
            <a:ext cx="2514600" cy="420620"/>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10258" name="TextBox 33"/>
          <p:cNvSpPr txBox="1">
            <a:spLocks noChangeArrowheads="1"/>
          </p:cNvSpPr>
          <p:nvPr/>
        </p:nvSpPr>
        <p:spPr bwMode="auto">
          <a:xfrm>
            <a:off x="1600200" y="2514600"/>
            <a:ext cx="898294" cy="3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1800"/>
              <a:t>persons</a:t>
            </a:r>
          </a:p>
        </p:txBody>
      </p:sp>
      <p:sp>
        <p:nvSpPr>
          <p:cNvPr id="10259" name="TextBox 34"/>
          <p:cNvSpPr txBox="1">
            <a:spLocks noChangeArrowheads="1"/>
          </p:cNvSpPr>
          <p:nvPr/>
        </p:nvSpPr>
        <p:spPr bwMode="auto">
          <a:xfrm>
            <a:off x="6457951" y="2514600"/>
            <a:ext cx="770053" cy="3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1800"/>
              <a:t>people</a:t>
            </a:r>
          </a:p>
        </p:txBody>
      </p:sp>
    </p:spTree>
    <p:extLst>
      <p:ext uri="{BB962C8B-B14F-4D97-AF65-F5344CB8AC3E}">
        <p14:creationId xmlns:p14="http://schemas.microsoft.com/office/powerpoint/2010/main" val="837679270"/>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Integration</a:t>
            </a:r>
          </a:p>
        </p:txBody>
      </p:sp>
      <p:sp>
        <p:nvSpPr>
          <p:cNvPr id="11267" name="Content Placeholder 2"/>
          <p:cNvSpPr>
            <a:spLocks noGrp="1"/>
          </p:cNvSpPr>
          <p:nvPr>
            <p:ph idx="1"/>
          </p:nvPr>
        </p:nvSpPr>
        <p:spPr/>
        <p:txBody>
          <a:bodyPr/>
          <a:lstStyle/>
          <a:p>
            <a:pPr eaLnBrk="1" hangingPunct="1"/>
            <a:r>
              <a:rPr lang="en-US" smtClean="0"/>
              <a:t>Drawbacks (that can be fixed with brain juice):</a:t>
            </a:r>
          </a:p>
          <a:p>
            <a:pPr lvl="1" eaLnBrk="1" hangingPunct="1"/>
            <a:r>
              <a:rPr lang="en-US" smtClean="0"/>
              <a:t>Binary keys and values (like integers represented on 4 bytes) aren’t supported since Hive prefers string representations, HIVE-1634</a:t>
            </a:r>
          </a:p>
          <a:p>
            <a:pPr lvl="1" eaLnBrk="1" hangingPunct="1"/>
            <a:r>
              <a:rPr lang="en-US" smtClean="0"/>
              <a:t>Compound row keys aren’t supported, there’s no way of using multiple parts of a key as different “fields”</a:t>
            </a:r>
          </a:p>
          <a:p>
            <a:pPr lvl="1" eaLnBrk="1" hangingPunct="1"/>
            <a:r>
              <a:rPr lang="en-US" smtClean="0"/>
              <a:t>This means that concatenated binary row keys are completely unusable, which is what people often use for HBase</a:t>
            </a:r>
          </a:p>
          <a:p>
            <a:pPr lvl="1" eaLnBrk="1" hangingPunct="1"/>
            <a:r>
              <a:rPr lang="en-US" smtClean="0"/>
              <a:t>Filters are done at Hive level instead of being pushed to the region servers</a:t>
            </a:r>
          </a:p>
          <a:p>
            <a:pPr lvl="1" eaLnBrk="1" hangingPunct="1"/>
            <a:r>
              <a:rPr lang="en-US" smtClean="0"/>
              <a:t>Partitions aren’t supported</a:t>
            </a:r>
          </a:p>
          <a:p>
            <a:pPr lvl="1" eaLnBrk="1" hangingPunct="1"/>
            <a:endParaRPr lang="en-US" smtClean="0"/>
          </a:p>
          <a:p>
            <a:pPr lvl="1" eaLnBrk="1" hangingPunct="1"/>
            <a:endParaRPr lang="en-US" smtClean="0"/>
          </a:p>
        </p:txBody>
      </p:sp>
    </p:spTree>
    <p:extLst>
      <p:ext uri="{BB962C8B-B14F-4D97-AF65-F5344CB8AC3E}">
        <p14:creationId xmlns:p14="http://schemas.microsoft.com/office/powerpoint/2010/main" val="3096422285"/>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Data Flows</a:t>
            </a:r>
          </a:p>
        </p:txBody>
      </p:sp>
      <p:sp>
        <p:nvSpPr>
          <p:cNvPr id="13315" name="Content Placeholder 2"/>
          <p:cNvSpPr>
            <a:spLocks noGrp="1"/>
          </p:cNvSpPr>
          <p:nvPr>
            <p:ph idx="1"/>
          </p:nvPr>
        </p:nvSpPr>
        <p:spPr/>
        <p:txBody>
          <a:bodyPr/>
          <a:lstStyle/>
          <a:p>
            <a:pPr eaLnBrk="1" hangingPunct="1"/>
            <a:r>
              <a:rPr lang="en-US" dirty="0" smtClean="0"/>
              <a:t>Data is being generated all over the place:</a:t>
            </a:r>
          </a:p>
          <a:p>
            <a:pPr lvl="1" eaLnBrk="1" hangingPunct="1"/>
            <a:r>
              <a:rPr lang="en-US" dirty="0" smtClean="0"/>
              <a:t>Apache logs</a:t>
            </a:r>
          </a:p>
          <a:p>
            <a:pPr lvl="1" eaLnBrk="1" hangingPunct="1"/>
            <a:r>
              <a:rPr lang="en-US" dirty="0" smtClean="0"/>
              <a:t>Application logs</a:t>
            </a:r>
          </a:p>
          <a:p>
            <a:pPr lvl="1" eaLnBrk="1" hangingPunct="1"/>
            <a:r>
              <a:rPr lang="en-US" dirty="0" smtClean="0"/>
              <a:t>MySQL clusters</a:t>
            </a:r>
          </a:p>
          <a:p>
            <a:pPr lvl="1" eaLnBrk="1" hangingPunct="1"/>
            <a:r>
              <a:rPr lang="en-US" dirty="0" err="1" smtClean="0"/>
              <a:t>HBase</a:t>
            </a:r>
            <a:r>
              <a:rPr lang="en-US" dirty="0" smtClean="0"/>
              <a:t> clusters</a:t>
            </a:r>
          </a:p>
          <a:p>
            <a:pPr lvl="1" eaLnBrk="1" hangingPunct="1"/>
            <a:endParaRPr lang="en-US" dirty="0" smtClean="0"/>
          </a:p>
          <a:p>
            <a:pPr lvl="1" eaLnBrk="1" hangingPunct="1"/>
            <a:endParaRPr lang="en-US" dirty="0" smtClean="0"/>
          </a:p>
        </p:txBody>
      </p:sp>
    </p:spTree>
    <p:extLst>
      <p:ext uri="{BB962C8B-B14F-4D97-AF65-F5344CB8AC3E}">
        <p14:creationId xmlns:p14="http://schemas.microsoft.com/office/powerpoint/2010/main" val="355222128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idx="4294967295"/>
          </p:nvPr>
        </p:nvSpPr>
        <p:spPr/>
        <p:txBody>
          <a:bodyPr anchor="t"/>
          <a:lstStyle/>
          <a:p>
            <a:pPr eaLnBrk="1" hangingPunct="1"/>
            <a:r>
              <a:rPr lang="en-US" altLang="zh-CN" smtClean="0"/>
              <a:t>The CAP Theorem</a:t>
            </a:r>
          </a:p>
        </p:txBody>
      </p:sp>
      <p:graphicFrame>
        <p:nvGraphicFramePr>
          <p:cNvPr id="40963" name="Object 6"/>
          <p:cNvGraphicFramePr>
            <a:graphicFrameLocks noGrp="1" noChangeAspect="1"/>
          </p:cNvGraphicFramePr>
          <p:nvPr>
            <p:ph sz="half" idx="4294967295"/>
          </p:nvPr>
        </p:nvGraphicFramePr>
        <p:xfrm>
          <a:off x="457200" y="2752725"/>
          <a:ext cx="4038600" cy="2220913"/>
        </p:xfrm>
        <a:graphic>
          <a:graphicData uri="http://schemas.openxmlformats.org/presentationml/2006/ole">
            <mc:AlternateContent xmlns:mc="http://schemas.openxmlformats.org/markup-compatibility/2006">
              <mc:Choice xmlns:v="urn:schemas-microsoft-com:vml" Requires="v">
                <p:oleObj spid="_x0000_s7206" name="图表" r:id="rId4" imgW="8229600" imgH="4524443" progId="MSGraph.Chart.8">
                  <p:embed followColorScheme="full"/>
                </p:oleObj>
              </mc:Choice>
              <mc:Fallback>
                <p:oleObj name="图表" r:id="rId4" imgW="8229600" imgH="4524443" progId="MSGraph.Chart.8">
                  <p:embed followColorScheme="full"/>
                  <p:pic>
                    <p:nvPicPr>
                      <p:cNvPr id="0" name="Picture 3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752725"/>
                        <a:ext cx="4038600" cy="222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4" name="Object 9"/>
          <p:cNvGraphicFramePr>
            <a:graphicFrameLocks noGrp="1" noChangeAspect="1"/>
          </p:cNvGraphicFramePr>
          <p:nvPr>
            <p:ph sz="quarter" idx="4294967295"/>
          </p:nvPr>
        </p:nvGraphicFramePr>
        <p:xfrm>
          <a:off x="2608263" y="1670050"/>
          <a:ext cx="4017962" cy="3916363"/>
        </p:xfrm>
        <a:graphic>
          <a:graphicData uri="http://schemas.openxmlformats.org/presentationml/2006/ole">
            <mc:AlternateContent xmlns:mc="http://schemas.openxmlformats.org/markup-compatibility/2006">
              <mc:Choice xmlns:v="urn:schemas-microsoft-com:vml" Requires="v">
                <p:oleObj spid="_x0000_s7207" name="Visio" r:id="rId6" imgW="2740848" imgH="2740762" progId="">
                  <p:embed/>
                </p:oleObj>
              </mc:Choice>
              <mc:Fallback>
                <p:oleObj name="Visio" r:id="rId6" imgW="2740848" imgH="2740762" progId="">
                  <p:embed/>
                  <p:pic>
                    <p:nvPicPr>
                      <p:cNvPr id="0" name="Picture 35"/>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8263" y="1670050"/>
                        <a:ext cx="4017962" cy="391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6" name="Text Box 12"/>
          <p:cNvSpPr txBox="1">
            <a:spLocks noChangeArrowheads="1"/>
          </p:cNvSpPr>
          <p:nvPr/>
        </p:nvSpPr>
        <p:spPr bwMode="auto">
          <a:xfrm>
            <a:off x="2684463" y="3360738"/>
            <a:ext cx="1905000" cy="457200"/>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C</a:t>
            </a:r>
            <a:r>
              <a:rPr lang="en-US" altLang="zh-CN" sz="2400"/>
              <a:t>onsistency</a:t>
            </a:r>
          </a:p>
        </p:txBody>
      </p:sp>
      <p:sp>
        <p:nvSpPr>
          <p:cNvPr id="40967" name="Text Box 13"/>
          <p:cNvSpPr txBox="1">
            <a:spLocks noChangeArrowheads="1"/>
          </p:cNvSpPr>
          <p:nvPr/>
        </p:nvSpPr>
        <p:spPr bwMode="auto">
          <a:xfrm>
            <a:off x="4589463" y="4046538"/>
            <a:ext cx="1447800" cy="822325"/>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P</a:t>
            </a:r>
            <a:r>
              <a:rPr lang="en-US" altLang="zh-CN" sz="2400"/>
              <a:t>artition tolerance</a:t>
            </a:r>
          </a:p>
        </p:txBody>
      </p:sp>
      <p:sp>
        <p:nvSpPr>
          <p:cNvPr id="40968" name="Text Box 14"/>
          <p:cNvSpPr txBox="1">
            <a:spLocks noChangeArrowheads="1"/>
          </p:cNvSpPr>
          <p:nvPr/>
        </p:nvSpPr>
        <p:spPr bwMode="auto">
          <a:xfrm>
            <a:off x="4513263" y="2446338"/>
            <a:ext cx="1676400" cy="457200"/>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A</a:t>
            </a:r>
            <a:r>
              <a:rPr lang="en-US" altLang="zh-CN" sz="2400"/>
              <a:t>vailability</a:t>
            </a:r>
          </a:p>
        </p:txBody>
      </p:sp>
    </p:spTree>
    <p:extLst>
      <p:ext uri="{BB962C8B-B14F-4D97-AF65-F5344CB8AC3E}">
        <p14:creationId xmlns:p14="http://schemas.microsoft.com/office/powerpoint/2010/main" val="123814753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Data Flows</a:t>
            </a:r>
          </a:p>
        </p:txBody>
      </p:sp>
      <p:sp>
        <p:nvSpPr>
          <p:cNvPr id="14339" name="Content Placeholder 2"/>
          <p:cNvSpPr>
            <a:spLocks noGrp="1"/>
          </p:cNvSpPr>
          <p:nvPr>
            <p:ph idx="1"/>
          </p:nvPr>
        </p:nvSpPr>
        <p:spPr>
          <a:xfrm>
            <a:off x="171452" y="787400"/>
            <a:ext cx="8748713" cy="736600"/>
          </a:xfrm>
        </p:spPr>
        <p:txBody>
          <a:bodyPr/>
          <a:lstStyle/>
          <a:p>
            <a:pPr eaLnBrk="1" hangingPunct="1"/>
            <a:r>
              <a:rPr lang="en-US" smtClean="0"/>
              <a:t>Moving application log files</a:t>
            </a:r>
          </a:p>
        </p:txBody>
      </p:sp>
      <p:sp>
        <p:nvSpPr>
          <p:cNvPr id="14340" name="Right Arrow 4"/>
          <p:cNvSpPr>
            <a:spLocks noChangeArrowheads="1"/>
          </p:cNvSpPr>
          <p:nvPr/>
        </p:nvSpPr>
        <p:spPr bwMode="auto">
          <a:xfrm rot="-1891225">
            <a:off x="1948458" y="2653509"/>
            <a:ext cx="757833" cy="881063"/>
          </a:xfrm>
          <a:prstGeom prst="rightArrow">
            <a:avLst>
              <a:gd name="adj1" fmla="val 50000"/>
              <a:gd name="adj2" fmla="val 49973"/>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4341" name="Right Arrow 6"/>
          <p:cNvSpPr>
            <a:spLocks noChangeArrowheads="1"/>
          </p:cNvSpPr>
          <p:nvPr/>
        </p:nvSpPr>
        <p:spPr bwMode="auto">
          <a:xfrm>
            <a:off x="5214343" y="2209802"/>
            <a:ext cx="758428" cy="881063"/>
          </a:xfrm>
          <a:prstGeom prst="rightArrow">
            <a:avLst>
              <a:gd name="adj1" fmla="val 50000"/>
              <a:gd name="adj2" fmla="val 50012"/>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4342" name="Can 7"/>
          <p:cNvSpPr>
            <a:spLocks noChangeArrowheads="1"/>
          </p:cNvSpPr>
          <p:nvPr/>
        </p:nvSpPr>
        <p:spPr bwMode="auto">
          <a:xfrm>
            <a:off x="6657975" y="1981200"/>
            <a:ext cx="1000125" cy="1371600"/>
          </a:xfrm>
          <a:prstGeom prst="can">
            <a:avLst>
              <a:gd name="adj" fmla="val 25000"/>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4343" name="Right Arrow 9"/>
          <p:cNvSpPr>
            <a:spLocks noChangeArrowheads="1"/>
          </p:cNvSpPr>
          <p:nvPr/>
        </p:nvSpPr>
        <p:spPr bwMode="auto">
          <a:xfrm rot="1857167">
            <a:off x="1967508" y="3817146"/>
            <a:ext cx="758428" cy="880269"/>
          </a:xfrm>
          <a:prstGeom prst="rightArrow">
            <a:avLst>
              <a:gd name="adj1" fmla="val 50000"/>
              <a:gd name="adj2" fmla="val 50057"/>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4344" name="Right Arrow 11"/>
          <p:cNvSpPr>
            <a:spLocks noChangeArrowheads="1"/>
          </p:cNvSpPr>
          <p:nvPr/>
        </p:nvSpPr>
        <p:spPr bwMode="auto">
          <a:xfrm>
            <a:off x="5214343" y="4457702"/>
            <a:ext cx="758428" cy="881063"/>
          </a:xfrm>
          <a:prstGeom prst="rightArrow">
            <a:avLst>
              <a:gd name="adj1" fmla="val 50000"/>
              <a:gd name="adj2" fmla="val 50012"/>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4345" name="Can 12"/>
          <p:cNvSpPr>
            <a:spLocks noChangeArrowheads="1"/>
          </p:cNvSpPr>
          <p:nvPr/>
        </p:nvSpPr>
        <p:spPr bwMode="auto">
          <a:xfrm>
            <a:off x="6657975" y="4229100"/>
            <a:ext cx="1000125" cy="1371600"/>
          </a:xfrm>
          <a:prstGeom prst="can">
            <a:avLst>
              <a:gd name="adj" fmla="val 25000"/>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4346" name="Folded Corner 15"/>
          <p:cNvSpPr>
            <a:spLocks noChangeArrowheads="1"/>
          </p:cNvSpPr>
          <p:nvPr/>
        </p:nvSpPr>
        <p:spPr bwMode="auto">
          <a:xfrm>
            <a:off x="428625" y="3009900"/>
            <a:ext cx="942975" cy="1371600"/>
          </a:xfrm>
          <a:prstGeom prst="foldedCorner">
            <a:avLst>
              <a:gd name="adj" fmla="val 16667"/>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4347" name="Rounded Rectangle 16"/>
          <p:cNvSpPr>
            <a:spLocks noChangeArrowheads="1"/>
          </p:cNvSpPr>
          <p:nvPr/>
        </p:nvSpPr>
        <p:spPr bwMode="auto">
          <a:xfrm>
            <a:off x="3286125" y="1981200"/>
            <a:ext cx="942975" cy="1371600"/>
          </a:xfrm>
          <a:prstGeom prst="roundRect">
            <a:avLst>
              <a:gd name="adj" fmla="val 16667"/>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4348" name="Rounded Rectangle 17"/>
          <p:cNvSpPr>
            <a:spLocks noChangeArrowheads="1"/>
          </p:cNvSpPr>
          <p:nvPr/>
        </p:nvSpPr>
        <p:spPr bwMode="auto">
          <a:xfrm>
            <a:off x="3257550" y="4229100"/>
            <a:ext cx="942975" cy="1371600"/>
          </a:xfrm>
          <a:prstGeom prst="roundRect">
            <a:avLst>
              <a:gd name="adj" fmla="val 16667"/>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4349" name="TextBox 18"/>
          <p:cNvSpPr txBox="1">
            <a:spLocks noChangeArrowheads="1"/>
          </p:cNvSpPr>
          <p:nvPr/>
        </p:nvSpPr>
        <p:spPr bwMode="auto">
          <a:xfrm>
            <a:off x="304205" y="2404269"/>
            <a:ext cx="1390416" cy="34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Wild log file</a:t>
            </a:r>
          </a:p>
        </p:txBody>
      </p:sp>
      <p:sp>
        <p:nvSpPr>
          <p:cNvPr id="14350" name="TextBox 19"/>
          <p:cNvSpPr txBox="1">
            <a:spLocks noChangeArrowheads="1"/>
          </p:cNvSpPr>
          <p:nvPr/>
        </p:nvSpPr>
        <p:spPr bwMode="auto">
          <a:xfrm>
            <a:off x="1794273" y="2133600"/>
            <a:ext cx="1504229" cy="34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Read nightly</a:t>
            </a:r>
          </a:p>
        </p:txBody>
      </p:sp>
      <p:sp>
        <p:nvSpPr>
          <p:cNvPr id="14351" name="TextBox 20"/>
          <p:cNvSpPr txBox="1">
            <a:spLocks noChangeArrowheads="1"/>
          </p:cNvSpPr>
          <p:nvPr/>
        </p:nvSpPr>
        <p:spPr bwMode="auto">
          <a:xfrm>
            <a:off x="2886075" y="1295400"/>
            <a:ext cx="2158382" cy="34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Transforms format</a:t>
            </a:r>
          </a:p>
        </p:txBody>
      </p:sp>
      <p:sp>
        <p:nvSpPr>
          <p:cNvPr id="14352" name="TextBox 21"/>
          <p:cNvSpPr txBox="1">
            <a:spLocks noChangeArrowheads="1"/>
          </p:cNvSpPr>
          <p:nvPr/>
        </p:nvSpPr>
        <p:spPr bwMode="auto">
          <a:xfrm>
            <a:off x="5001220" y="1638300"/>
            <a:ext cx="1531480" cy="34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Dumped into</a:t>
            </a:r>
          </a:p>
        </p:txBody>
      </p:sp>
      <p:sp>
        <p:nvSpPr>
          <p:cNvPr id="14353" name="TextBox 22"/>
          <p:cNvSpPr txBox="1">
            <a:spLocks noChangeArrowheads="1"/>
          </p:cNvSpPr>
          <p:nvPr/>
        </p:nvSpPr>
        <p:spPr bwMode="auto">
          <a:xfrm>
            <a:off x="6829426" y="1447800"/>
            <a:ext cx="778069" cy="34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HDFS</a:t>
            </a:r>
          </a:p>
        </p:txBody>
      </p:sp>
      <p:sp>
        <p:nvSpPr>
          <p:cNvPr id="14354" name="TextBox 23"/>
          <p:cNvSpPr txBox="1">
            <a:spLocks noChangeArrowheads="1"/>
          </p:cNvSpPr>
          <p:nvPr/>
        </p:nvSpPr>
        <p:spPr bwMode="auto">
          <a:xfrm>
            <a:off x="1651398" y="4572002"/>
            <a:ext cx="1285875" cy="962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Tail’ed continuously </a:t>
            </a:r>
          </a:p>
        </p:txBody>
      </p:sp>
      <p:sp>
        <p:nvSpPr>
          <p:cNvPr id="14355" name="TextBox 24"/>
          <p:cNvSpPr txBox="1">
            <a:spLocks noChangeArrowheads="1"/>
          </p:cNvSpPr>
          <p:nvPr/>
        </p:nvSpPr>
        <p:spPr bwMode="auto">
          <a:xfrm>
            <a:off x="5001221" y="5490369"/>
            <a:ext cx="1486596" cy="34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Inserted into</a:t>
            </a:r>
          </a:p>
        </p:txBody>
      </p:sp>
      <p:sp>
        <p:nvSpPr>
          <p:cNvPr id="14356" name="TextBox 25"/>
          <p:cNvSpPr txBox="1">
            <a:spLocks noChangeArrowheads="1"/>
          </p:cNvSpPr>
          <p:nvPr/>
        </p:nvSpPr>
        <p:spPr bwMode="auto">
          <a:xfrm>
            <a:off x="6829427" y="5638800"/>
            <a:ext cx="848601" cy="34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HBase</a:t>
            </a:r>
          </a:p>
        </p:txBody>
      </p:sp>
      <p:sp>
        <p:nvSpPr>
          <p:cNvPr id="14357" name="TextBox 26"/>
          <p:cNvSpPr txBox="1">
            <a:spLocks noChangeArrowheads="1"/>
          </p:cNvSpPr>
          <p:nvPr/>
        </p:nvSpPr>
        <p:spPr bwMode="auto">
          <a:xfrm>
            <a:off x="2514601" y="5600700"/>
            <a:ext cx="2996625" cy="34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Parses into HBase format</a:t>
            </a:r>
          </a:p>
        </p:txBody>
      </p:sp>
    </p:spTree>
    <p:extLst>
      <p:ext uri="{BB962C8B-B14F-4D97-AF65-F5344CB8AC3E}">
        <p14:creationId xmlns:p14="http://schemas.microsoft.com/office/powerpoint/2010/main" val="2906030743"/>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Data Flows</a:t>
            </a:r>
          </a:p>
        </p:txBody>
      </p:sp>
      <p:sp>
        <p:nvSpPr>
          <p:cNvPr id="15363" name="Content Placeholder 2"/>
          <p:cNvSpPr>
            <a:spLocks noGrp="1"/>
          </p:cNvSpPr>
          <p:nvPr>
            <p:ph idx="1"/>
          </p:nvPr>
        </p:nvSpPr>
        <p:spPr>
          <a:xfrm>
            <a:off x="171452" y="787400"/>
            <a:ext cx="8748713" cy="736600"/>
          </a:xfrm>
        </p:spPr>
        <p:txBody>
          <a:bodyPr/>
          <a:lstStyle/>
          <a:p>
            <a:pPr eaLnBrk="1" hangingPunct="1"/>
            <a:r>
              <a:rPr lang="en-US" smtClean="0"/>
              <a:t>Moving MySQL data</a:t>
            </a:r>
          </a:p>
        </p:txBody>
      </p:sp>
      <p:sp>
        <p:nvSpPr>
          <p:cNvPr id="15364" name="Right Arrow 4"/>
          <p:cNvSpPr>
            <a:spLocks noChangeArrowheads="1"/>
          </p:cNvSpPr>
          <p:nvPr/>
        </p:nvSpPr>
        <p:spPr bwMode="auto">
          <a:xfrm rot="-1891225">
            <a:off x="1948458" y="2653509"/>
            <a:ext cx="757833" cy="881063"/>
          </a:xfrm>
          <a:prstGeom prst="rightArrow">
            <a:avLst>
              <a:gd name="adj1" fmla="val 50000"/>
              <a:gd name="adj2" fmla="val 49973"/>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5365" name="Can 7"/>
          <p:cNvSpPr>
            <a:spLocks noChangeArrowheads="1"/>
          </p:cNvSpPr>
          <p:nvPr/>
        </p:nvSpPr>
        <p:spPr bwMode="auto">
          <a:xfrm>
            <a:off x="3657600" y="2209800"/>
            <a:ext cx="1000125" cy="1371600"/>
          </a:xfrm>
          <a:prstGeom prst="can">
            <a:avLst>
              <a:gd name="adj" fmla="val 25000"/>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5366" name="Right Arrow 9"/>
          <p:cNvSpPr>
            <a:spLocks noChangeArrowheads="1"/>
          </p:cNvSpPr>
          <p:nvPr/>
        </p:nvSpPr>
        <p:spPr bwMode="auto">
          <a:xfrm rot="1857167">
            <a:off x="1967508" y="3817146"/>
            <a:ext cx="758428" cy="880269"/>
          </a:xfrm>
          <a:prstGeom prst="rightArrow">
            <a:avLst>
              <a:gd name="adj1" fmla="val 50000"/>
              <a:gd name="adj2" fmla="val 50057"/>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5367" name="Right Arrow 11"/>
          <p:cNvSpPr>
            <a:spLocks noChangeArrowheads="1"/>
          </p:cNvSpPr>
          <p:nvPr/>
        </p:nvSpPr>
        <p:spPr bwMode="auto">
          <a:xfrm>
            <a:off x="5622132" y="4457702"/>
            <a:ext cx="758428" cy="881063"/>
          </a:xfrm>
          <a:prstGeom prst="rightArrow">
            <a:avLst>
              <a:gd name="adj1" fmla="val 50000"/>
              <a:gd name="adj2" fmla="val 50012"/>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5368" name="Can 12"/>
          <p:cNvSpPr>
            <a:spLocks noChangeArrowheads="1"/>
          </p:cNvSpPr>
          <p:nvPr/>
        </p:nvSpPr>
        <p:spPr bwMode="auto">
          <a:xfrm>
            <a:off x="6915150" y="4229100"/>
            <a:ext cx="1000125" cy="1371600"/>
          </a:xfrm>
          <a:prstGeom prst="can">
            <a:avLst>
              <a:gd name="adj" fmla="val 25000"/>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5369" name="Rounded Rectangle 17"/>
          <p:cNvSpPr>
            <a:spLocks noChangeArrowheads="1"/>
          </p:cNvSpPr>
          <p:nvPr/>
        </p:nvSpPr>
        <p:spPr bwMode="auto">
          <a:xfrm>
            <a:off x="3549255" y="4229100"/>
            <a:ext cx="942975" cy="1371600"/>
          </a:xfrm>
          <a:prstGeom prst="roundRect">
            <a:avLst>
              <a:gd name="adj" fmla="val 16667"/>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5370" name="TextBox 18"/>
          <p:cNvSpPr txBox="1">
            <a:spLocks noChangeArrowheads="1"/>
          </p:cNvSpPr>
          <p:nvPr/>
        </p:nvSpPr>
        <p:spPr bwMode="auto">
          <a:xfrm>
            <a:off x="542927" y="2552700"/>
            <a:ext cx="931957" cy="34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MySQL</a:t>
            </a:r>
          </a:p>
        </p:txBody>
      </p:sp>
      <p:sp>
        <p:nvSpPr>
          <p:cNvPr id="15371" name="TextBox 19"/>
          <p:cNvSpPr txBox="1">
            <a:spLocks noChangeArrowheads="1"/>
          </p:cNvSpPr>
          <p:nvPr/>
        </p:nvSpPr>
        <p:spPr bwMode="auto">
          <a:xfrm>
            <a:off x="1628775" y="1600202"/>
            <a:ext cx="1657350" cy="962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Dumped nightly with CSV import</a:t>
            </a:r>
          </a:p>
        </p:txBody>
      </p:sp>
      <p:sp>
        <p:nvSpPr>
          <p:cNvPr id="15372" name="TextBox 22"/>
          <p:cNvSpPr txBox="1">
            <a:spLocks noChangeArrowheads="1"/>
          </p:cNvSpPr>
          <p:nvPr/>
        </p:nvSpPr>
        <p:spPr bwMode="auto">
          <a:xfrm>
            <a:off x="3829051" y="1676400"/>
            <a:ext cx="778069" cy="34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HDFS</a:t>
            </a:r>
          </a:p>
        </p:txBody>
      </p:sp>
      <p:sp>
        <p:nvSpPr>
          <p:cNvPr id="15373" name="TextBox 23"/>
          <p:cNvSpPr txBox="1">
            <a:spLocks noChangeArrowheads="1"/>
          </p:cNvSpPr>
          <p:nvPr/>
        </p:nvSpPr>
        <p:spPr bwMode="auto">
          <a:xfrm>
            <a:off x="1651398" y="4572000"/>
            <a:ext cx="1285875" cy="654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Tungsten replicator</a:t>
            </a:r>
          </a:p>
        </p:txBody>
      </p:sp>
      <p:sp>
        <p:nvSpPr>
          <p:cNvPr id="15374" name="TextBox 24"/>
          <p:cNvSpPr txBox="1">
            <a:spLocks noChangeArrowheads="1"/>
          </p:cNvSpPr>
          <p:nvPr/>
        </p:nvSpPr>
        <p:spPr bwMode="auto">
          <a:xfrm>
            <a:off x="5257800" y="5368444"/>
            <a:ext cx="1486596" cy="34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dirty="0"/>
              <a:t>Inserted into</a:t>
            </a:r>
          </a:p>
        </p:txBody>
      </p:sp>
      <p:sp>
        <p:nvSpPr>
          <p:cNvPr id="15375" name="TextBox 25"/>
          <p:cNvSpPr txBox="1">
            <a:spLocks noChangeArrowheads="1"/>
          </p:cNvSpPr>
          <p:nvPr/>
        </p:nvSpPr>
        <p:spPr bwMode="auto">
          <a:xfrm>
            <a:off x="7086602" y="5638800"/>
            <a:ext cx="848601" cy="34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HBase</a:t>
            </a:r>
          </a:p>
        </p:txBody>
      </p:sp>
      <p:sp>
        <p:nvSpPr>
          <p:cNvPr id="15376" name="TextBox 26"/>
          <p:cNvSpPr txBox="1">
            <a:spLocks noChangeArrowheads="1"/>
          </p:cNvSpPr>
          <p:nvPr/>
        </p:nvSpPr>
        <p:spPr bwMode="auto">
          <a:xfrm>
            <a:off x="2565975" y="5749444"/>
            <a:ext cx="2996625" cy="34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dirty="0"/>
              <a:t>Parses into </a:t>
            </a:r>
            <a:r>
              <a:rPr lang="en-US" sz="2000" dirty="0" err="1"/>
              <a:t>HBase</a:t>
            </a:r>
            <a:r>
              <a:rPr lang="en-US" sz="2000" dirty="0"/>
              <a:t> format</a:t>
            </a:r>
          </a:p>
        </p:txBody>
      </p:sp>
      <p:sp>
        <p:nvSpPr>
          <p:cNvPr id="15377" name="Can 27"/>
          <p:cNvSpPr>
            <a:spLocks noChangeArrowheads="1"/>
          </p:cNvSpPr>
          <p:nvPr/>
        </p:nvSpPr>
        <p:spPr bwMode="auto">
          <a:xfrm>
            <a:off x="400050" y="3124200"/>
            <a:ext cx="1000125" cy="1371600"/>
          </a:xfrm>
          <a:prstGeom prst="can">
            <a:avLst>
              <a:gd name="adj" fmla="val 25000"/>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Tree>
    <p:extLst>
      <p:ext uri="{BB962C8B-B14F-4D97-AF65-F5344CB8AC3E}">
        <p14:creationId xmlns:p14="http://schemas.microsoft.com/office/powerpoint/2010/main" val="2735000278"/>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Data Flows</a:t>
            </a:r>
          </a:p>
        </p:txBody>
      </p:sp>
      <p:sp>
        <p:nvSpPr>
          <p:cNvPr id="16387" name="Content Placeholder 2"/>
          <p:cNvSpPr>
            <a:spLocks noGrp="1"/>
          </p:cNvSpPr>
          <p:nvPr>
            <p:ph idx="1"/>
          </p:nvPr>
        </p:nvSpPr>
        <p:spPr>
          <a:xfrm>
            <a:off x="171452" y="787400"/>
            <a:ext cx="8748713" cy="736600"/>
          </a:xfrm>
        </p:spPr>
        <p:txBody>
          <a:bodyPr/>
          <a:lstStyle/>
          <a:p>
            <a:pPr eaLnBrk="1" hangingPunct="1"/>
            <a:r>
              <a:rPr lang="en-US" smtClean="0"/>
              <a:t>Moving HBase data</a:t>
            </a:r>
          </a:p>
        </p:txBody>
      </p:sp>
      <p:sp>
        <p:nvSpPr>
          <p:cNvPr id="16388" name="Right Arrow 11"/>
          <p:cNvSpPr>
            <a:spLocks noChangeArrowheads="1"/>
          </p:cNvSpPr>
          <p:nvPr/>
        </p:nvSpPr>
        <p:spPr bwMode="auto">
          <a:xfrm>
            <a:off x="5471518" y="3314702"/>
            <a:ext cx="758428" cy="881063"/>
          </a:xfrm>
          <a:prstGeom prst="rightArrow">
            <a:avLst>
              <a:gd name="adj1" fmla="val 50000"/>
              <a:gd name="adj2" fmla="val 50012"/>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6389" name="Can 12"/>
          <p:cNvSpPr>
            <a:spLocks noChangeArrowheads="1"/>
          </p:cNvSpPr>
          <p:nvPr/>
        </p:nvSpPr>
        <p:spPr bwMode="auto">
          <a:xfrm>
            <a:off x="7086600" y="3086100"/>
            <a:ext cx="1000125" cy="1371600"/>
          </a:xfrm>
          <a:prstGeom prst="can">
            <a:avLst>
              <a:gd name="adj" fmla="val 25000"/>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6390" name="Rounded Rectangle 17"/>
          <p:cNvSpPr>
            <a:spLocks noChangeArrowheads="1"/>
          </p:cNvSpPr>
          <p:nvPr/>
        </p:nvSpPr>
        <p:spPr bwMode="auto">
          <a:xfrm>
            <a:off x="3571875" y="3086100"/>
            <a:ext cx="942975" cy="1371600"/>
          </a:xfrm>
          <a:prstGeom prst="roundRect">
            <a:avLst>
              <a:gd name="adj" fmla="val 16667"/>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6391" name="TextBox 18"/>
          <p:cNvSpPr txBox="1">
            <a:spLocks noChangeArrowheads="1"/>
          </p:cNvSpPr>
          <p:nvPr/>
        </p:nvSpPr>
        <p:spPr bwMode="auto">
          <a:xfrm>
            <a:off x="314325" y="2552700"/>
            <a:ext cx="1460948" cy="34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HBase Prod</a:t>
            </a:r>
          </a:p>
        </p:txBody>
      </p:sp>
      <p:sp>
        <p:nvSpPr>
          <p:cNvPr id="16392" name="TextBox 24"/>
          <p:cNvSpPr txBox="1">
            <a:spLocks noChangeArrowheads="1"/>
          </p:cNvSpPr>
          <p:nvPr/>
        </p:nvSpPr>
        <p:spPr bwMode="auto">
          <a:xfrm>
            <a:off x="4686302" y="4347369"/>
            <a:ext cx="2741747" cy="34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Imported in parallel into</a:t>
            </a:r>
          </a:p>
        </p:txBody>
      </p:sp>
      <p:sp>
        <p:nvSpPr>
          <p:cNvPr id="16393" name="TextBox 25"/>
          <p:cNvSpPr txBox="1">
            <a:spLocks noChangeArrowheads="1"/>
          </p:cNvSpPr>
          <p:nvPr/>
        </p:nvSpPr>
        <p:spPr bwMode="auto">
          <a:xfrm>
            <a:off x="7086600" y="2438400"/>
            <a:ext cx="1318280" cy="34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HBase MR</a:t>
            </a:r>
          </a:p>
        </p:txBody>
      </p:sp>
      <p:sp>
        <p:nvSpPr>
          <p:cNvPr id="16394" name="TextBox 26"/>
          <p:cNvSpPr txBox="1">
            <a:spLocks noChangeArrowheads="1"/>
          </p:cNvSpPr>
          <p:nvPr/>
        </p:nvSpPr>
        <p:spPr bwMode="auto">
          <a:xfrm>
            <a:off x="3114677" y="2400300"/>
            <a:ext cx="2174733" cy="34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CopyTable MR job</a:t>
            </a:r>
          </a:p>
        </p:txBody>
      </p:sp>
      <p:sp>
        <p:nvSpPr>
          <p:cNvPr id="16395" name="Can 27"/>
          <p:cNvSpPr>
            <a:spLocks noChangeArrowheads="1"/>
          </p:cNvSpPr>
          <p:nvPr/>
        </p:nvSpPr>
        <p:spPr bwMode="auto">
          <a:xfrm>
            <a:off x="400050" y="3124200"/>
            <a:ext cx="1000125" cy="1371600"/>
          </a:xfrm>
          <a:prstGeom prst="can">
            <a:avLst>
              <a:gd name="adj" fmla="val 25000"/>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6396" name="Right Arrow 20"/>
          <p:cNvSpPr>
            <a:spLocks noChangeArrowheads="1"/>
          </p:cNvSpPr>
          <p:nvPr/>
        </p:nvSpPr>
        <p:spPr bwMode="auto">
          <a:xfrm>
            <a:off x="1974652" y="3390902"/>
            <a:ext cx="758428" cy="881063"/>
          </a:xfrm>
          <a:prstGeom prst="rightArrow">
            <a:avLst>
              <a:gd name="adj1" fmla="val 50000"/>
              <a:gd name="adj2" fmla="val 50012"/>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6397" name="TextBox 21"/>
          <p:cNvSpPr txBox="1">
            <a:spLocks noChangeArrowheads="1"/>
          </p:cNvSpPr>
          <p:nvPr/>
        </p:nvSpPr>
        <p:spPr bwMode="auto">
          <a:xfrm>
            <a:off x="1761531" y="4423569"/>
            <a:ext cx="1861699" cy="34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Read in parallel</a:t>
            </a:r>
          </a:p>
        </p:txBody>
      </p:sp>
      <p:sp>
        <p:nvSpPr>
          <p:cNvPr id="16398" name="Content Placeholder 2"/>
          <p:cNvSpPr txBox="1">
            <a:spLocks/>
          </p:cNvSpPr>
          <p:nvPr/>
        </p:nvSpPr>
        <p:spPr bwMode="auto">
          <a:xfrm>
            <a:off x="171452" y="5334000"/>
            <a:ext cx="8748713"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1336" tIns="21336" rIns="21336" bIns="21336"/>
          <a:lstStyle>
            <a:lvl1pPr marL="457200" indent="-457200"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spcBef>
                <a:spcPts val="588"/>
              </a:spcBef>
              <a:buClr>
                <a:srgbClr val="B40E25"/>
              </a:buClr>
              <a:buSzPct val="100000"/>
            </a:pPr>
            <a:r>
              <a:rPr lang="en-US" sz="1700">
                <a:solidFill>
                  <a:schemeClr val="tx1"/>
                </a:solidFill>
                <a:latin typeface="Arial" pitchFamily="34" charset="0"/>
                <a:sym typeface="Arial" pitchFamily="34" charset="0"/>
              </a:rPr>
              <a:t>* HBase replication currently only works for a single slave cluster, in our case HBase replicates to a backup cluster.</a:t>
            </a:r>
          </a:p>
        </p:txBody>
      </p:sp>
    </p:spTree>
    <p:extLst>
      <p:ext uri="{BB962C8B-B14F-4D97-AF65-F5344CB8AC3E}">
        <p14:creationId xmlns:p14="http://schemas.microsoft.com/office/powerpoint/2010/main" val="2528859385"/>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Use Cases</a:t>
            </a:r>
          </a:p>
        </p:txBody>
      </p:sp>
      <p:sp>
        <p:nvSpPr>
          <p:cNvPr id="17411" name="Content Placeholder 2"/>
          <p:cNvSpPr>
            <a:spLocks noGrp="1"/>
          </p:cNvSpPr>
          <p:nvPr>
            <p:ph idx="1"/>
          </p:nvPr>
        </p:nvSpPr>
        <p:spPr/>
        <p:txBody>
          <a:bodyPr/>
          <a:lstStyle/>
          <a:p>
            <a:pPr eaLnBrk="1" hangingPunct="1"/>
            <a:r>
              <a:rPr lang="en-US" smtClean="0"/>
              <a:t>Front-end engineers</a:t>
            </a:r>
          </a:p>
          <a:p>
            <a:pPr lvl="1" eaLnBrk="1" hangingPunct="1"/>
            <a:r>
              <a:rPr lang="en-US" smtClean="0"/>
              <a:t>They need some statistics regarding their latest product</a:t>
            </a:r>
          </a:p>
          <a:p>
            <a:pPr eaLnBrk="1" hangingPunct="1"/>
            <a:r>
              <a:rPr lang="en-US" smtClean="0"/>
              <a:t>Research engineers</a:t>
            </a:r>
          </a:p>
          <a:p>
            <a:pPr lvl="1" eaLnBrk="1" hangingPunct="1"/>
            <a:r>
              <a:rPr lang="en-US" smtClean="0"/>
              <a:t>Ad-hoc queries on user data to validate some assumptions</a:t>
            </a:r>
          </a:p>
          <a:p>
            <a:pPr lvl="1" eaLnBrk="1" hangingPunct="1"/>
            <a:r>
              <a:rPr lang="en-US" smtClean="0"/>
              <a:t>Generating statistics about recommendation quality</a:t>
            </a:r>
          </a:p>
          <a:p>
            <a:pPr eaLnBrk="1" hangingPunct="1"/>
            <a:r>
              <a:rPr lang="en-US" smtClean="0"/>
              <a:t>Business analysts</a:t>
            </a:r>
          </a:p>
          <a:p>
            <a:pPr lvl="1" eaLnBrk="1" hangingPunct="1"/>
            <a:r>
              <a:rPr lang="en-US" smtClean="0"/>
              <a:t>Statistics on growth and activity</a:t>
            </a:r>
          </a:p>
          <a:p>
            <a:pPr lvl="1" eaLnBrk="1" hangingPunct="1"/>
            <a:r>
              <a:rPr lang="en-US" smtClean="0"/>
              <a:t>Effectiveness of advertiser campaigns</a:t>
            </a:r>
          </a:p>
          <a:p>
            <a:pPr lvl="1" eaLnBrk="1" hangingPunct="1"/>
            <a:r>
              <a:rPr lang="en-US" smtClean="0"/>
              <a:t>Users’ behavior VS past activities to determine, for example, why certain groups react better to email communications</a:t>
            </a:r>
          </a:p>
          <a:p>
            <a:pPr lvl="1" eaLnBrk="1" hangingPunct="1"/>
            <a:r>
              <a:rPr lang="en-US" smtClean="0"/>
              <a:t>Ad-hoc queries on stumbling behaviors of slices of the user base</a:t>
            </a:r>
          </a:p>
        </p:txBody>
      </p:sp>
    </p:spTree>
    <p:extLst>
      <p:ext uri="{BB962C8B-B14F-4D97-AF65-F5344CB8AC3E}">
        <p14:creationId xmlns:p14="http://schemas.microsoft.com/office/powerpoint/2010/main" val="1013777957"/>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Use Cases</a:t>
            </a:r>
          </a:p>
        </p:txBody>
      </p:sp>
      <p:sp>
        <p:nvSpPr>
          <p:cNvPr id="18435" name="Content Placeholder 2"/>
          <p:cNvSpPr>
            <a:spLocks noGrp="1"/>
          </p:cNvSpPr>
          <p:nvPr>
            <p:ph idx="1"/>
          </p:nvPr>
        </p:nvSpPr>
        <p:spPr>
          <a:xfrm>
            <a:off x="171452" y="787400"/>
            <a:ext cx="8748713" cy="660400"/>
          </a:xfrm>
        </p:spPr>
        <p:txBody>
          <a:bodyPr/>
          <a:lstStyle/>
          <a:p>
            <a:pPr eaLnBrk="1" hangingPunct="1"/>
            <a:r>
              <a:rPr lang="en-US" smtClean="0"/>
              <a:t>Using a simple table in HBase:</a:t>
            </a:r>
          </a:p>
          <a:p>
            <a:pPr lvl="1" eaLnBrk="1" hangingPunct="1">
              <a:buFont typeface="Arial" pitchFamily="34" charset="0"/>
              <a:buNone/>
            </a:pPr>
            <a:endParaRPr lang="en-US" smtClean="0"/>
          </a:p>
        </p:txBody>
      </p:sp>
      <p:sp>
        <p:nvSpPr>
          <p:cNvPr id="18436" name="TextBox 3"/>
          <p:cNvSpPr txBox="1">
            <a:spLocks noChangeArrowheads="1"/>
          </p:cNvSpPr>
          <p:nvPr/>
        </p:nvSpPr>
        <p:spPr bwMode="auto">
          <a:xfrm>
            <a:off x="304800" y="1447801"/>
            <a:ext cx="8996363" cy="3639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1800" dirty="0"/>
              <a:t>CREATE EXTERNAL TABLE </a:t>
            </a:r>
            <a:r>
              <a:rPr lang="en-US" sz="1800" dirty="0" err="1"/>
              <a:t>blocked_users</a:t>
            </a:r>
            <a:r>
              <a:rPr lang="en-US" sz="1800" dirty="0"/>
              <a:t>(</a:t>
            </a:r>
          </a:p>
          <a:p>
            <a:pPr eaLnBrk="1" hangingPunct="1"/>
            <a:r>
              <a:rPr lang="en-US" sz="1800" dirty="0"/>
              <a:t> </a:t>
            </a:r>
            <a:r>
              <a:rPr lang="en-US" sz="1800" dirty="0" err="1"/>
              <a:t>userid</a:t>
            </a:r>
            <a:r>
              <a:rPr lang="en-US" sz="1800" dirty="0"/>
              <a:t> INT,</a:t>
            </a:r>
          </a:p>
          <a:p>
            <a:pPr eaLnBrk="1" hangingPunct="1"/>
            <a:r>
              <a:rPr lang="en-US" sz="1800" dirty="0"/>
              <a:t> </a:t>
            </a:r>
            <a:r>
              <a:rPr lang="en-US" sz="1800" dirty="0" err="1"/>
              <a:t>blockee</a:t>
            </a:r>
            <a:r>
              <a:rPr lang="en-US" sz="1800" dirty="0"/>
              <a:t> INT,</a:t>
            </a:r>
          </a:p>
          <a:p>
            <a:pPr eaLnBrk="1" hangingPunct="1"/>
            <a:r>
              <a:rPr lang="en-US" sz="1800" dirty="0"/>
              <a:t> blocker INT,</a:t>
            </a:r>
          </a:p>
          <a:p>
            <a:pPr eaLnBrk="1" hangingPunct="1"/>
            <a:r>
              <a:rPr lang="en-US" sz="1800" dirty="0"/>
              <a:t> created BIGINT)</a:t>
            </a:r>
          </a:p>
          <a:p>
            <a:pPr eaLnBrk="1" hangingPunct="1"/>
            <a:r>
              <a:rPr lang="en-US" sz="1800" dirty="0"/>
              <a:t>STORED BY '</a:t>
            </a:r>
            <a:r>
              <a:rPr lang="en-US" sz="1800" dirty="0" err="1"/>
              <a:t>org.apache.hadoop.hive.hbase.HBaseStorageHandler</a:t>
            </a:r>
            <a:r>
              <a:rPr lang="en-US" sz="1800" dirty="0"/>
              <a:t>’</a:t>
            </a:r>
          </a:p>
          <a:p>
            <a:pPr eaLnBrk="1" hangingPunct="1"/>
            <a:r>
              <a:rPr lang="en-US" sz="1800" dirty="0"/>
              <a:t>WITH SERDEPROPERTIES ("</a:t>
            </a:r>
            <a:r>
              <a:rPr lang="en-US" sz="1800" dirty="0" err="1"/>
              <a:t>hbase.columns.mapping</a:t>
            </a:r>
            <a:r>
              <a:rPr lang="en-US" sz="1800" dirty="0"/>
              <a:t>" =</a:t>
            </a:r>
          </a:p>
          <a:p>
            <a:pPr eaLnBrk="1" hangingPunct="1"/>
            <a:r>
              <a:rPr lang="en-US" sz="1800" dirty="0"/>
              <a:t> ":</a:t>
            </a:r>
            <a:r>
              <a:rPr lang="en-US" sz="1800" dirty="0" err="1"/>
              <a:t>key,f:blockee,f:blocker,f:created</a:t>
            </a:r>
            <a:r>
              <a:rPr lang="en-US" sz="1800" dirty="0"/>
              <a:t>")</a:t>
            </a:r>
          </a:p>
          <a:p>
            <a:pPr eaLnBrk="1" hangingPunct="1"/>
            <a:r>
              <a:rPr lang="en-US" sz="1800" dirty="0"/>
              <a:t>TBLPROPERTIES("hbase.table.name" = "m2h_repl-userdb.stumble.blocked_users");</a:t>
            </a:r>
          </a:p>
          <a:p>
            <a:pPr eaLnBrk="1" hangingPunct="1"/>
            <a:endParaRPr lang="en-US" sz="1800" dirty="0"/>
          </a:p>
          <a:p>
            <a:pPr eaLnBrk="1" hangingPunct="1"/>
            <a:r>
              <a:rPr lang="en-US" sz="1800" dirty="0" err="1">
                <a:latin typeface="Arial" pitchFamily="34" charset="0"/>
              </a:rPr>
              <a:t>HBase</a:t>
            </a:r>
            <a:r>
              <a:rPr lang="en-US" sz="1800" dirty="0">
                <a:latin typeface="Arial" pitchFamily="34" charset="0"/>
              </a:rPr>
              <a:t> is a special case here, it has a unique row key map with :key</a:t>
            </a:r>
          </a:p>
          <a:p>
            <a:pPr eaLnBrk="1" hangingPunct="1"/>
            <a:r>
              <a:rPr lang="en-US" sz="1800" dirty="0">
                <a:latin typeface="Arial" pitchFamily="34" charset="0"/>
              </a:rPr>
              <a:t>Not all the columns in the table need to be mapped</a:t>
            </a:r>
          </a:p>
          <a:p>
            <a:pPr eaLnBrk="1" hangingPunct="1"/>
            <a:endParaRPr lang="en-US" sz="1800" dirty="0"/>
          </a:p>
        </p:txBody>
      </p:sp>
    </p:spTree>
    <p:extLst>
      <p:ext uri="{BB962C8B-B14F-4D97-AF65-F5344CB8AC3E}">
        <p14:creationId xmlns:p14="http://schemas.microsoft.com/office/powerpoint/2010/main" val="104890646"/>
      </p:ext>
    </p:extLst>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Use Cases</a:t>
            </a:r>
          </a:p>
        </p:txBody>
      </p:sp>
      <p:sp>
        <p:nvSpPr>
          <p:cNvPr id="19459" name="Content Placeholder 2"/>
          <p:cNvSpPr>
            <a:spLocks noGrp="1"/>
          </p:cNvSpPr>
          <p:nvPr>
            <p:ph idx="1"/>
          </p:nvPr>
        </p:nvSpPr>
        <p:spPr>
          <a:xfrm>
            <a:off x="171452" y="787400"/>
            <a:ext cx="8748713" cy="546100"/>
          </a:xfrm>
        </p:spPr>
        <p:txBody>
          <a:bodyPr/>
          <a:lstStyle/>
          <a:p>
            <a:pPr eaLnBrk="1" hangingPunct="1"/>
            <a:r>
              <a:rPr lang="en-US" smtClean="0"/>
              <a:t>Using a complicated table in HBase:</a:t>
            </a:r>
          </a:p>
          <a:p>
            <a:pPr eaLnBrk="1" hangingPunct="1">
              <a:buFont typeface="Wingdings" pitchFamily="2" charset="2"/>
              <a:buNone/>
            </a:pPr>
            <a:r>
              <a:rPr lang="en-US" smtClean="0"/>
              <a:t>	</a:t>
            </a:r>
          </a:p>
        </p:txBody>
      </p:sp>
      <p:sp>
        <p:nvSpPr>
          <p:cNvPr id="19460" name="TextBox 3"/>
          <p:cNvSpPr txBox="1">
            <a:spLocks noChangeArrowheads="1"/>
          </p:cNvSpPr>
          <p:nvPr/>
        </p:nvSpPr>
        <p:spPr bwMode="auto">
          <a:xfrm>
            <a:off x="381000" y="1447801"/>
            <a:ext cx="8996363" cy="3639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1800" dirty="0"/>
              <a:t>CREATE EXTERNAL TABLE </a:t>
            </a:r>
            <a:r>
              <a:rPr lang="en-US" sz="1800" dirty="0" err="1"/>
              <a:t>ratings_hbase</a:t>
            </a:r>
            <a:r>
              <a:rPr lang="en-US" sz="1800" dirty="0"/>
              <a:t>(</a:t>
            </a:r>
          </a:p>
          <a:p>
            <a:pPr eaLnBrk="1" hangingPunct="1"/>
            <a:r>
              <a:rPr lang="en-US" sz="1800" dirty="0"/>
              <a:t> </a:t>
            </a:r>
            <a:r>
              <a:rPr lang="en-US" sz="1800" dirty="0" err="1"/>
              <a:t>userid</a:t>
            </a:r>
            <a:r>
              <a:rPr lang="en-US" sz="1800" dirty="0"/>
              <a:t> INT,</a:t>
            </a:r>
          </a:p>
          <a:p>
            <a:pPr eaLnBrk="1" hangingPunct="1"/>
            <a:r>
              <a:rPr lang="en-US" sz="1800" dirty="0"/>
              <a:t> created BIGINT,</a:t>
            </a:r>
          </a:p>
          <a:p>
            <a:pPr eaLnBrk="1" hangingPunct="1"/>
            <a:r>
              <a:rPr lang="en-US" sz="1800" dirty="0"/>
              <a:t> </a:t>
            </a:r>
            <a:r>
              <a:rPr lang="en-US" sz="1800" dirty="0" err="1"/>
              <a:t>urlid</a:t>
            </a:r>
            <a:r>
              <a:rPr lang="en-US" sz="1800" dirty="0"/>
              <a:t> INT,</a:t>
            </a:r>
          </a:p>
          <a:p>
            <a:pPr eaLnBrk="1" hangingPunct="1"/>
            <a:r>
              <a:rPr lang="en-US" sz="1800" dirty="0"/>
              <a:t> rating INT,</a:t>
            </a:r>
          </a:p>
          <a:p>
            <a:pPr eaLnBrk="1" hangingPunct="1"/>
            <a:r>
              <a:rPr lang="en-US" sz="1800" dirty="0"/>
              <a:t> topic INT,</a:t>
            </a:r>
          </a:p>
          <a:p>
            <a:pPr eaLnBrk="1" hangingPunct="1"/>
            <a:r>
              <a:rPr lang="en-US" sz="1800" dirty="0"/>
              <a:t> modified BIGINT)</a:t>
            </a:r>
          </a:p>
          <a:p>
            <a:pPr eaLnBrk="1" hangingPunct="1"/>
            <a:r>
              <a:rPr lang="en-US" sz="1800" dirty="0"/>
              <a:t>STORED BY '</a:t>
            </a:r>
            <a:r>
              <a:rPr lang="en-US" sz="1800" dirty="0" err="1"/>
              <a:t>org.apache.hadoop.hive.hbase.HBaseStorageHandler</a:t>
            </a:r>
            <a:r>
              <a:rPr lang="en-US" sz="1800" dirty="0"/>
              <a:t>’</a:t>
            </a:r>
          </a:p>
          <a:p>
            <a:pPr eaLnBrk="1" hangingPunct="1"/>
            <a:r>
              <a:rPr lang="en-US" sz="1800" dirty="0"/>
              <a:t>WITH SERDEPROPERTIES ("</a:t>
            </a:r>
            <a:r>
              <a:rPr lang="en-US" sz="1800" dirty="0" err="1"/>
              <a:t>hbase.columns.mapping</a:t>
            </a:r>
            <a:r>
              <a:rPr lang="en-US" sz="1800" dirty="0"/>
              <a:t>" = </a:t>
            </a:r>
          </a:p>
          <a:p>
            <a:pPr eaLnBrk="1" hangingPunct="1"/>
            <a:r>
              <a:rPr lang="en-US" sz="1800" dirty="0"/>
              <a:t> ":key#b@0,:key#b@1,:key#b@2,default:rating#b,default:topic#b,default:modified#b")</a:t>
            </a:r>
          </a:p>
          <a:p>
            <a:pPr eaLnBrk="1" hangingPunct="1"/>
            <a:r>
              <a:rPr lang="en-US" sz="1800" dirty="0"/>
              <a:t>TBLPROPERTIES("hbase.table.name" = "</a:t>
            </a:r>
            <a:r>
              <a:rPr lang="en-US" sz="1800" dirty="0" err="1"/>
              <a:t>ratings_by_userid</a:t>
            </a:r>
            <a:r>
              <a:rPr lang="en-US" sz="1800" dirty="0"/>
              <a:t>");</a:t>
            </a:r>
          </a:p>
          <a:p>
            <a:pPr eaLnBrk="1" hangingPunct="1"/>
            <a:endParaRPr lang="en-US" sz="1800" dirty="0"/>
          </a:p>
          <a:p>
            <a:pPr eaLnBrk="1" hangingPunct="1"/>
            <a:r>
              <a:rPr lang="en-US" sz="1800" dirty="0">
                <a:latin typeface="Arial" pitchFamily="34" charset="0"/>
              </a:rPr>
              <a:t>#b means binary, @ means position in composite key (SU-specific hack)</a:t>
            </a:r>
          </a:p>
        </p:txBody>
      </p:sp>
    </p:spTree>
    <p:extLst>
      <p:ext uri="{BB962C8B-B14F-4D97-AF65-F5344CB8AC3E}">
        <p14:creationId xmlns:p14="http://schemas.microsoft.com/office/powerpoint/2010/main" val="2317479813"/>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2"/>
          <p:cNvSpPr>
            <a:spLocks noGrp="1"/>
          </p:cNvSpPr>
          <p:nvPr>
            <p:ph type="sldNum" sz="quarter" idx="4294967295"/>
          </p:nvPr>
        </p:nvSpPr>
        <p:spPr bwMode="auto">
          <a:xfrm>
            <a:off x="6705600" y="6477000"/>
            <a:ext cx="1905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fld id="{9D8AE4B0-81ED-4830-AACD-F74432312B4C}" type="slidenum">
              <a:rPr lang="en-US" smtClean="0"/>
              <a:pPr eaLnBrk="0" fontAlgn="base" hangingPunct="0">
                <a:spcBef>
                  <a:spcPct val="50000"/>
                </a:spcBef>
                <a:spcAft>
                  <a:spcPct val="0"/>
                </a:spcAft>
              </a:pPr>
              <a:t>136</a:t>
            </a:fld>
            <a:endParaRPr lang="en-US" smtClean="0"/>
          </a:p>
        </p:txBody>
      </p:sp>
      <p:sp>
        <p:nvSpPr>
          <p:cNvPr id="40963" name="Rectangle 2"/>
          <p:cNvSpPr>
            <a:spLocks noGrp="1" noChangeArrowheads="1"/>
          </p:cNvSpPr>
          <p:nvPr>
            <p:ph type="title"/>
          </p:nvPr>
        </p:nvSpPr>
        <p:spPr bwMode="auto">
          <a:xfrm>
            <a:off x="558800" y="2706688"/>
            <a:ext cx="83058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solidFill>
                  <a:schemeClr val="tx1"/>
                </a:solidFill>
              </a:rPr>
              <a:t>Graph Databases</a:t>
            </a:r>
          </a:p>
        </p:txBody>
      </p:sp>
    </p:spTree>
    <p:extLst>
      <p:ext uri="{BB962C8B-B14F-4D97-AF65-F5344CB8AC3E}">
        <p14:creationId xmlns:p14="http://schemas.microsoft.com/office/powerpoint/2010/main" val="902201411"/>
      </p:ext>
    </p:extLst>
  </p:cSld>
  <p:clrMapOvr>
    <a:masterClrMapping/>
  </p:clrMapOvr>
  <p:transition>
    <p:fade thruBlk="1"/>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2"/>
          <p:cNvSpPr>
            <a:spLocks noGrp="1"/>
          </p:cNvSpPr>
          <p:nvPr>
            <p:ph type="sldNum" sz="quarter" idx="4294967295"/>
          </p:nvPr>
        </p:nvSpPr>
        <p:spPr bwMode="auto">
          <a:xfrm>
            <a:off x="6705600" y="6477000"/>
            <a:ext cx="1905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fld id="{DD3849CA-65B8-43C7-892D-9CC08B2891EE}" type="slidenum">
              <a:rPr lang="en-US" smtClean="0"/>
              <a:pPr eaLnBrk="0" fontAlgn="base" hangingPunct="0">
                <a:spcBef>
                  <a:spcPct val="50000"/>
                </a:spcBef>
                <a:spcAft>
                  <a:spcPct val="0"/>
                </a:spcAft>
              </a:pPr>
              <a:t>137</a:t>
            </a:fld>
            <a:endParaRPr lang="en-US" smtClean="0"/>
          </a:p>
        </p:txBody>
      </p:sp>
      <p:sp>
        <p:nvSpPr>
          <p:cNvPr id="41987"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NEO4J (Graphbase)</a:t>
            </a:r>
          </a:p>
        </p:txBody>
      </p:sp>
      <p:sp>
        <p:nvSpPr>
          <p:cNvPr id="41988" name="Rectangle 7"/>
          <p:cNvSpPr>
            <a:spLocks noChangeArrowheads="1"/>
          </p:cNvSpPr>
          <p:nvPr/>
        </p:nvSpPr>
        <p:spPr bwMode="auto">
          <a:xfrm>
            <a:off x="479425" y="1311275"/>
            <a:ext cx="83185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 A graph is a collection nodes (things) and edges (relationships) that connect </a:t>
            </a:r>
          </a:p>
          <a:p>
            <a:pPr eaLnBrk="0" fontAlgn="base" hangingPunct="0">
              <a:spcBef>
                <a:spcPct val="50000"/>
              </a:spcBef>
              <a:spcAft>
                <a:spcPct val="0"/>
              </a:spcAft>
            </a:pPr>
            <a:r>
              <a:rPr lang="en-US" sz="1600" b="1" smtClean="0">
                <a:solidFill>
                  <a:srgbClr val="000000"/>
                </a:solidFill>
                <a:latin typeface="Arial" pitchFamily="34" charset="0"/>
                <a:cs typeface="Times New Roman" pitchFamily="18" charset="0"/>
              </a:rPr>
              <a:t>  pairs of nodes. </a:t>
            </a:r>
          </a:p>
          <a:p>
            <a:pPr eaLnBrk="0" fontAlgn="base" hangingPunct="0">
              <a:spcBef>
                <a:spcPct val="50000"/>
              </a:spcBef>
              <a:spcAft>
                <a:spcPct val="0"/>
              </a:spcAft>
            </a:pPr>
            <a:endParaRPr lang="en-US" sz="1600" b="1" smtClean="0">
              <a:solidFill>
                <a:srgbClr val="000000"/>
              </a:solidFill>
              <a:latin typeface="Arial" pitchFamily="34" charset="0"/>
              <a:cs typeface="Times New Roman" pitchFamily="18" charset="0"/>
            </a:endParaRPr>
          </a:p>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 Attach properties (key-value pairs) on nodes and relationships </a:t>
            </a:r>
          </a:p>
          <a:p>
            <a:pPr eaLnBrk="0" fontAlgn="base" hangingPunct="0">
              <a:spcBef>
                <a:spcPct val="50000"/>
              </a:spcBef>
              <a:spcAft>
                <a:spcPct val="0"/>
              </a:spcAft>
              <a:buFont typeface="Arial" pitchFamily="34" charset="0"/>
              <a:buChar char="•"/>
            </a:pPr>
            <a:endParaRPr lang="en-US" sz="1600" b="1" smtClean="0">
              <a:solidFill>
                <a:srgbClr val="000000"/>
              </a:solidFill>
              <a:latin typeface="Arial" pitchFamily="34" charset="0"/>
              <a:cs typeface="Times New Roman" pitchFamily="18" charset="0"/>
            </a:endParaRPr>
          </a:p>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Relationships  connect two nodes and both nodes and relationships can hold an </a:t>
            </a:r>
          </a:p>
          <a:p>
            <a:pPr eaLnBrk="0" fontAlgn="base" hangingPunct="0">
              <a:spcBef>
                <a:spcPct val="50000"/>
              </a:spcBef>
              <a:spcAft>
                <a:spcPct val="0"/>
              </a:spcAft>
            </a:pPr>
            <a:r>
              <a:rPr lang="en-US" sz="1600" b="1" smtClean="0">
                <a:solidFill>
                  <a:srgbClr val="000000"/>
                </a:solidFill>
                <a:latin typeface="Arial" pitchFamily="34" charset="0"/>
                <a:cs typeface="Times New Roman" pitchFamily="18" charset="0"/>
              </a:rPr>
              <a:t>  arbitrary amount of key-value pairs. </a:t>
            </a:r>
          </a:p>
          <a:p>
            <a:pPr eaLnBrk="0" fontAlgn="base" hangingPunct="0">
              <a:spcBef>
                <a:spcPct val="50000"/>
              </a:spcBef>
              <a:spcAft>
                <a:spcPct val="0"/>
              </a:spcAft>
            </a:pPr>
            <a:endParaRPr lang="en-US" sz="1600" b="1" smtClean="0">
              <a:solidFill>
                <a:srgbClr val="000000"/>
              </a:solidFill>
              <a:latin typeface="Arial" pitchFamily="34" charset="0"/>
              <a:cs typeface="Times New Roman" pitchFamily="18" charset="0"/>
            </a:endParaRPr>
          </a:p>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 A graph database can be thought of as a key-value store, with full support for </a:t>
            </a:r>
          </a:p>
          <a:p>
            <a:pPr eaLnBrk="0" fontAlgn="base" hangingPunct="0">
              <a:spcBef>
                <a:spcPct val="50000"/>
              </a:spcBef>
              <a:spcAft>
                <a:spcPct val="0"/>
              </a:spcAft>
            </a:pPr>
            <a:r>
              <a:rPr lang="en-US" sz="1600" b="1" smtClean="0">
                <a:solidFill>
                  <a:srgbClr val="000000"/>
                </a:solidFill>
                <a:latin typeface="Arial" pitchFamily="34" charset="0"/>
                <a:cs typeface="Times New Roman" pitchFamily="18" charset="0"/>
              </a:rPr>
              <a:t>   relationships.</a:t>
            </a:r>
          </a:p>
          <a:p>
            <a:pPr eaLnBrk="0" fontAlgn="base" hangingPunct="0">
              <a:spcBef>
                <a:spcPct val="50000"/>
              </a:spcBef>
              <a:spcAft>
                <a:spcPct val="0"/>
              </a:spcAft>
            </a:pPr>
            <a:endParaRPr lang="en-US" sz="1600" b="1" smtClean="0">
              <a:solidFill>
                <a:srgbClr val="000000"/>
              </a:solidFill>
              <a:latin typeface="Arial" pitchFamily="34" charset="0"/>
              <a:cs typeface="Times New Roman" pitchFamily="18" charset="0"/>
            </a:endParaRPr>
          </a:p>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 http://neo4j.org/</a:t>
            </a:r>
          </a:p>
        </p:txBody>
      </p:sp>
    </p:spTree>
    <p:extLst>
      <p:ext uri="{BB962C8B-B14F-4D97-AF65-F5344CB8AC3E}">
        <p14:creationId xmlns:p14="http://schemas.microsoft.com/office/powerpoint/2010/main" val="1851731048"/>
      </p:ext>
    </p:extLst>
  </p:cSld>
  <p:clrMapOvr>
    <a:masterClrMapping/>
  </p:clrMapOvr>
  <p:transition>
    <p:fade thruBlk="1"/>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2"/>
          <p:cNvSpPr>
            <a:spLocks noGrp="1"/>
          </p:cNvSpPr>
          <p:nvPr>
            <p:ph type="sldNum" sz="quarter" idx="4294967295"/>
          </p:nvPr>
        </p:nvSpPr>
        <p:spPr bwMode="auto">
          <a:xfrm>
            <a:off x="6705600" y="6477000"/>
            <a:ext cx="1905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fld id="{44E88650-B3B0-4CE2-AF96-0B787D7F7EA8}" type="slidenum">
              <a:rPr lang="en-US" smtClean="0"/>
              <a:pPr eaLnBrk="0" fontAlgn="base" hangingPunct="0">
                <a:spcBef>
                  <a:spcPct val="50000"/>
                </a:spcBef>
                <a:spcAft>
                  <a:spcPct val="0"/>
                </a:spcAft>
              </a:pPr>
              <a:t>138</a:t>
            </a:fld>
            <a:endParaRPr lang="en-US" smtClean="0"/>
          </a:p>
        </p:txBody>
      </p:sp>
      <p:sp>
        <p:nvSpPr>
          <p:cNvPr id="43011"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NEO4J</a:t>
            </a:r>
          </a:p>
        </p:txBody>
      </p:sp>
      <p:pic>
        <p:nvPicPr>
          <p:cNvPr id="4301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t="21844" r="41676" b="19064"/>
          <a:stretch>
            <a:fillRect/>
          </a:stretch>
        </p:blipFill>
        <p:spPr bwMode="auto">
          <a:xfrm>
            <a:off x="1236663" y="1144588"/>
            <a:ext cx="6735762" cy="546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8504925"/>
      </p:ext>
    </p:extLst>
  </p:cSld>
  <p:clrMapOvr>
    <a:masterClrMapping/>
  </p:clrMapOvr>
  <p:transition>
    <p:fade thruBlk="1"/>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2"/>
          <p:cNvSpPr>
            <a:spLocks noGrp="1"/>
          </p:cNvSpPr>
          <p:nvPr>
            <p:ph type="sldNum" sz="quarter" idx="4294967295"/>
          </p:nvPr>
        </p:nvSpPr>
        <p:spPr bwMode="auto">
          <a:xfrm>
            <a:off x="6705600" y="6477000"/>
            <a:ext cx="1905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fld id="{BC13A13A-26A3-47F9-A99C-314E71DDCE7C}" type="slidenum">
              <a:rPr lang="en-US" smtClean="0"/>
              <a:pPr eaLnBrk="0" fontAlgn="base" hangingPunct="0">
                <a:spcBef>
                  <a:spcPct val="50000"/>
                </a:spcBef>
                <a:spcAft>
                  <a:spcPct val="0"/>
                </a:spcAft>
              </a:pPr>
              <a:t>139</a:t>
            </a:fld>
            <a:endParaRPr lang="en-US" smtClean="0"/>
          </a:p>
        </p:txBody>
      </p:sp>
      <p:sp>
        <p:nvSpPr>
          <p:cNvPr id="44035"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NEO4J</a:t>
            </a:r>
          </a:p>
        </p:txBody>
      </p:sp>
      <p:pic>
        <p:nvPicPr>
          <p:cNvPr id="4403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t="30882" r="36089" b="52464"/>
          <a:stretch>
            <a:fillRect/>
          </a:stretch>
        </p:blipFill>
        <p:spPr bwMode="auto">
          <a:xfrm>
            <a:off x="349250" y="1676400"/>
            <a:ext cx="851693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817021"/>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2"/>
          <p:cNvSpPr>
            <a:spLocks noGrp="1" noChangeArrowheads="1"/>
          </p:cNvSpPr>
          <p:nvPr>
            <p:ph type="title" idx="4294967295"/>
          </p:nvPr>
        </p:nvSpPr>
        <p:spPr/>
        <p:txBody>
          <a:bodyPr anchor="t"/>
          <a:lstStyle/>
          <a:p>
            <a:pPr eaLnBrk="1" hangingPunct="1"/>
            <a:r>
              <a:rPr lang="en-US" altLang="zh-CN" smtClean="0"/>
              <a:t>The CAP Theorem</a:t>
            </a:r>
          </a:p>
        </p:txBody>
      </p:sp>
      <p:sp>
        <p:nvSpPr>
          <p:cNvPr id="43015" name="Rectangle 3"/>
          <p:cNvSpPr>
            <a:spLocks noGrp="1" noChangeArrowheads="1"/>
          </p:cNvSpPr>
          <p:nvPr>
            <p:ph type="body" idx="4294967295"/>
          </p:nvPr>
        </p:nvSpPr>
        <p:spPr>
          <a:xfrm>
            <a:off x="4495800" y="1600200"/>
            <a:ext cx="4648200" cy="4525963"/>
          </a:xfrm>
        </p:spPr>
        <p:txBody>
          <a:bodyPr/>
          <a:lstStyle/>
          <a:p>
            <a:pPr eaLnBrk="1" hangingPunct="1">
              <a:buFont typeface="Arial" charset="0"/>
              <a:buNone/>
            </a:pPr>
            <a:r>
              <a:rPr lang="en-US" altLang="zh-CN" sz="2800" smtClean="0"/>
              <a:t>   Once a writer has written, all readers will see that write</a:t>
            </a:r>
          </a:p>
        </p:txBody>
      </p:sp>
      <p:graphicFrame>
        <p:nvGraphicFramePr>
          <p:cNvPr id="43012" name="Object 4"/>
          <p:cNvGraphicFramePr>
            <a:graphicFrameLocks noChangeAspect="1"/>
          </p:cNvGraphicFramePr>
          <p:nvPr/>
        </p:nvGraphicFramePr>
        <p:xfrm>
          <a:off x="457200" y="2752725"/>
          <a:ext cx="4038600" cy="2220913"/>
        </p:xfrm>
        <a:graphic>
          <a:graphicData uri="http://schemas.openxmlformats.org/presentationml/2006/ole">
            <mc:AlternateContent xmlns:mc="http://schemas.openxmlformats.org/markup-compatibility/2006">
              <mc:Choice xmlns:v="urn:schemas-microsoft-com:vml" Requires="v">
                <p:oleObj spid="_x0000_s8230" name="图表" r:id="rId3" imgW="8229600" imgH="4524443" progId="MSGraph.Chart.8">
                  <p:embed followColorScheme="full"/>
                </p:oleObj>
              </mc:Choice>
              <mc:Fallback>
                <p:oleObj name="图表" r:id="rId3" imgW="8229600" imgH="4524443" progId="MSGraph.Chart.8">
                  <p:embed followColorScheme="full"/>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752725"/>
                        <a:ext cx="4038600" cy="222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3" name="Object 5"/>
          <p:cNvGraphicFramePr>
            <a:graphicFrameLocks noChangeAspect="1"/>
          </p:cNvGraphicFramePr>
          <p:nvPr/>
        </p:nvGraphicFramePr>
        <p:xfrm>
          <a:off x="457200" y="1676400"/>
          <a:ext cx="5715000" cy="4784725"/>
        </p:xfrm>
        <a:graphic>
          <a:graphicData uri="http://schemas.openxmlformats.org/presentationml/2006/ole">
            <mc:AlternateContent xmlns:mc="http://schemas.openxmlformats.org/markup-compatibility/2006">
              <mc:Choice xmlns:v="urn:schemas-microsoft-com:vml" Requires="v">
                <p:oleObj spid="_x0000_s8231" name="Visio" r:id="rId5" imgW="3808462" imgH="3187621" progId="">
                  <p:embed/>
                </p:oleObj>
              </mc:Choice>
              <mc:Fallback>
                <p:oleObj name="Visio" r:id="rId5" imgW="3808462" imgH="3187621" progId="">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676400"/>
                        <a:ext cx="5715000" cy="478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6" name="Text Box 6"/>
          <p:cNvSpPr txBox="1">
            <a:spLocks noChangeArrowheads="1"/>
          </p:cNvSpPr>
          <p:nvPr/>
        </p:nvSpPr>
        <p:spPr bwMode="auto">
          <a:xfrm>
            <a:off x="685800" y="3505200"/>
            <a:ext cx="1905000" cy="457200"/>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C</a:t>
            </a:r>
            <a:r>
              <a:rPr lang="en-US" altLang="zh-CN" sz="2400"/>
              <a:t>onsistency</a:t>
            </a:r>
          </a:p>
        </p:txBody>
      </p:sp>
      <p:sp>
        <p:nvSpPr>
          <p:cNvPr id="43017" name="Text Box 7"/>
          <p:cNvSpPr txBox="1">
            <a:spLocks noChangeArrowheads="1"/>
          </p:cNvSpPr>
          <p:nvPr/>
        </p:nvSpPr>
        <p:spPr bwMode="auto">
          <a:xfrm>
            <a:off x="2590800" y="4191000"/>
            <a:ext cx="1447800" cy="822325"/>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P</a:t>
            </a:r>
            <a:r>
              <a:rPr lang="en-US" altLang="zh-CN" sz="2400"/>
              <a:t>artition tolerance</a:t>
            </a:r>
          </a:p>
        </p:txBody>
      </p:sp>
      <p:sp>
        <p:nvSpPr>
          <p:cNvPr id="43018" name="Text Box 8"/>
          <p:cNvSpPr txBox="1">
            <a:spLocks noChangeArrowheads="1"/>
          </p:cNvSpPr>
          <p:nvPr/>
        </p:nvSpPr>
        <p:spPr bwMode="auto">
          <a:xfrm>
            <a:off x="2514600" y="2590800"/>
            <a:ext cx="1676400" cy="457200"/>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A</a:t>
            </a:r>
            <a:r>
              <a:rPr lang="en-US" altLang="zh-CN" sz="2400"/>
              <a:t>vailability</a:t>
            </a:r>
          </a:p>
        </p:txBody>
      </p:sp>
    </p:spTree>
    <p:extLst>
      <p:ext uri="{BB962C8B-B14F-4D97-AF65-F5344CB8AC3E}">
        <p14:creationId xmlns:p14="http://schemas.microsoft.com/office/powerpoint/2010/main" val="28662719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2"/>
          <p:cNvSpPr>
            <a:spLocks noGrp="1"/>
          </p:cNvSpPr>
          <p:nvPr>
            <p:ph type="sldNum" sz="quarter" idx="4294967295"/>
          </p:nvPr>
        </p:nvSpPr>
        <p:spPr bwMode="auto">
          <a:xfrm>
            <a:off x="6705600" y="6477000"/>
            <a:ext cx="1905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fld id="{B9EB4AD3-D981-45C6-A488-1990F887D266}" type="slidenum">
              <a:rPr lang="en-US" smtClean="0"/>
              <a:pPr eaLnBrk="0" fontAlgn="base" hangingPunct="0">
                <a:spcBef>
                  <a:spcPct val="50000"/>
                </a:spcBef>
                <a:spcAft>
                  <a:spcPct val="0"/>
                </a:spcAft>
              </a:pPr>
              <a:t>140</a:t>
            </a:fld>
            <a:endParaRPr lang="en-US" smtClean="0"/>
          </a:p>
        </p:txBody>
      </p:sp>
      <p:sp>
        <p:nvSpPr>
          <p:cNvPr id="45059"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NEO4J</a:t>
            </a:r>
          </a:p>
        </p:txBody>
      </p:sp>
      <p:pic>
        <p:nvPicPr>
          <p:cNvPr id="4506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t="22610" r="42882" b="15625"/>
          <a:stretch>
            <a:fillRect/>
          </a:stretch>
        </p:blipFill>
        <p:spPr bwMode="auto">
          <a:xfrm>
            <a:off x="1571625" y="1147763"/>
            <a:ext cx="6294438" cy="544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97269"/>
      </p:ext>
    </p:extLst>
  </p:cSld>
  <p:clrMapOvr>
    <a:masterClrMapping/>
  </p:clrMapOvr>
  <p:transition>
    <p:fade thruBlk="1"/>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2"/>
          <p:cNvSpPr>
            <a:spLocks noGrp="1"/>
          </p:cNvSpPr>
          <p:nvPr>
            <p:ph type="sldNum" sz="quarter" idx="4294967295"/>
          </p:nvPr>
        </p:nvSpPr>
        <p:spPr bwMode="auto">
          <a:xfrm>
            <a:off x="6705600" y="6477000"/>
            <a:ext cx="1905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fld id="{8F6E05B3-7909-421B-9263-9648D9C020AA}" type="slidenum">
              <a:rPr lang="en-US" smtClean="0"/>
              <a:pPr eaLnBrk="0" fontAlgn="base" hangingPunct="0">
                <a:spcBef>
                  <a:spcPct val="50000"/>
                </a:spcBef>
                <a:spcAft>
                  <a:spcPct val="0"/>
                </a:spcAft>
              </a:pPr>
              <a:t>141</a:t>
            </a:fld>
            <a:endParaRPr lang="en-US" smtClean="0"/>
          </a:p>
        </p:txBody>
      </p:sp>
      <p:sp>
        <p:nvSpPr>
          <p:cNvPr id="46083"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NEO4J</a:t>
            </a:r>
          </a:p>
        </p:txBody>
      </p:sp>
      <p:pic>
        <p:nvPicPr>
          <p:cNvPr id="4608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t="15768" r="42558" b="26488"/>
          <a:stretch>
            <a:fillRect/>
          </a:stretch>
        </p:blipFill>
        <p:spPr bwMode="auto">
          <a:xfrm>
            <a:off x="1243013" y="1049338"/>
            <a:ext cx="6764337"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8915797"/>
      </p:ext>
    </p:extLst>
  </p:cSld>
  <p:clrMapOvr>
    <a:masterClrMapping/>
  </p:clrMapOvr>
  <p:transition>
    <p:fade thruBlk="1"/>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2"/>
          <p:cNvSpPr>
            <a:spLocks noGrp="1"/>
          </p:cNvSpPr>
          <p:nvPr>
            <p:ph type="sldNum" sz="quarter" idx="4294967295"/>
          </p:nvPr>
        </p:nvSpPr>
        <p:spPr bwMode="auto">
          <a:xfrm>
            <a:off x="6705600" y="6477000"/>
            <a:ext cx="1905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fld id="{C8BE4E27-50CF-49C0-9440-B169E886D5FF}" type="slidenum">
              <a:rPr lang="en-US" smtClean="0"/>
              <a:pPr eaLnBrk="0" fontAlgn="base" hangingPunct="0">
                <a:spcBef>
                  <a:spcPct val="50000"/>
                </a:spcBef>
                <a:spcAft>
                  <a:spcPct val="0"/>
                </a:spcAft>
              </a:pPr>
              <a:t>142</a:t>
            </a:fld>
            <a:endParaRPr lang="en-US" smtClean="0"/>
          </a:p>
        </p:txBody>
      </p:sp>
      <p:sp>
        <p:nvSpPr>
          <p:cNvPr id="47107" name="Rectangle 2"/>
          <p:cNvSpPr>
            <a:spLocks noGrp="1" noChangeArrowheads="1"/>
          </p:cNvSpPr>
          <p:nvPr>
            <p:ph type="title"/>
          </p:nvPr>
        </p:nvSpPr>
        <p:spPr bwMode="auto">
          <a:xfrm>
            <a:off x="381000" y="0"/>
            <a:ext cx="83058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NEO4J</a:t>
            </a:r>
          </a:p>
        </p:txBody>
      </p:sp>
      <p:pic>
        <p:nvPicPr>
          <p:cNvPr id="4710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t="15552" r="41324" b="10765"/>
          <a:stretch>
            <a:fillRect/>
          </a:stretch>
        </p:blipFill>
        <p:spPr bwMode="auto">
          <a:xfrm>
            <a:off x="1331913" y="700088"/>
            <a:ext cx="6818312" cy="598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5344919"/>
      </p:ext>
    </p:extLst>
  </p:cSld>
  <p:clrMapOvr>
    <a:masterClrMapping/>
  </p:clrMapOvr>
  <p:transition>
    <p:fade thruBlk="1"/>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2"/>
          <p:cNvSpPr>
            <a:spLocks noGrp="1"/>
          </p:cNvSpPr>
          <p:nvPr>
            <p:ph type="sldNum" sz="quarter" idx="4294967295"/>
          </p:nvPr>
        </p:nvSpPr>
        <p:spPr bwMode="auto">
          <a:xfrm>
            <a:off x="6705600" y="6477000"/>
            <a:ext cx="1905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fld id="{1305F2ED-85AD-4127-B785-C85D4045FB47}" type="slidenum">
              <a:rPr lang="en-US" smtClean="0"/>
              <a:pPr eaLnBrk="0" fontAlgn="base" hangingPunct="0">
                <a:spcBef>
                  <a:spcPct val="50000"/>
                </a:spcBef>
                <a:spcAft>
                  <a:spcPct val="0"/>
                </a:spcAft>
              </a:pPr>
              <a:t>143</a:t>
            </a:fld>
            <a:endParaRPr lang="en-US" smtClean="0"/>
          </a:p>
        </p:txBody>
      </p:sp>
      <p:sp>
        <p:nvSpPr>
          <p:cNvPr id="48131" name="Rectangle 2"/>
          <p:cNvSpPr>
            <a:spLocks noGrp="1" noChangeArrowheads="1"/>
          </p:cNvSpPr>
          <p:nvPr>
            <p:ph type="title"/>
          </p:nvPr>
        </p:nvSpPr>
        <p:spPr bwMode="auto">
          <a:xfrm>
            <a:off x="381000" y="0"/>
            <a:ext cx="83058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NEO4J</a:t>
            </a:r>
          </a:p>
        </p:txBody>
      </p:sp>
      <p:pic>
        <p:nvPicPr>
          <p:cNvPr id="4813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478" t="16765" r="39471" b="15125"/>
          <a:stretch>
            <a:fillRect/>
          </a:stretch>
        </p:blipFill>
        <p:spPr bwMode="auto">
          <a:xfrm>
            <a:off x="1624013" y="1016000"/>
            <a:ext cx="6102350" cy="553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TextBox 6"/>
          <p:cNvSpPr txBox="1">
            <a:spLocks noChangeArrowheads="1"/>
          </p:cNvSpPr>
          <p:nvPr/>
        </p:nvSpPr>
        <p:spPr bwMode="auto">
          <a:xfrm>
            <a:off x="3763963" y="674688"/>
            <a:ext cx="12001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r>
              <a:rPr lang="en-US" smtClean="0">
                <a:solidFill>
                  <a:srgbClr val="000000"/>
                </a:solidFill>
              </a:rPr>
              <a:t>Properties</a:t>
            </a:r>
          </a:p>
        </p:txBody>
      </p:sp>
    </p:spTree>
    <p:extLst>
      <p:ext uri="{BB962C8B-B14F-4D97-AF65-F5344CB8AC3E}">
        <p14:creationId xmlns:p14="http://schemas.microsoft.com/office/powerpoint/2010/main" val="2939389176"/>
      </p:ext>
    </p:extLst>
  </p:cSld>
  <p:clrMapOvr>
    <a:masterClrMapping/>
  </p:clrMapOvr>
  <p:transition>
    <p:fade thruBlk="1"/>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2"/>
          <p:cNvSpPr>
            <a:spLocks noGrp="1"/>
          </p:cNvSpPr>
          <p:nvPr>
            <p:ph type="sldNum" sz="quarter" idx="4294967295"/>
          </p:nvPr>
        </p:nvSpPr>
        <p:spPr bwMode="auto">
          <a:xfrm>
            <a:off x="6705600" y="6477000"/>
            <a:ext cx="1905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fld id="{4F14FAD7-0732-4857-A3E5-82BCEDFA5B39}" type="slidenum">
              <a:rPr lang="en-US" smtClean="0">
                <a:solidFill>
                  <a:srgbClr val="000000"/>
                </a:solidFill>
              </a:rPr>
              <a:pPr eaLnBrk="0" fontAlgn="base" hangingPunct="0">
                <a:spcBef>
                  <a:spcPct val="50000"/>
                </a:spcBef>
                <a:spcAft>
                  <a:spcPct val="0"/>
                </a:spcAft>
              </a:pPr>
              <a:t>144</a:t>
            </a:fld>
            <a:endParaRPr lang="en-US" smtClean="0">
              <a:solidFill>
                <a:srgbClr val="000000"/>
              </a:solidFill>
            </a:endParaRPr>
          </a:p>
        </p:txBody>
      </p:sp>
      <p:sp>
        <p:nvSpPr>
          <p:cNvPr id="49155"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NEO4J Features</a:t>
            </a:r>
          </a:p>
        </p:txBody>
      </p:sp>
      <p:sp>
        <p:nvSpPr>
          <p:cNvPr id="49156" name="Rectangle 5"/>
          <p:cNvSpPr>
            <a:spLocks noChangeArrowheads="1"/>
          </p:cNvSpPr>
          <p:nvPr/>
        </p:nvSpPr>
        <p:spPr bwMode="auto">
          <a:xfrm>
            <a:off x="304800" y="917575"/>
            <a:ext cx="8534400" cy="698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 Dual license: open source and commercial</a:t>
            </a:r>
          </a:p>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Well suited for many web use cases such as tagging, metadata annotations, </a:t>
            </a:r>
          </a:p>
          <a:p>
            <a:pPr eaLnBrk="0" fontAlgn="base" hangingPunct="0">
              <a:spcBef>
                <a:spcPct val="50000"/>
              </a:spcBef>
              <a:spcAft>
                <a:spcPct val="0"/>
              </a:spcAft>
            </a:pPr>
            <a:r>
              <a:rPr lang="en-US" sz="1600" b="1" smtClean="0">
                <a:solidFill>
                  <a:srgbClr val="000000"/>
                </a:solidFill>
                <a:latin typeface="Arial" pitchFamily="34" charset="0"/>
                <a:cs typeface="Times New Roman" pitchFamily="18" charset="0"/>
              </a:rPr>
              <a:t>  social networks, wikis and other network-shaped or hierarchical data sets</a:t>
            </a:r>
          </a:p>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 Intuitive graph-oriented model for data representation. Instead of static and </a:t>
            </a:r>
          </a:p>
          <a:p>
            <a:pPr eaLnBrk="0" fontAlgn="base" hangingPunct="0">
              <a:spcBef>
                <a:spcPct val="50000"/>
              </a:spcBef>
              <a:spcAft>
                <a:spcPct val="0"/>
              </a:spcAft>
            </a:pPr>
            <a:r>
              <a:rPr lang="en-US" sz="1600" b="1" smtClean="0">
                <a:solidFill>
                  <a:srgbClr val="000000"/>
                </a:solidFill>
                <a:latin typeface="Arial" pitchFamily="34" charset="0"/>
                <a:cs typeface="Times New Roman" pitchFamily="18" charset="0"/>
              </a:rPr>
              <a:t>  rigid tables, rows and columns, you work with a flexible graph network </a:t>
            </a:r>
          </a:p>
          <a:p>
            <a:pPr eaLnBrk="0" fontAlgn="base" hangingPunct="0">
              <a:spcBef>
                <a:spcPct val="50000"/>
              </a:spcBef>
              <a:spcAft>
                <a:spcPct val="0"/>
              </a:spcAft>
            </a:pPr>
            <a:r>
              <a:rPr lang="en-US" sz="1600" b="1" smtClean="0">
                <a:solidFill>
                  <a:srgbClr val="000000"/>
                </a:solidFill>
                <a:latin typeface="Arial" pitchFamily="34" charset="0"/>
                <a:cs typeface="Times New Roman" pitchFamily="18" charset="0"/>
              </a:rPr>
              <a:t>  consisting  of nodes, relationships and properties.</a:t>
            </a:r>
          </a:p>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 Neo4j offers performance improvements on the order of 1000x </a:t>
            </a:r>
          </a:p>
          <a:p>
            <a:pPr eaLnBrk="0" fontAlgn="base" hangingPunct="0">
              <a:spcBef>
                <a:spcPct val="50000"/>
              </a:spcBef>
              <a:spcAft>
                <a:spcPct val="0"/>
              </a:spcAft>
            </a:pPr>
            <a:r>
              <a:rPr lang="en-US" sz="1600" b="1" smtClean="0">
                <a:solidFill>
                  <a:srgbClr val="000000"/>
                </a:solidFill>
                <a:latin typeface="Arial" pitchFamily="34" charset="0"/>
                <a:cs typeface="Times New Roman" pitchFamily="18" charset="0"/>
              </a:rPr>
              <a:t>  or more compared to relational DBs.</a:t>
            </a:r>
          </a:p>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 A disk-based, native storage manager completely optimized for storing </a:t>
            </a:r>
          </a:p>
          <a:p>
            <a:pPr eaLnBrk="0" fontAlgn="base" hangingPunct="0">
              <a:spcBef>
                <a:spcPct val="50000"/>
              </a:spcBef>
              <a:spcAft>
                <a:spcPct val="0"/>
              </a:spcAft>
            </a:pPr>
            <a:r>
              <a:rPr lang="en-US" sz="1600" b="1" smtClean="0">
                <a:solidFill>
                  <a:srgbClr val="000000"/>
                </a:solidFill>
                <a:latin typeface="Arial" pitchFamily="34" charset="0"/>
                <a:cs typeface="Times New Roman" pitchFamily="18" charset="0"/>
              </a:rPr>
              <a:t>  graph structures for maximum performance and scalability</a:t>
            </a:r>
          </a:p>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 Massive scalability. Neo4j can handle graphs of several billion </a:t>
            </a:r>
          </a:p>
          <a:p>
            <a:pPr eaLnBrk="0" fontAlgn="base" hangingPunct="0">
              <a:spcBef>
                <a:spcPct val="50000"/>
              </a:spcBef>
              <a:spcAft>
                <a:spcPct val="0"/>
              </a:spcAft>
            </a:pPr>
            <a:r>
              <a:rPr lang="en-US" sz="1600" b="1" smtClean="0">
                <a:solidFill>
                  <a:srgbClr val="000000"/>
                </a:solidFill>
                <a:latin typeface="Arial" pitchFamily="34" charset="0"/>
                <a:cs typeface="Times New Roman" pitchFamily="18" charset="0"/>
              </a:rPr>
              <a:t>   nodes/relationships/properties on a single machine and can be sharded to </a:t>
            </a:r>
          </a:p>
          <a:p>
            <a:pPr eaLnBrk="0" fontAlgn="base" hangingPunct="0">
              <a:spcBef>
                <a:spcPct val="50000"/>
              </a:spcBef>
              <a:spcAft>
                <a:spcPct val="0"/>
              </a:spcAft>
            </a:pPr>
            <a:r>
              <a:rPr lang="en-US" sz="1600" b="1" smtClean="0">
                <a:solidFill>
                  <a:srgbClr val="000000"/>
                </a:solidFill>
                <a:latin typeface="Arial" pitchFamily="34" charset="0"/>
                <a:cs typeface="Times New Roman" pitchFamily="18" charset="0"/>
              </a:rPr>
              <a:t>   scale out across multiple machines</a:t>
            </a:r>
          </a:p>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Fully transactional like a real database</a:t>
            </a:r>
          </a:p>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Neo4j traverses depths of 1000 levels and beyond at millisecond speed. </a:t>
            </a:r>
          </a:p>
          <a:p>
            <a:pPr eaLnBrk="0" fontAlgn="base" hangingPunct="0">
              <a:spcBef>
                <a:spcPct val="50000"/>
              </a:spcBef>
              <a:spcAft>
                <a:spcPct val="0"/>
              </a:spcAft>
            </a:pPr>
            <a:r>
              <a:rPr lang="en-US" sz="1600" b="1" smtClean="0">
                <a:solidFill>
                  <a:srgbClr val="000000"/>
                </a:solidFill>
                <a:latin typeface="Arial" pitchFamily="34" charset="0"/>
                <a:cs typeface="Times New Roman" pitchFamily="18" charset="0"/>
              </a:rPr>
              <a:t>  (many orders of magnitude faster than relational systems)</a:t>
            </a:r>
          </a:p>
          <a:p>
            <a:pPr eaLnBrk="0" fontAlgn="base" hangingPunct="0">
              <a:spcBef>
                <a:spcPct val="50000"/>
              </a:spcBef>
              <a:spcAft>
                <a:spcPct val="0"/>
              </a:spcAft>
            </a:pPr>
            <a:endParaRPr lang="en-US" sz="1600" b="1" smtClean="0">
              <a:solidFill>
                <a:srgbClr val="000000"/>
              </a:solidFill>
              <a:latin typeface="Arial" pitchFamily="34" charset="0"/>
              <a:cs typeface="Times New Roman" pitchFamily="18" charset="0"/>
            </a:endParaRPr>
          </a:p>
          <a:p>
            <a:pPr eaLnBrk="0" fontAlgn="base" hangingPunct="0">
              <a:spcBef>
                <a:spcPct val="50000"/>
              </a:spcBef>
              <a:spcAft>
                <a:spcPct val="0"/>
              </a:spcAft>
            </a:pPr>
            <a:endParaRPr lang="en-US" sz="1600" b="1" smtClean="0">
              <a:solidFill>
                <a:srgbClr val="000000"/>
              </a:solidFill>
              <a:latin typeface="Arial" pitchFamily="34" charset="0"/>
              <a:cs typeface="Times New Roman" pitchFamily="18" charset="0"/>
            </a:endParaRPr>
          </a:p>
          <a:p>
            <a:pPr eaLnBrk="0" fontAlgn="base" hangingPunct="0">
              <a:spcBef>
                <a:spcPct val="50000"/>
              </a:spcBef>
              <a:spcAft>
                <a:spcPct val="0"/>
              </a:spcAft>
            </a:pPr>
            <a:endParaRPr lang="en-US" sz="1600" b="1" smtClean="0">
              <a:solidFill>
                <a:srgbClr val="000000"/>
              </a:solidFill>
              <a:latin typeface="Arial" pitchFamily="34" charset="0"/>
              <a:cs typeface="Times New Roman" pitchFamily="18" charset="0"/>
            </a:endParaRPr>
          </a:p>
        </p:txBody>
      </p:sp>
    </p:spTree>
    <p:extLst>
      <p:ext uri="{BB962C8B-B14F-4D97-AF65-F5344CB8AC3E}">
        <p14:creationId xmlns:p14="http://schemas.microsoft.com/office/powerpoint/2010/main" val="4003153049"/>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p:txBody>
          <a:bodyPr anchor="t">
            <a:normAutofit fontScale="90000"/>
          </a:bodyPr>
          <a:lstStyle/>
          <a:p>
            <a:pPr eaLnBrk="1" hangingPunct="1"/>
            <a:r>
              <a:rPr lang="en-US" altLang="zh-CN" sz="4000" smtClean="0"/>
              <a:t>Consistency</a:t>
            </a:r>
            <a:br>
              <a:rPr lang="en-US" altLang="zh-CN" sz="4000" smtClean="0"/>
            </a:br>
            <a:endParaRPr lang="en-US" altLang="zh-CN" sz="4000" smtClean="0"/>
          </a:p>
        </p:txBody>
      </p:sp>
      <p:sp>
        <p:nvSpPr>
          <p:cNvPr id="60418" name="Rectangle 3"/>
          <p:cNvSpPr>
            <a:spLocks noGrp="1" noChangeArrowheads="1"/>
          </p:cNvSpPr>
          <p:nvPr>
            <p:ph type="body" sz="half" idx="4294967295"/>
          </p:nvPr>
        </p:nvSpPr>
        <p:spPr>
          <a:xfrm>
            <a:off x="228600" y="1600200"/>
            <a:ext cx="8077200" cy="4530725"/>
          </a:xfrm>
        </p:spPr>
        <p:txBody>
          <a:bodyPr/>
          <a:lstStyle/>
          <a:p>
            <a:pPr eaLnBrk="1" hangingPunct="1"/>
            <a:r>
              <a:rPr lang="en-US" altLang="zh-CN" sz="2800" smtClean="0"/>
              <a:t>Two kinds of consistency:</a:t>
            </a:r>
          </a:p>
          <a:p>
            <a:pPr marL="669925" lvl="1" indent="-325438" eaLnBrk="1" hangingPunct="1"/>
            <a:r>
              <a:rPr lang="en-US" altLang="zh-CN" sz="2400" smtClean="0"/>
              <a:t>strong consistency – ACID(Atomicity Consistency Isolation Durability)</a:t>
            </a:r>
          </a:p>
          <a:p>
            <a:pPr marL="669925" lvl="1" indent="-325438" eaLnBrk="1" hangingPunct="1"/>
            <a:endParaRPr lang="en-US" altLang="zh-CN" sz="2400" smtClean="0"/>
          </a:p>
          <a:p>
            <a:pPr marL="669925" lvl="1" indent="-325438" eaLnBrk="1" hangingPunct="1"/>
            <a:r>
              <a:rPr lang="en-US" altLang="zh-CN" sz="2400" smtClean="0"/>
              <a:t>weak consistency – BASE(Basically Available Soft-state Eventual consistency )</a:t>
            </a:r>
          </a:p>
        </p:txBody>
      </p:sp>
    </p:spTree>
    <p:extLst>
      <p:ext uri="{BB962C8B-B14F-4D97-AF65-F5344CB8AC3E}">
        <p14:creationId xmlns:p14="http://schemas.microsoft.com/office/powerpoint/2010/main" val="3594681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50E0F92-7DC4-4D51-9A20-F0A0B92F826F}" type="slidenum">
              <a:rPr lang="en-US"/>
              <a:pPr/>
              <a:t>16</a:t>
            </a:fld>
            <a:endParaRPr lang="en-US"/>
          </a:p>
        </p:txBody>
      </p:sp>
      <p:sp>
        <p:nvSpPr>
          <p:cNvPr id="11266" name="Rectangle 2"/>
          <p:cNvSpPr>
            <a:spLocks noGrp="1" noChangeArrowheads="1"/>
          </p:cNvSpPr>
          <p:nvPr>
            <p:ph type="title"/>
          </p:nvPr>
        </p:nvSpPr>
        <p:spPr/>
        <p:txBody>
          <a:bodyPr/>
          <a:lstStyle/>
          <a:p>
            <a:r>
              <a:rPr lang="en-US"/>
              <a:t>ACID Transactions</a:t>
            </a:r>
          </a:p>
        </p:txBody>
      </p:sp>
      <p:sp>
        <p:nvSpPr>
          <p:cNvPr id="11267" name="Rectangle 3"/>
          <p:cNvSpPr>
            <a:spLocks noGrp="1" noChangeArrowheads="1"/>
          </p:cNvSpPr>
          <p:nvPr>
            <p:ph type="body" idx="1"/>
          </p:nvPr>
        </p:nvSpPr>
        <p:spPr>
          <a:xfrm>
            <a:off x="304800" y="1676400"/>
            <a:ext cx="8458200" cy="4419600"/>
          </a:xfrm>
        </p:spPr>
        <p:txBody>
          <a:bodyPr/>
          <a:lstStyle/>
          <a:p>
            <a:pPr>
              <a:lnSpc>
                <a:spcPct val="90000"/>
              </a:lnSpc>
            </a:pPr>
            <a:r>
              <a:rPr lang="en-US" dirty="0"/>
              <a:t>A DBMS is expected to support “</a:t>
            </a:r>
            <a:r>
              <a:rPr lang="en-US" i="1" dirty="0">
                <a:solidFill>
                  <a:srgbClr val="FF0066"/>
                </a:solidFill>
              </a:rPr>
              <a:t>ACID transactions</a:t>
            </a:r>
            <a:r>
              <a:rPr lang="en-US" dirty="0"/>
              <a:t>,” processes that are:</a:t>
            </a:r>
          </a:p>
          <a:p>
            <a:pPr lvl="1">
              <a:lnSpc>
                <a:spcPct val="90000"/>
              </a:lnSpc>
            </a:pPr>
            <a:r>
              <a:rPr lang="en-US" i="1" dirty="0">
                <a:solidFill>
                  <a:srgbClr val="33CC33"/>
                </a:solidFill>
              </a:rPr>
              <a:t>Atomic</a:t>
            </a:r>
            <a:r>
              <a:rPr lang="en-US" dirty="0"/>
              <a:t> : Either the whole process is done or none is.</a:t>
            </a:r>
          </a:p>
          <a:p>
            <a:pPr lvl="1">
              <a:lnSpc>
                <a:spcPct val="90000"/>
              </a:lnSpc>
            </a:pPr>
            <a:r>
              <a:rPr lang="en-US" i="1" dirty="0">
                <a:solidFill>
                  <a:srgbClr val="33CC33"/>
                </a:solidFill>
              </a:rPr>
              <a:t>Consistent</a:t>
            </a:r>
            <a:r>
              <a:rPr lang="en-US" dirty="0"/>
              <a:t> : Database constraints are preserved.</a:t>
            </a:r>
          </a:p>
          <a:p>
            <a:pPr lvl="1">
              <a:lnSpc>
                <a:spcPct val="90000"/>
              </a:lnSpc>
            </a:pPr>
            <a:r>
              <a:rPr lang="en-US" i="1" dirty="0">
                <a:solidFill>
                  <a:srgbClr val="33CC33"/>
                </a:solidFill>
              </a:rPr>
              <a:t>Isolated </a:t>
            </a:r>
            <a:r>
              <a:rPr lang="en-US" dirty="0"/>
              <a:t>: It appears to the user as if only one process executes at a time.</a:t>
            </a:r>
          </a:p>
          <a:p>
            <a:pPr lvl="1">
              <a:lnSpc>
                <a:spcPct val="90000"/>
              </a:lnSpc>
            </a:pPr>
            <a:r>
              <a:rPr lang="en-US" i="1" dirty="0">
                <a:solidFill>
                  <a:srgbClr val="33CC33"/>
                </a:solidFill>
              </a:rPr>
              <a:t>Durable</a:t>
            </a:r>
            <a:r>
              <a:rPr lang="en-US" dirty="0">
                <a:solidFill>
                  <a:srgbClr val="33CC33"/>
                </a:solidFill>
              </a:rPr>
              <a:t> </a:t>
            </a:r>
            <a:r>
              <a:rPr lang="en-US" dirty="0"/>
              <a:t>: Effects of a process do not get lost if the system crashes.</a:t>
            </a:r>
          </a:p>
        </p:txBody>
      </p:sp>
    </p:spTree>
    <p:extLst>
      <p:ext uri="{BB962C8B-B14F-4D97-AF65-F5344CB8AC3E}">
        <p14:creationId xmlns:p14="http://schemas.microsoft.com/office/powerpoint/2010/main" val="1460103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BA5BB00-28DF-482B-890A-6AE4FFAA1A6F}" type="slidenum">
              <a:rPr lang="en-US"/>
              <a:pPr/>
              <a:t>17</a:t>
            </a:fld>
            <a:endParaRPr lang="en-US"/>
          </a:p>
        </p:txBody>
      </p:sp>
      <p:sp>
        <p:nvSpPr>
          <p:cNvPr id="20482" name="Rectangle 2"/>
          <p:cNvSpPr>
            <a:spLocks noGrp="1" noChangeArrowheads="1"/>
          </p:cNvSpPr>
          <p:nvPr>
            <p:ph type="title"/>
          </p:nvPr>
        </p:nvSpPr>
        <p:spPr>
          <a:xfrm>
            <a:off x="685800" y="533400"/>
            <a:ext cx="7772400" cy="685800"/>
          </a:xfrm>
        </p:spPr>
        <p:txBody>
          <a:bodyPr>
            <a:normAutofit fontScale="90000"/>
          </a:bodyPr>
          <a:lstStyle/>
          <a:p>
            <a:r>
              <a:rPr lang="en-US" sz="4000" b="1">
                <a:solidFill>
                  <a:srgbClr val="CC0000"/>
                </a:solidFill>
                <a:latin typeface="Arial" charset="0"/>
              </a:rPr>
              <a:t>Atomicity</a:t>
            </a:r>
          </a:p>
        </p:txBody>
      </p:sp>
      <p:sp>
        <p:nvSpPr>
          <p:cNvPr id="20483" name="Rectangle 3"/>
          <p:cNvSpPr>
            <a:spLocks noGrp="1" noChangeArrowheads="1"/>
          </p:cNvSpPr>
          <p:nvPr>
            <p:ph type="body" idx="1"/>
          </p:nvPr>
        </p:nvSpPr>
        <p:spPr>
          <a:xfrm>
            <a:off x="457200" y="1676400"/>
            <a:ext cx="8229600" cy="4038600"/>
          </a:xfrm>
        </p:spPr>
        <p:txBody>
          <a:bodyPr/>
          <a:lstStyle/>
          <a:p>
            <a:r>
              <a:rPr lang="en-US" sz="2800" b="1">
                <a:solidFill>
                  <a:srgbClr val="006600"/>
                </a:solidFill>
                <a:latin typeface="Arial" charset="0"/>
              </a:rPr>
              <a:t>A real-world event</a:t>
            </a:r>
            <a:r>
              <a:rPr lang="en-US" sz="2800" b="1">
                <a:latin typeface="Arial" charset="0"/>
              </a:rPr>
              <a:t> either </a:t>
            </a:r>
            <a:r>
              <a:rPr lang="en-US" sz="2800" b="1">
                <a:solidFill>
                  <a:srgbClr val="000099"/>
                </a:solidFill>
                <a:latin typeface="Arial" charset="0"/>
              </a:rPr>
              <a:t>happens</a:t>
            </a:r>
            <a:r>
              <a:rPr lang="en-US" sz="2800" b="1">
                <a:latin typeface="Arial" charset="0"/>
              </a:rPr>
              <a:t> or does </a:t>
            </a:r>
            <a:r>
              <a:rPr lang="en-US" sz="2800" b="1">
                <a:solidFill>
                  <a:srgbClr val="000099"/>
                </a:solidFill>
                <a:latin typeface="Arial" charset="0"/>
              </a:rPr>
              <a:t>not happen</a:t>
            </a:r>
          </a:p>
          <a:p>
            <a:pPr lvl="1">
              <a:spcBef>
                <a:spcPct val="35000"/>
              </a:spcBef>
            </a:pPr>
            <a:r>
              <a:rPr lang="en-US" sz="2400" b="1">
                <a:solidFill>
                  <a:srgbClr val="CC0000"/>
                </a:solidFill>
                <a:latin typeface="Arial" charset="0"/>
              </a:rPr>
              <a:t>Student either registers or does not register</a:t>
            </a:r>
          </a:p>
          <a:p>
            <a:pPr>
              <a:spcBef>
                <a:spcPct val="50000"/>
              </a:spcBef>
            </a:pPr>
            <a:r>
              <a:rPr lang="en-US" sz="2800" b="1">
                <a:latin typeface="Arial" charset="0"/>
              </a:rPr>
              <a:t>Similarly, the </a:t>
            </a:r>
            <a:r>
              <a:rPr lang="en-US" sz="2800" b="1">
                <a:solidFill>
                  <a:srgbClr val="006600"/>
                </a:solidFill>
                <a:latin typeface="Arial" charset="0"/>
              </a:rPr>
              <a:t>system must ensure</a:t>
            </a:r>
            <a:r>
              <a:rPr lang="en-US" sz="2800" b="1">
                <a:latin typeface="Arial" charset="0"/>
              </a:rPr>
              <a:t> that </a:t>
            </a:r>
            <a:r>
              <a:rPr lang="en-US" sz="2800" b="1">
                <a:solidFill>
                  <a:srgbClr val="000099"/>
                </a:solidFill>
                <a:latin typeface="Arial" charset="0"/>
              </a:rPr>
              <a:t>either </a:t>
            </a:r>
            <a:r>
              <a:rPr lang="en-US" sz="2800" b="1">
                <a:latin typeface="Arial" charset="0"/>
              </a:rPr>
              <a:t>the corresponding</a:t>
            </a:r>
            <a:r>
              <a:rPr lang="en-US" sz="2800" b="1">
                <a:solidFill>
                  <a:srgbClr val="000099"/>
                </a:solidFill>
                <a:latin typeface="Arial" charset="0"/>
              </a:rPr>
              <a:t> transaction runs to completion</a:t>
            </a:r>
            <a:r>
              <a:rPr lang="en-US" sz="2800" b="1">
                <a:latin typeface="Arial" charset="0"/>
              </a:rPr>
              <a:t> </a:t>
            </a:r>
            <a:r>
              <a:rPr lang="en-US" sz="2800" b="1">
                <a:solidFill>
                  <a:srgbClr val="000099"/>
                </a:solidFill>
                <a:latin typeface="Arial" charset="0"/>
              </a:rPr>
              <a:t>or</a:t>
            </a:r>
            <a:r>
              <a:rPr lang="en-US" sz="2800" b="1">
                <a:latin typeface="Arial" charset="0"/>
              </a:rPr>
              <a:t>, if not, it </a:t>
            </a:r>
            <a:r>
              <a:rPr lang="en-US" sz="2800" b="1">
                <a:solidFill>
                  <a:srgbClr val="000099"/>
                </a:solidFill>
                <a:latin typeface="Arial" charset="0"/>
              </a:rPr>
              <a:t>has no effect at all</a:t>
            </a:r>
          </a:p>
          <a:p>
            <a:pPr lvl="1">
              <a:spcBef>
                <a:spcPct val="35000"/>
              </a:spcBef>
            </a:pPr>
            <a:r>
              <a:rPr lang="en-US" sz="2400" b="1">
                <a:solidFill>
                  <a:srgbClr val="CC0000"/>
                </a:solidFill>
                <a:latin typeface="Arial" charset="0"/>
              </a:rPr>
              <a:t>Not true of ordinary programs.</a:t>
            </a:r>
            <a:r>
              <a:rPr lang="en-US" sz="2400" b="1">
                <a:latin typeface="Arial" charset="0"/>
              </a:rPr>
              <a:t>  A crash could leave files partially updated on recovery</a:t>
            </a:r>
          </a:p>
        </p:txBody>
      </p:sp>
    </p:spTree>
    <p:extLst>
      <p:ext uri="{BB962C8B-B14F-4D97-AF65-F5344CB8AC3E}">
        <p14:creationId xmlns:p14="http://schemas.microsoft.com/office/powerpoint/2010/main" val="138700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8225B7F-289D-41DB-8679-29D07C86D39A}" type="slidenum">
              <a:rPr lang="en-US"/>
              <a:pPr/>
              <a:t>18</a:t>
            </a:fld>
            <a:endParaRPr lang="en-US"/>
          </a:p>
        </p:txBody>
      </p:sp>
      <p:sp>
        <p:nvSpPr>
          <p:cNvPr id="39938" name="Rectangle 2"/>
          <p:cNvSpPr>
            <a:spLocks noGrp="1" noChangeArrowheads="1"/>
          </p:cNvSpPr>
          <p:nvPr>
            <p:ph type="title"/>
          </p:nvPr>
        </p:nvSpPr>
        <p:spPr>
          <a:xfrm>
            <a:off x="685800" y="457200"/>
            <a:ext cx="7772400" cy="685800"/>
          </a:xfrm>
        </p:spPr>
        <p:txBody>
          <a:bodyPr>
            <a:normAutofit fontScale="90000"/>
          </a:bodyPr>
          <a:lstStyle/>
          <a:p>
            <a:r>
              <a:rPr lang="en-US" sz="4000" b="1">
                <a:solidFill>
                  <a:srgbClr val="CC0000"/>
                </a:solidFill>
                <a:latin typeface="Arial" charset="0"/>
              </a:rPr>
              <a:t>Commit and Abort</a:t>
            </a:r>
          </a:p>
        </p:txBody>
      </p:sp>
      <p:sp>
        <p:nvSpPr>
          <p:cNvPr id="39939" name="Rectangle 3"/>
          <p:cNvSpPr>
            <a:spLocks noGrp="1" noChangeArrowheads="1"/>
          </p:cNvSpPr>
          <p:nvPr>
            <p:ph type="body" idx="1"/>
          </p:nvPr>
        </p:nvSpPr>
        <p:spPr>
          <a:xfrm>
            <a:off x="533400" y="1600200"/>
            <a:ext cx="8001000" cy="4267200"/>
          </a:xfrm>
        </p:spPr>
        <p:txBody>
          <a:bodyPr/>
          <a:lstStyle/>
          <a:p>
            <a:r>
              <a:rPr lang="en-US" sz="2800" b="1">
                <a:latin typeface="Arial" charset="0"/>
              </a:rPr>
              <a:t>If the transaction </a:t>
            </a:r>
            <a:r>
              <a:rPr lang="en-US" sz="2800" b="1">
                <a:solidFill>
                  <a:srgbClr val="006600"/>
                </a:solidFill>
                <a:latin typeface="Arial" charset="0"/>
              </a:rPr>
              <a:t>successfully completes</a:t>
            </a:r>
            <a:r>
              <a:rPr lang="en-US" sz="2800" b="1">
                <a:latin typeface="Arial" charset="0"/>
              </a:rPr>
              <a:t> it is said to </a:t>
            </a:r>
            <a:r>
              <a:rPr lang="en-US" sz="2800" b="1">
                <a:solidFill>
                  <a:srgbClr val="006600"/>
                </a:solidFill>
                <a:latin typeface="Arial" charset="0"/>
              </a:rPr>
              <a:t>commit</a:t>
            </a:r>
          </a:p>
          <a:p>
            <a:pPr lvl="1">
              <a:spcBef>
                <a:spcPct val="50000"/>
              </a:spcBef>
            </a:pPr>
            <a:r>
              <a:rPr lang="en-US" sz="2400" b="1">
                <a:solidFill>
                  <a:srgbClr val="000099"/>
                </a:solidFill>
                <a:latin typeface="Arial" charset="0"/>
              </a:rPr>
              <a:t>The system is responsible for ensuring that all changes to the database have been saved</a:t>
            </a:r>
          </a:p>
          <a:p>
            <a:pPr>
              <a:spcBef>
                <a:spcPct val="50000"/>
              </a:spcBef>
            </a:pPr>
            <a:r>
              <a:rPr lang="en-US" sz="2800" b="1">
                <a:latin typeface="Arial" charset="0"/>
              </a:rPr>
              <a:t>If the transaction </a:t>
            </a:r>
            <a:r>
              <a:rPr lang="en-US" sz="2800" b="1">
                <a:solidFill>
                  <a:srgbClr val="006600"/>
                </a:solidFill>
                <a:latin typeface="Arial" charset="0"/>
              </a:rPr>
              <a:t>does not successfully complete</a:t>
            </a:r>
            <a:r>
              <a:rPr lang="en-US" sz="2800" b="1">
                <a:latin typeface="Arial" charset="0"/>
              </a:rPr>
              <a:t>, it is said to </a:t>
            </a:r>
            <a:r>
              <a:rPr lang="en-US" sz="2800" b="1">
                <a:solidFill>
                  <a:srgbClr val="006600"/>
                </a:solidFill>
                <a:latin typeface="Arial" charset="0"/>
              </a:rPr>
              <a:t>abort</a:t>
            </a:r>
          </a:p>
          <a:p>
            <a:pPr lvl="1">
              <a:spcBef>
                <a:spcPct val="50000"/>
              </a:spcBef>
            </a:pPr>
            <a:r>
              <a:rPr lang="en-US" sz="2400" b="1">
                <a:solidFill>
                  <a:srgbClr val="000099"/>
                </a:solidFill>
                <a:latin typeface="Arial" charset="0"/>
              </a:rPr>
              <a:t>The system is responsible for undoing, or rolling back, all changes the transaction has made</a:t>
            </a:r>
          </a:p>
        </p:txBody>
      </p:sp>
    </p:spTree>
    <p:extLst>
      <p:ext uri="{BB962C8B-B14F-4D97-AF65-F5344CB8AC3E}">
        <p14:creationId xmlns:p14="http://schemas.microsoft.com/office/powerpoint/2010/main" val="1296496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9838976-5608-44C8-9E6D-100113C8CF0A}" type="slidenum">
              <a:rPr lang="en-US"/>
              <a:pPr/>
              <a:t>19</a:t>
            </a:fld>
            <a:endParaRPr lang="en-US"/>
          </a:p>
        </p:txBody>
      </p:sp>
      <p:sp>
        <p:nvSpPr>
          <p:cNvPr id="18434" name="Rectangle 2"/>
          <p:cNvSpPr>
            <a:spLocks noGrp="1" noChangeArrowheads="1"/>
          </p:cNvSpPr>
          <p:nvPr>
            <p:ph type="title"/>
          </p:nvPr>
        </p:nvSpPr>
        <p:spPr>
          <a:xfrm>
            <a:off x="685800" y="381000"/>
            <a:ext cx="7772400" cy="609600"/>
          </a:xfrm>
        </p:spPr>
        <p:txBody>
          <a:bodyPr>
            <a:normAutofit fontScale="90000"/>
          </a:bodyPr>
          <a:lstStyle/>
          <a:p>
            <a:r>
              <a:rPr lang="en-US" sz="4000"/>
              <a:t> </a:t>
            </a:r>
            <a:r>
              <a:rPr lang="en-US" sz="4000" b="1">
                <a:solidFill>
                  <a:srgbClr val="CC0000"/>
                </a:solidFill>
                <a:latin typeface="Arial" charset="0"/>
              </a:rPr>
              <a:t>Database Consistency</a:t>
            </a:r>
          </a:p>
        </p:txBody>
      </p:sp>
      <p:sp>
        <p:nvSpPr>
          <p:cNvPr id="18435" name="Rectangle 3"/>
          <p:cNvSpPr>
            <a:spLocks noGrp="1" noChangeArrowheads="1"/>
          </p:cNvSpPr>
          <p:nvPr>
            <p:ph type="body" idx="1"/>
          </p:nvPr>
        </p:nvSpPr>
        <p:spPr>
          <a:xfrm>
            <a:off x="304800" y="1295400"/>
            <a:ext cx="8534400" cy="4876800"/>
          </a:xfrm>
        </p:spPr>
        <p:txBody>
          <a:bodyPr/>
          <a:lstStyle/>
          <a:p>
            <a:r>
              <a:rPr lang="en-US" sz="2800" b="1">
                <a:solidFill>
                  <a:srgbClr val="006600"/>
                </a:solidFill>
                <a:latin typeface="Arial" charset="0"/>
              </a:rPr>
              <a:t>Enterprise (Business) Rules</a:t>
            </a:r>
            <a:r>
              <a:rPr lang="en-US" sz="2800" b="1">
                <a:latin typeface="Arial" charset="0"/>
              </a:rPr>
              <a:t> limit the occurrence of certain real-world events</a:t>
            </a:r>
          </a:p>
          <a:p>
            <a:pPr lvl="1">
              <a:spcBef>
                <a:spcPct val="35000"/>
              </a:spcBef>
            </a:pPr>
            <a:r>
              <a:rPr lang="en-US" sz="2400" b="1">
                <a:solidFill>
                  <a:srgbClr val="000099"/>
                </a:solidFill>
                <a:latin typeface="Arial" charset="0"/>
              </a:rPr>
              <a:t>Student cannot register for a course if the current number of registrants equals the maximum allowed</a:t>
            </a:r>
          </a:p>
          <a:p>
            <a:pPr>
              <a:spcBef>
                <a:spcPct val="35000"/>
              </a:spcBef>
            </a:pPr>
            <a:r>
              <a:rPr lang="en-US" sz="2800" b="1">
                <a:solidFill>
                  <a:srgbClr val="006600"/>
                </a:solidFill>
                <a:latin typeface="Arial" charset="0"/>
              </a:rPr>
              <a:t>Correspondingly</a:t>
            </a:r>
            <a:r>
              <a:rPr lang="en-US" sz="2800" b="1">
                <a:latin typeface="Arial" charset="0"/>
              </a:rPr>
              <a:t>, allowable database states are restricted</a:t>
            </a:r>
          </a:p>
          <a:p>
            <a:pPr lvl="1">
              <a:spcBef>
                <a:spcPct val="35000"/>
              </a:spcBef>
              <a:buFontTx/>
              <a:buNone/>
            </a:pPr>
            <a:r>
              <a:rPr lang="en-US" sz="2400" i="1">
                <a:latin typeface="Arial" charset="0"/>
              </a:rPr>
              <a:t>    </a:t>
            </a:r>
            <a:r>
              <a:rPr lang="en-US" sz="2400" b="1" i="1">
                <a:solidFill>
                  <a:srgbClr val="000099"/>
                </a:solidFill>
                <a:latin typeface="Arial" charset="0"/>
              </a:rPr>
              <a:t>cur_reg &lt;= max_reg</a:t>
            </a:r>
          </a:p>
          <a:p>
            <a:pPr>
              <a:spcBef>
                <a:spcPct val="35000"/>
              </a:spcBef>
            </a:pPr>
            <a:r>
              <a:rPr lang="en-US" sz="2800" b="1">
                <a:latin typeface="Arial" charset="0"/>
              </a:rPr>
              <a:t>These limitations are called </a:t>
            </a:r>
            <a:r>
              <a:rPr lang="en-US" sz="2800" b="1">
                <a:solidFill>
                  <a:srgbClr val="006600"/>
                </a:solidFill>
                <a:latin typeface="Arial" charset="0"/>
              </a:rPr>
              <a:t>(static)</a:t>
            </a:r>
            <a:r>
              <a:rPr lang="en-US" sz="2800" b="1">
                <a:latin typeface="Arial" charset="0"/>
              </a:rPr>
              <a:t> </a:t>
            </a:r>
            <a:r>
              <a:rPr lang="en-US" sz="2800" b="1">
                <a:solidFill>
                  <a:srgbClr val="006600"/>
                </a:solidFill>
                <a:latin typeface="Arial" charset="0"/>
              </a:rPr>
              <a:t>integrity constraints</a:t>
            </a:r>
            <a:r>
              <a:rPr lang="en-US" sz="2800" b="1" i="1">
                <a:solidFill>
                  <a:srgbClr val="006600"/>
                </a:solidFill>
                <a:latin typeface="Arial" charset="0"/>
              </a:rPr>
              <a:t>:</a:t>
            </a:r>
            <a:r>
              <a:rPr lang="en-US" sz="2800" b="1" i="1">
                <a:latin typeface="Arial" charset="0"/>
              </a:rPr>
              <a:t> </a:t>
            </a:r>
            <a:r>
              <a:rPr lang="en-US" sz="2800" b="1">
                <a:latin typeface="Arial" charset="0"/>
              </a:rPr>
              <a:t>assertions that must be satisfied by all database states </a:t>
            </a:r>
            <a:r>
              <a:rPr lang="en-US" sz="2800" b="1">
                <a:solidFill>
                  <a:srgbClr val="006600"/>
                </a:solidFill>
                <a:latin typeface="Arial" charset="0"/>
              </a:rPr>
              <a:t>(state invariants).</a:t>
            </a:r>
          </a:p>
        </p:txBody>
      </p:sp>
    </p:spTree>
    <p:extLst>
      <p:ext uri="{BB962C8B-B14F-4D97-AF65-F5344CB8AC3E}">
        <p14:creationId xmlns:p14="http://schemas.microsoft.com/office/powerpoint/2010/main" val="2375079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History of the World, Part 1</a:t>
            </a:r>
          </a:p>
        </p:txBody>
      </p:sp>
      <p:sp>
        <p:nvSpPr>
          <p:cNvPr id="7171" name="Rectangle 3"/>
          <p:cNvSpPr>
            <a:spLocks noGrp="1" noChangeArrowheads="1"/>
          </p:cNvSpPr>
          <p:nvPr>
            <p:ph type="body" idx="1"/>
          </p:nvPr>
        </p:nvSpPr>
        <p:spPr/>
        <p:txBody>
          <a:bodyPr/>
          <a:lstStyle/>
          <a:p>
            <a:r>
              <a:rPr lang="en-US" sz="2400" dirty="0"/>
              <a:t>Relational Databases – mainstay of business</a:t>
            </a:r>
          </a:p>
          <a:p>
            <a:r>
              <a:rPr lang="en-US" sz="2400" dirty="0"/>
              <a:t>Web-based applications caused spikes</a:t>
            </a:r>
          </a:p>
          <a:p>
            <a:pPr lvl="1"/>
            <a:r>
              <a:rPr lang="en-US" sz="2200" dirty="0"/>
              <a:t>Especially true for public-facing e-Commerce sites</a:t>
            </a:r>
          </a:p>
          <a:p>
            <a:r>
              <a:rPr lang="en-US" sz="2400" dirty="0"/>
              <a:t>Developers begin to front RDBMS with </a:t>
            </a:r>
            <a:r>
              <a:rPr lang="en-US" sz="2400" dirty="0" err="1"/>
              <a:t>memcache</a:t>
            </a:r>
            <a:r>
              <a:rPr lang="en-US" sz="2400" dirty="0"/>
              <a:t> or integrate other caching mechanisms within the application (</a:t>
            </a:r>
            <a:r>
              <a:rPr lang="en-US" sz="2400" dirty="0" err="1"/>
              <a:t>ie</a:t>
            </a:r>
            <a:r>
              <a:rPr lang="en-US" sz="2400" dirty="0"/>
              <a:t>. </a:t>
            </a:r>
            <a:r>
              <a:rPr lang="en-US" sz="2400" dirty="0" err="1"/>
              <a:t>Ehcache</a:t>
            </a:r>
            <a:r>
              <a:rPr lang="en-US" sz="2400" dirty="0"/>
              <a:t>)</a:t>
            </a:r>
          </a:p>
        </p:txBody>
      </p:sp>
    </p:spTree>
    <p:extLst>
      <p:ext uri="{BB962C8B-B14F-4D97-AF65-F5344CB8AC3E}">
        <p14:creationId xmlns:p14="http://schemas.microsoft.com/office/powerpoint/2010/main" val="649800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9E97723-80C5-4A07-8C28-E2CEA892E9CC}" type="slidenum">
              <a:rPr lang="en-US"/>
              <a:pPr/>
              <a:t>20</a:t>
            </a:fld>
            <a:endParaRPr lang="en-US"/>
          </a:p>
        </p:txBody>
      </p:sp>
      <p:sp>
        <p:nvSpPr>
          <p:cNvPr id="27650" name="Rectangle 2"/>
          <p:cNvSpPr>
            <a:spLocks noGrp="1" noChangeArrowheads="1"/>
          </p:cNvSpPr>
          <p:nvPr>
            <p:ph type="title"/>
          </p:nvPr>
        </p:nvSpPr>
        <p:spPr>
          <a:xfrm>
            <a:off x="685800" y="609600"/>
            <a:ext cx="7772400" cy="533400"/>
          </a:xfrm>
        </p:spPr>
        <p:txBody>
          <a:bodyPr>
            <a:normAutofit fontScale="90000"/>
          </a:bodyPr>
          <a:lstStyle/>
          <a:p>
            <a:r>
              <a:rPr lang="en-US" sz="4000" b="1">
                <a:solidFill>
                  <a:srgbClr val="CC0000"/>
                </a:solidFill>
                <a:latin typeface="Arial" charset="0"/>
              </a:rPr>
              <a:t>Database Consistency</a:t>
            </a:r>
            <a:br>
              <a:rPr lang="en-US" sz="4000" b="1">
                <a:solidFill>
                  <a:srgbClr val="CC0000"/>
                </a:solidFill>
                <a:latin typeface="Arial" charset="0"/>
              </a:rPr>
            </a:br>
            <a:r>
              <a:rPr lang="en-US" sz="2800" b="1">
                <a:solidFill>
                  <a:srgbClr val="CC0000"/>
                </a:solidFill>
                <a:latin typeface="Arial" charset="0"/>
              </a:rPr>
              <a:t>(state invariants)</a:t>
            </a:r>
          </a:p>
        </p:txBody>
      </p:sp>
      <p:sp>
        <p:nvSpPr>
          <p:cNvPr id="27651" name="Rectangle 3"/>
          <p:cNvSpPr>
            <a:spLocks noGrp="1" noChangeArrowheads="1"/>
          </p:cNvSpPr>
          <p:nvPr>
            <p:ph type="body" idx="1"/>
          </p:nvPr>
        </p:nvSpPr>
        <p:spPr>
          <a:xfrm>
            <a:off x="381000" y="1676400"/>
            <a:ext cx="8305800" cy="4114800"/>
          </a:xfrm>
        </p:spPr>
        <p:txBody>
          <a:bodyPr/>
          <a:lstStyle/>
          <a:p>
            <a:r>
              <a:rPr lang="en-US" sz="2800" b="1">
                <a:solidFill>
                  <a:srgbClr val="006600"/>
                </a:solidFill>
                <a:latin typeface="Arial" charset="0"/>
              </a:rPr>
              <a:t>Other static consistency requirements</a:t>
            </a:r>
            <a:r>
              <a:rPr lang="en-US" sz="2800" b="1">
                <a:latin typeface="Arial" charset="0"/>
              </a:rPr>
              <a:t> are related to the fact that the database might </a:t>
            </a:r>
            <a:r>
              <a:rPr lang="en-US" sz="2800" b="1">
                <a:solidFill>
                  <a:srgbClr val="000099"/>
                </a:solidFill>
                <a:latin typeface="Arial" charset="0"/>
              </a:rPr>
              <a:t>store the same information in different ways</a:t>
            </a:r>
            <a:r>
              <a:rPr lang="en-US">
                <a:solidFill>
                  <a:srgbClr val="000099"/>
                </a:solidFill>
                <a:latin typeface="Arial" charset="0"/>
              </a:rPr>
              <a:t> </a:t>
            </a:r>
          </a:p>
          <a:p>
            <a:pPr lvl="1">
              <a:spcBef>
                <a:spcPct val="50000"/>
              </a:spcBef>
            </a:pPr>
            <a:r>
              <a:rPr lang="en-US" sz="2400" b="1" i="1">
                <a:latin typeface="Arial" charset="0"/>
              </a:rPr>
              <a:t>cur_reg</a:t>
            </a:r>
            <a:r>
              <a:rPr lang="en-US" sz="2400" b="1">
                <a:latin typeface="Arial" charset="0"/>
              </a:rPr>
              <a:t> = |</a:t>
            </a:r>
            <a:r>
              <a:rPr lang="en-US" sz="2400" b="1" i="1">
                <a:latin typeface="Arial" charset="0"/>
              </a:rPr>
              <a:t>list_of_registered_students</a:t>
            </a:r>
            <a:r>
              <a:rPr lang="en-US" sz="2400" b="1">
                <a:latin typeface="Arial" charset="0"/>
              </a:rPr>
              <a:t>|</a:t>
            </a:r>
          </a:p>
          <a:p>
            <a:pPr lvl="1">
              <a:spcBef>
                <a:spcPct val="50000"/>
              </a:spcBef>
            </a:pPr>
            <a:r>
              <a:rPr lang="en-US" sz="2400" b="1">
                <a:solidFill>
                  <a:srgbClr val="000099"/>
                </a:solidFill>
                <a:latin typeface="Arial" charset="0"/>
              </a:rPr>
              <a:t>Such limitations are also expressed as integrity constraints</a:t>
            </a:r>
          </a:p>
          <a:p>
            <a:pPr>
              <a:spcBef>
                <a:spcPct val="50000"/>
              </a:spcBef>
            </a:pPr>
            <a:r>
              <a:rPr lang="en-US" sz="2800" b="1">
                <a:solidFill>
                  <a:srgbClr val="006600"/>
                </a:solidFill>
                <a:latin typeface="Arial" charset="0"/>
              </a:rPr>
              <a:t>Database is consistent</a:t>
            </a:r>
            <a:r>
              <a:rPr lang="en-US" sz="2800" b="1">
                <a:latin typeface="Arial" charset="0"/>
              </a:rPr>
              <a:t> if all static integrity constraints are satisfied</a:t>
            </a:r>
          </a:p>
          <a:p>
            <a:endParaRPr lang="en-US">
              <a:latin typeface="Arial" charset="0"/>
            </a:endParaRPr>
          </a:p>
        </p:txBody>
      </p:sp>
    </p:spTree>
    <p:extLst>
      <p:ext uri="{BB962C8B-B14F-4D97-AF65-F5344CB8AC3E}">
        <p14:creationId xmlns:p14="http://schemas.microsoft.com/office/powerpoint/2010/main" val="12773774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19F7CCA-2DF0-48A8-AABB-15FED9BE1846}" type="slidenum">
              <a:rPr lang="en-US"/>
              <a:pPr/>
              <a:t>21</a:t>
            </a:fld>
            <a:endParaRPr lang="en-US"/>
          </a:p>
        </p:txBody>
      </p:sp>
      <p:sp>
        <p:nvSpPr>
          <p:cNvPr id="41986" name="Rectangle 1026"/>
          <p:cNvSpPr>
            <a:spLocks noGrp="1" noChangeArrowheads="1"/>
          </p:cNvSpPr>
          <p:nvPr>
            <p:ph type="title"/>
          </p:nvPr>
        </p:nvSpPr>
        <p:spPr>
          <a:xfrm>
            <a:off x="685800" y="228600"/>
            <a:ext cx="7772400" cy="609600"/>
          </a:xfrm>
        </p:spPr>
        <p:txBody>
          <a:bodyPr>
            <a:normAutofit fontScale="90000"/>
          </a:bodyPr>
          <a:lstStyle/>
          <a:p>
            <a:r>
              <a:rPr lang="en-US" sz="4000" b="1">
                <a:solidFill>
                  <a:srgbClr val="CC0000"/>
                </a:solidFill>
                <a:latin typeface="Arial" charset="0"/>
              </a:rPr>
              <a:t>Transaction Consistency</a:t>
            </a:r>
          </a:p>
        </p:txBody>
      </p:sp>
      <p:sp>
        <p:nvSpPr>
          <p:cNvPr id="41987" name="Rectangle 1027"/>
          <p:cNvSpPr>
            <a:spLocks noGrp="1" noChangeArrowheads="1"/>
          </p:cNvSpPr>
          <p:nvPr>
            <p:ph type="body" idx="1"/>
          </p:nvPr>
        </p:nvSpPr>
        <p:spPr>
          <a:xfrm>
            <a:off x="381000" y="1066800"/>
            <a:ext cx="8458200" cy="5486400"/>
          </a:xfrm>
        </p:spPr>
        <p:txBody>
          <a:bodyPr/>
          <a:lstStyle/>
          <a:p>
            <a:r>
              <a:rPr lang="en-US" sz="2400" b="1">
                <a:solidFill>
                  <a:srgbClr val="006600"/>
                </a:solidFill>
                <a:latin typeface="Arial" charset="0"/>
              </a:rPr>
              <a:t>A consistent database state does not necessarily model the actual state of the enterprise</a:t>
            </a:r>
          </a:p>
          <a:p>
            <a:pPr lvl="1">
              <a:spcBef>
                <a:spcPct val="35000"/>
              </a:spcBef>
            </a:pPr>
            <a:r>
              <a:rPr lang="en-US" sz="2200" b="1">
                <a:solidFill>
                  <a:srgbClr val="000099"/>
                </a:solidFill>
                <a:latin typeface="Arial" charset="0"/>
              </a:rPr>
              <a:t>A deposit transaction</a:t>
            </a:r>
            <a:r>
              <a:rPr lang="en-US" sz="2200" b="1">
                <a:latin typeface="Arial" charset="0"/>
              </a:rPr>
              <a:t> that </a:t>
            </a:r>
            <a:r>
              <a:rPr lang="en-US" sz="2200" b="1">
                <a:solidFill>
                  <a:srgbClr val="CC0000"/>
                </a:solidFill>
                <a:latin typeface="Arial" charset="0"/>
              </a:rPr>
              <a:t>increments</a:t>
            </a:r>
            <a:r>
              <a:rPr lang="en-US" sz="2200" b="1">
                <a:latin typeface="Arial" charset="0"/>
              </a:rPr>
              <a:t> the balance by the </a:t>
            </a:r>
            <a:r>
              <a:rPr lang="en-US" sz="2200" b="1">
                <a:solidFill>
                  <a:srgbClr val="CC0000"/>
                </a:solidFill>
                <a:latin typeface="Arial" charset="0"/>
              </a:rPr>
              <a:t>wrong amount</a:t>
            </a:r>
            <a:r>
              <a:rPr lang="en-US" sz="2200" b="1">
                <a:latin typeface="Arial" charset="0"/>
              </a:rPr>
              <a:t> </a:t>
            </a:r>
            <a:r>
              <a:rPr lang="en-US" sz="2200" b="1">
                <a:solidFill>
                  <a:srgbClr val="CC0000"/>
                </a:solidFill>
                <a:latin typeface="Arial" charset="0"/>
              </a:rPr>
              <a:t>maintains</a:t>
            </a:r>
            <a:r>
              <a:rPr lang="en-US" sz="2200" b="1">
                <a:latin typeface="Arial" charset="0"/>
              </a:rPr>
              <a:t> the integrity constraint </a:t>
            </a:r>
            <a:r>
              <a:rPr lang="en-US" sz="2200" b="1" i="1">
                <a:solidFill>
                  <a:srgbClr val="CC0000"/>
                </a:solidFill>
                <a:latin typeface="Arial" charset="0"/>
              </a:rPr>
              <a:t>balance </a:t>
            </a:r>
            <a:r>
              <a:rPr lang="en-US" sz="2200" b="1" i="1">
                <a:solidFill>
                  <a:srgbClr val="CC0000"/>
                </a:solidFill>
                <a:latin typeface="Arial" charset="0"/>
                <a:sym typeface="Symbol" pitchFamily="18" charset="2"/>
              </a:rPr>
              <a:t> 0</a:t>
            </a:r>
            <a:r>
              <a:rPr lang="en-US" sz="2200" b="1" i="1">
                <a:latin typeface="Arial" charset="0"/>
                <a:sym typeface="Symbol" pitchFamily="18" charset="2"/>
              </a:rPr>
              <a:t>, </a:t>
            </a:r>
            <a:r>
              <a:rPr lang="en-US" sz="2200" b="1">
                <a:latin typeface="Arial" charset="0"/>
                <a:sym typeface="Symbol" pitchFamily="18" charset="2"/>
              </a:rPr>
              <a:t>but does not maintain the relation between the enterprise and database states</a:t>
            </a:r>
          </a:p>
          <a:p>
            <a:pPr>
              <a:lnSpc>
                <a:spcPct val="85000"/>
              </a:lnSpc>
              <a:spcBef>
                <a:spcPct val="35000"/>
              </a:spcBef>
            </a:pPr>
            <a:r>
              <a:rPr lang="en-US" sz="2400" b="1">
                <a:solidFill>
                  <a:srgbClr val="006600"/>
                </a:solidFill>
                <a:latin typeface="Arial" charset="0"/>
              </a:rPr>
              <a:t>A consistent transaction maintains</a:t>
            </a:r>
            <a:r>
              <a:rPr lang="en-US" sz="2400" b="1">
                <a:latin typeface="Arial" charset="0"/>
              </a:rPr>
              <a:t> </a:t>
            </a:r>
            <a:r>
              <a:rPr lang="en-US" sz="2400" b="1">
                <a:solidFill>
                  <a:srgbClr val="000099"/>
                </a:solidFill>
                <a:latin typeface="Arial" charset="0"/>
              </a:rPr>
              <a:t>database consistency</a:t>
            </a:r>
            <a:r>
              <a:rPr lang="en-US" sz="2400" b="1">
                <a:latin typeface="Arial" charset="0"/>
              </a:rPr>
              <a:t> and </a:t>
            </a:r>
            <a:r>
              <a:rPr lang="en-US" sz="2400" b="1">
                <a:solidFill>
                  <a:srgbClr val="000099"/>
                </a:solidFill>
                <a:latin typeface="Arial" charset="0"/>
              </a:rPr>
              <a:t>the correspondence</a:t>
            </a:r>
            <a:r>
              <a:rPr lang="en-US" sz="2400" b="1">
                <a:latin typeface="Arial" charset="0"/>
              </a:rPr>
              <a:t> between the </a:t>
            </a:r>
            <a:r>
              <a:rPr lang="en-US" sz="2400" b="1">
                <a:solidFill>
                  <a:srgbClr val="CC0000"/>
                </a:solidFill>
                <a:latin typeface="Arial" charset="0"/>
              </a:rPr>
              <a:t>database state</a:t>
            </a:r>
            <a:r>
              <a:rPr lang="en-US" sz="2400" b="1">
                <a:latin typeface="Arial" charset="0"/>
              </a:rPr>
              <a:t> and the </a:t>
            </a:r>
            <a:r>
              <a:rPr lang="en-US" sz="2400" b="1">
                <a:solidFill>
                  <a:srgbClr val="CC0000"/>
                </a:solidFill>
                <a:latin typeface="Arial" charset="0"/>
              </a:rPr>
              <a:t>enterprise state</a:t>
            </a:r>
            <a:r>
              <a:rPr lang="en-US" sz="2400" b="1">
                <a:latin typeface="Arial" charset="0"/>
              </a:rPr>
              <a:t> (implements its specification)</a:t>
            </a:r>
          </a:p>
          <a:p>
            <a:pPr lvl="1">
              <a:lnSpc>
                <a:spcPct val="115000"/>
              </a:lnSpc>
              <a:spcBef>
                <a:spcPct val="35000"/>
              </a:spcBef>
            </a:pPr>
            <a:r>
              <a:rPr lang="en-US" sz="2200" b="1">
                <a:latin typeface="Arial" charset="0"/>
              </a:rPr>
              <a:t>Specification of deposit transaction includes                 		</a:t>
            </a:r>
            <a:r>
              <a:rPr lang="en-US" sz="2200" b="1" i="1">
                <a:solidFill>
                  <a:srgbClr val="000099"/>
                </a:solidFill>
                <a:latin typeface="Arial" charset="0"/>
              </a:rPr>
              <a:t>balance</a:t>
            </a:r>
            <a:r>
              <a:rPr lang="en-US" sz="2200" b="1" i="1">
                <a:solidFill>
                  <a:srgbClr val="000099"/>
                </a:solidFill>
                <a:latin typeface="Arial" charset="0"/>
                <a:sym typeface="Symbol" pitchFamily="18" charset="2"/>
              </a:rPr>
              <a:t></a:t>
            </a:r>
            <a:r>
              <a:rPr lang="en-US" sz="2200" b="1" i="1">
                <a:solidFill>
                  <a:srgbClr val="000099"/>
                </a:solidFill>
                <a:latin typeface="Arial" charset="0"/>
              </a:rPr>
              <a:t> = balance</a:t>
            </a:r>
            <a:r>
              <a:rPr lang="en-US" sz="2200" b="1" i="1">
                <a:solidFill>
                  <a:srgbClr val="000099"/>
                </a:solidFill>
                <a:latin typeface="Arial" charset="0"/>
                <a:sym typeface="Symbol" pitchFamily="18" charset="2"/>
              </a:rPr>
              <a:t> + amt_deposit</a:t>
            </a:r>
            <a:r>
              <a:rPr lang="en-US" sz="2200" b="1" i="1">
                <a:latin typeface="Arial" charset="0"/>
                <a:sym typeface="Symbol" pitchFamily="18" charset="2"/>
              </a:rPr>
              <a:t> ,                             </a:t>
            </a:r>
            <a:r>
              <a:rPr lang="en-US" sz="2200" b="1">
                <a:latin typeface="Arial" charset="0"/>
                <a:sym typeface="Symbol" pitchFamily="18" charset="2"/>
              </a:rPr>
              <a:t>(</a:t>
            </a:r>
            <a:r>
              <a:rPr lang="en-US" sz="2200" b="1" i="1">
                <a:latin typeface="Arial" charset="0"/>
              </a:rPr>
              <a:t>balance</a:t>
            </a:r>
            <a:r>
              <a:rPr lang="en-US" sz="2200" b="1" i="1">
                <a:latin typeface="Arial" charset="0"/>
                <a:sym typeface="Symbol" pitchFamily="18" charset="2"/>
              </a:rPr>
              <a:t>  </a:t>
            </a:r>
            <a:r>
              <a:rPr lang="en-US" sz="2200" b="1">
                <a:latin typeface="Arial" charset="0"/>
                <a:sym typeface="Symbol" pitchFamily="18" charset="2"/>
              </a:rPr>
              <a:t>is the next value of </a:t>
            </a:r>
            <a:r>
              <a:rPr lang="en-US" sz="2200" b="1" i="1">
                <a:latin typeface="Arial" charset="0"/>
                <a:sym typeface="Symbol" pitchFamily="18" charset="2"/>
              </a:rPr>
              <a:t>balance</a:t>
            </a:r>
            <a:r>
              <a:rPr lang="en-US" sz="2200" b="1">
                <a:latin typeface="Arial" charset="0"/>
                <a:sym typeface="Symbol" pitchFamily="18" charset="2"/>
              </a:rPr>
              <a:t>)</a:t>
            </a:r>
          </a:p>
        </p:txBody>
      </p:sp>
    </p:spTree>
    <p:extLst>
      <p:ext uri="{BB962C8B-B14F-4D97-AF65-F5344CB8AC3E}">
        <p14:creationId xmlns:p14="http://schemas.microsoft.com/office/powerpoint/2010/main" val="1313819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2A7D9CA-BF80-45A5-8622-2F9A40DE9EAF}" type="slidenum">
              <a:rPr lang="en-US"/>
              <a:pPr/>
              <a:t>22</a:t>
            </a:fld>
            <a:endParaRPr lang="en-US"/>
          </a:p>
        </p:txBody>
      </p:sp>
      <p:sp>
        <p:nvSpPr>
          <p:cNvPr id="36866" name="Rectangle 2"/>
          <p:cNvSpPr>
            <a:spLocks noGrp="1" noChangeArrowheads="1"/>
          </p:cNvSpPr>
          <p:nvPr>
            <p:ph type="title"/>
          </p:nvPr>
        </p:nvSpPr>
        <p:spPr>
          <a:xfrm>
            <a:off x="685800" y="609600"/>
            <a:ext cx="7772400" cy="685800"/>
          </a:xfrm>
        </p:spPr>
        <p:txBody>
          <a:bodyPr>
            <a:normAutofit fontScale="90000"/>
          </a:bodyPr>
          <a:lstStyle/>
          <a:p>
            <a:r>
              <a:rPr lang="en-US" sz="4000" b="1">
                <a:solidFill>
                  <a:srgbClr val="CC0000"/>
                </a:solidFill>
                <a:latin typeface="Arial" charset="0"/>
              </a:rPr>
              <a:t>Dynamic Integrity Constraints</a:t>
            </a:r>
            <a:br>
              <a:rPr lang="en-US" sz="4000" b="1">
                <a:solidFill>
                  <a:srgbClr val="CC0000"/>
                </a:solidFill>
                <a:latin typeface="Arial" charset="0"/>
              </a:rPr>
            </a:br>
            <a:r>
              <a:rPr lang="en-US" sz="2800" b="1">
                <a:solidFill>
                  <a:srgbClr val="CC0000"/>
                </a:solidFill>
                <a:latin typeface="Arial" charset="0"/>
              </a:rPr>
              <a:t>(transition invariants)</a:t>
            </a:r>
          </a:p>
        </p:txBody>
      </p:sp>
      <p:sp>
        <p:nvSpPr>
          <p:cNvPr id="36867" name="Rectangle 3"/>
          <p:cNvSpPr>
            <a:spLocks noGrp="1" noChangeArrowheads="1"/>
          </p:cNvSpPr>
          <p:nvPr>
            <p:ph type="body" idx="1"/>
          </p:nvPr>
        </p:nvSpPr>
        <p:spPr>
          <a:xfrm>
            <a:off x="685800" y="1828800"/>
            <a:ext cx="7772400" cy="4114800"/>
          </a:xfrm>
        </p:spPr>
        <p:txBody>
          <a:bodyPr/>
          <a:lstStyle/>
          <a:p>
            <a:r>
              <a:rPr lang="en-US" sz="2800" b="1">
                <a:solidFill>
                  <a:srgbClr val="006600"/>
                </a:solidFill>
                <a:latin typeface="Arial" charset="0"/>
              </a:rPr>
              <a:t>Some constraints restrict allowable state transitions</a:t>
            </a:r>
          </a:p>
          <a:p>
            <a:pPr lvl="1">
              <a:spcBef>
                <a:spcPct val="35000"/>
              </a:spcBef>
            </a:pPr>
            <a:r>
              <a:rPr lang="en-US" sz="2400" b="1">
                <a:latin typeface="Arial" charset="0"/>
              </a:rPr>
              <a:t>A </a:t>
            </a:r>
            <a:r>
              <a:rPr lang="en-US" sz="2400" b="1">
                <a:solidFill>
                  <a:srgbClr val="CC0000"/>
                </a:solidFill>
                <a:latin typeface="Arial" charset="0"/>
              </a:rPr>
              <a:t>transaction</a:t>
            </a:r>
            <a:r>
              <a:rPr lang="en-US" sz="2400" b="1">
                <a:latin typeface="Arial" charset="0"/>
              </a:rPr>
              <a:t> might </a:t>
            </a:r>
            <a:r>
              <a:rPr lang="en-US" sz="2400" b="1">
                <a:solidFill>
                  <a:srgbClr val="CC0000"/>
                </a:solidFill>
                <a:latin typeface="Arial" charset="0"/>
              </a:rPr>
              <a:t>transform</a:t>
            </a:r>
            <a:r>
              <a:rPr lang="en-US" sz="2400" b="1">
                <a:latin typeface="Arial" charset="0"/>
              </a:rPr>
              <a:t> the database from one </a:t>
            </a:r>
            <a:r>
              <a:rPr lang="en-US" sz="2400" b="1">
                <a:solidFill>
                  <a:srgbClr val="CC0000"/>
                </a:solidFill>
                <a:latin typeface="Arial" charset="0"/>
              </a:rPr>
              <a:t>consistent state to another, but</a:t>
            </a:r>
            <a:r>
              <a:rPr lang="en-US" sz="2400" b="1">
                <a:latin typeface="Arial" charset="0"/>
              </a:rPr>
              <a:t> the </a:t>
            </a:r>
            <a:r>
              <a:rPr lang="en-US" sz="2400" b="1">
                <a:solidFill>
                  <a:srgbClr val="000099"/>
                </a:solidFill>
                <a:latin typeface="Arial" charset="0"/>
              </a:rPr>
              <a:t>transition might not be permissible</a:t>
            </a:r>
          </a:p>
          <a:p>
            <a:pPr lvl="1">
              <a:spcBef>
                <a:spcPct val="35000"/>
              </a:spcBef>
            </a:pPr>
            <a:r>
              <a:rPr lang="en-US" sz="2400" b="1">
                <a:solidFill>
                  <a:srgbClr val="000099"/>
                </a:solidFill>
                <a:latin typeface="Arial" charset="0"/>
              </a:rPr>
              <a:t>Example:</a:t>
            </a:r>
            <a:r>
              <a:rPr lang="en-US" sz="2400" b="1">
                <a:latin typeface="Arial" charset="0"/>
              </a:rPr>
              <a:t> A letter grade in a course (A, B, C, D, F) cannot be changed to an incomplete (I)</a:t>
            </a:r>
          </a:p>
          <a:p>
            <a:pPr>
              <a:spcBef>
                <a:spcPct val="50000"/>
              </a:spcBef>
            </a:pPr>
            <a:r>
              <a:rPr lang="en-US" sz="2800" b="1">
                <a:solidFill>
                  <a:srgbClr val="006600"/>
                </a:solidFill>
                <a:latin typeface="Arial" charset="0"/>
              </a:rPr>
              <a:t>Dynamic constraints cannot be checked by examining the database state</a:t>
            </a:r>
          </a:p>
        </p:txBody>
      </p:sp>
    </p:spTree>
    <p:extLst>
      <p:ext uri="{BB962C8B-B14F-4D97-AF65-F5344CB8AC3E}">
        <p14:creationId xmlns:p14="http://schemas.microsoft.com/office/powerpoint/2010/main" val="35932116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9889CB6-04D4-4D33-B7F2-4F7CE9FA3798}" type="slidenum">
              <a:rPr lang="en-US"/>
              <a:pPr/>
              <a:t>23</a:t>
            </a:fld>
            <a:endParaRPr lang="en-US"/>
          </a:p>
        </p:txBody>
      </p:sp>
      <p:sp>
        <p:nvSpPr>
          <p:cNvPr id="19458" name="Rectangle 2"/>
          <p:cNvSpPr>
            <a:spLocks noGrp="1" noChangeArrowheads="1"/>
          </p:cNvSpPr>
          <p:nvPr>
            <p:ph type="title"/>
          </p:nvPr>
        </p:nvSpPr>
        <p:spPr>
          <a:xfrm>
            <a:off x="685800" y="457200"/>
            <a:ext cx="7772400" cy="685800"/>
          </a:xfrm>
        </p:spPr>
        <p:txBody>
          <a:bodyPr>
            <a:normAutofit fontScale="90000"/>
          </a:bodyPr>
          <a:lstStyle/>
          <a:p>
            <a:r>
              <a:rPr lang="en-US" sz="4000" b="1">
                <a:solidFill>
                  <a:srgbClr val="CC0000"/>
                </a:solidFill>
                <a:latin typeface="Arial" charset="0"/>
              </a:rPr>
              <a:t>Transaction Consistency</a:t>
            </a:r>
          </a:p>
        </p:txBody>
      </p:sp>
      <p:sp>
        <p:nvSpPr>
          <p:cNvPr id="19459" name="Rectangle 3"/>
          <p:cNvSpPr>
            <a:spLocks noGrp="1" noChangeArrowheads="1"/>
          </p:cNvSpPr>
          <p:nvPr>
            <p:ph type="body" idx="1"/>
          </p:nvPr>
        </p:nvSpPr>
        <p:spPr>
          <a:xfrm>
            <a:off x="228600" y="1524000"/>
            <a:ext cx="8610600" cy="4648200"/>
          </a:xfrm>
        </p:spPr>
        <p:txBody>
          <a:bodyPr/>
          <a:lstStyle/>
          <a:p>
            <a:pPr>
              <a:spcBef>
                <a:spcPct val="50000"/>
              </a:spcBef>
            </a:pPr>
            <a:r>
              <a:rPr lang="en-US" sz="2800" b="1">
                <a:solidFill>
                  <a:srgbClr val="006600"/>
                </a:solidFill>
                <a:latin typeface="Arial" charset="0"/>
              </a:rPr>
              <a:t>Consistent transaction: </a:t>
            </a:r>
            <a:r>
              <a:rPr lang="en-US" sz="2800" b="1">
                <a:latin typeface="Arial" charset="0"/>
              </a:rPr>
              <a:t>if DB is in </a:t>
            </a:r>
            <a:r>
              <a:rPr lang="en-US" sz="2800" b="1">
                <a:solidFill>
                  <a:srgbClr val="006600"/>
                </a:solidFill>
                <a:latin typeface="Arial" charset="0"/>
              </a:rPr>
              <a:t>consistent state initially,</a:t>
            </a:r>
            <a:r>
              <a:rPr lang="en-US" sz="2800" b="1">
                <a:latin typeface="Arial" charset="0"/>
              </a:rPr>
              <a:t> when the </a:t>
            </a:r>
            <a:r>
              <a:rPr lang="en-US" sz="2800" b="1">
                <a:solidFill>
                  <a:srgbClr val="006600"/>
                </a:solidFill>
                <a:latin typeface="Arial" charset="0"/>
              </a:rPr>
              <a:t>transaction completes:</a:t>
            </a:r>
            <a:r>
              <a:rPr lang="en-US" sz="2800" b="1">
                <a:solidFill>
                  <a:srgbClr val="000099"/>
                </a:solidFill>
                <a:latin typeface="Arial" charset="0"/>
              </a:rPr>
              <a:t> </a:t>
            </a:r>
          </a:p>
          <a:p>
            <a:pPr lvl="1">
              <a:spcBef>
                <a:spcPct val="50000"/>
              </a:spcBef>
            </a:pPr>
            <a:r>
              <a:rPr lang="en-US" sz="2400" b="1">
                <a:solidFill>
                  <a:srgbClr val="000099"/>
                </a:solidFill>
                <a:latin typeface="Arial" charset="0"/>
              </a:rPr>
              <a:t>All static integrity constraints are satisfied</a:t>
            </a:r>
            <a:r>
              <a:rPr lang="en-US" sz="2400" b="1">
                <a:latin typeface="Arial" charset="0"/>
              </a:rPr>
              <a:t> (but constraints might be violated in intermediate states)</a:t>
            </a:r>
          </a:p>
          <a:p>
            <a:pPr lvl="2">
              <a:spcBef>
                <a:spcPct val="50000"/>
              </a:spcBef>
            </a:pPr>
            <a:r>
              <a:rPr lang="en-US" sz="2200" b="1">
                <a:latin typeface="Arial" charset="0"/>
              </a:rPr>
              <a:t>Can be checked by examining snapshot of database</a:t>
            </a:r>
          </a:p>
          <a:p>
            <a:pPr lvl="1">
              <a:spcBef>
                <a:spcPct val="50000"/>
              </a:spcBef>
            </a:pPr>
            <a:r>
              <a:rPr lang="en-US" sz="2400" b="1">
                <a:solidFill>
                  <a:srgbClr val="000099"/>
                </a:solidFill>
                <a:latin typeface="Arial" charset="0"/>
              </a:rPr>
              <a:t>New state satisfies specifications of transaction</a:t>
            </a:r>
          </a:p>
          <a:p>
            <a:pPr lvl="2">
              <a:spcBef>
                <a:spcPct val="50000"/>
              </a:spcBef>
            </a:pPr>
            <a:r>
              <a:rPr lang="en-US" sz="2200" b="1">
                <a:latin typeface="Arial" charset="0"/>
              </a:rPr>
              <a:t>Cannot be checked from database snapshot</a:t>
            </a:r>
          </a:p>
          <a:p>
            <a:pPr lvl="1">
              <a:spcBef>
                <a:spcPct val="50000"/>
              </a:spcBef>
            </a:pPr>
            <a:r>
              <a:rPr lang="en-US" sz="2400" b="1">
                <a:solidFill>
                  <a:srgbClr val="000099"/>
                </a:solidFill>
                <a:latin typeface="Arial" charset="0"/>
              </a:rPr>
              <a:t>No dynamic constraints have been violated</a:t>
            </a:r>
          </a:p>
          <a:p>
            <a:pPr lvl="2">
              <a:spcBef>
                <a:spcPct val="50000"/>
              </a:spcBef>
            </a:pPr>
            <a:r>
              <a:rPr lang="en-US" sz="2200" b="1">
                <a:latin typeface="Arial" charset="0"/>
              </a:rPr>
              <a:t>Cannot be checked from database snapshot</a:t>
            </a:r>
          </a:p>
        </p:txBody>
      </p:sp>
    </p:spTree>
    <p:extLst>
      <p:ext uri="{BB962C8B-B14F-4D97-AF65-F5344CB8AC3E}">
        <p14:creationId xmlns:p14="http://schemas.microsoft.com/office/powerpoint/2010/main" val="3711215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106EC8F-C692-4F5C-9F2A-E9368019408F}" type="slidenum">
              <a:rPr lang="en-US"/>
              <a:pPr/>
              <a:t>24</a:t>
            </a:fld>
            <a:endParaRPr lang="en-US"/>
          </a:p>
        </p:txBody>
      </p:sp>
      <p:sp>
        <p:nvSpPr>
          <p:cNvPr id="22530" name="Rectangle 2"/>
          <p:cNvSpPr>
            <a:spLocks noGrp="1" noChangeArrowheads="1"/>
          </p:cNvSpPr>
          <p:nvPr>
            <p:ph type="title"/>
          </p:nvPr>
        </p:nvSpPr>
        <p:spPr>
          <a:xfrm>
            <a:off x="609600" y="304800"/>
            <a:ext cx="7772400" cy="685800"/>
          </a:xfrm>
        </p:spPr>
        <p:txBody>
          <a:bodyPr>
            <a:normAutofit fontScale="90000"/>
          </a:bodyPr>
          <a:lstStyle/>
          <a:p>
            <a:r>
              <a:rPr lang="en-US" sz="4000" b="1">
                <a:solidFill>
                  <a:srgbClr val="CC0000"/>
                </a:solidFill>
                <a:latin typeface="Arial" charset="0"/>
              </a:rPr>
              <a:t>Isolation</a:t>
            </a:r>
          </a:p>
        </p:txBody>
      </p:sp>
      <p:sp>
        <p:nvSpPr>
          <p:cNvPr id="22531" name="Rectangle 3"/>
          <p:cNvSpPr>
            <a:spLocks noGrp="1" noChangeArrowheads="1"/>
          </p:cNvSpPr>
          <p:nvPr>
            <p:ph type="body" idx="1"/>
          </p:nvPr>
        </p:nvSpPr>
        <p:spPr>
          <a:xfrm>
            <a:off x="533400" y="1371600"/>
            <a:ext cx="8077200" cy="5029200"/>
          </a:xfrm>
        </p:spPr>
        <p:txBody>
          <a:bodyPr/>
          <a:lstStyle/>
          <a:p>
            <a:r>
              <a:rPr lang="en-US" sz="2400" b="1">
                <a:solidFill>
                  <a:srgbClr val="006600"/>
                </a:solidFill>
                <a:latin typeface="Arial" charset="0"/>
              </a:rPr>
              <a:t>Serial Execution:</a:t>
            </a:r>
            <a:r>
              <a:rPr lang="en-US" sz="2400" b="1">
                <a:latin typeface="Arial" charset="0"/>
              </a:rPr>
              <a:t>  transactions execute in sequence </a:t>
            </a:r>
          </a:p>
          <a:p>
            <a:pPr lvl="1">
              <a:spcBef>
                <a:spcPct val="35000"/>
              </a:spcBef>
            </a:pPr>
            <a:r>
              <a:rPr lang="en-US" sz="2200" b="1">
                <a:solidFill>
                  <a:srgbClr val="000099"/>
                </a:solidFill>
                <a:latin typeface="Arial" charset="0"/>
              </a:rPr>
              <a:t>Each one starts after the previous one completes.</a:t>
            </a:r>
          </a:p>
          <a:p>
            <a:pPr lvl="2">
              <a:spcBef>
                <a:spcPct val="35000"/>
              </a:spcBef>
            </a:pPr>
            <a:r>
              <a:rPr lang="en-US" sz="2000" b="1">
                <a:latin typeface="Arial" charset="0"/>
              </a:rPr>
              <a:t>Execution of one transaction is not affected by the operations of another since they do not overlap in time</a:t>
            </a:r>
          </a:p>
          <a:p>
            <a:pPr lvl="1">
              <a:spcBef>
                <a:spcPct val="35000"/>
              </a:spcBef>
            </a:pPr>
            <a:r>
              <a:rPr lang="en-US" sz="2200" b="1">
                <a:solidFill>
                  <a:srgbClr val="000099"/>
                </a:solidFill>
                <a:latin typeface="Arial" charset="0"/>
              </a:rPr>
              <a:t>The execution of each transaction is </a:t>
            </a:r>
            <a:r>
              <a:rPr lang="en-US" sz="2200" b="1">
                <a:latin typeface="Arial" charset="0"/>
              </a:rPr>
              <a:t>isolated</a:t>
            </a:r>
            <a:r>
              <a:rPr lang="en-US" sz="2200" b="1">
                <a:solidFill>
                  <a:srgbClr val="000099"/>
                </a:solidFill>
                <a:latin typeface="Arial" charset="0"/>
              </a:rPr>
              <a:t> from   all others.</a:t>
            </a:r>
          </a:p>
          <a:p>
            <a:r>
              <a:rPr lang="en-US" sz="2400" b="1">
                <a:solidFill>
                  <a:srgbClr val="006600"/>
                </a:solidFill>
                <a:latin typeface="Arial" charset="0"/>
              </a:rPr>
              <a:t>If the initial database state and all transactions are consistent</a:t>
            </a:r>
            <a:r>
              <a:rPr lang="en-US" sz="2400" b="1">
                <a:latin typeface="Arial" charset="0"/>
              </a:rPr>
              <a:t>, then the </a:t>
            </a:r>
            <a:r>
              <a:rPr lang="en-US" sz="2400" b="1">
                <a:solidFill>
                  <a:srgbClr val="000099"/>
                </a:solidFill>
                <a:latin typeface="Arial" charset="0"/>
              </a:rPr>
              <a:t>final database state will be consistent</a:t>
            </a:r>
            <a:r>
              <a:rPr lang="en-US" sz="2400" b="1">
                <a:latin typeface="Arial" charset="0"/>
              </a:rPr>
              <a:t> and will </a:t>
            </a:r>
            <a:r>
              <a:rPr lang="en-US" sz="2400" b="1">
                <a:solidFill>
                  <a:srgbClr val="000099"/>
                </a:solidFill>
                <a:latin typeface="Arial" charset="0"/>
              </a:rPr>
              <a:t>accurately reflect</a:t>
            </a:r>
            <a:r>
              <a:rPr lang="en-US" sz="2400" b="1">
                <a:latin typeface="Arial" charset="0"/>
              </a:rPr>
              <a:t> the real-world state, </a:t>
            </a:r>
            <a:r>
              <a:rPr lang="en-US" sz="2400" b="1" i="1">
                <a:latin typeface="Arial" charset="0"/>
              </a:rPr>
              <a:t>but</a:t>
            </a:r>
          </a:p>
          <a:p>
            <a:r>
              <a:rPr lang="en-US" sz="2400" b="1">
                <a:solidFill>
                  <a:srgbClr val="006600"/>
                </a:solidFill>
                <a:latin typeface="Arial" charset="0"/>
              </a:rPr>
              <a:t>Serial execution</a:t>
            </a:r>
            <a:r>
              <a:rPr lang="en-US" sz="2400" b="1">
                <a:latin typeface="Arial" charset="0"/>
              </a:rPr>
              <a:t> is inadequate from a </a:t>
            </a:r>
            <a:r>
              <a:rPr lang="en-US" sz="2400" b="1">
                <a:solidFill>
                  <a:srgbClr val="000099"/>
                </a:solidFill>
                <a:latin typeface="Arial" charset="0"/>
              </a:rPr>
              <a:t>performance</a:t>
            </a:r>
            <a:r>
              <a:rPr lang="en-US" sz="2400" b="1">
                <a:latin typeface="Arial" charset="0"/>
              </a:rPr>
              <a:t> perspective</a:t>
            </a:r>
          </a:p>
        </p:txBody>
      </p:sp>
    </p:spTree>
    <p:extLst>
      <p:ext uri="{BB962C8B-B14F-4D97-AF65-F5344CB8AC3E}">
        <p14:creationId xmlns:p14="http://schemas.microsoft.com/office/powerpoint/2010/main" val="3219884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DADAB29-5B23-4EB6-AA38-CE060994D576}" type="slidenum">
              <a:rPr lang="en-US"/>
              <a:pPr/>
              <a:t>25</a:t>
            </a:fld>
            <a:endParaRPr lang="en-US"/>
          </a:p>
        </p:txBody>
      </p:sp>
      <p:sp>
        <p:nvSpPr>
          <p:cNvPr id="43010" name="Rectangle 1026"/>
          <p:cNvSpPr>
            <a:spLocks noGrp="1" noChangeArrowheads="1"/>
          </p:cNvSpPr>
          <p:nvPr>
            <p:ph type="title"/>
          </p:nvPr>
        </p:nvSpPr>
        <p:spPr>
          <a:xfrm>
            <a:off x="685800" y="381000"/>
            <a:ext cx="7772400" cy="838200"/>
          </a:xfrm>
        </p:spPr>
        <p:txBody>
          <a:bodyPr/>
          <a:lstStyle/>
          <a:p>
            <a:r>
              <a:rPr lang="en-US" sz="4000" b="1">
                <a:solidFill>
                  <a:srgbClr val="CC0000"/>
                </a:solidFill>
                <a:latin typeface="Arial" charset="0"/>
              </a:rPr>
              <a:t>Isolation</a:t>
            </a:r>
          </a:p>
        </p:txBody>
      </p:sp>
      <p:sp>
        <p:nvSpPr>
          <p:cNvPr id="43011" name="Rectangle 1027"/>
          <p:cNvSpPr>
            <a:spLocks noGrp="1" noChangeArrowheads="1"/>
          </p:cNvSpPr>
          <p:nvPr>
            <p:ph type="body" idx="1"/>
          </p:nvPr>
        </p:nvSpPr>
        <p:spPr>
          <a:xfrm>
            <a:off x="381000" y="1752600"/>
            <a:ext cx="8458200" cy="3733800"/>
          </a:xfrm>
        </p:spPr>
        <p:txBody>
          <a:bodyPr/>
          <a:lstStyle/>
          <a:p>
            <a:r>
              <a:rPr lang="en-US" sz="2400" b="1">
                <a:solidFill>
                  <a:srgbClr val="006600"/>
                </a:solidFill>
                <a:latin typeface="Arial" charset="0"/>
              </a:rPr>
              <a:t>Concurrent execution offers performance benefits:</a:t>
            </a:r>
          </a:p>
          <a:p>
            <a:pPr lvl="1">
              <a:spcBef>
                <a:spcPct val="50000"/>
              </a:spcBef>
            </a:pPr>
            <a:r>
              <a:rPr lang="en-US" sz="2200" b="1">
                <a:solidFill>
                  <a:srgbClr val="000099"/>
                </a:solidFill>
                <a:latin typeface="Arial" charset="0"/>
              </a:rPr>
              <a:t>A computer system has multiple resources</a:t>
            </a:r>
            <a:r>
              <a:rPr lang="en-US" sz="2200" b="1">
                <a:latin typeface="Arial" charset="0"/>
              </a:rPr>
              <a:t> capable of executing independently (</a:t>
            </a:r>
            <a:r>
              <a:rPr lang="en-US" sz="2200" b="1" i="1">
                <a:latin typeface="Arial" charset="0"/>
              </a:rPr>
              <a:t>e.g.,</a:t>
            </a:r>
            <a:r>
              <a:rPr lang="en-US" sz="2200" b="1">
                <a:latin typeface="Arial" charset="0"/>
              </a:rPr>
              <a:t> cpu’s, I/O devices), </a:t>
            </a:r>
            <a:r>
              <a:rPr lang="en-US" sz="2200" b="1" i="1">
                <a:latin typeface="Arial" charset="0"/>
              </a:rPr>
              <a:t>but</a:t>
            </a:r>
          </a:p>
          <a:p>
            <a:pPr lvl="1">
              <a:spcBef>
                <a:spcPct val="50000"/>
              </a:spcBef>
            </a:pPr>
            <a:r>
              <a:rPr lang="en-US" sz="2200" b="1">
                <a:solidFill>
                  <a:srgbClr val="000099"/>
                </a:solidFill>
                <a:latin typeface="Arial" charset="0"/>
              </a:rPr>
              <a:t>A transaction typically uses only one resource at a time</a:t>
            </a:r>
          </a:p>
          <a:p>
            <a:pPr lvl="1">
              <a:spcBef>
                <a:spcPct val="50000"/>
              </a:spcBef>
            </a:pPr>
            <a:r>
              <a:rPr lang="en-US" sz="2200" b="1">
                <a:latin typeface="Arial" charset="0"/>
              </a:rPr>
              <a:t>Hence, </a:t>
            </a:r>
            <a:r>
              <a:rPr lang="en-US" sz="2200" b="1">
                <a:solidFill>
                  <a:srgbClr val="000099"/>
                </a:solidFill>
                <a:latin typeface="Arial" charset="0"/>
              </a:rPr>
              <a:t>only concurrently executing transactions</a:t>
            </a:r>
            <a:r>
              <a:rPr lang="en-US" sz="2200" b="1">
                <a:latin typeface="Arial" charset="0"/>
              </a:rPr>
              <a:t>  can make effective use of the system</a:t>
            </a:r>
          </a:p>
          <a:p>
            <a:pPr lvl="1">
              <a:spcBef>
                <a:spcPct val="50000"/>
              </a:spcBef>
            </a:pPr>
            <a:r>
              <a:rPr lang="en-US" sz="2200" b="1">
                <a:solidFill>
                  <a:srgbClr val="000099"/>
                </a:solidFill>
                <a:latin typeface="Arial" charset="0"/>
              </a:rPr>
              <a:t>Concurrently executing transactions</a:t>
            </a:r>
            <a:r>
              <a:rPr lang="en-US" sz="2200" b="1">
                <a:latin typeface="Arial" charset="0"/>
              </a:rPr>
              <a:t> yield interleaved schedules</a:t>
            </a:r>
          </a:p>
        </p:txBody>
      </p:sp>
    </p:spTree>
    <p:extLst>
      <p:ext uri="{BB962C8B-B14F-4D97-AF65-F5344CB8AC3E}">
        <p14:creationId xmlns:p14="http://schemas.microsoft.com/office/powerpoint/2010/main" val="31915023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4"/>
          <p:cNvSpPr>
            <a:spLocks noGrp="1"/>
          </p:cNvSpPr>
          <p:nvPr>
            <p:ph type="sldNum" sz="quarter" idx="12"/>
          </p:nvPr>
        </p:nvSpPr>
        <p:spPr/>
        <p:txBody>
          <a:bodyPr/>
          <a:lstStyle/>
          <a:p>
            <a:fld id="{F94FA912-5D22-44CE-A162-B0B30AA3A90A}" type="slidenum">
              <a:rPr lang="en-US"/>
              <a:pPr/>
              <a:t>26</a:t>
            </a:fld>
            <a:endParaRPr lang="en-US"/>
          </a:p>
        </p:txBody>
      </p:sp>
      <p:sp>
        <p:nvSpPr>
          <p:cNvPr id="45058" name="Rectangle 1026"/>
          <p:cNvSpPr>
            <a:spLocks noGrp="1" noChangeArrowheads="1"/>
          </p:cNvSpPr>
          <p:nvPr>
            <p:ph type="title"/>
          </p:nvPr>
        </p:nvSpPr>
        <p:spPr>
          <a:xfrm>
            <a:off x="1828800" y="304800"/>
            <a:ext cx="6934200" cy="609600"/>
          </a:xfrm>
        </p:spPr>
        <p:txBody>
          <a:bodyPr>
            <a:normAutofit fontScale="90000"/>
          </a:bodyPr>
          <a:lstStyle/>
          <a:p>
            <a:r>
              <a:rPr lang="en-US" sz="4000" b="1">
                <a:solidFill>
                  <a:srgbClr val="CC0000"/>
                </a:solidFill>
                <a:latin typeface="Arial" charset="0"/>
              </a:rPr>
              <a:t>Concurrent Execution</a:t>
            </a:r>
          </a:p>
        </p:txBody>
      </p:sp>
      <p:sp>
        <p:nvSpPr>
          <p:cNvPr id="45063" name="Oval 1031"/>
          <p:cNvSpPr>
            <a:spLocks noChangeArrowheads="1"/>
          </p:cNvSpPr>
          <p:nvPr/>
        </p:nvSpPr>
        <p:spPr bwMode="auto">
          <a:xfrm>
            <a:off x="1795463" y="1778000"/>
            <a:ext cx="1393825" cy="8620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T</a:t>
            </a:r>
            <a:r>
              <a:rPr lang="en-US" baseline="-25000"/>
              <a:t>1</a:t>
            </a:r>
          </a:p>
        </p:txBody>
      </p:sp>
      <p:sp>
        <p:nvSpPr>
          <p:cNvPr id="45067" name="Oval 1035"/>
          <p:cNvSpPr>
            <a:spLocks noChangeArrowheads="1"/>
          </p:cNvSpPr>
          <p:nvPr/>
        </p:nvSpPr>
        <p:spPr bwMode="auto">
          <a:xfrm>
            <a:off x="1752600" y="4114800"/>
            <a:ext cx="1411288" cy="8747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T</a:t>
            </a:r>
            <a:r>
              <a:rPr lang="en-US" baseline="-25000"/>
              <a:t>2</a:t>
            </a:r>
          </a:p>
        </p:txBody>
      </p:sp>
      <p:sp>
        <p:nvSpPr>
          <p:cNvPr id="45068" name="Rectangle 1036"/>
          <p:cNvSpPr>
            <a:spLocks noChangeArrowheads="1"/>
          </p:cNvSpPr>
          <p:nvPr/>
        </p:nvSpPr>
        <p:spPr bwMode="auto">
          <a:xfrm>
            <a:off x="3200400" y="2667000"/>
            <a:ext cx="709613" cy="7096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9" name="Rectangle 1037"/>
          <p:cNvSpPr>
            <a:spLocks noChangeArrowheads="1"/>
          </p:cNvSpPr>
          <p:nvPr/>
        </p:nvSpPr>
        <p:spPr bwMode="auto">
          <a:xfrm>
            <a:off x="3124200" y="5105400"/>
            <a:ext cx="754063" cy="7540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0" name="Rectangle 1038"/>
          <p:cNvSpPr>
            <a:spLocks noChangeArrowheads="1"/>
          </p:cNvSpPr>
          <p:nvPr/>
        </p:nvSpPr>
        <p:spPr bwMode="auto">
          <a:xfrm>
            <a:off x="6781800" y="2971800"/>
            <a:ext cx="1600200" cy="1828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DBMS</a:t>
            </a:r>
          </a:p>
        </p:txBody>
      </p:sp>
      <p:sp>
        <p:nvSpPr>
          <p:cNvPr id="45072" name="Text Box 1040"/>
          <p:cNvSpPr txBox="1">
            <a:spLocks noChangeArrowheads="1"/>
          </p:cNvSpPr>
          <p:nvPr/>
        </p:nvSpPr>
        <p:spPr bwMode="auto">
          <a:xfrm>
            <a:off x="990600" y="2971800"/>
            <a:ext cx="200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local computation</a:t>
            </a:r>
          </a:p>
        </p:txBody>
      </p:sp>
      <p:sp>
        <p:nvSpPr>
          <p:cNvPr id="45073" name="Text Box 1041"/>
          <p:cNvSpPr txBox="1">
            <a:spLocks noChangeArrowheads="1"/>
          </p:cNvSpPr>
          <p:nvPr/>
        </p:nvSpPr>
        <p:spPr bwMode="auto">
          <a:xfrm>
            <a:off x="4106863" y="5562600"/>
            <a:ext cx="1654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local variables</a:t>
            </a:r>
          </a:p>
        </p:txBody>
      </p:sp>
      <p:sp>
        <p:nvSpPr>
          <p:cNvPr id="45074" name="Text Box 1042"/>
          <p:cNvSpPr txBox="1">
            <a:spLocks noChangeArrowheads="1"/>
          </p:cNvSpPr>
          <p:nvPr/>
        </p:nvSpPr>
        <p:spPr bwMode="auto">
          <a:xfrm>
            <a:off x="5029200" y="1371600"/>
            <a:ext cx="26336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sequence of db </a:t>
            </a:r>
          </a:p>
          <a:p>
            <a:r>
              <a:rPr lang="en-US" sz="2000"/>
              <a:t>operations output by  T</a:t>
            </a:r>
            <a:r>
              <a:rPr lang="en-US" sz="2000" baseline="-25000"/>
              <a:t>1</a:t>
            </a:r>
          </a:p>
        </p:txBody>
      </p:sp>
      <p:sp>
        <p:nvSpPr>
          <p:cNvPr id="45076" name="Text Box 1044"/>
          <p:cNvSpPr txBox="1">
            <a:spLocks noChangeArrowheads="1"/>
          </p:cNvSpPr>
          <p:nvPr/>
        </p:nvSpPr>
        <p:spPr bwMode="auto">
          <a:xfrm>
            <a:off x="3352800" y="1801813"/>
            <a:ext cx="116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op</a:t>
            </a:r>
            <a:r>
              <a:rPr lang="en-US" sz="2000" baseline="-25000"/>
              <a:t>1,1</a:t>
            </a:r>
            <a:r>
              <a:rPr lang="en-US" sz="2000"/>
              <a:t> op</a:t>
            </a:r>
            <a:r>
              <a:rPr lang="en-US" sz="2000" baseline="-25000"/>
              <a:t>1.2</a:t>
            </a:r>
          </a:p>
        </p:txBody>
      </p:sp>
      <p:sp>
        <p:nvSpPr>
          <p:cNvPr id="45077" name="Text Box 1045"/>
          <p:cNvSpPr txBox="1">
            <a:spLocks noChangeArrowheads="1"/>
          </p:cNvSpPr>
          <p:nvPr/>
        </p:nvSpPr>
        <p:spPr bwMode="auto">
          <a:xfrm>
            <a:off x="3276600" y="4572000"/>
            <a:ext cx="116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op</a:t>
            </a:r>
            <a:r>
              <a:rPr lang="en-US" sz="2000" baseline="-25000"/>
              <a:t>2,1</a:t>
            </a:r>
            <a:r>
              <a:rPr lang="en-US" sz="2000"/>
              <a:t> op</a:t>
            </a:r>
            <a:r>
              <a:rPr lang="en-US" sz="2000" baseline="-25000"/>
              <a:t>2.2</a:t>
            </a:r>
          </a:p>
        </p:txBody>
      </p:sp>
      <p:sp>
        <p:nvSpPr>
          <p:cNvPr id="45079" name="Text Box 1047"/>
          <p:cNvSpPr txBox="1">
            <a:spLocks noChangeArrowheads="1"/>
          </p:cNvSpPr>
          <p:nvPr/>
        </p:nvSpPr>
        <p:spPr bwMode="auto">
          <a:xfrm>
            <a:off x="4572000" y="3810000"/>
            <a:ext cx="221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op</a:t>
            </a:r>
            <a:r>
              <a:rPr lang="en-US" sz="2000" baseline="-25000"/>
              <a:t>1,1</a:t>
            </a:r>
            <a:r>
              <a:rPr lang="en-US" sz="2000"/>
              <a:t> op</a:t>
            </a:r>
            <a:r>
              <a:rPr lang="en-US" sz="2000" baseline="-25000"/>
              <a:t>2,1</a:t>
            </a:r>
            <a:r>
              <a:rPr lang="en-US" sz="2000"/>
              <a:t> op</a:t>
            </a:r>
            <a:r>
              <a:rPr lang="en-US" sz="2000" baseline="-25000"/>
              <a:t>2.2</a:t>
            </a:r>
            <a:r>
              <a:rPr lang="en-US" sz="2000"/>
              <a:t> op</a:t>
            </a:r>
            <a:r>
              <a:rPr lang="en-US" sz="2000" baseline="-25000"/>
              <a:t>1.2</a:t>
            </a:r>
          </a:p>
        </p:txBody>
      </p:sp>
      <p:sp>
        <p:nvSpPr>
          <p:cNvPr id="45080" name="Line 1048"/>
          <p:cNvSpPr>
            <a:spLocks noChangeShapeType="1"/>
          </p:cNvSpPr>
          <p:nvPr/>
        </p:nvSpPr>
        <p:spPr bwMode="auto">
          <a:xfrm>
            <a:off x="3352800" y="22098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81" name="Line 1049"/>
          <p:cNvSpPr>
            <a:spLocks noChangeShapeType="1"/>
          </p:cNvSpPr>
          <p:nvPr/>
        </p:nvSpPr>
        <p:spPr bwMode="auto">
          <a:xfrm>
            <a:off x="3276600" y="4598988"/>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82" name="Line 1050"/>
          <p:cNvSpPr>
            <a:spLocks noChangeShapeType="1"/>
          </p:cNvSpPr>
          <p:nvPr/>
        </p:nvSpPr>
        <p:spPr bwMode="auto">
          <a:xfrm>
            <a:off x="4495800" y="2209800"/>
            <a:ext cx="0"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83" name="Line 1051"/>
          <p:cNvSpPr>
            <a:spLocks noChangeShapeType="1"/>
          </p:cNvSpPr>
          <p:nvPr/>
        </p:nvSpPr>
        <p:spPr bwMode="auto">
          <a:xfrm>
            <a:off x="4495800" y="3733800"/>
            <a:ext cx="228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84" name="Text Box 1052"/>
          <p:cNvSpPr txBox="1">
            <a:spLocks noChangeArrowheads="1"/>
          </p:cNvSpPr>
          <p:nvPr/>
        </p:nvSpPr>
        <p:spPr bwMode="auto">
          <a:xfrm>
            <a:off x="5562600" y="4800600"/>
            <a:ext cx="2895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interleaved sequence of db</a:t>
            </a:r>
          </a:p>
          <a:p>
            <a:r>
              <a:rPr lang="en-US" sz="2000"/>
              <a:t>operations input to DBMS</a:t>
            </a:r>
          </a:p>
        </p:txBody>
      </p:sp>
      <p:sp>
        <p:nvSpPr>
          <p:cNvPr id="45085" name="Line 1053"/>
          <p:cNvSpPr>
            <a:spLocks noChangeShapeType="1"/>
          </p:cNvSpPr>
          <p:nvPr/>
        </p:nvSpPr>
        <p:spPr bwMode="auto">
          <a:xfrm flipH="1" flipV="1">
            <a:off x="3649663" y="5486400"/>
            <a:ext cx="685800" cy="152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86" name="Line 1054"/>
          <p:cNvSpPr>
            <a:spLocks noChangeShapeType="1"/>
          </p:cNvSpPr>
          <p:nvPr/>
        </p:nvSpPr>
        <p:spPr bwMode="auto">
          <a:xfrm flipH="1">
            <a:off x="4343400" y="1828800"/>
            <a:ext cx="762000" cy="152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89" name="Line 1057"/>
          <p:cNvSpPr>
            <a:spLocks noChangeShapeType="1"/>
          </p:cNvSpPr>
          <p:nvPr/>
        </p:nvSpPr>
        <p:spPr bwMode="auto">
          <a:xfrm flipV="1">
            <a:off x="1752600" y="2743200"/>
            <a:ext cx="1295400" cy="304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0" name="Line 1058"/>
          <p:cNvSpPr>
            <a:spLocks noChangeShapeType="1"/>
          </p:cNvSpPr>
          <p:nvPr/>
        </p:nvSpPr>
        <p:spPr bwMode="auto">
          <a:xfrm>
            <a:off x="3048000" y="2438400"/>
            <a:ext cx="30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1" name="Line 1059"/>
          <p:cNvSpPr>
            <a:spLocks noChangeShapeType="1"/>
          </p:cNvSpPr>
          <p:nvPr/>
        </p:nvSpPr>
        <p:spPr bwMode="auto">
          <a:xfrm>
            <a:off x="2971800" y="4800600"/>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2" name="Line 1060"/>
          <p:cNvSpPr>
            <a:spLocks noChangeShapeType="1"/>
          </p:cNvSpPr>
          <p:nvPr/>
        </p:nvSpPr>
        <p:spPr bwMode="auto">
          <a:xfrm flipH="1" flipV="1">
            <a:off x="5867400" y="4267200"/>
            <a:ext cx="228600" cy="6096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3" name="Text Box 1061"/>
          <p:cNvSpPr txBox="1">
            <a:spLocks noChangeArrowheads="1"/>
          </p:cNvSpPr>
          <p:nvPr/>
        </p:nvSpPr>
        <p:spPr bwMode="auto">
          <a:xfrm>
            <a:off x="533400" y="685800"/>
            <a:ext cx="1303338"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sz="2000"/>
              <a:t>begin trans</a:t>
            </a:r>
          </a:p>
          <a:p>
            <a:pPr>
              <a:lnSpc>
                <a:spcPct val="80000"/>
              </a:lnSpc>
            </a:pPr>
            <a:r>
              <a:rPr lang="en-US" sz="2000"/>
              <a:t>  ..</a:t>
            </a:r>
          </a:p>
          <a:p>
            <a:pPr>
              <a:lnSpc>
                <a:spcPct val="80000"/>
              </a:lnSpc>
            </a:pPr>
            <a:r>
              <a:rPr lang="en-US" sz="2000"/>
              <a:t>  op</a:t>
            </a:r>
            <a:r>
              <a:rPr lang="en-US" sz="2000" baseline="-25000"/>
              <a:t>1,1</a:t>
            </a:r>
          </a:p>
          <a:p>
            <a:pPr>
              <a:lnSpc>
                <a:spcPct val="80000"/>
              </a:lnSpc>
            </a:pPr>
            <a:r>
              <a:rPr lang="en-US" sz="2000"/>
              <a:t>  ..</a:t>
            </a:r>
          </a:p>
          <a:p>
            <a:pPr>
              <a:lnSpc>
                <a:spcPct val="80000"/>
              </a:lnSpc>
            </a:pPr>
            <a:r>
              <a:rPr lang="en-US" sz="2000"/>
              <a:t>  op</a:t>
            </a:r>
            <a:r>
              <a:rPr lang="en-US" sz="2000" baseline="-25000"/>
              <a:t>1,2</a:t>
            </a:r>
          </a:p>
          <a:p>
            <a:pPr>
              <a:lnSpc>
                <a:spcPct val="80000"/>
              </a:lnSpc>
            </a:pPr>
            <a:r>
              <a:rPr lang="en-US" sz="2000"/>
              <a:t>  ..</a:t>
            </a:r>
          </a:p>
          <a:p>
            <a:pPr>
              <a:lnSpc>
                <a:spcPct val="80000"/>
              </a:lnSpc>
            </a:pPr>
            <a:r>
              <a:rPr lang="en-US" sz="2000"/>
              <a:t>commit</a:t>
            </a:r>
          </a:p>
        </p:txBody>
      </p:sp>
      <p:sp>
        <p:nvSpPr>
          <p:cNvPr id="45094" name="Line 1062"/>
          <p:cNvSpPr>
            <a:spLocks noChangeShapeType="1"/>
          </p:cNvSpPr>
          <p:nvPr/>
        </p:nvSpPr>
        <p:spPr bwMode="auto">
          <a:xfrm>
            <a:off x="1295400" y="1524000"/>
            <a:ext cx="838200" cy="4572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13696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0A07CE6-BC3D-4A43-9C82-F2E0324F7B7A}" type="slidenum">
              <a:rPr lang="en-US"/>
              <a:pPr/>
              <a:t>27</a:t>
            </a:fld>
            <a:endParaRPr lang="en-US"/>
          </a:p>
        </p:txBody>
      </p:sp>
      <p:sp>
        <p:nvSpPr>
          <p:cNvPr id="21506" name="Rectangle 2"/>
          <p:cNvSpPr>
            <a:spLocks noGrp="1" noChangeArrowheads="1"/>
          </p:cNvSpPr>
          <p:nvPr>
            <p:ph type="title"/>
          </p:nvPr>
        </p:nvSpPr>
        <p:spPr>
          <a:xfrm>
            <a:off x="685800" y="609600"/>
            <a:ext cx="7772400" cy="685800"/>
          </a:xfrm>
        </p:spPr>
        <p:txBody>
          <a:bodyPr>
            <a:normAutofit fontScale="90000"/>
          </a:bodyPr>
          <a:lstStyle/>
          <a:p>
            <a:r>
              <a:rPr lang="en-US" sz="4000" b="1">
                <a:solidFill>
                  <a:srgbClr val="CC0000"/>
                </a:solidFill>
                <a:latin typeface="Arial" charset="0"/>
              </a:rPr>
              <a:t>Durability</a:t>
            </a:r>
          </a:p>
        </p:txBody>
      </p:sp>
      <p:sp>
        <p:nvSpPr>
          <p:cNvPr id="21507" name="Rectangle 3"/>
          <p:cNvSpPr>
            <a:spLocks noGrp="1" noChangeArrowheads="1"/>
          </p:cNvSpPr>
          <p:nvPr>
            <p:ph type="body" idx="1"/>
          </p:nvPr>
        </p:nvSpPr>
        <p:spPr>
          <a:xfrm>
            <a:off x="0" y="1981200"/>
            <a:ext cx="8839200" cy="4114800"/>
          </a:xfrm>
        </p:spPr>
        <p:txBody>
          <a:bodyPr/>
          <a:lstStyle/>
          <a:p>
            <a:r>
              <a:rPr lang="en-US" sz="2800" b="1">
                <a:solidFill>
                  <a:srgbClr val="006600"/>
                </a:solidFill>
                <a:latin typeface="Arial" charset="0"/>
              </a:rPr>
              <a:t>The system must ensure that</a:t>
            </a:r>
            <a:r>
              <a:rPr lang="en-US" sz="2800" b="1">
                <a:latin typeface="Arial" charset="0"/>
              </a:rPr>
              <a:t> once a transaction </a:t>
            </a:r>
            <a:r>
              <a:rPr lang="en-US" sz="2800" b="1">
                <a:solidFill>
                  <a:srgbClr val="000099"/>
                </a:solidFill>
                <a:latin typeface="Arial" charset="0"/>
              </a:rPr>
              <a:t>commits</a:t>
            </a:r>
            <a:r>
              <a:rPr lang="en-US" sz="2800" b="1">
                <a:latin typeface="Arial" charset="0"/>
              </a:rPr>
              <a:t>, its </a:t>
            </a:r>
            <a:r>
              <a:rPr lang="en-US" sz="2800" b="1">
                <a:solidFill>
                  <a:srgbClr val="000099"/>
                </a:solidFill>
                <a:latin typeface="Arial" charset="0"/>
              </a:rPr>
              <a:t>effect</a:t>
            </a:r>
            <a:r>
              <a:rPr lang="en-US" sz="2800" b="1">
                <a:latin typeface="Arial" charset="0"/>
              </a:rPr>
              <a:t> on the database state is </a:t>
            </a:r>
            <a:r>
              <a:rPr lang="en-US" sz="2800" b="1">
                <a:solidFill>
                  <a:srgbClr val="000099"/>
                </a:solidFill>
                <a:latin typeface="Arial" charset="0"/>
              </a:rPr>
              <a:t>not lost</a:t>
            </a:r>
            <a:r>
              <a:rPr lang="en-US" sz="2800" b="1">
                <a:latin typeface="Arial" charset="0"/>
              </a:rPr>
              <a:t> in spite of subsequent failures</a:t>
            </a:r>
          </a:p>
          <a:p>
            <a:pPr lvl="1">
              <a:spcBef>
                <a:spcPct val="50000"/>
              </a:spcBef>
            </a:pPr>
            <a:r>
              <a:rPr lang="en-US" sz="2400" b="1">
                <a:solidFill>
                  <a:srgbClr val="000099"/>
                </a:solidFill>
                <a:latin typeface="Arial" charset="0"/>
              </a:rPr>
              <a:t>Not true of ordinary programs.</a:t>
            </a:r>
            <a:r>
              <a:rPr lang="en-US" sz="2400" b="1">
                <a:latin typeface="Arial" charset="0"/>
              </a:rPr>
              <a:t> A </a:t>
            </a:r>
            <a:r>
              <a:rPr lang="en-US" sz="2400" b="1">
                <a:solidFill>
                  <a:srgbClr val="CC0000"/>
                </a:solidFill>
                <a:latin typeface="Arial" charset="0"/>
              </a:rPr>
              <a:t>media failure</a:t>
            </a:r>
            <a:r>
              <a:rPr lang="en-US" sz="2400" b="1">
                <a:latin typeface="Arial" charset="0"/>
              </a:rPr>
              <a:t> after a program successfully terminates could cause the </a:t>
            </a:r>
            <a:r>
              <a:rPr lang="en-US" sz="2400" b="1">
                <a:solidFill>
                  <a:srgbClr val="CC0000"/>
                </a:solidFill>
                <a:latin typeface="Arial" charset="0"/>
              </a:rPr>
              <a:t>file system to be restored to a state that preceded the program’s execution</a:t>
            </a:r>
          </a:p>
          <a:p>
            <a:pPr lvl="1"/>
            <a:endParaRPr lang="en-US" sz="2400" b="1">
              <a:solidFill>
                <a:srgbClr val="CC0000"/>
              </a:solidFill>
              <a:latin typeface="Arial" charset="0"/>
            </a:endParaRPr>
          </a:p>
        </p:txBody>
      </p:sp>
    </p:spTree>
    <p:extLst>
      <p:ext uri="{BB962C8B-B14F-4D97-AF65-F5344CB8AC3E}">
        <p14:creationId xmlns:p14="http://schemas.microsoft.com/office/powerpoint/2010/main" val="42338753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BBB7A5A-D17C-4E73-9FD8-C92F0CE44A4A}" type="slidenum">
              <a:rPr lang="en-US"/>
              <a:pPr/>
              <a:t>28</a:t>
            </a:fld>
            <a:endParaRPr lang="en-US"/>
          </a:p>
        </p:txBody>
      </p:sp>
      <p:sp>
        <p:nvSpPr>
          <p:cNvPr id="30722" name="Rectangle 2"/>
          <p:cNvSpPr>
            <a:spLocks noGrp="1" noChangeArrowheads="1"/>
          </p:cNvSpPr>
          <p:nvPr>
            <p:ph type="title"/>
          </p:nvPr>
        </p:nvSpPr>
        <p:spPr>
          <a:xfrm>
            <a:off x="685800" y="304800"/>
            <a:ext cx="7772400" cy="762000"/>
          </a:xfrm>
        </p:spPr>
        <p:txBody>
          <a:bodyPr/>
          <a:lstStyle/>
          <a:p>
            <a:r>
              <a:rPr lang="en-US" sz="4000" b="1">
                <a:solidFill>
                  <a:srgbClr val="CC0000"/>
                </a:solidFill>
                <a:latin typeface="Arial" charset="0"/>
              </a:rPr>
              <a:t>Implementing Durability</a:t>
            </a:r>
          </a:p>
        </p:txBody>
      </p:sp>
      <p:sp>
        <p:nvSpPr>
          <p:cNvPr id="30723" name="Rectangle 3"/>
          <p:cNvSpPr>
            <a:spLocks noGrp="1" noChangeArrowheads="1"/>
          </p:cNvSpPr>
          <p:nvPr>
            <p:ph type="body" idx="1"/>
          </p:nvPr>
        </p:nvSpPr>
        <p:spPr>
          <a:xfrm>
            <a:off x="304800" y="1447800"/>
            <a:ext cx="8610600" cy="4572000"/>
          </a:xfrm>
        </p:spPr>
        <p:txBody>
          <a:bodyPr/>
          <a:lstStyle/>
          <a:p>
            <a:r>
              <a:rPr lang="en-US" sz="2800" b="1">
                <a:solidFill>
                  <a:srgbClr val="006600"/>
                </a:solidFill>
                <a:latin typeface="Arial" charset="0"/>
              </a:rPr>
              <a:t>Database stored redundantly</a:t>
            </a:r>
            <a:r>
              <a:rPr lang="en-US" sz="2800" b="1">
                <a:latin typeface="Arial" charset="0"/>
              </a:rPr>
              <a:t> on </a:t>
            </a:r>
            <a:r>
              <a:rPr lang="en-US" sz="2800" b="1">
                <a:solidFill>
                  <a:srgbClr val="000099"/>
                </a:solidFill>
                <a:latin typeface="Arial" charset="0"/>
              </a:rPr>
              <a:t>mass storage devices</a:t>
            </a:r>
            <a:r>
              <a:rPr lang="en-US" sz="2800" b="1">
                <a:latin typeface="Arial" charset="0"/>
              </a:rPr>
              <a:t> to protect against </a:t>
            </a:r>
            <a:r>
              <a:rPr lang="en-US" sz="2800" b="1">
                <a:solidFill>
                  <a:srgbClr val="000099"/>
                </a:solidFill>
                <a:latin typeface="Arial" charset="0"/>
              </a:rPr>
              <a:t>media failure</a:t>
            </a:r>
          </a:p>
          <a:p>
            <a:pPr>
              <a:spcBef>
                <a:spcPct val="50000"/>
              </a:spcBef>
            </a:pPr>
            <a:r>
              <a:rPr lang="en-US" sz="2800" b="1">
                <a:solidFill>
                  <a:srgbClr val="006600"/>
                </a:solidFill>
                <a:latin typeface="Arial" charset="0"/>
              </a:rPr>
              <a:t>Architecture of mass storage devices</a:t>
            </a:r>
            <a:r>
              <a:rPr lang="en-US" sz="2800" b="1">
                <a:latin typeface="Arial" charset="0"/>
              </a:rPr>
              <a:t> affects </a:t>
            </a:r>
            <a:r>
              <a:rPr lang="en-US" sz="2800" b="1">
                <a:solidFill>
                  <a:srgbClr val="000099"/>
                </a:solidFill>
                <a:latin typeface="Arial" charset="0"/>
              </a:rPr>
              <a:t>type of media failures</a:t>
            </a:r>
            <a:r>
              <a:rPr lang="en-US" sz="2800" b="1">
                <a:latin typeface="Arial" charset="0"/>
              </a:rPr>
              <a:t> that can be tolerated</a:t>
            </a:r>
          </a:p>
          <a:p>
            <a:pPr>
              <a:spcBef>
                <a:spcPct val="50000"/>
              </a:spcBef>
            </a:pPr>
            <a:r>
              <a:rPr lang="en-US" sz="2800" b="1">
                <a:solidFill>
                  <a:srgbClr val="006600"/>
                </a:solidFill>
                <a:latin typeface="Arial" charset="0"/>
              </a:rPr>
              <a:t>Related to Availability:</a:t>
            </a:r>
            <a:r>
              <a:rPr lang="en-US" sz="2800" b="1">
                <a:latin typeface="Arial" charset="0"/>
              </a:rPr>
              <a:t>  extent to which a (possibly distributed) system can </a:t>
            </a:r>
            <a:r>
              <a:rPr lang="en-US" sz="2800" b="1">
                <a:solidFill>
                  <a:srgbClr val="000099"/>
                </a:solidFill>
                <a:latin typeface="Arial" charset="0"/>
              </a:rPr>
              <a:t>provide service despite failure</a:t>
            </a:r>
          </a:p>
          <a:p>
            <a:pPr lvl="2">
              <a:spcBef>
                <a:spcPct val="50000"/>
              </a:spcBef>
            </a:pPr>
            <a:r>
              <a:rPr lang="en-US" b="1">
                <a:latin typeface="Arial" charset="0"/>
              </a:rPr>
              <a:t>Non-stop DBMS (mirrored disks)</a:t>
            </a:r>
          </a:p>
          <a:p>
            <a:pPr lvl="2">
              <a:spcBef>
                <a:spcPct val="25000"/>
              </a:spcBef>
            </a:pPr>
            <a:r>
              <a:rPr lang="en-US" b="1">
                <a:latin typeface="Arial" charset="0"/>
              </a:rPr>
              <a:t>Recovery based DBMS (log)</a:t>
            </a:r>
          </a:p>
        </p:txBody>
      </p:sp>
    </p:spTree>
    <p:extLst>
      <p:ext uri="{BB962C8B-B14F-4D97-AF65-F5344CB8AC3E}">
        <p14:creationId xmlns:p14="http://schemas.microsoft.com/office/powerpoint/2010/main" val="34714255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Consistency Model</a:t>
            </a:r>
          </a:p>
        </p:txBody>
      </p:sp>
      <p:sp>
        <p:nvSpPr>
          <p:cNvPr id="73731" name="Rectangle 3"/>
          <p:cNvSpPr>
            <a:spLocks noGrp="1" noChangeArrowheads="1"/>
          </p:cNvSpPr>
          <p:nvPr>
            <p:ph type="body" idx="1"/>
          </p:nvPr>
        </p:nvSpPr>
        <p:spPr>
          <a:xfrm>
            <a:off x="228600" y="1219200"/>
            <a:ext cx="8763000" cy="5181600"/>
          </a:xfrm>
        </p:spPr>
        <p:txBody>
          <a:bodyPr/>
          <a:lstStyle/>
          <a:p>
            <a:r>
              <a:rPr lang="en-US" sz="2400" dirty="0"/>
              <a:t>A consistency model determines rules for visibility and apparent order of updates.</a:t>
            </a:r>
          </a:p>
          <a:p>
            <a:r>
              <a:rPr lang="en-US" sz="2400" dirty="0"/>
              <a:t>For example:</a:t>
            </a:r>
          </a:p>
          <a:p>
            <a:pPr lvl="1"/>
            <a:r>
              <a:rPr lang="en-US" sz="2200" dirty="0"/>
              <a:t>Row X is replicated on nodes M and N</a:t>
            </a:r>
          </a:p>
          <a:p>
            <a:pPr lvl="1"/>
            <a:r>
              <a:rPr lang="en-US" sz="2200" dirty="0"/>
              <a:t>Client A writes row X to node N</a:t>
            </a:r>
          </a:p>
          <a:p>
            <a:pPr lvl="1"/>
            <a:r>
              <a:rPr lang="en-US" sz="2200" dirty="0"/>
              <a:t>Some period of time t elapses.</a:t>
            </a:r>
          </a:p>
          <a:p>
            <a:pPr lvl="1"/>
            <a:r>
              <a:rPr lang="en-US" sz="2200" dirty="0"/>
              <a:t>Client B reads row X from node M</a:t>
            </a:r>
          </a:p>
          <a:p>
            <a:pPr lvl="1"/>
            <a:r>
              <a:rPr lang="en-US" sz="2200" dirty="0"/>
              <a:t>Does client B see the write from client A?</a:t>
            </a:r>
          </a:p>
          <a:p>
            <a:pPr lvl="1"/>
            <a:r>
              <a:rPr lang="en-US" sz="2200" dirty="0"/>
              <a:t>Consistency is a continuum with tradeoffs</a:t>
            </a:r>
          </a:p>
          <a:p>
            <a:pPr lvl="1"/>
            <a:r>
              <a:rPr lang="en-US" sz="2200" dirty="0"/>
              <a:t>For </a:t>
            </a:r>
            <a:r>
              <a:rPr lang="en-US" sz="2200" dirty="0" err="1"/>
              <a:t>NoSQL</a:t>
            </a:r>
            <a:r>
              <a:rPr lang="en-US" sz="2200" dirty="0"/>
              <a:t>, the answer would be: maybe</a:t>
            </a:r>
          </a:p>
          <a:p>
            <a:pPr lvl="1"/>
            <a:r>
              <a:rPr lang="en-US" sz="2200" dirty="0"/>
              <a:t>CAP Theorem states: Strict Consistency can't be achieved at the same time as availability and partition-tolerance.</a:t>
            </a:r>
          </a:p>
        </p:txBody>
      </p:sp>
    </p:spTree>
    <p:extLst>
      <p:ext uri="{BB962C8B-B14F-4D97-AF65-F5344CB8AC3E}">
        <p14:creationId xmlns:p14="http://schemas.microsoft.com/office/powerpoint/2010/main" val="3099913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Scaling Up</a:t>
            </a:r>
          </a:p>
        </p:txBody>
      </p:sp>
      <p:sp>
        <p:nvSpPr>
          <p:cNvPr id="12291" name="Rectangle 3"/>
          <p:cNvSpPr>
            <a:spLocks noGrp="1" noChangeArrowheads="1"/>
          </p:cNvSpPr>
          <p:nvPr>
            <p:ph type="body" idx="1"/>
          </p:nvPr>
        </p:nvSpPr>
        <p:spPr>
          <a:xfrm>
            <a:off x="152400" y="1600200"/>
            <a:ext cx="8534400" cy="5257800"/>
          </a:xfrm>
        </p:spPr>
        <p:txBody>
          <a:bodyPr/>
          <a:lstStyle/>
          <a:p>
            <a:r>
              <a:rPr lang="en-US" sz="2400" dirty="0"/>
              <a:t>Issues with scaling up when the dataset is just too big</a:t>
            </a:r>
          </a:p>
          <a:p>
            <a:r>
              <a:rPr lang="en-US" sz="2400" dirty="0"/>
              <a:t>RDBMS were not designed to be distributed</a:t>
            </a:r>
          </a:p>
          <a:p>
            <a:r>
              <a:rPr lang="en-US" sz="2400" dirty="0"/>
              <a:t>Began to look at multi-node database solutions</a:t>
            </a:r>
          </a:p>
          <a:p>
            <a:r>
              <a:rPr lang="en-US" sz="2400" dirty="0"/>
              <a:t>Known as ‘scaling out’ or ‘horizontal scaling’</a:t>
            </a:r>
          </a:p>
          <a:p>
            <a:r>
              <a:rPr lang="en-US" sz="2400" dirty="0"/>
              <a:t>Different approaches include:</a:t>
            </a:r>
          </a:p>
          <a:p>
            <a:pPr lvl="1"/>
            <a:r>
              <a:rPr lang="en-US" sz="2200" dirty="0"/>
              <a:t>Master-slave</a:t>
            </a:r>
          </a:p>
          <a:p>
            <a:pPr lvl="1"/>
            <a:r>
              <a:rPr lang="en-US" sz="2200" dirty="0" err="1"/>
              <a:t>Sharding</a:t>
            </a:r>
            <a:endParaRPr lang="en-US" sz="2200" dirty="0"/>
          </a:p>
          <a:p>
            <a:pPr>
              <a:buFont typeface="Webdings" pitchFamily="18" charset="2"/>
              <a:buNone/>
            </a:pPr>
            <a:endParaRPr lang="en-US" sz="2400" dirty="0"/>
          </a:p>
          <a:p>
            <a:pPr>
              <a:buFont typeface="Webdings" pitchFamily="18" charset="2"/>
              <a:buNone/>
            </a:pPr>
            <a:endParaRPr lang="en-US" dirty="0"/>
          </a:p>
        </p:txBody>
      </p:sp>
    </p:spTree>
    <p:extLst>
      <p:ext uri="{BB962C8B-B14F-4D97-AF65-F5344CB8AC3E}">
        <p14:creationId xmlns:p14="http://schemas.microsoft.com/office/powerpoint/2010/main" val="3029683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Eventual Consistency</a:t>
            </a:r>
          </a:p>
        </p:txBody>
      </p:sp>
      <p:sp>
        <p:nvSpPr>
          <p:cNvPr id="43011" name="Rectangle 3"/>
          <p:cNvSpPr>
            <a:spLocks noGrp="1" noChangeArrowheads="1"/>
          </p:cNvSpPr>
          <p:nvPr>
            <p:ph type="body" idx="1"/>
          </p:nvPr>
        </p:nvSpPr>
        <p:spPr/>
        <p:txBody>
          <a:bodyPr>
            <a:normAutofit/>
          </a:bodyPr>
          <a:lstStyle/>
          <a:p>
            <a:r>
              <a:rPr lang="en-US" sz="2800" dirty="0"/>
              <a:t>When no updates occur for a long period of time, eventually all updates will propagate through the system and all the nodes will be consistent</a:t>
            </a:r>
          </a:p>
          <a:p>
            <a:r>
              <a:rPr lang="en-US" sz="2800" dirty="0"/>
              <a:t>For a given accepted update and a given node, eventually either the update reaches the node or the node is removed from service</a:t>
            </a:r>
          </a:p>
          <a:p>
            <a:r>
              <a:rPr lang="en-US" sz="2800" dirty="0"/>
              <a:t>Known as BASE (</a:t>
            </a:r>
            <a:r>
              <a:rPr lang="en-US" sz="2800" b="1" dirty="0"/>
              <a:t>B</a:t>
            </a:r>
            <a:r>
              <a:rPr lang="en-US" sz="2800" dirty="0"/>
              <a:t>asically </a:t>
            </a:r>
            <a:r>
              <a:rPr lang="en-US" sz="2800" b="1" dirty="0"/>
              <a:t>A</a:t>
            </a:r>
            <a:r>
              <a:rPr lang="en-US" sz="2800" dirty="0"/>
              <a:t>vailable, </a:t>
            </a:r>
            <a:r>
              <a:rPr lang="en-US" sz="2800" b="1" dirty="0"/>
              <a:t>S</a:t>
            </a:r>
            <a:r>
              <a:rPr lang="en-US" sz="2800" dirty="0"/>
              <a:t>oft state, </a:t>
            </a:r>
            <a:r>
              <a:rPr lang="en-US" sz="2800" b="1" dirty="0"/>
              <a:t>E</a:t>
            </a:r>
            <a:r>
              <a:rPr lang="en-US" sz="2800" dirty="0"/>
              <a:t>ventual consistency), as opposed to ACID</a:t>
            </a:r>
          </a:p>
        </p:txBody>
      </p:sp>
    </p:spTree>
    <p:extLst>
      <p:ext uri="{BB962C8B-B14F-4D97-AF65-F5344CB8AC3E}">
        <p14:creationId xmlns:p14="http://schemas.microsoft.com/office/powerpoint/2010/main" val="3977939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 name="Rectangle 2"/>
          <p:cNvSpPr>
            <a:spLocks noGrp="1" noChangeArrowheads="1"/>
          </p:cNvSpPr>
          <p:nvPr>
            <p:ph type="title" idx="4294967295"/>
          </p:nvPr>
        </p:nvSpPr>
        <p:spPr/>
        <p:txBody>
          <a:bodyPr anchor="t"/>
          <a:lstStyle/>
          <a:p>
            <a:pPr eaLnBrk="1" hangingPunct="1"/>
            <a:r>
              <a:rPr lang="en-US" altLang="zh-CN" smtClean="0"/>
              <a:t>The CAP Theorem</a:t>
            </a:r>
          </a:p>
        </p:txBody>
      </p:sp>
      <p:sp>
        <p:nvSpPr>
          <p:cNvPr id="44039" name="Rectangle 3"/>
          <p:cNvSpPr>
            <a:spLocks noGrp="1" noChangeArrowheads="1"/>
          </p:cNvSpPr>
          <p:nvPr>
            <p:ph type="body" idx="4294967295"/>
          </p:nvPr>
        </p:nvSpPr>
        <p:spPr>
          <a:xfrm>
            <a:off x="4495800" y="1600200"/>
            <a:ext cx="4648200" cy="4525963"/>
          </a:xfrm>
        </p:spPr>
        <p:txBody>
          <a:bodyPr/>
          <a:lstStyle/>
          <a:p>
            <a:pPr eaLnBrk="1" hangingPunct="1">
              <a:buFont typeface="Arial" charset="0"/>
              <a:buNone/>
            </a:pPr>
            <a:r>
              <a:rPr lang="en-US" altLang="zh-CN" sz="2800" smtClean="0"/>
              <a:t>   System is available during software and hardware upgrades and node failures.</a:t>
            </a:r>
          </a:p>
        </p:txBody>
      </p:sp>
      <p:graphicFrame>
        <p:nvGraphicFramePr>
          <p:cNvPr id="44036" name="Object 4"/>
          <p:cNvGraphicFramePr>
            <a:graphicFrameLocks noChangeAspect="1"/>
          </p:cNvGraphicFramePr>
          <p:nvPr/>
        </p:nvGraphicFramePr>
        <p:xfrm>
          <a:off x="457200" y="2752725"/>
          <a:ext cx="4038600" cy="2220913"/>
        </p:xfrm>
        <a:graphic>
          <a:graphicData uri="http://schemas.openxmlformats.org/presentationml/2006/ole">
            <mc:AlternateContent xmlns:mc="http://schemas.openxmlformats.org/markup-compatibility/2006">
              <mc:Choice xmlns:v="urn:schemas-microsoft-com:vml" Requires="v">
                <p:oleObj spid="_x0000_s9254" name="图表" r:id="rId3" imgW="8229600" imgH="4524443" progId="MSGraph.Chart.8">
                  <p:embed followColorScheme="full"/>
                </p:oleObj>
              </mc:Choice>
              <mc:Fallback>
                <p:oleObj name="图表" r:id="rId3" imgW="8229600" imgH="4524443" progId="MSGraph.Chart.8">
                  <p:embed followColorScheme="full"/>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752725"/>
                        <a:ext cx="4038600" cy="222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7" name="Object 5"/>
          <p:cNvGraphicFramePr>
            <a:graphicFrameLocks noChangeAspect="1"/>
          </p:cNvGraphicFramePr>
          <p:nvPr/>
        </p:nvGraphicFramePr>
        <p:xfrm>
          <a:off x="457200" y="1676400"/>
          <a:ext cx="5715000" cy="4784725"/>
        </p:xfrm>
        <a:graphic>
          <a:graphicData uri="http://schemas.openxmlformats.org/presentationml/2006/ole">
            <mc:AlternateContent xmlns:mc="http://schemas.openxmlformats.org/markup-compatibility/2006">
              <mc:Choice xmlns:v="urn:schemas-microsoft-com:vml" Requires="v">
                <p:oleObj spid="_x0000_s9255" name="Visio" r:id="rId5" imgW="3808462" imgH="3187621" progId="">
                  <p:embed/>
                </p:oleObj>
              </mc:Choice>
              <mc:Fallback>
                <p:oleObj name="Visio" r:id="rId5" imgW="3808462" imgH="3187621" progId="">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676400"/>
                        <a:ext cx="5715000" cy="478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40" name="Text Box 6"/>
          <p:cNvSpPr txBox="1">
            <a:spLocks noChangeArrowheads="1"/>
          </p:cNvSpPr>
          <p:nvPr/>
        </p:nvSpPr>
        <p:spPr bwMode="auto">
          <a:xfrm>
            <a:off x="685800" y="3505200"/>
            <a:ext cx="1905000" cy="457200"/>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C</a:t>
            </a:r>
            <a:r>
              <a:rPr lang="en-US" altLang="zh-CN" sz="2400"/>
              <a:t>onsistency</a:t>
            </a:r>
          </a:p>
        </p:txBody>
      </p:sp>
      <p:sp>
        <p:nvSpPr>
          <p:cNvPr id="44041" name="Text Box 7"/>
          <p:cNvSpPr txBox="1">
            <a:spLocks noChangeArrowheads="1"/>
          </p:cNvSpPr>
          <p:nvPr/>
        </p:nvSpPr>
        <p:spPr bwMode="auto">
          <a:xfrm>
            <a:off x="2590800" y="4191000"/>
            <a:ext cx="1447800" cy="822325"/>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P</a:t>
            </a:r>
            <a:r>
              <a:rPr lang="en-US" altLang="zh-CN" sz="2400"/>
              <a:t>artition tolerance</a:t>
            </a:r>
          </a:p>
        </p:txBody>
      </p:sp>
      <p:sp>
        <p:nvSpPr>
          <p:cNvPr id="44042" name="Text Box 8"/>
          <p:cNvSpPr txBox="1">
            <a:spLocks noChangeArrowheads="1"/>
          </p:cNvSpPr>
          <p:nvPr/>
        </p:nvSpPr>
        <p:spPr bwMode="auto">
          <a:xfrm>
            <a:off x="2514600" y="2590800"/>
            <a:ext cx="1676400" cy="457200"/>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A</a:t>
            </a:r>
            <a:r>
              <a:rPr lang="en-US" altLang="zh-CN" sz="2400"/>
              <a:t>vailability</a:t>
            </a:r>
          </a:p>
        </p:txBody>
      </p:sp>
    </p:spTree>
    <p:extLst>
      <p:ext uri="{BB962C8B-B14F-4D97-AF65-F5344CB8AC3E}">
        <p14:creationId xmlns:p14="http://schemas.microsoft.com/office/powerpoint/2010/main" val="3272409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Availability</a:t>
            </a:r>
          </a:p>
        </p:txBody>
      </p:sp>
      <p:sp>
        <p:nvSpPr>
          <p:cNvPr id="45059" name="Rectangle 3"/>
          <p:cNvSpPr>
            <a:spLocks noGrp="1" noChangeArrowheads="1"/>
          </p:cNvSpPr>
          <p:nvPr>
            <p:ph type="body" idx="1"/>
          </p:nvPr>
        </p:nvSpPr>
        <p:spPr>
          <a:xfrm>
            <a:off x="152400" y="1600200"/>
            <a:ext cx="8839200" cy="4953000"/>
          </a:xfrm>
        </p:spPr>
        <p:txBody>
          <a:bodyPr>
            <a:normAutofit/>
          </a:bodyPr>
          <a:lstStyle/>
          <a:p>
            <a:r>
              <a:rPr lang="en-US" sz="2800" dirty="0"/>
              <a:t>Traditionally, thought of as the server/process available five 9’s (99.999 %).</a:t>
            </a:r>
          </a:p>
          <a:p>
            <a:r>
              <a:rPr lang="en-US" sz="2800" dirty="0"/>
              <a:t>However, for large node system, at almost any point in time there’s a good chance that a node is either down or there is a network disruption among the nodes. </a:t>
            </a:r>
          </a:p>
          <a:p>
            <a:pPr lvl="1"/>
            <a:r>
              <a:rPr lang="en-US" sz="2400" dirty="0"/>
              <a:t>Want a system that is resilient in the face of network disruption</a:t>
            </a:r>
          </a:p>
        </p:txBody>
      </p:sp>
    </p:spTree>
    <p:extLst>
      <p:ext uri="{BB962C8B-B14F-4D97-AF65-F5344CB8AC3E}">
        <p14:creationId xmlns:p14="http://schemas.microsoft.com/office/powerpoint/2010/main" val="1929634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Rectangle 2"/>
          <p:cNvSpPr>
            <a:spLocks noGrp="1" noChangeArrowheads="1"/>
          </p:cNvSpPr>
          <p:nvPr>
            <p:ph type="title" idx="4294967295"/>
          </p:nvPr>
        </p:nvSpPr>
        <p:spPr/>
        <p:txBody>
          <a:bodyPr anchor="t"/>
          <a:lstStyle/>
          <a:p>
            <a:pPr eaLnBrk="1" hangingPunct="1"/>
            <a:r>
              <a:rPr lang="en-US" altLang="zh-CN" smtClean="0"/>
              <a:t>The CAP Theorem</a:t>
            </a:r>
          </a:p>
        </p:txBody>
      </p:sp>
      <p:sp>
        <p:nvSpPr>
          <p:cNvPr id="45063" name="Rectangle 3"/>
          <p:cNvSpPr>
            <a:spLocks noGrp="1" noChangeArrowheads="1"/>
          </p:cNvSpPr>
          <p:nvPr>
            <p:ph type="body" idx="4294967295"/>
          </p:nvPr>
        </p:nvSpPr>
        <p:spPr>
          <a:xfrm>
            <a:off x="4495800" y="1600200"/>
            <a:ext cx="4648200" cy="4525963"/>
          </a:xfrm>
        </p:spPr>
        <p:txBody>
          <a:bodyPr/>
          <a:lstStyle/>
          <a:p>
            <a:pPr eaLnBrk="1" hangingPunct="1">
              <a:buFont typeface="Arial" charset="0"/>
              <a:buNone/>
            </a:pPr>
            <a:r>
              <a:rPr lang="en-US" altLang="zh-CN" sz="2800" smtClean="0"/>
              <a:t>   A system can continue to operate in the presence of a network partitions.</a:t>
            </a:r>
          </a:p>
        </p:txBody>
      </p:sp>
      <p:graphicFrame>
        <p:nvGraphicFramePr>
          <p:cNvPr id="45060" name="Object 4"/>
          <p:cNvGraphicFramePr>
            <a:graphicFrameLocks noChangeAspect="1"/>
          </p:cNvGraphicFramePr>
          <p:nvPr/>
        </p:nvGraphicFramePr>
        <p:xfrm>
          <a:off x="457200" y="2752725"/>
          <a:ext cx="4038600" cy="2220913"/>
        </p:xfrm>
        <a:graphic>
          <a:graphicData uri="http://schemas.openxmlformats.org/presentationml/2006/ole">
            <mc:AlternateContent xmlns:mc="http://schemas.openxmlformats.org/markup-compatibility/2006">
              <mc:Choice xmlns:v="urn:schemas-microsoft-com:vml" Requires="v">
                <p:oleObj spid="_x0000_s10278" name="图表" r:id="rId3" imgW="8229600" imgH="4524443" progId="MSGraph.Chart.8">
                  <p:embed followColorScheme="full"/>
                </p:oleObj>
              </mc:Choice>
              <mc:Fallback>
                <p:oleObj name="图表" r:id="rId3" imgW="8229600" imgH="4524443" progId="MSGraph.Chart.8">
                  <p:embed followColorScheme="full"/>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752725"/>
                        <a:ext cx="4038600" cy="222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1" name="Object 5"/>
          <p:cNvGraphicFramePr>
            <a:graphicFrameLocks noChangeAspect="1"/>
          </p:cNvGraphicFramePr>
          <p:nvPr/>
        </p:nvGraphicFramePr>
        <p:xfrm>
          <a:off x="457200" y="1676400"/>
          <a:ext cx="5715000" cy="4784725"/>
        </p:xfrm>
        <a:graphic>
          <a:graphicData uri="http://schemas.openxmlformats.org/presentationml/2006/ole">
            <mc:AlternateContent xmlns:mc="http://schemas.openxmlformats.org/markup-compatibility/2006">
              <mc:Choice xmlns:v="urn:schemas-microsoft-com:vml" Requires="v">
                <p:oleObj spid="_x0000_s10279" name="Visio" r:id="rId5" imgW="3808462" imgH="3187621" progId="">
                  <p:embed/>
                </p:oleObj>
              </mc:Choice>
              <mc:Fallback>
                <p:oleObj name="Visio" r:id="rId5" imgW="3808462" imgH="3187621" progId="">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676400"/>
                        <a:ext cx="5715000" cy="478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4" name="Text Box 6"/>
          <p:cNvSpPr txBox="1">
            <a:spLocks noChangeArrowheads="1"/>
          </p:cNvSpPr>
          <p:nvPr/>
        </p:nvSpPr>
        <p:spPr bwMode="auto">
          <a:xfrm>
            <a:off x="685800" y="3505200"/>
            <a:ext cx="1905000" cy="457200"/>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C</a:t>
            </a:r>
            <a:r>
              <a:rPr lang="en-US" altLang="zh-CN" sz="2400"/>
              <a:t>onsistency</a:t>
            </a:r>
          </a:p>
        </p:txBody>
      </p:sp>
      <p:sp>
        <p:nvSpPr>
          <p:cNvPr id="45065" name="Text Box 7"/>
          <p:cNvSpPr txBox="1">
            <a:spLocks noChangeArrowheads="1"/>
          </p:cNvSpPr>
          <p:nvPr/>
        </p:nvSpPr>
        <p:spPr bwMode="auto">
          <a:xfrm>
            <a:off x="2590800" y="4191000"/>
            <a:ext cx="1447800" cy="822325"/>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P</a:t>
            </a:r>
            <a:r>
              <a:rPr lang="en-US" altLang="zh-CN" sz="2400"/>
              <a:t>artition tolerance</a:t>
            </a:r>
          </a:p>
        </p:txBody>
      </p:sp>
      <p:sp>
        <p:nvSpPr>
          <p:cNvPr id="45066" name="Text Box 8"/>
          <p:cNvSpPr txBox="1">
            <a:spLocks noChangeArrowheads="1"/>
          </p:cNvSpPr>
          <p:nvPr/>
        </p:nvSpPr>
        <p:spPr bwMode="auto">
          <a:xfrm>
            <a:off x="2514600" y="2590800"/>
            <a:ext cx="1676400" cy="457200"/>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A</a:t>
            </a:r>
            <a:r>
              <a:rPr lang="en-US" altLang="zh-CN" sz="2400"/>
              <a:t>vailability</a:t>
            </a:r>
          </a:p>
        </p:txBody>
      </p:sp>
      <p:pic>
        <p:nvPicPr>
          <p:cNvPr id="45067" name="Picture 12"/>
          <p:cNvPicPr>
            <a:picLocks noChangeAspect="1" noChangeArrowheads="1"/>
          </p:cNvPicPr>
          <p:nvPr/>
        </p:nvPicPr>
        <p:blipFill>
          <a:blip r:embed="rId7" cstate="print"/>
          <a:srcRect/>
          <a:stretch>
            <a:fillRect/>
          </a:stretch>
        </p:blipFill>
        <p:spPr bwMode="auto">
          <a:xfrm>
            <a:off x="5029200" y="3141663"/>
            <a:ext cx="2563813" cy="3235325"/>
          </a:xfrm>
          <a:prstGeom prst="rect">
            <a:avLst/>
          </a:prstGeom>
          <a:noFill/>
          <a:ln w="9525">
            <a:noFill/>
            <a:miter lim="800000"/>
            <a:headEnd/>
            <a:tailEnd/>
          </a:ln>
        </p:spPr>
      </p:pic>
      <p:sp>
        <p:nvSpPr>
          <p:cNvPr id="79887" name="Line 15"/>
          <p:cNvSpPr>
            <a:spLocks noChangeShapeType="1"/>
          </p:cNvSpPr>
          <p:nvPr/>
        </p:nvSpPr>
        <p:spPr bwMode="auto">
          <a:xfrm flipH="1">
            <a:off x="5715000" y="5638800"/>
            <a:ext cx="609600" cy="533400"/>
          </a:xfrm>
          <a:prstGeom prst="line">
            <a:avLst/>
          </a:prstGeom>
          <a:noFill/>
          <a:ln w="76200">
            <a:solidFill>
              <a:srgbClr val="FF3300"/>
            </a:solidFill>
            <a:round/>
            <a:headEnd/>
            <a:tailEnd/>
          </a:ln>
        </p:spPr>
        <p:txBody>
          <a:bodyPr/>
          <a:lstStyle/>
          <a:p>
            <a:endParaRPr lang="zh-CN" altLang="en-US"/>
          </a:p>
        </p:txBody>
      </p:sp>
      <p:sp>
        <p:nvSpPr>
          <p:cNvPr id="45069" name="Line 16"/>
          <p:cNvSpPr>
            <a:spLocks noChangeShapeType="1"/>
          </p:cNvSpPr>
          <p:nvPr/>
        </p:nvSpPr>
        <p:spPr bwMode="auto">
          <a:xfrm>
            <a:off x="5791200" y="5562600"/>
            <a:ext cx="457200" cy="609600"/>
          </a:xfrm>
          <a:prstGeom prst="line">
            <a:avLst/>
          </a:prstGeom>
          <a:noFill/>
          <a:ln w="76200">
            <a:solidFill>
              <a:srgbClr val="FF3300"/>
            </a:solidFill>
            <a:round/>
            <a:headEnd/>
            <a:tailEnd/>
          </a:ln>
        </p:spPr>
        <p:txBody>
          <a:bodyPr/>
          <a:lstStyle/>
          <a:p>
            <a:endParaRPr lang="zh-CN" altLang="en-US"/>
          </a:p>
        </p:txBody>
      </p:sp>
    </p:spTree>
    <p:extLst>
      <p:ext uri="{BB962C8B-B14F-4D97-AF65-F5344CB8AC3E}">
        <p14:creationId xmlns:p14="http://schemas.microsoft.com/office/powerpoint/2010/main" val="62417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9887"/>
                                        </p:tgtEl>
                                        <p:attrNameLst>
                                          <p:attrName>style.visibility</p:attrName>
                                        </p:attrNameLst>
                                      </p:cBhvr>
                                      <p:to>
                                        <p:strVal val="visible"/>
                                      </p:to>
                                    </p:set>
                                    <p:animEffect transition="in" filter="box(in)">
                                      <p:cBhvr>
                                        <p:cTn id="7" dur="500"/>
                                        <p:tgtEl>
                                          <p:spTgt spid="79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2"/>
          <p:cNvSpPr>
            <a:spLocks noGrp="1" noChangeArrowheads="1"/>
          </p:cNvSpPr>
          <p:nvPr>
            <p:ph type="title" idx="4294967295"/>
          </p:nvPr>
        </p:nvSpPr>
        <p:spPr/>
        <p:txBody>
          <a:bodyPr anchor="t"/>
          <a:lstStyle/>
          <a:p>
            <a:pPr eaLnBrk="1" hangingPunct="1"/>
            <a:r>
              <a:rPr lang="en-US" altLang="zh-CN" smtClean="0"/>
              <a:t>The CAP Theorem</a:t>
            </a:r>
          </a:p>
        </p:txBody>
      </p:sp>
      <p:sp>
        <p:nvSpPr>
          <p:cNvPr id="46087" name="Rectangle 3"/>
          <p:cNvSpPr>
            <a:spLocks noGrp="1" noChangeArrowheads="1"/>
          </p:cNvSpPr>
          <p:nvPr>
            <p:ph type="body" idx="4294967295"/>
          </p:nvPr>
        </p:nvSpPr>
        <p:spPr>
          <a:xfrm>
            <a:off x="4495800" y="1600200"/>
            <a:ext cx="4648200" cy="4525963"/>
          </a:xfrm>
        </p:spPr>
        <p:txBody>
          <a:bodyPr/>
          <a:lstStyle/>
          <a:p>
            <a:pPr eaLnBrk="1" hangingPunct="1">
              <a:buFont typeface="Arial" charset="0"/>
              <a:buNone/>
            </a:pPr>
            <a:r>
              <a:rPr lang="en-US" altLang="zh-CN" sz="2800" smtClean="0"/>
              <a:t>   </a:t>
            </a:r>
            <a:r>
              <a:rPr lang="en-US" altLang="zh-CN" smtClean="0"/>
              <a:t>Theorem: You can have at most </a:t>
            </a:r>
            <a:r>
              <a:rPr lang="en-US" altLang="zh-CN" b="1" smtClean="0">
                <a:solidFill>
                  <a:srgbClr val="FF3300"/>
                </a:solidFill>
              </a:rPr>
              <a:t>two</a:t>
            </a:r>
            <a:r>
              <a:rPr lang="en-US" altLang="zh-CN" smtClean="0"/>
              <a:t> of these properties for any shared-data system</a:t>
            </a:r>
          </a:p>
          <a:p>
            <a:pPr eaLnBrk="1" hangingPunct="1">
              <a:buFont typeface="Arial" charset="0"/>
              <a:buNone/>
            </a:pPr>
            <a:endParaRPr lang="en-US" altLang="zh-CN" sz="2800" smtClean="0"/>
          </a:p>
        </p:txBody>
      </p:sp>
      <p:graphicFrame>
        <p:nvGraphicFramePr>
          <p:cNvPr id="46084" name="Object 4"/>
          <p:cNvGraphicFramePr>
            <a:graphicFrameLocks noChangeAspect="1"/>
          </p:cNvGraphicFramePr>
          <p:nvPr/>
        </p:nvGraphicFramePr>
        <p:xfrm>
          <a:off x="457200" y="2752725"/>
          <a:ext cx="4038600" cy="2220913"/>
        </p:xfrm>
        <a:graphic>
          <a:graphicData uri="http://schemas.openxmlformats.org/presentationml/2006/ole">
            <mc:AlternateContent xmlns:mc="http://schemas.openxmlformats.org/markup-compatibility/2006">
              <mc:Choice xmlns:v="urn:schemas-microsoft-com:vml" Requires="v">
                <p:oleObj spid="_x0000_s11302" name="图表" r:id="rId3" imgW="8229600" imgH="4524443" progId="MSGraph.Chart.8">
                  <p:embed followColorScheme="full"/>
                </p:oleObj>
              </mc:Choice>
              <mc:Fallback>
                <p:oleObj name="图表" r:id="rId3" imgW="8229600" imgH="4524443" progId="MSGraph.Chart.8">
                  <p:embed followColorScheme="full"/>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752725"/>
                        <a:ext cx="4038600" cy="222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5" name="Object 5"/>
          <p:cNvGraphicFramePr>
            <a:graphicFrameLocks noChangeAspect="1"/>
          </p:cNvGraphicFramePr>
          <p:nvPr/>
        </p:nvGraphicFramePr>
        <p:xfrm>
          <a:off x="457200" y="1676400"/>
          <a:ext cx="5715000" cy="4784725"/>
        </p:xfrm>
        <a:graphic>
          <a:graphicData uri="http://schemas.openxmlformats.org/presentationml/2006/ole">
            <mc:AlternateContent xmlns:mc="http://schemas.openxmlformats.org/markup-compatibility/2006">
              <mc:Choice xmlns:v="urn:schemas-microsoft-com:vml" Requires="v">
                <p:oleObj spid="_x0000_s11303" name="Visio" r:id="rId5" imgW="3808462" imgH="3187621" progId="">
                  <p:embed/>
                </p:oleObj>
              </mc:Choice>
              <mc:Fallback>
                <p:oleObj name="Visio" r:id="rId5" imgW="3808462" imgH="3187621" progId="">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676400"/>
                        <a:ext cx="5715000" cy="478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8" name="Text Box 6"/>
          <p:cNvSpPr txBox="1">
            <a:spLocks noChangeArrowheads="1"/>
          </p:cNvSpPr>
          <p:nvPr/>
        </p:nvSpPr>
        <p:spPr bwMode="auto">
          <a:xfrm>
            <a:off x="685800" y="3505200"/>
            <a:ext cx="1905000" cy="457200"/>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C</a:t>
            </a:r>
            <a:r>
              <a:rPr lang="en-US" altLang="zh-CN" sz="2400"/>
              <a:t>onsistency</a:t>
            </a:r>
          </a:p>
        </p:txBody>
      </p:sp>
      <p:sp>
        <p:nvSpPr>
          <p:cNvPr id="46089" name="Text Box 7"/>
          <p:cNvSpPr txBox="1">
            <a:spLocks noChangeArrowheads="1"/>
          </p:cNvSpPr>
          <p:nvPr/>
        </p:nvSpPr>
        <p:spPr bwMode="auto">
          <a:xfrm>
            <a:off x="2590800" y="4191000"/>
            <a:ext cx="1447800" cy="822325"/>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P</a:t>
            </a:r>
            <a:r>
              <a:rPr lang="en-US" altLang="zh-CN" sz="2400"/>
              <a:t>artition tolerance</a:t>
            </a:r>
          </a:p>
        </p:txBody>
      </p:sp>
      <p:sp>
        <p:nvSpPr>
          <p:cNvPr id="46090" name="Text Box 8"/>
          <p:cNvSpPr txBox="1">
            <a:spLocks noChangeArrowheads="1"/>
          </p:cNvSpPr>
          <p:nvPr/>
        </p:nvSpPr>
        <p:spPr bwMode="auto">
          <a:xfrm>
            <a:off x="2514600" y="2590800"/>
            <a:ext cx="1676400" cy="457200"/>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A</a:t>
            </a:r>
            <a:r>
              <a:rPr lang="en-US" altLang="zh-CN" sz="2400"/>
              <a:t>vailability</a:t>
            </a:r>
          </a:p>
        </p:txBody>
      </p:sp>
    </p:spTree>
    <p:extLst>
      <p:ext uri="{BB962C8B-B14F-4D97-AF65-F5344CB8AC3E}">
        <p14:creationId xmlns:p14="http://schemas.microsoft.com/office/powerpoint/2010/main" val="5481573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229600" cy="1143000"/>
          </a:xfrm>
        </p:spPr>
        <p:txBody>
          <a:bodyPr/>
          <a:lstStyle/>
          <a:p>
            <a:r>
              <a:rPr lang="en-US" dirty="0"/>
              <a:t>What kinds of </a:t>
            </a:r>
            <a:r>
              <a:rPr lang="en-US" dirty="0" err="1"/>
              <a:t>NoSQL</a:t>
            </a:r>
            <a:endParaRPr lang="en-US" dirty="0"/>
          </a:p>
        </p:txBody>
      </p:sp>
      <p:sp>
        <p:nvSpPr>
          <p:cNvPr id="16387" name="Rectangle 3"/>
          <p:cNvSpPr>
            <a:spLocks noGrp="1" noChangeArrowheads="1"/>
          </p:cNvSpPr>
          <p:nvPr>
            <p:ph type="body" idx="1"/>
          </p:nvPr>
        </p:nvSpPr>
        <p:spPr>
          <a:xfrm>
            <a:off x="152400" y="1143000"/>
            <a:ext cx="8915400" cy="5257800"/>
          </a:xfrm>
        </p:spPr>
        <p:txBody>
          <a:bodyPr>
            <a:normAutofit/>
          </a:bodyPr>
          <a:lstStyle/>
          <a:p>
            <a:pPr>
              <a:lnSpc>
                <a:spcPct val="90000"/>
              </a:lnSpc>
            </a:pPr>
            <a:r>
              <a:rPr lang="en-US" sz="2400" dirty="0" err="1"/>
              <a:t>NoSQL</a:t>
            </a:r>
            <a:r>
              <a:rPr lang="en-US" sz="2400" dirty="0"/>
              <a:t> solutions fall into two major areas:</a:t>
            </a:r>
          </a:p>
          <a:p>
            <a:pPr lvl="1">
              <a:lnSpc>
                <a:spcPct val="90000"/>
              </a:lnSpc>
            </a:pPr>
            <a:r>
              <a:rPr lang="en-US" sz="2200" dirty="0"/>
              <a:t>Key/Value or ‘the big hash table’.</a:t>
            </a:r>
          </a:p>
          <a:p>
            <a:pPr lvl="2">
              <a:lnSpc>
                <a:spcPct val="90000"/>
              </a:lnSpc>
            </a:pPr>
            <a:r>
              <a:rPr lang="en-US" sz="2000" dirty="0"/>
              <a:t>Amazon S3 (Dynamo</a:t>
            </a:r>
            <a:r>
              <a:rPr lang="en-US" sz="2000" dirty="0" smtClean="0"/>
              <a:t>)</a:t>
            </a:r>
          </a:p>
          <a:p>
            <a:pPr lvl="2">
              <a:lnSpc>
                <a:spcPct val="90000"/>
              </a:lnSpc>
            </a:pPr>
            <a:r>
              <a:rPr lang="en-US" sz="2000" dirty="0" err="1" smtClean="0"/>
              <a:t>Voldemort</a:t>
            </a:r>
            <a:endParaRPr lang="en-US" sz="2000" dirty="0"/>
          </a:p>
          <a:p>
            <a:pPr lvl="2">
              <a:lnSpc>
                <a:spcPct val="90000"/>
              </a:lnSpc>
            </a:pPr>
            <a:r>
              <a:rPr lang="en-US" sz="2000" dirty="0" err="1" smtClean="0"/>
              <a:t>Scalaris</a:t>
            </a:r>
            <a:endParaRPr lang="en-US" sz="2000" dirty="0" smtClean="0"/>
          </a:p>
          <a:p>
            <a:pPr lvl="2">
              <a:lnSpc>
                <a:spcPct val="90000"/>
              </a:lnSpc>
            </a:pPr>
            <a:r>
              <a:rPr lang="en-US" sz="2000" dirty="0" err="1" smtClean="0"/>
              <a:t>Memcached</a:t>
            </a:r>
            <a:r>
              <a:rPr lang="en-US" sz="2000" dirty="0" smtClean="0"/>
              <a:t> (in-memory key/value store)</a:t>
            </a:r>
          </a:p>
          <a:p>
            <a:pPr lvl="2">
              <a:lnSpc>
                <a:spcPct val="90000"/>
              </a:lnSpc>
            </a:pPr>
            <a:r>
              <a:rPr lang="en-US" sz="2000" dirty="0" err="1" smtClean="0"/>
              <a:t>Redis</a:t>
            </a:r>
            <a:r>
              <a:rPr lang="en-US" sz="2000" dirty="0" smtClean="0"/>
              <a:t> </a:t>
            </a:r>
            <a:endParaRPr lang="en-US" sz="2000" dirty="0"/>
          </a:p>
          <a:p>
            <a:pPr lvl="1">
              <a:lnSpc>
                <a:spcPct val="90000"/>
              </a:lnSpc>
            </a:pPr>
            <a:r>
              <a:rPr lang="en-US" sz="2200" dirty="0"/>
              <a:t>Schema-less which comes in multiple flavors, column-based, document-based or graph-based.</a:t>
            </a:r>
          </a:p>
          <a:p>
            <a:pPr lvl="2">
              <a:lnSpc>
                <a:spcPct val="90000"/>
              </a:lnSpc>
            </a:pPr>
            <a:r>
              <a:rPr lang="en-US" sz="2000" dirty="0"/>
              <a:t>Cassandra (column-based)</a:t>
            </a:r>
          </a:p>
          <a:p>
            <a:pPr lvl="2">
              <a:lnSpc>
                <a:spcPct val="90000"/>
              </a:lnSpc>
            </a:pPr>
            <a:r>
              <a:rPr lang="en-US" sz="2000" dirty="0" err="1"/>
              <a:t>CouchDB</a:t>
            </a:r>
            <a:r>
              <a:rPr lang="en-US" sz="2000" dirty="0"/>
              <a:t> (document-based</a:t>
            </a:r>
            <a:r>
              <a:rPr lang="en-US" sz="2000" dirty="0" smtClean="0"/>
              <a:t>)</a:t>
            </a:r>
          </a:p>
          <a:p>
            <a:pPr lvl="2">
              <a:lnSpc>
                <a:spcPct val="90000"/>
              </a:lnSpc>
            </a:pPr>
            <a:r>
              <a:rPr lang="en-US" sz="2000" dirty="0" err="1" smtClean="0"/>
              <a:t>MongoDB</a:t>
            </a:r>
            <a:r>
              <a:rPr lang="en-US" sz="2000" dirty="0" smtClean="0"/>
              <a:t>(document-based)</a:t>
            </a:r>
            <a:endParaRPr lang="en-US" sz="2000" dirty="0"/>
          </a:p>
          <a:p>
            <a:pPr lvl="2">
              <a:lnSpc>
                <a:spcPct val="90000"/>
              </a:lnSpc>
            </a:pPr>
            <a:r>
              <a:rPr lang="en-US" sz="2000" dirty="0"/>
              <a:t>Neo4J (graph-based)</a:t>
            </a:r>
          </a:p>
          <a:p>
            <a:pPr lvl="2">
              <a:lnSpc>
                <a:spcPct val="90000"/>
              </a:lnSpc>
            </a:pPr>
            <a:r>
              <a:rPr lang="en-US" sz="2000" dirty="0" err="1"/>
              <a:t>HBase</a:t>
            </a:r>
            <a:r>
              <a:rPr lang="en-US" sz="2000" dirty="0"/>
              <a:t> (column-based) </a:t>
            </a:r>
          </a:p>
        </p:txBody>
      </p:sp>
    </p:spTree>
    <p:extLst>
      <p:ext uri="{BB962C8B-B14F-4D97-AF65-F5344CB8AC3E}">
        <p14:creationId xmlns:p14="http://schemas.microsoft.com/office/powerpoint/2010/main" val="556756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Key/Value</a:t>
            </a:r>
          </a:p>
        </p:txBody>
      </p:sp>
      <p:sp>
        <p:nvSpPr>
          <p:cNvPr id="10243" name="Rectangle 3"/>
          <p:cNvSpPr>
            <a:spLocks noGrp="1" noChangeArrowheads="1"/>
          </p:cNvSpPr>
          <p:nvPr>
            <p:ph type="body" idx="1"/>
          </p:nvPr>
        </p:nvSpPr>
        <p:spPr/>
        <p:txBody>
          <a:bodyPr/>
          <a:lstStyle/>
          <a:p>
            <a:pPr>
              <a:lnSpc>
                <a:spcPct val="90000"/>
              </a:lnSpc>
              <a:buFont typeface="Webdings" pitchFamily="18" charset="2"/>
              <a:buNone/>
            </a:pPr>
            <a:r>
              <a:rPr lang="en-US" sz="2400" i="1"/>
              <a:t>Pros</a:t>
            </a:r>
            <a:r>
              <a:rPr lang="en-US" sz="2400"/>
              <a:t>:</a:t>
            </a:r>
          </a:p>
          <a:p>
            <a:pPr lvl="1">
              <a:lnSpc>
                <a:spcPct val="90000"/>
              </a:lnSpc>
            </a:pPr>
            <a:r>
              <a:rPr lang="en-US" sz="2200"/>
              <a:t>very fast</a:t>
            </a:r>
          </a:p>
          <a:p>
            <a:pPr lvl="1">
              <a:lnSpc>
                <a:spcPct val="90000"/>
              </a:lnSpc>
            </a:pPr>
            <a:r>
              <a:rPr lang="en-US" sz="2200"/>
              <a:t>very scalable</a:t>
            </a:r>
          </a:p>
          <a:p>
            <a:pPr lvl="1">
              <a:lnSpc>
                <a:spcPct val="90000"/>
              </a:lnSpc>
            </a:pPr>
            <a:r>
              <a:rPr lang="en-US" sz="2200"/>
              <a:t>simple model</a:t>
            </a:r>
          </a:p>
          <a:p>
            <a:pPr lvl="1">
              <a:lnSpc>
                <a:spcPct val="90000"/>
              </a:lnSpc>
            </a:pPr>
            <a:r>
              <a:rPr lang="en-US" sz="2200"/>
              <a:t>able to distribute horizontally</a:t>
            </a:r>
          </a:p>
          <a:p>
            <a:pPr lvl="1">
              <a:lnSpc>
                <a:spcPct val="90000"/>
              </a:lnSpc>
              <a:buFontTx/>
              <a:buNone/>
            </a:pPr>
            <a:endParaRPr lang="en-US" sz="2200" b="1"/>
          </a:p>
          <a:p>
            <a:pPr>
              <a:lnSpc>
                <a:spcPct val="90000"/>
              </a:lnSpc>
              <a:buFont typeface="Webdings" pitchFamily="18" charset="2"/>
              <a:buNone/>
            </a:pPr>
            <a:r>
              <a:rPr lang="en-US" sz="2400" i="1"/>
              <a:t>Cons</a:t>
            </a:r>
            <a:r>
              <a:rPr lang="en-US" sz="2400"/>
              <a:t>: </a:t>
            </a:r>
          </a:p>
          <a:p>
            <a:pPr lvl="1">
              <a:lnSpc>
                <a:spcPct val="90000"/>
              </a:lnSpc>
              <a:buFontTx/>
              <a:buNone/>
            </a:pPr>
            <a:r>
              <a:rPr lang="en-US"/>
              <a:t>- </a:t>
            </a:r>
            <a:r>
              <a:rPr lang="en-US" sz="2200"/>
              <a:t>many data structures (objects) can't be easily modeled as key value pairs</a:t>
            </a:r>
            <a:r>
              <a:rPr lang="en-US"/>
              <a:t> </a:t>
            </a:r>
          </a:p>
        </p:txBody>
      </p:sp>
    </p:spTree>
    <p:extLst>
      <p:ext uri="{BB962C8B-B14F-4D97-AF65-F5344CB8AC3E}">
        <p14:creationId xmlns:p14="http://schemas.microsoft.com/office/powerpoint/2010/main" val="1549694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Schema-Less</a:t>
            </a:r>
          </a:p>
        </p:txBody>
      </p:sp>
      <p:sp>
        <p:nvSpPr>
          <p:cNvPr id="22531" name="Rectangle 3"/>
          <p:cNvSpPr>
            <a:spLocks noGrp="1" noChangeArrowheads="1"/>
          </p:cNvSpPr>
          <p:nvPr>
            <p:ph type="body" idx="1"/>
          </p:nvPr>
        </p:nvSpPr>
        <p:spPr>
          <a:xfrm>
            <a:off x="457200" y="1600200"/>
            <a:ext cx="8229600" cy="5562600"/>
          </a:xfrm>
        </p:spPr>
        <p:txBody>
          <a:bodyPr>
            <a:normAutofit/>
          </a:bodyPr>
          <a:lstStyle/>
          <a:p>
            <a:pPr>
              <a:lnSpc>
                <a:spcPct val="90000"/>
              </a:lnSpc>
              <a:buFont typeface="Webdings" pitchFamily="18" charset="2"/>
              <a:buNone/>
            </a:pPr>
            <a:r>
              <a:rPr lang="en-US" sz="2800" i="1" dirty="0"/>
              <a:t>Pros</a:t>
            </a:r>
            <a:r>
              <a:rPr lang="en-US" sz="2800" dirty="0"/>
              <a:t>:</a:t>
            </a:r>
          </a:p>
          <a:p>
            <a:pPr lvl="1">
              <a:lnSpc>
                <a:spcPct val="90000"/>
              </a:lnSpc>
              <a:buFontTx/>
              <a:buNone/>
            </a:pPr>
            <a:r>
              <a:rPr lang="en-US" sz="2400" dirty="0"/>
              <a:t>- Schema-less data model is richer than key/value pairs</a:t>
            </a:r>
          </a:p>
          <a:p>
            <a:pPr lvl="1">
              <a:lnSpc>
                <a:spcPct val="90000"/>
              </a:lnSpc>
              <a:buFontTx/>
              <a:buChar char="-"/>
            </a:pPr>
            <a:r>
              <a:rPr lang="en-US" sz="2400" dirty="0"/>
              <a:t>eventual consistency</a:t>
            </a:r>
          </a:p>
          <a:p>
            <a:pPr lvl="1">
              <a:lnSpc>
                <a:spcPct val="90000"/>
              </a:lnSpc>
              <a:buFontTx/>
              <a:buChar char="-"/>
            </a:pPr>
            <a:r>
              <a:rPr lang="en-US" sz="2400" dirty="0"/>
              <a:t>many are distributed</a:t>
            </a:r>
          </a:p>
          <a:p>
            <a:pPr lvl="1">
              <a:lnSpc>
                <a:spcPct val="90000"/>
              </a:lnSpc>
              <a:buFontTx/>
              <a:buChar char="-"/>
            </a:pPr>
            <a:r>
              <a:rPr lang="en-US" sz="2400" dirty="0"/>
              <a:t>still provide excellent performance and scalability</a:t>
            </a:r>
            <a:br>
              <a:rPr lang="en-US" sz="2400" dirty="0"/>
            </a:br>
            <a:endParaRPr lang="en-US" sz="2400" dirty="0"/>
          </a:p>
          <a:p>
            <a:pPr>
              <a:lnSpc>
                <a:spcPct val="90000"/>
              </a:lnSpc>
              <a:buFontTx/>
              <a:buNone/>
            </a:pPr>
            <a:r>
              <a:rPr lang="en-US" sz="2800" i="1" dirty="0"/>
              <a:t>Cons</a:t>
            </a:r>
            <a:r>
              <a:rPr lang="en-US" sz="2800" dirty="0"/>
              <a:t>: </a:t>
            </a:r>
          </a:p>
          <a:p>
            <a:pPr lvl="1">
              <a:lnSpc>
                <a:spcPct val="90000"/>
              </a:lnSpc>
              <a:buFontTx/>
              <a:buNone/>
            </a:pPr>
            <a:r>
              <a:rPr lang="en-US" sz="3200" dirty="0"/>
              <a:t>- </a:t>
            </a:r>
            <a:r>
              <a:rPr lang="en-US" sz="2400" dirty="0"/>
              <a:t>typically no ACID transactions or joins </a:t>
            </a:r>
          </a:p>
        </p:txBody>
      </p:sp>
    </p:spTree>
    <p:extLst>
      <p:ext uri="{BB962C8B-B14F-4D97-AF65-F5344CB8AC3E}">
        <p14:creationId xmlns:p14="http://schemas.microsoft.com/office/powerpoint/2010/main" val="70391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Common Advantages</a:t>
            </a:r>
          </a:p>
        </p:txBody>
      </p:sp>
      <p:sp>
        <p:nvSpPr>
          <p:cNvPr id="68611" name="Rectangle 3"/>
          <p:cNvSpPr>
            <a:spLocks noGrp="1" noChangeArrowheads="1"/>
          </p:cNvSpPr>
          <p:nvPr>
            <p:ph type="body" idx="1"/>
          </p:nvPr>
        </p:nvSpPr>
        <p:spPr>
          <a:xfrm>
            <a:off x="228600" y="1295400"/>
            <a:ext cx="8610600" cy="4953000"/>
          </a:xfrm>
        </p:spPr>
        <p:txBody>
          <a:bodyPr>
            <a:normAutofit lnSpcReduction="10000"/>
          </a:bodyPr>
          <a:lstStyle/>
          <a:p>
            <a:r>
              <a:rPr lang="en-US"/>
              <a:t>Cheap, easy to implement (open source)</a:t>
            </a:r>
          </a:p>
          <a:p>
            <a:r>
              <a:rPr lang="en-US"/>
              <a:t>Data are replicated to multiple nodes (therefore identical and fault-tolerant) and can be partitioned</a:t>
            </a:r>
          </a:p>
          <a:p>
            <a:pPr lvl="1"/>
            <a:r>
              <a:rPr lang="en-US" sz="2200"/>
              <a:t>Down nodes easily replaced</a:t>
            </a:r>
          </a:p>
          <a:p>
            <a:pPr lvl="1"/>
            <a:r>
              <a:rPr lang="en-US" sz="2200"/>
              <a:t>No single point of failure</a:t>
            </a:r>
          </a:p>
          <a:p>
            <a:r>
              <a:rPr lang="en-US"/>
              <a:t>Easy to distribute</a:t>
            </a:r>
          </a:p>
          <a:p>
            <a:r>
              <a:rPr lang="en-US"/>
              <a:t>Don't require a schema</a:t>
            </a:r>
          </a:p>
          <a:p>
            <a:r>
              <a:rPr lang="en-US"/>
              <a:t>Can scale up and down</a:t>
            </a:r>
          </a:p>
          <a:p>
            <a:r>
              <a:rPr lang="en-US"/>
              <a:t>Relax the data consistency requirement (CAP)</a:t>
            </a:r>
          </a:p>
        </p:txBody>
      </p:sp>
    </p:spTree>
    <p:extLst>
      <p:ext uri="{BB962C8B-B14F-4D97-AF65-F5344CB8AC3E}">
        <p14:creationId xmlns:p14="http://schemas.microsoft.com/office/powerpoint/2010/main" val="2949910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What am I giving up?</a:t>
            </a:r>
          </a:p>
        </p:txBody>
      </p:sp>
      <p:sp>
        <p:nvSpPr>
          <p:cNvPr id="6147" name="Rectangle 3"/>
          <p:cNvSpPr>
            <a:spLocks noGrp="1" noChangeArrowheads="1"/>
          </p:cNvSpPr>
          <p:nvPr>
            <p:ph type="body" idx="1"/>
          </p:nvPr>
        </p:nvSpPr>
        <p:spPr/>
        <p:txBody>
          <a:bodyPr/>
          <a:lstStyle/>
          <a:p>
            <a:pPr>
              <a:lnSpc>
                <a:spcPct val="90000"/>
              </a:lnSpc>
            </a:pPr>
            <a:r>
              <a:rPr lang="en-US" sz="2400" dirty="0"/>
              <a:t>joins</a:t>
            </a:r>
          </a:p>
          <a:p>
            <a:pPr>
              <a:lnSpc>
                <a:spcPct val="90000"/>
              </a:lnSpc>
            </a:pPr>
            <a:r>
              <a:rPr lang="en-US" sz="2400" dirty="0"/>
              <a:t>group by</a:t>
            </a:r>
          </a:p>
          <a:p>
            <a:pPr>
              <a:lnSpc>
                <a:spcPct val="90000"/>
              </a:lnSpc>
            </a:pPr>
            <a:r>
              <a:rPr lang="en-US" sz="2400" dirty="0"/>
              <a:t>order by</a:t>
            </a:r>
          </a:p>
          <a:p>
            <a:pPr>
              <a:lnSpc>
                <a:spcPct val="90000"/>
              </a:lnSpc>
            </a:pPr>
            <a:r>
              <a:rPr lang="en-US" sz="2400" dirty="0"/>
              <a:t>ACID transactions</a:t>
            </a:r>
          </a:p>
          <a:p>
            <a:pPr>
              <a:lnSpc>
                <a:spcPct val="90000"/>
              </a:lnSpc>
            </a:pPr>
            <a:r>
              <a:rPr lang="en-US" sz="2400" dirty="0"/>
              <a:t>SQL as a sometimes frustrating but still powerful query language</a:t>
            </a:r>
          </a:p>
          <a:p>
            <a:pPr>
              <a:lnSpc>
                <a:spcPct val="90000"/>
              </a:lnSpc>
            </a:pPr>
            <a:r>
              <a:rPr lang="en-US" sz="2400" dirty="0"/>
              <a:t>easy integration with other applications that support SQL</a:t>
            </a:r>
          </a:p>
        </p:txBody>
      </p:sp>
    </p:spTree>
    <p:extLst>
      <p:ext uri="{BB962C8B-B14F-4D97-AF65-F5344CB8AC3E}">
        <p14:creationId xmlns:p14="http://schemas.microsoft.com/office/powerpoint/2010/main" val="1180288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Scaling RDBMS – Master/Slave</a:t>
            </a:r>
          </a:p>
        </p:txBody>
      </p:sp>
      <p:sp>
        <p:nvSpPr>
          <p:cNvPr id="34819" name="Rectangle 3"/>
          <p:cNvSpPr>
            <a:spLocks noGrp="1" noChangeArrowheads="1"/>
          </p:cNvSpPr>
          <p:nvPr>
            <p:ph type="body" idx="1"/>
          </p:nvPr>
        </p:nvSpPr>
        <p:spPr/>
        <p:txBody>
          <a:bodyPr/>
          <a:lstStyle/>
          <a:p>
            <a:r>
              <a:rPr lang="en-US" sz="2400"/>
              <a:t>Master-Slave</a:t>
            </a:r>
          </a:p>
          <a:p>
            <a:pPr lvl="1"/>
            <a:r>
              <a:rPr lang="en-US" sz="2200"/>
              <a:t>All writes are written to the master. All reads performed against the replicated slave databases</a:t>
            </a:r>
          </a:p>
          <a:p>
            <a:pPr lvl="1"/>
            <a:r>
              <a:rPr lang="en-US" sz="2200"/>
              <a:t>Critical reads may be incorrect as writes may not have been propagated down</a:t>
            </a:r>
          </a:p>
          <a:p>
            <a:pPr lvl="1"/>
            <a:r>
              <a:rPr lang="en-US" sz="2200"/>
              <a:t>Large data sets can pose problems as master needs to duplicate data to slaves</a:t>
            </a:r>
          </a:p>
        </p:txBody>
      </p:sp>
    </p:spTree>
    <p:extLst>
      <p:ext uri="{BB962C8B-B14F-4D97-AF65-F5344CB8AC3E}">
        <p14:creationId xmlns:p14="http://schemas.microsoft.com/office/powerpoint/2010/main" val="492200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600200"/>
            <a:ext cx="9448800" cy="2324100"/>
          </a:xfrm>
        </p:spPr>
        <p:txBody>
          <a:bodyPr>
            <a:normAutofit/>
          </a:bodyPr>
          <a:lstStyle/>
          <a:p>
            <a:r>
              <a:rPr lang="en-US" dirty="0" smtClean="0"/>
              <a:t>Big Table and </a:t>
            </a:r>
            <a:r>
              <a:rPr lang="en-US" dirty="0" err="1" smtClean="0"/>
              <a:t>Hbase</a:t>
            </a:r>
            <a:r>
              <a:rPr lang="en-US" dirty="0" smtClean="0"/>
              <a:t/>
            </a:r>
            <a:br>
              <a:rPr lang="en-US" dirty="0" smtClean="0"/>
            </a:br>
            <a:r>
              <a:rPr lang="en-US" dirty="0" smtClean="0"/>
              <a:t>(C+P)</a:t>
            </a:r>
            <a:endParaRPr lang="en-US" dirty="0"/>
          </a:p>
        </p:txBody>
      </p:sp>
    </p:spTree>
    <p:extLst>
      <p:ext uri="{BB962C8B-B14F-4D97-AF65-F5344CB8AC3E}">
        <p14:creationId xmlns:p14="http://schemas.microsoft.com/office/powerpoint/2010/main" val="38997678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3" name="Content Placeholder 2"/>
          <p:cNvSpPr>
            <a:spLocks noGrp="1"/>
          </p:cNvSpPr>
          <p:nvPr>
            <p:ph idx="1"/>
          </p:nvPr>
        </p:nvSpPr>
        <p:spPr/>
        <p:txBody>
          <a:bodyPr/>
          <a:lstStyle/>
          <a:p>
            <a:r>
              <a:rPr lang="en-US" dirty="0" smtClean="0">
                <a:latin typeface="Times-Roman~1b"/>
              </a:rPr>
              <a:t>A table in </a:t>
            </a:r>
            <a:r>
              <a:rPr lang="en-US" dirty="0" err="1" smtClean="0">
                <a:latin typeface="Times-Roman~1b"/>
              </a:rPr>
              <a:t>Bigtable</a:t>
            </a:r>
            <a:r>
              <a:rPr lang="en-US" dirty="0" smtClean="0">
                <a:latin typeface="Times-Roman~1b"/>
              </a:rPr>
              <a:t> is a sparse, distributed, persistent multidimensional sorted map</a:t>
            </a:r>
          </a:p>
          <a:p>
            <a:r>
              <a:rPr lang="en-US" dirty="0" smtClean="0">
                <a:latin typeface="Times-Roman~1b"/>
              </a:rPr>
              <a:t>Map indexed by </a:t>
            </a:r>
            <a:r>
              <a:rPr lang="en-US" dirty="0" smtClean="0"/>
              <a:t>a row key, column key, and a timestamp</a:t>
            </a:r>
          </a:p>
          <a:p>
            <a:pPr lvl="1"/>
            <a:r>
              <a:rPr lang="en-US" dirty="0" smtClean="0"/>
              <a:t>(</a:t>
            </a:r>
            <a:r>
              <a:rPr lang="en-US" dirty="0" err="1" smtClean="0"/>
              <a:t>row:string</a:t>
            </a:r>
            <a:r>
              <a:rPr lang="en-US" dirty="0" smtClean="0"/>
              <a:t>, </a:t>
            </a:r>
            <a:r>
              <a:rPr lang="en-US" dirty="0" err="1" smtClean="0"/>
              <a:t>column:string</a:t>
            </a:r>
            <a:r>
              <a:rPr lang="en-US" dirty="0" smtClean="0"/>
              <a:t>, time:int64) </a:t>
            </a:r>
            <a:r>
              <a:rPr lang="en-US" dirty="0" smtClean="0">
                <a:sym typeface="Symbol"/>
              </a:rPr>
              <a:t></a:t>
            </a:r>
            <a:r>
              <a:rPr lang="en-US" dirty="0" smtClean="0"/>
              <a:t> </a:t>
            </a:r>
            <a:r>
              <a:rPr lang="en-US" dirty="0" err="1" smtClean="0"/>
              <a:t>uninterpreted</a:t>
            </a:r>
            <a:r>
              <a:rPr lang="en-US" dirty="0" smtClean="0"/>
              <a:t> byte array</a:t>
            </a:r>
          </a:p>
          <a:p>
            <a:r>
              <a:rPr lang="en-US" dirty="0" smtClean="0"/>
              <a:t>Supports lookups, inserts, deletes</a:t>
            </a:r>
          </a:p>
          <a:p>
            <a:pPr lvl="1"/>
            <a:r>
              <a:rPr lang="en-US" dirty="0" smtClean="0"/>
              <a:t>Single row transactions only</a:t>
            </a:r>
            <a:endParaRPr lang="en-US" dirty="0"/>
          </a:p>
        </p:txBody>
      </p:sp>
      <p:pic>
        <p:nvPicPr>
          <p:cNvPr id="4" name="Picture 3" descr="Bigtable_DataModel.png"/>
          <p:cNvPicPr>
            <a:picLocks noChangeAspect="1"/>
          </p:cNvPicPr>
          <p:nvPr/>
        </p:nvPicPr>
        <p:blipFill>
          <a:blip r:embed="rId2" cstate="print"/>
          <a:stretch>
            <a:fillRect/>
          </a:stretch>
        </p:blipFill>
        <p:spPr>
          <a:xfrm>
            <a:off x="762000" y="4191000"/>
            <a:ext cx="7543800" cy="1637831"/>
          </a:xfrm>
          <a:prstGeom prst="rect">
            <a:avLst/>
          </a:prstGeom>
        </p:spPr>
      </p:pic>
      <p:sp>
        <p:nvSpPr>
          <p:cNvPr id="5" name="TextBox 4"/>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smtClean="0">
                <a:solidFill>
                  <a:schemeClr val="bg2"/>
                </a:solidFill>
              </a:rPr>
              <a:t>Image Source: Chang et al., OSDI 2006</a:t>
            </a:r>
            <a:endParaRPr lang="en-US" sz="1000" b="0" dirty="0">
              <a:solidFill>
                <a:schemeClr val="bg2"/>
              </a:solidFill>
            </a:endParaRPr>
          </a:p>
        </p:txBody>
      </p:sp>
    </p:spTree>
    <p:extLst>
      <p:ext uri="{BB962C8B-B14F-4D97-AF65-F5344CB8AC3E}">
        <p14:creationId xmlns:p14="http://schemas.microsoft.com/office/powerpoint/2010/main" val="2997077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Rows and Columns</a:t>
            </a:r>
            <a:endParaRPr lang="en-US" dirty="0"/>
          </a:p>
        </p:txBody>
      </p:sp>
      <p:sp>
        <p:nvSpPr>
          <p:cNvPr id="3" name="Content Placeholder 2"/>
          <p:cNvSpPr>
            <a:spLocks noGrp="1"/>
          </p:cNvSpPr>
          <p:nvPr>
            <p:ph idx="1"/>
          </p:nvPr>
        </p:nvSpPr>
        <p:spPr/>
        <p:txBody>
          <a:bodyPr/>
          <a:lstStyle/>
          <a:p>
            <a:r>
              <a:rPr lang="en-US" dirty="0" smtClean="0"/>
              <a:t>Rows maintained in sorted lexicographic order</a:t>
            </a:r>
          </a:p>
          <a:p>
            <a:pPr lvl="1"/>
            <a:r>
              <a:rPr lang="en-US" dirty="0" smtClean="0"/>
              <a:t>Applications can exploit this property for efficient row scans</a:t>
            </a:r>
          </a:p>
          <a:p>
            <a:pPr lvl="1"/>
            <a:r>
              <a:rPr lang="en-US" dirty="0" smtClean="0"/>
              <a:t>Row ranges dynamically partitioned into tablets</a:t>
            </a:r>
          </a:p>
          <a:p>
            <a:r>
              <a:rPr lang="en-US" dirty="0" smtClean="0"/>
              <a:t>Columns grouped into column families</a:t>
            </a:r>
          </a:p>
          <a:p>
            <a:pPr lvl="1"/>
            <a:r>
              <a:rPr lang="en-US" dirty="0" smtClean="0"/>
              <a:t>Column key = </a:t>
            </a:r>
            <a:r>
              <a:rPr lang="en-US" i="1" dirty="0" err="1" smtClean="0"/>
              <a:t>family:qualifier</a:t>
            </a:r>
            <a:endParaRPr lang="en-US" i="1" dirty="0" smtClean="0"/>
          </a:p>
          <a:p>
            <a:pPr lvl="1"/>
            <a:r>
              <a:rPr lang="en-US" dirty="0" smtClean="0"/>
              <a:t>Column families provide locality hints</a:t>
            </a:r>
          </a:p>
          <a:p>
            <a:pPr lvl="1"/>
            <a:r>
              <a:rPr lang="en-US" dirty="0" smtClean="0"/>
              <a:t>Unbounded number of columns</a:t>
            </a:r>
            <a:endParaRPr lang="en-US" dirty="0"/>
          </a:p>
        </p:txBody>
      </p:sp>
    </p:spTree>
    <p:extLst>
      <p:ext uri="{BB962C8B-B14F-4D97-AF65-F5344CB8AC3E}">
        <p14:creationId xmlns:p14="http://schemas.microsoft.com/office/powerpoint/2010/main" val="3682701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Bigtable</a:t>
            </a:r>
            <a:r>
              <a:rPr lang="en-US" dirty="0" smtClean="0"/>
              <a:t> Building Blocks</a:t>
            </a:r>
            <a:endParaRPr lang="en-US" dirty="0"/>
          </a:p>
        </p:txBody>
      </p:sp>
      <p:sp>
        <p:nvSpPr>
          <p:cNvPr id="4" name="Content Placeholder 3"/>
          <p:cNvSpPr>
            <a:spLocks noGrp="1"/>
          </p:cNvSpPr>
          <p:nvPr>
            <p:ph idx="1"/>
          </p:nvPr>
        </p:nvSpPr>
        <p:spPr/>
        <p:txBody>
          <a:bodyPr/>
          <a:lstStyle/>
          <a:p>
            <a:r>
              <a:rPr lang="en-US" dirty="0" smtClean="0"/>
              <a:t>GFS</a:t>
            </a:r>
          </a:p>
          <a:p>
            <a:r>
              <a:rPr lang="en-US" dirty="0" smtClean="0"/>
              <a:t>Chubby</a:t>
            </a:r>
          </a:p>
          <a:p>
            <a:r>
              <a:rPr lang="en-US" dirty="0" err="1" smtClean="0"/>
              <a:t>SSTable</a:t>
            </a:r>
            <a:endParaRPr lang="en-US" dirty="0"/>
          </a:p>
        </p:txBody>
      </p:sp>
    </p:spTree>
    <p:extLst>
      <p:ext uri="{BB962C8B-B14F-4D97-AF65-F5344CB8AC3E}">
        <p14:creationId xmlns:p14="http://schemas.microsoft.com/office/powerpoint/2010/main" val="12233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SSTable</a:t>
            </a:r>
            <a:endParaRPr lang="en-US"/>
          </a:p>
        </p:txBody>
      </p:sp>
      <p:sp>
        <p:nvSpPr>
          <p:cNvPr id="15363" name="Rectangle 3"/>
          <p:cNvSpPr>
            <a:spLocks noGrp="1" noChangeArrowheads="1"/>
          </p:cNvSpPr>
          <p:nvPr>
            <p:ph type="body" idx="1"/>
          </p:nvPr>
        </p:nvSpPr>
        <p:spPr/>
        <p:txBody>
          <a:bodyPr/>
          <a:lstStyle/>
          <a:p>
            <a:r>
              <a:rPr lang="en-US" dirty="0" smtClean="0"/>
              <a:t>Basic building block of </a:t>
            </a:r>
            <a:r>
              <a:rPr lang="en-US" dirty="0" err="1" smtClean="0"/>
              <a:t>Bigtable</a:t>
            </a:r>
            <a:endParaRPr lang="en-US" dirty="0" smtClean="0"/>
          </a:p>
          <a:p>
            <a:r>
              <a:rPr lang="en-US" dirty="0" smtClean="0"/>
              <a:t>Persistent, ordered immutable map from keys to values</a:t>
            </a:r>
          </a:p>
          <a:p>
            <a:pPr lvl="1"/>
            <a:r>
              <a:rPr lang="en-US" dirty="0" smtClean="0"/>
              <a:t>Stored in GFS</a:t>
            </a:r>
          </a:p>
          <a:p>
            <a:r>
              <a:rPr lang="en-US" dirty="0" smtClean="0"/>
              <a:t>Sequence of blocks on disk plus an index for block lookup</a:t>
            </a:r>
          </a:p>
          <a:p>
            <a:pPr lvl="1"/>
            <a:r>
              <a:rPr lang="en-US" dirty="0" smtClean="0"/>
              <a:t>Can be completely mapped into memory</a:t>
            </a:r>
          </a:p>
          <a:p>
            <a:r>
              <a:rPr lang="en-US" dirty="0" smtClean="0"/>
              <a:t>Supported operations:</a:t>
            </a:r>
          </a:p>
          <a:p>
            <a:pPr lvl="1"/>
            <a:r>
              <a:rPr lang="en-US" dirty="0" smtClean="0"/>
              <a:t>Look up value associated with key</a:t>
            </a:r>
          </a:p>
          <a:p>
            <a:pPr lvl="1"/>
            <a:r>
              <a:rPr lang="en-US" dirty="0" smtClean="0"/>
              <a:t>Iterate key/value pairs within a key range</a:t>
            </a:r>
          </a:p>
        </p:txBody>
      </p:sp>
      <p:sp>
        <p:nvSpPr>
          <p:cNvPr id="28" name="Rectangle 4"/>
          <p:cNvSpPr>
            <a:spLocks noChangeArrowheads="1"/>
          </p:cNvSpPr>
          <p:nvPr/>
        </p:nvSpPr>
        <p:spPr bwMode="auto">
          <a:xfrm>
            <a:off x="2232025" y="5029200"/>
            <a:ext cx="914400" cy="12954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29" name="Rectangle 5"/>
          <p:cNvSpPr>
            <a:spLocks noChangeArrowheads="1"/>
          </p:cNvSpPr>
          <p:nvPr/>
        </p:nvSpPr>
        <p:spPr bwMode="auto">
          <a:xfrm>
            <a:off x="3222625" y="5029200"/>
            <a:ext cx="914400" cy="12954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0" name="Rectangle 6"/>
          <p:cNvSpPr>
            <a:spLocks noChangeArrowheads="1"/>
          </p:cNvSpPr>
          <p:nvPr/>
        </p:nvSpPr>
        <p:spPr bwMode="auto">
          <a:xfrm>
            <a:off x="4213225" y="5029200"/>
            <a:ext cx="914400" cy="12954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1" name="Rectangle 7"/>
          <p:cNvSpPr>
            <a:spLocks noChangeArrowheads="1"/>
          </p:cNvSpPr>
          <p:nvPr/>
        </p:nvSpPr>
        <p:spPr bwMode="auto">
          <a:xfrm>
            <a:off x="5203825" y="5867400"/>
            <a:ext cx="762000" cy="4572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2" name="Text Box 8"/>
          <p:cNvSpPr txBox="1">
            <a:spLocks noChangeArrowheads="1"/>
          </p:cNvSpPr>
          <p:nvPr/>
        </p:nvSpPr>
        <p:spPr bwMode="auto">
          <a:xfrm>
            <a:off x="5203825" y="5943600"/>
            <a:ext cx="742950" cy="366713"/>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Index</a:t>
            </a:r>
          </a:p>
        </p:txBody>
      </p:sp>
      <p:sp>
        <p:nvSpPr>
          <p:cNvPr id="33" name="Rectangle 9"/>
          <p:cNvSpPr>
            <a:spLocks noChangeArrowheads="1"/>
          </p:cNvSpPr>
          <p:nvPr/>
        </p:nvSpPr>
        <p:spPr bwMode="auto">
          <a:xfrm>
            <a:off x="2155825" y="4953000"/>
            <a:ext cx="4038600" cy="14478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4" name="Text Box 16"/>
          <p:cNvSpPr txBox="1">
            <a:spLocks noChangeArrowheads="1"/>
          </p:cNvSpPr>
          <p:nvPr/>
        </p:nvSpPr>
        <p:spPr bwMode="auto">
          <a:xfrm>
            <a:off x="2232025" y="5105400"/>
            <a:ext cx="838200" cy="641350"/>
          </a:xfrm>
          <a:prstGeom prst="rect">
            <a:avLst/>
          </a:prstGeom>
          <a:noFill/>
          <a:ln w="9525">
            <a:noFill/>
            <a:miter lim="800000"/>
            <a:headEnd/>
            <a:tailEnd/>
          </a:ln>
          <a:effectLst/>
        </p:spPr>
        <p:txBody>
          <a:bodyPr>
            <a:spAutoFit/>
          </a:bodyPr>
          <a:lstStyle/>
          <a:p>
            <a:pPr>
              <a:defRPr/>
            </a:pPr>
            <a:r>
              <a:rPr lang="en-US" kern="0">
                <a:solidFill>
                  <a:sysClr val="windowText" lastClr="000000"/>
                </a:solidFill>
              </a:rPr>
              <a:t>64K block</a:t>
            </a:r>
          </a:p>
        </p:txBody>
      </p:sp>
      <p:sp>
        <p:nvSpPr>
          <p:cNvPr id="35" name="Text Box 17"/>
          <p:cNvSpPr txBox="1">
            <a:spLocks noChangeArrowheads="1"/>
          </p:cNvSpPr>
          <p:nvPr/>
        </p:nvSpPr>
        <p:spPr bwMode="auto">
          <a:xfrm>
            <a:off x="3222625" y="5105400"/>
            <a:ext cx="838200" cy="641350"/>
          </a:xfrm>
          <a:prstGeom prst="rect">
            <a:avLst/>
          </a:prstGeom>
          <a:noFill/>
          <a:ln w="9525">
            <a:noFill/>
            <a:miter lim="800000"/>
            <a:headEnd/>
            <a:tailEnd/>
          </a:ln>
          <a:effectLst/>
        </p:spPr>
        <p:txBody>
          <a:bodyPr>
            <a:spAutoFit/>
          </a:bodyPr>
          <a:lstStyle/>
          <a:p>
            <a:pPr>
              <a:defRPr/>
            </a:pPr>
            <a:r>
              <a:rPr lang="en-US" kern="0">
                <a:solidFill>
                  <a:sysClr val="windowText" lastClr="000000"/>
                </a:solidFill>
              </a:rPr>
              <a:t>64K block</a:t>
            </a:r>
          </a:p>
        </p:txBody>
      </p:sp>
      <p:sp>
        <p:nvSpPr>
          <p:cNvPr id="36" name="Text Box 18"/>
          <p:cNvSpPr txBox="1">
            <a:spLocks noChangeArrowheads="1"/>
          </p:cNvSpPr>
          <p:nvPr/>
        </p:nvSpPr>
        <p:spPr bwMode="auto">
          <a:xfrm>
            <a:off x="4213225" y="5105400"/>
            <a:ext cx="838200" cy="641350"/>
          </a:xfrm>
          <a:prstGeom prst="rect">
            <a:avLst/>
          </a:prstGeom>
          <a:noFill/>
          <a:ln w="9525">
            <a:noFill/>
            <a:miter lim="800000"/>
            <a:headEnd/>
            <a:tailEnd/>
          </a:ln>
          <a:effectLst/>
        </p:spPr>
        <p:txBody>
          <a:bodyPr>
            <a:spAutoFit/>
          </a:bodyPr>
          <a:lstStyle/>
          <a:p>
            <a:pPr>
              <a:defRPr/>
            </a:pPr>
            <a:r>
              <a:rPr lang="en-US" kern="0">
                <a:solidFill>
                  <a:sysClr val="windowText" lastClr="000000"/>
                </a:solidFill>
              </a:rPr>
              <a:t>64K block</a:t>
            </a:r>
          </a:p>
        </p:txBody>
      </p:sp>
      <p:sp>
        <p:nvSpPr>
          <p:cNvPr id="37" name="Text Box 19"/>
          <p:cNvSpPr txBox="1">
            <a:spLocks noChangeArrowheads="1"/>
          </p:cNvSpPr>
          <p:nvPr/>
        </p:nvSpPr>
        <p:spPr bwMode="auto">
          <a:xfrm>
            <a:off x="5187950" y="4989513"/>
            <a:ext cx="1060450" cy="366712"/>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SSTable</a:t>
            </a:r>
          </a:p>
        </p:txBody>
      </p:sp>
      <p:sp>
        <p:nvSpPr>
          <p:cNvPr id="38" name="TextBox 37"/>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en-US" sz="1000" dirty="0">
                <a:solidFill>
                  <a:srgbClr val="000000"/>
                </a:solidFill>
              </a:rPr>
              <a:t>Source: Graphic from slides by Erik Paulson</a:t>
            </a:r>
          </a:p>
        </p:txBody>
      </p:sp>
    </p:spTree>
    <p:extLst>
      <p:ext uri="{BB962C8B-B14F-4D97-AF65-F5344CB8AC3E}">
        <p14:creationId xmlns:p14="http://schemas.microsoft.com/office/powerpoint/2010/main" val="10981532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Tablet</a:t>
            </a:r>
            <a:endParaRPr lang="en-US" dirty="0"/>
          </a:p>
        </p:txBody>
      </p:sp>
      <p:sp>
        <p:nvSpPr>
          <p:cNvPr id="3" name="Content Placeholder 2"/>
          <p:cNvSpPr>
            <a:spLocks noGrp="1"/>
          </p:cNvSpPr>
          <p:nvPr>
            <p:ph idx="1"/>
          </p:nvPr>
        </p:nvSpPr>
        <p:spPr/>
        <p:txBody>
          <a:bodyPr/>
          <a:lstStyle/>
          <a:p>
            <a:r>
              <a:rPr lang="en-US" dirty="0" smtClean="0"/>
              <a:t>Dynamically partitioned range of rows</a:t>
            </a:r>
          </a:p>
          <a:p>
            <a:r>
              <a:rPr lang="en-US" dirty="0" smtClean="0"/>
              <a:t>Built from multiple </a:t>
            </a:r>
            <a:r>
              <a:rPr lang="en-US" dirty="0" err="1" smtClean="0"/>
              <a:t>SSTables</a:t>
            </a:r>
            <a:endParaRPr lang="en-US" dirty="0"/>
          </a:p>
        </p:txBody>
      </p:sp>
      <p:sp>
        <p:nvSpPr>
          <p:cNvPr id="29" name="Rectangle 4"/>
          <p:cNvSpPr>
            <a:spLocks noChangeArrowheads="1"/>
          </p:cNvSpPr>
          <p:nvPr/>
        </p:nvSpPr>
        <p:spPr bwMode="auto">
          <a:xfrm>
            <a:off x="457200" y="4648200"/>
            <a:ext cx="914400" cy="12954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0" name="Rectangle 5"/>
          <p:cNvSpPr>
            <a:spLocks noChangeArrowheads="1"/>
          </p:cNvSpPr>
          <p:nvPr/>
        </p:nvSpPr>
        <p:spPr bwMode="auto">
          <a:xfrm>
            <a:off x="1447800" y="4648200"/>
            <a:ext cx="914400" cy="12954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1" name="Rectangle 6"/>
          <p:cNvSpPr>
            <a:spLocks noChangeArrowheads="1"/>
          </p:cNvSpPr>
          <p:nvPr/>
        </p:nvSpPr>
        <p:spPr bwMode="auto">
          <a:xfrm>
            <a:off x="2438400" y="4648200"/>
            <a:ext cx="914400" cy="12954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2" name="Rectangle 7"/>
          <p:cNvSpPr>
            <a:spLocks noChangeArrowheads="1"/>
          </p:cNvSpPr>
          <p:nvPr/>
        </p:nvSpPr>
        <p:spPr bwMode="auto">
          <a:xfrm>
            <a:off x="3429000" y="5486400"/>
            <a:ext cx="762000" cy="4572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3" name="Text Box 8"/>
          <p:cNvSpPr txBox="1">
            <a:spLocks noChangeArrowheads="1"/>
          </p:cNvSpPr>
          <p:nvPr/>
        </p:nvSpPr>
        <p:spPr bwMode="auto">
          <a:xfrm>
            <a:off x="3429000" y="5562600"/>
            <a:ext cx="742950" cy="366713"/>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Index</a:t>
            </a:r>
          </a:p>
        </p:txBody>
      </p:sp>
      <p:sp>
        <p:nvSpPr>
          <p:cNvPr id="34" name="Rectangle 9"/>
          <p:cNvSpPr>
            <a:spLocks noChangeArrowheads="1"/>
          </p:cNvSpPr>
          <p:nvPr/>
        </p:nvSpPr>
        <p:spPr bwMode="auto">
          <a:xfrm>
            <a:off x="381000" y="4572000"/>
            <a:ext cx="4038600" cy="14478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5" name="Text Box 10"/>
          <p:cNvSpPr txBox="1">
            <a:spLocks noChangeArrowheads="1"/>
          </p:cNvSpPr>
          <p:nvPr/>
        </p:nvSpPr>
        <p:spPr bwMode="auto">
          <a:xfrm>
            <a:off x="457200" y="4724400"/>
            <a:ext cx="838200" cy="641350"/>
          </a:xfrm>
          <a:prstGeom prst="rect">
            <a:avLst/>
          </a:prstGeom>
          <a:noFill/>
          <a:ln w="9525">
            <a:noFill/>
            <a:miter lim="800000"/>
            <a:headEnd/>
            <a:tailEnd/>
          </a:ln>
          <a:effectLst/>
        </p:spPr>
        <p:txBody>
          <a:bodyPr>
            <a:spAutoFit/>
          </a:bodyPr>
          <a:lstStyle/>
          <a:p>
            <a:pPr>
              <a:defRPr/>
            </a:pPr>
            <a:r>
              <a:rPr lang="en-US" kern="0">
                <a:solidFill>
                  <a:sysClr val="windowText" lastClr="000000"/>
                </a:solidFill>
              </a:rPr>
              <a:t>64K block</a:t>
            </a:r>
          </a:p>
        </p:txBody>
      </p:sp>
      <p:sp>
        <p:nvSpPr>
          <p:cNvPr id="36" name="Text Box 11"/>
          <p:cNvSpPr txBox="1">
            <a:spLocks noChangeArrowheads="1"/>
          </p:cNvSpPr>
          <p:nvPr/>
        </p:nvSpPr>
        <p:spPr bwMode="auto">
          <a:xfrm>
            <a:off x="1447800" y="4724400"/>
            <a:ext cx="838200" cy="641350"/>
          </a:xfrm>
          <a:prstGeom prst="rect">
            <a:avLst/>
          </a:prstGeom>
          <a:noFill/>
          <a:ln w="9525">
            <a:noFill/>
            <a:miter lim="800000"/>
            <a:headEnd/>
            <a:tailEnd/>
          </a:ln>
          <a:effectLst/>
        </p:spPr>
        <p:txBody>
          <a:bodyPr>
            <a:spAutoFit/>
          </a:bodyPr>
          <a:lstStyle/>
          <a:p>
            <a:pPr>
              <a:defRPr/>
            </a:pPr>
            <a:r>
              <a:rPr lang="en-US" kern="0">
                <a:solidFill>
                  <a:sysClr val="windowText" lastClr="000000"/>
                </a:solidFill>
              </a:rPr>
              <a:t>64K block</a:t>
            </a:r>
          </a:p>
        </p:txBody>
      </p:sp>
      <p:sp>
        <p:nvSpPr>
          <p:cNvPr id="37" name="Text Box 12"/>
          <p:cNvSpPr txBox="1">
            <a:spLocks noChangeArrowheads="1"/>
          </p:cNvSpPr>
          <p:nvPr/>
        </p:nvSpPr>
        <p:spPr bwMode="auto">
          <a:xfrm>
            <a:off x="2438400" y="4724400"/>
            <a:ext cx="838200" cy="641350"/>
          </a:xfrm>
          <a:prstGeom prst="rect">
            <a:avLst/>
          </a:prstGeom>
          <a:noFill/>
          <a:ln w="9525">
            <a:noFill/>
            <a:miter lim="800000"/>
            <a:headEnd/>
            <a:tailEnd/>
          </a:ln>
          <a:effectLst/>
        </p:spPr>
        <p:txBody>
          <a:bodyPr>
            <a:spAutoFit/>
          </a:bodyPr>
          <a:lstStyle/>
          <a:p>
            <a:pPr>
              <a:defRPr/>
            </a:pPr>
            <a:r>
              <a:rPr lang="en-US" kern="0">
                <a:solidFill>
                  <a:sysClr val="windowText" lastClr="000000"/>
                </a:solidFill>
              </a:rPr>
              <a:t>64K block</a:t>
            </a:r>
          </a:p>
        </p:txBody>
      </p:sp>
      <p:sp>
        <p:nvSpPr>
          <p:cNvPr id="38" name="Text Box 13"/>
          <p:cNvSpPr txBox="1">
            <a:spLocks noChangeArrowheads="1"/>
          </p:cNvSpPr>
          <p:nvPr/>
        </p:nvSpPr>
        <p:spPr bwMode="auto">
          <a:xfrm>
            <a:off x="3413125" y="4608513"/>
            <a:ext cx="1060450" cy="366712"/>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SSTable</a:t>
            </a:r>
          </a:p>
        </p:txBody>
      </p:sp>
      <p:sp>
        <p:nvSpPr>
          <p:cNvPr id="39" name="Rectangle 14"/>
          <p:cNvSpPr>
            <a:spLocks noChangeArrowheads="1"/>
          </p:cNvSpPr>
          <p:nvPr/>
        </p:nvSpPr>
        <p:spPr bwMode="auto">
          <a:xfrm>
            <a:off x="4800600" y="4648200"/>
            <a:ext cx="914400" cy="12954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40" name="Rectangle 15"/>
          <p:cNvSpPr>
            <a:spLocks noChangeArrowheads="1"/>
          </p:cNvSpPr>
          <p:nvPr/>
        </p:nvSpPr>
        <p:spPr bwMode="auto">
          <a:xfrm>
            <a:off x="5791200" y="4648200"/>
            <a:ext cx="914400" cy="12954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41" name="Rectangle 16"/>
          <p:cNvSpPr>
            <a:spLocks noChangeArrowheads="1"/>
          </p:cNvSpPr>
          <p:nvPr/>
        </p:nvSpPr>
        <p:spPr bwMode="auto">
          <a:xfrm>
            <a:off x="6781800" y="4648200"/>
            <a:ext cx="914400" cy="12954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42" name="Rectangle 17"/>
          <p:cNvSpPr>
            <a:spLocks noChangeArrowheads="1"/>
          </p:cNvSpPr>
          <p:nvPr/>
        </p:nvSpPr>
        <p:spPr bwMode="auto">
          <a:xfrm>
            <a:off x="7772400" y="5486400"/>
            <a:ext cx="762000" cy="4572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43" name="Text Box 18"/>
          <p:cNvSpPr txBox="1">
            <a:spLocks noChangeArrowheads="1"/>
          </p:cNvSpPr>
          <p:nvPr/>
        </p:nvSpPr>
        <p:spPr bwMode="auto">
          <a:xfrm>
            <a:off x="7772400" y="5562600"/>
            <a:ext cx="742950" cy="366713"/>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Index</a:t>
            </a:r>
          </a:p>
        </p:txBody>
      </p:sp>
      <p:sp>
        <p:nvSpPr>
          <p:cNvPr id="44" name="Rectangle 19"/>
          <p:cNvSpPr>
            <a:spLocks noChangeArrowheads="1"/>
          </p:cNvSpPr>
          <p:nvPr/>
        </p:nvSpPr>
        <p:spPr bwMode="auto">
          <a:xfrm>
            <a:off x="4724400" y="4572000"/>
            <a:ext cx="4038600" cy="14478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45" name="Text Box 20"/>
          <p:cNvSpPr txBox="1">
            <a:spLocks noChangeArrowheads="1"/>
          </p:cNvSpPr>
          <p:nvPr/>
        </p:nvSpPr>
        <p:spPr bwMode="auto">
          <a:xfrm>
            <a:off x="4800600" y="4724400"/>
            <a:ext cx="838200" cy="641350"/>
          </a:xfrm>
          <a:prstGeom prst="rect">
            <a:avLst/>
          </a:prstGeom>
          <a:noFill/>
          <a:ln w="9525">
            <a:noFill/>
            <a:miter lim="800000"/>
            <a:headEnd/>
            <a:tailEnd/>
          </a:ln>
          <a:effectLst/>
        </p:spPr>
        <p:txBody>
          <a:bodyPr>
            <a:spAutoFit/>
          </a:bodyPr>
          <a:lstStyle/>
          <a:p>
            <a:pPr>
              <a:defRPr/>
            </a:pPr>
            <a:r>
              <a:rPr lang="en-US" kern="0">
                <a:solidFill>
                  <a:sysClr val="windowText" lastClr="000000"/>
                </a:solidFill>
              </a:rPr>
              <a:t>64K block</a:t>
            </a:r>
          </a:p>
        </p:txBody>
      </p:sp>
      <p:sp>
        <p:nvSpPr>
          <p:cNvPr id="46" name="Text Box 21"/>
          <p:cNvSpPr txBox="1">
            <a:spLocks noChangeArrowheads="1"/>
          </p:cNvSpPr>
          <p:nvPr/>
        </p:nvSpPr>
        <p:spPr bwMode="auto">
          <a:xfrm>
            <a:off x="5791200" y="4724400"/>
            <a:ext cx="838200" cy="641350"/>
          </a:xfrm>
          <a:prstGeom prst="rect">
            <a:avLst/>
          </a:prstGeom>
          <a:noFill/>
          <a:ln w="9525">
            <a:noFill/>
            <a:miter lim="800000"/>
            <a:headEnd/>
            <a:tailEnd/>
          </a:ln>
          <a:effectLst/>
        </p:spPr>
        <p:txBody>
          <a:bodyPr>
            <a:spAutoFit/>
          </a:bodyPr>
          <a:lstStyle/>
          <a:p>
            <a:pPr>
              <a:defRPr/>
            </a:pPr>
            <a:r>
              <a:rPr lang="en-US" kern="0">
                <a:solidFill>
                  <a:sysClr val="windowText" lastClr="000000"/>
                </a:solidFill>
              </a:rPr>
              <a:t>64K block</a:t>
            </a:r>
          </a:p>
        </p:txBody>
      </p:sp>
      <p:sp>
        <p:nvSpPr>
          <p:cNvPr id="47" name="Text Box 22"/>
          <p:cNvSpPr txBox="1">
            <a:spLocks noChangeArrowheads="1"/>
          </p:cNvSpPr>
          <p:nvPr/>
        </p:nvSpPr>
        <p:spPr bwMode="auto">
          <a:xfrm>
            <a:off x="6781800" y="4724400"/>
            <a:ext cx="838200" cy="641350"/>
          </a:xfrm>
          <a:prstGeom prst="rect">
            <a:avLst/>
          </a:prstGeom>
          <a:noFill/>
          <a:ln w="9525">
            <a:noFill/>
            <a:miter lim="800000"/>
            <a:headEnd/>
            <a:tailEnd/>
          </a:ln>
          <a:effectLst/>
        </p:spPr>
        <p:txBody>
          <a:bodyPr>
            <a:spAutoFit/>
          </a:bodyPr>
          <a:lstStyle/>
          <a:p>
            <a:pPr>
              <a:defRPr/>
            </a:pPr>
            <a:r>
              <a:rPr lang="en-US" kern="0">
                <a:solidFill>
                  <a:sysClr val="windowText" lastClr="000000"/>
                </a:solidFill>
              </a:rPr>
              <a:t>64K block</a:t>
            </a:r>
          </a:p>
        </p:txBody>
      </p:sp>
      <p:sp>
        <p:nvSpPr>
          <p:cNvPr id="48" name="Text Box 23"/>
          <p:cNvSpPr txBox="1">
            <a:spLocks noChangeArrowheads="1"/>
          </p:cNvSpPr>
          <p:nvPr/>
        </p:nvSpPr>
        <p:spPr bwMode="auto">
          <a:xfrm>
            <a:off x="7756525" y="4608513"/>
            <a:ext cx="1060450" cy="366712"/>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SSTable</a:t>
            </a:r>
          </a:p>
        </p:txBody>
      </p:sp>
      <p:sp>
        <p:nvSpPr>
          <p:cNvPr id="49" name="Rectangle 29"/>
          <p:cNvSpPr>
            <a:spLocks noChangeArrowheads="1"/>
          </p:cNvSpPr>
          <p:nvPr/>
        </p:nvSpPr>
        <p:spPr bwMode="auto">
          <a:xfrm>
            <a:off x="228600" y="4038600"/>
            <a:ext cx="8763000" cy="21336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50" name="Text Box 30"/>
          <p:cNvSpPr txBox="1">
            <a:spLocks noChangeArrowheads="1"/>
          </p:cNvSpPr>
          <p:nvPr/>
        </p:nvSpPr>
        <p:spPr bwMode="auto">
          <a:xfrm>
            <a:off x="441325" y="4075113"/>
            <a:ext cx="819150" cy="366712"/>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Tablet</a:t>
            </a:r>
          </a:p>
        </p:txBody>
      </p:sp>
      <p:sp>
        <p:nvSpPr>
          <p:cNvPr id="51" name="Text Box 31"/>
          <p:cNvSpPr txBox="1">
            <a:spLocks noChangeArrowheads="1"/>
          </p:cNvSpPr>
          <p:nvPr/>
        </p:nvSpPr>
        <p:spPr bwMode="auto">
          <a:xfrm>
            <a:off x="1508125" y="3998913"/>
            <a:ext cx="184150" cy="366712"/>
          </a:xfrm>
          <a:prstGeom prst="rect">
            <a:avLst/>
          </a:prstGeom>
          <a:noFill/>
          <a:ln w="9525">
            <a:noFill/>
            <a:miter lim="800000"/>
            <a:headEnd/>
            <a:tailEnd/>
          </a:ln>
          <a:effectLst/>
        </p:spPr>
        <p:txBody>
          <a:bodyPr wrap="none">
            <a:spAutoFit/>
          </a:bodyPr>
          <a:lstStyle/>
          <a:p>
            <a:pPr>
              <a:defRPr/>
            </a:pPr>
            <a:endParaRPr lang="en-US" kern="0">
              <a:solidFill>
                <a:sysClr val="windowText" lastClr="000000"/>
              </a:solidFill>
            </a:endParaRPr>
          </a:p>
        </p:txBody>
      </p:sp>
      <p:sp>
        <p:nvSpPr>
          <p:cNvPr id="52" name="Text Box 32"/>
          <p:cNvSpPr txBox="1">
            <a:spLocks noChangeArrowheads="1"/>
          </p:cNvSpPr>
          <p:nvPr/>
        </p:nvSpPr>
        <p:spPr bwMode="auto">
          <a:xfrm>
            <a:off x="1524000" y="4038600"/>
            <a:ext cx="1828800" cy="366713"/>
          </a:xfrm>
          <a:prstGeom prst="rect">
            <a:avLst/>
          </a:prstGeom>
          <a:noFill/>
          <a:ln w="9525">
            <a:noFill/>
            <a:miter lim="800000"/>
            <a:headEnd/>
            <a:tailEnd/>
          </a:ln>
          <a:effectLst/>
        </p:spPr>
        <p:txBody>
          <a:bodyPr>
            <a:spAutoFit/>
          </a:bodyPr>
          <a:lstStyle/>
          <a:p>
            <a:pPr>
              <a:spcBef>
                <a:spcPct val="50000"/>
              </a:spcBef>
              <a:defRPr/>
            </a:pPr>
            <a:r>
              <a:rPr lang="en-US" kern="0">
                <a:solidFill>
                  <a:sysClr val="windowText" lastClr="000000"/>
                </a:solidFill>
              </a:rPr>
              <a:t>Start:aardvark</a:t>
            </a:r>
          </a:p>
        </p:txBody>
      </p:sp>
      <p:sp>
        <p:nvSpPr>
          <p:cNvPr id="53" name="Text Box 33"/>
          <p:cNvSpPr txBox="1">
            <a:spLocks noChangeArrowheads="1"/>
          </p:cNvSpPr>
          <p:nvPr/>
        </p:nvSpPr>
        <p:spPr bwMode="auto">
          <a:xfrm>
            <a:off x="3505200" y="4038600"/>
            <a:ext cx="1371600" cy="366713"/>
          </a:xfrm>
          <a:prstGeom prst="rect">
            <a:avLst/>
          </a:prstGeom>
          <a:noFill/>
          <a:ln w="9525">
            <a:noFill/>
            <a:miter lim="800000"/>
            <a:headEnd/>
            <a:tailEnd/>
          </a:ln>
          <a:effectLst/>
        </p:spPr>
        <p:txBody>
          <a:bodyPr>
            <a:spAutoFit/>
          </a:bodyPr>
          <a:lstStyle/>
          <a:p>
            <a:pPr>
              <a:spcBef>
                <a:spcPct val="50000"/>
              </a:spcBef>
              <a:defRPr/>
            </a:pPr>
            <a:r>
              <a:rPr lang="en-US" kern="0">
                <a:solidFill>
                  <a:sysClr val="windowText" lastClr="000000"/>
                </a:solidFill>
              </a:rPr>
              <a:t>End:apple</a:t>
            </a:r>
          </a:p>
        </p:txBody>
      </p:sp>
      <p:sp>
        <p:nvSpPr>
          <p:cNvPr id="54" name="TextBox 53"/>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en-US" sz="1000" dirty="0">
                <a:solidFill>
                  <a:srgbClr val="000000"/>
                </a:solidFill>
              </a:rPr>
              <a:t>Source: Graphic from slides by Erik Paulson</a:t>
            </a:r>
          </a:p>
        </p:txBody>
      </p:sp>
    </p:spTree>
    <p:extLst>
      <p:ext uri="{BB962C8B-B14F-4D97-AF65-F5344CB8AC3E}">
        <p14:creationId xmlns:p14="http://schemas.microsoft.com/office/powerpoint/2010/main" val="336079936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t>
            </a:r>
            <a:endParaRPr lang="en-US" dirty="0"/>
          </a:p>
        </p:txBody>
      </p:sp>
      <p:sp>
        <p:nvSpPr>
          <p:cNvPr id="3" name="Content Placeholder 2"/>
          <p:cNvSpPr>
            <a:spLocks noGrp="1"/>
          </p:cNvSpPr>
          <p:nvPr>
            <p:ph idx="1"/>
          </p:nvPr>
        </p:nvSpPr>
        <p:spPr/>
        <p:txBody>
          <a:bodyPr/>
          <a:lstStyle/>
          <a:p>
            <a:r>
              <a:rPr lang="en-US" dirty="0" smtClean="0"/>
              <a:t>Multiple tablets make up the table</a:t>
            </a:r>
          </a:p>
          <a:p>
            <a:r>
              <a:rPr lang="en-US" dirty="0" err="1" smtClean="0"/>
              <a:t>SSTables</a:t>
            </a:r>
            <a:r>
              <a:rPr lang="en-US" dirty="0" smtClean="0"/>
              <a:t> can be shared</a:t>
            </a:r>
          </a:p>
          <a:p>
            <a:endParaRPr lang="en-US" dirty="0"/>
          </a:p>
        </p:txBody>
      </p:sp>
      <p:sp>
        <p:nvSpPr>
          <p:cNvPr id="25" name="Rectangle 4"/>
          <p:cNvSpPr>
            <a:spLocks noChangeArrowheads="1"/>
          </p:cNvSpPr>
          <p:nvPr/>
        </p:nvSpPr>
        <p:spPr bwMode="auto">
          <a:xfrm>
            <a:off x="1981200" y="4306887"/>
            <a:ext cx="990600" cy="11430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26" name="Text Box 5"/>
          <p:cNvSpPr txBox="1">
            <a:spLocks noChangeArrowheads="1"/>
          </p:cNvSpPr>
          <p:nvPr/>
        </p:nvSpPr>
        <p:spPr bwMode="auto">
          <a:xfrm>
            <a:off x="1981200" y="4611687"/>
            <a:ext cx="1060450" cy="366713"/>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SSTable</a:t>
            </a:r>
          </a:p>
        </p:txBody>
      </p:sp>
      <p:sp>
        <p:nvSpPr>
          <p:cNvPr id="27" name="Rectangle 6"/>
          <p:cNvSpPr>
            <a:spLocks noChangeArrowheads="1"/>
          </p:cNvSpPr>
          <p:nvPr/>
        </p:nvSpPr>
        <p:spPr bwMode="auto">
          <a:xfrm>
            <a:off x="3048000" y="4306887"/>
            <a:ext cx="990600" cy="11430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28" name="Text Box 7"/>
          <p:cNvSpPr txBox="1">
            <a:spLocks noChangeArrowheads="1"/>
          </p:cNvSpPr>
          <p:nvPr/>
        </p:nvSpPr>
        <p:spPr bwMode="auto">
          <a:xfrm>
            <a:off x="3048000" y="4611687"/>
            <a:ext cx="1060450" cy="366713"/>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SSTable</a:t>
            </a:r>
          </a:p>
        </p:txBody>
      </p:sp>
      <p:sp>
        <p:nvSpPr>
          <p:cNvPr id="29" name="Rectangle 8"/>
          <p:cNvSpPr>
            <a:spLocks noChangeArrowheads="1"/>
          </p:cNvSpPr>
          <p:nvPr/>
        </p:nvSpPr>
        <p:spPr bwMode="auto">
          <a:xfrm>
            <a:off x="4419600" y="4306887"/>
            <a:ext cx="990600" cy="11430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0" name="Text Box 9"/>
          <p:cNvSpPr txBox="1">
            <a:spLocks noChangeArrowheads="1"/>
          </p:cNvSpPr>
          <p:nvPr/>
        </p:nvSpPr>
        <p:spPr bwMode="auto">
          <a:xfrm>
            <a:off x="4419600" y="4611687"/>
            <a:ext cx="1060450" cy="366713"/>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SSTable</a:t>
            </a:r>
          </a:p>
        </p:txBody>
      </p:sp>
      <p:sp>
        <p:nvSpPr>
          <p:cNvPr id="31" name="Rectangle 10"/>
          <p:cNvSpPr>
            <a:spLocks noChangeArrowheads="1"/>
          </p:cNvSpPr>
          <p:nvPr/>
        </p:nvSpPr>
        <p:spPr bwMode="auto">
          <a:xfrm>
            <a:off x="5486400" y="4306887"/>
            <a:ext cx="990600" cy="11430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2" name="Text Box 11"/>
          <p:cNvSpPr txBox="1">
            <a:spLocks noChangeArrowheads="1"/>
          </p:cNvSpPr>
          <p:nvPr/>
        </p:nvSpPr>
        <p:spPr bwMode="auto">
          <a:xfrm>
            <a:off x="5486400" y="4611687"/>
            <a:ext cx="1060450" cy="366713"/>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SSTable</a:t>
            </a:r>
          </a:p>
        </p:txBody>
      </p:sp>
      <p:sp>
        <p:nvSpPr>
          <p:cNvPr id="33" name="Rectangle 12"/>
          <p:cNvSpPr>
            <a:spLocks noChangeArrowheads="1"/>
          </p:cNvSpPr>
          <p:nvPr/>
        </p:nvSpPr>
        <p:spPr bwMode="auto">
          <a:xfrm>
            <a:off x="1828800" y="3011487"/>
            <a:ext cx="2514600" cy="6858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4" name="Text Box 13"/>
          <p:cNvSpPr txBox="1">
            <a:spLocks noChangeArrowheads="1"/>
          </p:cNvSpPr>
          <p:nvPr/>
        </p:nvSpPr>
        <p:spPr bwMode="auto">
          <a:xfrm>
            <a:off x="1889125" y="2971800"/>
            <a:ext cx="819150" cy="366712"/>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Tablet</a:t>
            </a:r>
          </a:p>
        </p:txBody>
      </p:sp>
      <p:sp>
        <p:nvSpPr>
          <p:cNvPr id="35" name="Text Box 14"/>
          <p:cNvSpPr txBox="1">
            <a:spLocks noChangeArrowheads="1"/>
          </p:cNvSpPr>
          <p:nvPr/>
        </p:nvSpPr>
        <p:spPr bwMode="auto">
          <a:xfrm>
            <a:off x="1812925" y="3352800"/>
            <a:ext cx="1073150" cy="366712"/>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aardvark</a:t>
            </a:r>
          </a:p>
        </p:txBody>
      </p:sp>
      <p:sp>
        <p:nvSpPr>
          <p:cNvPr id="36" name="Text Box 15"/>
          <p:cNvSpPr txBox="1">
            <a:spLocks noChangeArrowheads="1"/>
          </p:cNvSpPr>
          <p:nvPr/>
        </p:nvSpPr>
        <p:spPr bwMode="auto">
          <a:xfrm>
            <a:off x="3657600" y="3316287"/>
            <a:ext cx="742950" cy="366713"/>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apple</a:t>
            </a:r>
          </a:p>
        </p:txBody>
      </p:sp>
      <p:sp>
        <p:nvSpPr>
          <p:cNvPr id="37" name="Rectangle 16"/>
          <p:cNvSpPr>
            <a:spLocks noChangeArrowheads="1"/>
          </p:cNvSpPr>
          <p:nvPr/>
        </p:nvSpPr>
        <p:spPr bwMode="auto">
          <a:xfrm>
            <a:off x="4724400" y="3011487"/>
            <a:ext cx="2514600" cy="6858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8" name="Text Box 17"/>
          <p:cNvSpPr txBox="1">
            <a:spLocks noChangeArrowheads="1"/>
          </p:cNvSpPr>
          <p:nvPr/>
        </p:nvSpPr>
        <p:spPr bwMode="auto">
          <a:xfrm>
            <a:off x="4784725" y="2971800"/>
            <a:ext cx="819150" cy="366712"/>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Tablet</a:t>
            </a:r>
          </a:p>
        </p:txBody>
      </p:sp>
      <p:sp>
        <p:nvSpPr>
          <p:cNvPr id="39" name="Text Box 18"/>
          <p:cNvSpPr txBox="1">
            <a:spLocks noChangeArrowheads="1"/>
          </p:cNvSpPr>
          <p:nvPr/>
        </p:nvSpPr>
        <p:spPr bwMode="auto">
          <a:xfrm>
            <a:off x="4708525" y="3352800"/>
            <a:ext cx="1504950" cy="366712"/>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apple_two_E</a:t>
            </a:r>
          </a:p>
        </p:txBody>
      </p:sp>
      <p:sp>
        <p:nvSpPr>
          <p:cNvPr id="40" name="Text Box 19"/>
          <p:cNvSpPr txBox="1">
            <a:spLocks noChangeArrowheads="1"/>
          </p:cNvSpPr>
          <p:nvPr/>
        </p:nvSpPr>
        <p:spPr bwMode="auto">
          <a:xfrm>
            <a:off x="6553200" y="3316287"/>
            <a:ext cx="628650" cy="366713"/>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boat</a:t>
            </a:r>
          </a:p>
        </p:txBody>
      </p:sp>
      <p:sp>
        <p:nvSpPr>
          <p:cNvPr id="41" name="Line 20"/>
          <p:cNvSpPr>
            <a:spLocks noChangeShapeType="1"/>
          </p:cNvSpPr>
          <p:nvPr/>
        </p:nvSpPr>
        <p:spPr bwMode="auto">
          <a:xfrm flipH="1">
            <a:off x="2286000" y="3697287"/>
            <a:ext cx="76200" cy="609600"/>
          </a:xfrm>
          <a:prstGeom prst="line">
            <a:avLst/>
          </a:prstGeom>
          <a:noFill/>
          <a:ln w="9525">
            <a:solidFill>
              <a:srgbClr val="000000"/>
            </a:solidFill>
            <a:round/>
            <a:headEnd/>
            <a:tailEnd type="triangle" w="med" len="med"/>
          </a:ln>
          <a:effectLst/>
        </p:spPr>
        <p:txBody>
          <a:bodyPr/>
          <a:lstStyle/>
          <a:p>
            <a:pPr>
              <a:defRPr/>
            </a:pPr>
            <a:endParaRPr lang="en-US" kern="0">
              <a:solidFill>
                <a:sysClr val="windowText" lastClr="000000"/>
              </a:solidFill>
            </a:endParaRPr>
          </a:p>
        </p:txBody>
      </p:sp>
      <p:sp>
        <p:nvSpPr>
          <p:cNvPr id="42" name="Line 21"/>
          <p:cNvSpPr>
            <a:spLocks noChangeShapeType="1"/>
          </p:cNvSpPr>
          <p:nvPr/>
        </p:nvSpPr>
        <p:spPr bwMode="auto">
          <a:xfrm>
            <a:off x="3124200" y="3697287"/>
            <a:ext cx="304800" cy="609600"/>
          </a:xfrm>
          <a:prstGeom prst="line">
            <a:avLst/>
          </a:prstGeom>
          <a:noFill/>
          <a:ln w="9525">
            <a:solidFill>
              <a:srgbClr val="000000"/>
            </a:solidFill>
            <a:round/>
            <a:headEnd/>
            <a:tailEnd type="triangle" w="med" len="med"/>
          </a:ln>
          <a:effectLst/>
        </p:spPr>
        <p:txBody>
          <a:bodyPr/>
          <a:lstStyle/>
          <a:p>
            <a:pPr>
              <a:defRPr/>
            </a:pPr>
            <a:endParaRPr lang="en-US" kern="0">
              <a:solidFill>
                <a:sysClr val="windowText" lastClr="000000"/>
              </a:solidFill>
            </a:endParaRPr>
          </a:p>
        </p:txBody>
      </p:sp>
      <p:sp>
        <p:nvSpPr>
          <p:cNvPr id="43" name="Line 22"/>
          <p:cNvSpPr>
            <a:spLocks noChangeShapeType="1"/>
          </p:cNvSpPr>
          <p:nvPr/>
        </p:nvSpPr>
        <p:spPr bwMode="auto">
          <a:xfrm>
            <a:off x="3581400" y="3697287"/>
            <a:ext cx="1143000" cy="609600"/>
          </a:xfrm>
          <a:prstGeom prst="line">
            <a:avLst/>
          </a:prstGeom>
          <a:noFill/>
          <a:ln w="9525">
            <a:solidFill>
              <a:srgbClr val="000000"/>
            </a:solidFill>
            <a:round/>
            <a:headEnd/>
            <a:tailEnd type="triangle" w="med" len="med"/>
          </a:ln>
          <a:effectLst/>
        </p:spPr>
        <p:txBody>
          <a:bodyPr/>
          <a:lstStyle/>
          <a:p>
            <a:pPr>
              <a:defRPr/>
            </a:pPr>
            <a:endParaRPr lang="en-US" kern="0">
              <a:solidFill>
                <a:sysClr val="windowText" lastClr="000000"/>
              </a:solidFill>
            </a:endParaRPr>
          </a:p>
        </p:txBody>
      </p:sp>
      <p:sp>
        <p:nvSpPr>
          <p:cNvPr id="44" name="Line 23"/>
          <p:cNvSpPr>
            <a:spLocks noChangeShapeType="1"/>
          </p:cNvSpPr>
          <p:nvPr/>
        </p:nvSpPr>
        <p:spPr bwMode="auto">
          <a:xfrm flipH="1">
            <a:off x="5029200" y="3697287"/>
            <a:ext cx="533400" cy="609600"/>
          </a:xfrm>
          <a:prstGeom prst="line">
            <a:avLst/>
          </a:prstGeom>
          <a:noFill/>
          <a:ln w="9525">
            <a:solidFill>
              <a:srgbClr val="000000"/>
            </a:solidFill>
            <a:round/>
            <a:headEnd/>
            <a:tailEnd type="triangle" w="med" len="med"/>
          </a:ln>
          <a:effectLst/>
        </p:spPr>
        <p:txBody>
          <a:bodyPr/>
          <a:lstStyle/>
          <a:p>
            <a:pPr>
              <a:defRPr/>
            </a:pPr>
            <a:endParaRPr lang="en-US" kern="0">
              <a:solidFill>
                <a:sysClr val="windowText" lastClr="000000"/>
              </a:solidFill>
            </a:endParaRPr>
          </a:p>
        </p:txBody>
      </p:sp>
      <p:sp>
        <p:nvSpPr>
          <p:cNvPr id="45" name="Line 24"/>
          <p:cNvSpPr>
            <a:spLocks noChangeShapeType="1"/>
          </p:cNvSpPr>
          <p:nvPr/>
        </p:nvSpPr>
        <p:spPr bwMode="auto">
          <a:xfrm flipH="1">
            <a:off x="6019800" y="3697287"/>
            <a:ext cx="381000" cy="609600"/>
          </a:xfrm>
          <a:prstGeom prst="line">
            <a:avLst/>
          </a:prstGeom>
          <a:noFill/>
          <a:ln w="9525">
            <a:solidFill>
              <a:srgbClr val="000000"/>
            </a:solidFill>
            <a:round/>
            <a:headEnd/>
            <a:tailEnd type="triangle" w="med" len="med"/>
          </a:ln>
          <a:effectLst/>
        </p:spPr>
        <p:txBody>
          <a:bodyPr/>
          <a:lstStyle/>
          <a:p>
            <a:pPr>
              <a:defRPr/>
            </a:pPr>
            <a:endParaRPr lang="en-US" kern="0">
              <a:solidFill>
                <a:sysClr val="windowText" lastClr="000000"/>
              </a:solidFill>
            </a:endParaRPr>
          </a:p>
        </p:txBody>
      </p:sp>
      <p:sp>
        <p:nvSpPr>
          <p:cNvPr id="46" name="TextBox 45"/>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en-US" sz="1000" dirty="0">
                <a:solidFill>
                  <a:srgbClr val="000000"/>
                </a:solidFill>
              </a:rPr>
              <a:t>Source: Graphic from slides by Erik Paulson</a:t>
            </a:r>
          </a:p>
        </p:txBody>
      </p:sp>
    </p:spTree>
    <p:extLst>
      <p:ext uri="{BB962C8B-B14F-4D97-AF65-F5344CB8AC3E}">
        <p14:creationId xmlns:p14="http://schemas.microsoft.com/office/powerpoint/2010/main" val="312765136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lstStyle/>
          <a:p>
            <a:r>
              <a:rPr lang="en-US" dirty="0" smtClean="0"/>
              <a:t>Client library</a:t>
            </a:r>
          </a:p>
          <a:p>
            <a:r>
              <a:rPr lang="en-US" dirty="0" smtClean="0"/>
              <a:t>Single master server</a:t>
            </a:r>
          </a:p>
          <a:p>
            <a:r>
              <a:rPr lang="en-US" dirty="0" smtClean="0"/>
              <a:t>Tablet servers</a:t>
            </a:r>
          </a:p>
        </p:txBody>
      </p:sp>
    </p:spTree>
    <p:extLst>
      <p:ext uri="{BB962C8B-B14F-4D97-AF65-F5344CB8AC3E}">
        <p14:creationId xmlns:p14="http://schemas.microsoft.com/office/powerpoint/2010/main" val="1682126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Bigtable</a:t>
            </a:r>
            <a:r>
              <a:rPr lang="en-US" dirty="0" smtClean="0"/>
              <a:t> Master</a:t>
            </a:r>
            <a:endParaRPr lang="en-US" dirty="0"/>
          </a:p>
        </p:txBody>
      </p:sp>
      <p:sp>
        <p:nvSpPr>
          <p:cNvPr id="3" name="Content Placeholder 2"/>
          <p:cNvSpPr>
            <a:spLocks noGrp="1"/>
          </p:cNvSpPr>
          <p:nvPr>
            <p:ph idx="1"/>
          </p:nvPr>
        </p:nvSpPr>
        <p:spPr/>
        <p:txBody>
          <a:bodyPr/>
          <a:lstStyle/>
          <a:p>
            <a:r>
              <a:rPr lang="en-US" dirty="0" smtClean="0"/>
              <a:t>Assigns tablets to tablet servers</a:t>
            </a:r>
          </a:p>
          <a:p>
            <a:r>
              <a:rPr lang="en-US" dirty="0" smtClean="0"/>
              <a:t>Detects addition and expiration of tablet servers</a:t>
            </a:r>
          </a:p>
          <a:p>
            <a:r>
              <a:rPr lang="en-US" dirty="0" smtClean="0"/>
              <a:t>Balances tablet server load</a:t>
            </a:r>
          </a:p>
          <a:p>
            <a:r>
              <a:rPr lang="en-US" dirty="0" smtClean="0"/>
              <a:t>Handles garbage collection</a:t>
            </a:r>
          </a:p>
          <a:p>
            <a:r>
              <a:rPr lang="en-US" dirty="0" smtClean="0"/>
              <a:t>Handles schema changes</a:t>
            </a:r>
            <a:endParaRPr lang="en-US" dirty="0"/>
          </a:p>
        </p:txBody>
      </p:sp>
    </p:spTree>
    <p:extLst>
      <p:ext uri="{BB962C8B-B14F-4D97-AF65-F5344CB8AC3E}">
        <p14:creationId xmlns:p14="http://schemas.microsoft.com/office/powerpoint/2010/main" val="988725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Bigtable</a:t>
            </a:r>
            <a:r>
              <a:rPr lang="en-US" dirty="0" smtClean="0"/>
              <a:t> Tablet Servers</a:t>
            </a:r>
            <a:endParaRPr lang="en-US" dirty="0"/>
          </a:p>
        </p:txBody>
      </p:sp>
      <p:sp>
        <p:nvSpPr>
          <p:cNvPr id="3" name="Content Placeholder 2"/>
          <p:cNvSpPr>
            <a:spLocks noGrp="1"/>
          </p:cNvSpPr>
          <p:nvPr>
            <p:ph idx="1"/>
          </p:nvPr>
        </p:nvSpPr>
        <p:spPr/>
        <p:txBody>
          <a:bodyPr/>
          <a:lstStyle/>
          <a:p>
            <a:r>
              <a:rPr lang="en-US" dirty="0" smtClean="0"/>
              <a:t>Each tablet server manages a set of tablets</a:t>
            </a:r>
          </a:p>
          <a:p>
            <a:pPr lvl="1"/>
            <a:r>
              <a:rPr lang="en-US" dirty="0" smtClean="0"/>
              <a:t>Typically between ten to a thousand tablets</a:t>
            </a:r>
          </a:p>
          <a:p>
            <a:pPr lvl="1"/>
            <a:r>
              <a:rPr lang="en-US" dirty="0" smtClean="0"/>
              <a:t>Each 100-200 MB by default</a:t>
            </a:r>
          </a:p>
          <a:p>
            <a:r>
              <a:rPr lang="en-US" dirty="0" smtClean="0"/>
              <a:t>Handles read and write requests to the tablets</a:t>
            </a:r>
          </a:p>
          <a:p>
            <a:r>
              <a:rPr lang="en-US" dirty="0" smtClean="0"/>
              <a:t>Splits tablets that have grown too large</a:t>
            </a:r>
          </a:p>
        </p:txBody>
      </p:sp>
    </p:spTree>
    <p:extLst>
      <p:ext uri="{BB962C8B-B14F-4D97-AF65-F5344CB8AC3E}">
        <p14:creationId xmlns:p14="http://schemas.microsoft.com/office/powerpoint/2010/main" val="3226550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Scaling RDBMS - Sharding</a:t>
            </a:r>
          </a:p>
        </p:txBody>
      </p:sp>
      <p:sp>
        <p:nvSpPr>
          <p:cNvPr id="35843" name="Rectangle 3"/>
          <p:cNvSpPr>
            <a:spLocks noGrp="1" noChangeArrowheads="1"/>
          </p:cNvSpPr>
          <p:nvPr>
            <p:ph type="body" idx="1"/>
          </p:nvPr>
        </p:nvSpPr>
        <p:spPr/>
        <p:txBody>
          <a:bodyPr/>
          <a:lstStyle/>
          <a:p>
            <a:r>
              <a:rPr lang="en-US" sz="2400"/>
              <a:t>Partition or sharding</a:t>
            </a:r>
          </a:p>
          <a:p>
            <a:pPr lvl="1"/>
            <a:r>
              <a:rPr lang="en-US" sz="2200"/>
              <a:t>Scales well for both reads and writes</a:t>
            </a:r>
          </a:p>
          <a:p>
            <a:pPr lvl="1"/>
            <a:r>
              <a:rPr lang="en-US" sz="2200"/>
              <a:t>Not transparent, application needs to be partition-aware</a:t>
            </a:r>
          </a:p>
          <a:p>
            <a:pPr lvl="1"/>
            <a:r>
              <a:rPr lang="en-US" sz="2200"/>
              <a:t>Can no longer have relationships/joins across partitions</a:t>
            </a:r>
          </a:p>
          <a:p>
            <a:pPr lvl="1"/>
            <a:r>
              <a:rPr lang="en-US" sz="2200"/>
              <a:t>Loss of referential integrity across shards</a:t>
            </a:r>
          </a:p>
        </p:txBody>
      </p:sp>
    </p:spTree>
    <p:extLst>
      <p:ext uri="{BB962C8B-B14F-4D97-AF65-F5344CB8AC3E}">
        <p14:creationId xmlns:p14="http://schemas.microsoft.com/office/powerpoint/2010/main" val="27235598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Tablet Location</a:t>
            </a:r>
            <a:endParaRPr lang="en-US" dirty="0"/>
          </a:p>
        </p:txBody>
      </p:sp>
      <p:pic>
        <p:nvPicPr>
          <p:cNvPr id="4" name="Picture 3" descr="Bigtable_TabletLocation.png"/>
          <p:cNvPicPr>
            <a:picLocks noChangeAspect="1"/>
          </p:cNvPicPr>
          <p:nvPr/>
        </p:nvPicPr>
        <p:blipFill>
          <a:blip r:embed="rId2" cstate="print"/>
          <a:stretch>
            <a:fillRect/>
          </a:stretch>
        </p:blipFill>
        <p:spPr>
          <a:xfrm>
            <a:off x="609600" y="1219200"/>
            <a:ext cx="7948613" cy="4397283"/>
          </a:xfrm>
          <a:prstGeom prst="rect">
            <a:avLst/>
          </a:prstGeom>
        </p:spPr>
      </p:pic>
      <p:sp>
        <p:nvSpPr>
          <p:cNvPr id="5" name="TextBox 4"/>
          <p:cNvSpPr txBox="1"/>
          <p:nvPr/>
        </p:nvSpPr>
        <p:spPr>
          <a:xfrm>
            <a:off x="2133600" y="6096000"/>
            <a:ext cx="4822667" cy="369332"/>
          </a:xfrm>
          <a:prstGeom prst="rect">
            <a:avLst/>
          </a:prstGeom>
          <a:noFill/>
        </p:spPr>
        <p:txBody>
          <a:bodyPr wrap="none" rtlCol="0">
            <a:spAutoFit/>
          </a:bodyPr>
          <a:lstStyle/>
          <a:p>
            <a:r>
              <a:rPr lang="en-US" sz="1800" b="0" dirty="0" smtClean="0">
                <a:solidFill>
                  <a:schemeClr val="bg1"/>
                </a:solidFill>
              </a:rPr>
              <a:t>Upon discovery, clients cache tablet locations</a:t>
            </a:r>
            <a:endParaRPr lang="en-US" sz="1800" b="0" dirty="0">
              <a:solidFill>
                <a:schemeClr val="bg1"/>
              </a:solidFill>
            </a:endParaRPr>
          </a:p>
        </p:txBody>
      </p:sp>
      <p:sp>
        <p:nvSpPr>
          <p:cNvPr id="6" name="TextBox 5"/>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smtClean="0">
                <a:solidFill>
                  <a:schemeClr val="bg2"/>
                </a:solidFill>
              </a:rPr>
              <a:t>Image Source: Chang et al., OSDI 2006</a:t>
            </a:r>
            <a:endParaRPr lang="en-US" sz="1000" b="0" dirty="0">
              <a:solidFill>
                <a:schemeClr val="bg2"/>
              </a:solidFill>
            </a:endParaRPr>
          </a:p>
        </p:txBody>
      </p:sp>
    </p:spTree>
    <p:extLst>
      <p:ext uri="{BB962C8B-B14F-4D97-AF65-F5344CB8AC3E}">
        <p14:creationId xmlns:p14="http://schemas.microsoft.com/office/powerpoint/2010/main" val="1629881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Tablet Assignment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Master keeps track of:</a:t>
            </a:r>
          </a:p>
          <a:p>
            <a:pPr lvl="1"/>
            <a:r>
              <a:rPr lang="en-US" dirty="0" smtClean="0"/>
              <a:t>Set of live tablet servers</a:t>
            </a:r>
          </a:p>
          <a:p>
            <a:pPr lvl="1"/>
            <a:r>
              <a:rPr lang="en-US" dirty="0" smtClean="0"/>
              <a:t>Assignment of tablets to tablet servers</a:t>
            </a:r>
          </a:p>
          <a:p>
            <a:pPr lvl="1"/>
            <a:r>
              <a:rPr lang="en-US" dirty="0" smtClean="0"/>
              <a:t>Unassigned tablets</a:t>
            </a:r>
          </a:p>
          <a:p>
            <a:r>
              <a:rPr lang="en-US" dirty="0" smtClean="0"/>
              <a:t>Each tablet is assigned to one tablet server at a time</a:t>
            </a:r>
          </a:p>
          <a:p>
            <a:pPr lvl="1"/>
            <a:r>
              <a:rPr lang="en-US" dirty="0" smtClean="0"/>
              <a:t>Tablet server maintains an exclusive lock on a file in Chubby</a:t>
            </a:r>
          </a:p>
          <a:p>
            <a:pPr lvl="1"/>
            <a:r>
              <a:rPr lang="en-US" dirty="0" smtClean="0"/>
              <a:t>Master monitors tablet servers and handles assignment</a:t>
            </a:r>
          </a:p>
          <a:p>
            <a:r>
              <a:rPr lang="en-US" dirty="0" smtClean="0"/>
              <a:t>Changes to tablet structure</a:t>
            </a:r>
          </a:p>
          <a:p>
            <a:pPr lvl="1"/>
            <a:r>
              <a:rPr lang="en-US" dirty="0" smtClean="0"/>
              <a:t>Table creation/deletion (master initiated)</a:t>
            </a:r>
          </a:p>
          <a:p>
            <a:pPr lvl="1"/>
            <a:r>
              <a:rPr lang="en-US" dirty="0" smtClean="0"/>
              <a:t>Tablet merging (master initiated)</a:t>
            </a:r>
          </a:p>
          <a:p>
            <a:pPr lvl="1"/>
            <a:r>
              <a:rPr lang="en-US" dirty="0" smtClean="0"/>
              <a:t>Tablet splitting (tablet server initiated)</a:t>
            </a:r>
          </a:p>
          <a:p>
            <a:pPr lvl="1"/>
            <a:endParaRPr lang="en-US" dirty="0"/>
          </a:p>
        </p:txBody>
      </p:sp>
    </p:spTree>
    <p:extLst>
      <p:ext uri="{BB962C8B-B14F-4D97-AF65-F5344CB8AC3E}">
        <p14:creationId xmlns:p14="http://schemas.microsoft.com/office/powerpoint/2010/main" val="573432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Tablet Serving</a:t>
            </a:r>
            <a:endParaRPr lang="en-US" dirty="0"/>
          </a:p>
        </p:txBody>
      </p:sp>
      <p:pic>
        <p:nvPicPr>
          <p:cNvPr id="4" name="Picture 3" descr="Bigtable_TabletServing.png"/>
          <p:cNvPicPr>
            <a:picLocks noChangeAspect="1"/>
          </p:cNvPicPr>
          <p:nvPr/>
        </p:nvPicPr>
        <p:blipFill>
          <a:blip r:embed="rId2" cstate="print"/>
          <a:stretch>
            <a:fillRect/>
          </a:stretch>
        </p:blipFill>
        <p:spPr>
          <a:xfrm>
            <a:off x="881062" y="1371600"/>
            <a:ext cx="7043738" cy="4143375"/>
          </a:xfrm>
          <a:prstGeom prst="rect">
            <a:avLst/>
          </a:prstGeom>
        </p:spPr>
      </p:pic>
      <p:sp>
        <p:nvSpPr>
          <p:cNvPr id="5" name="TextBox 4"/>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smtClean="0">
                <a:solidFill>
                  <a:schemeClr val="bg2"/>
                </a:solidFill>
              </a:rPr>
              <a:t>Image Source: Chang et al., OSDI 2006</a:t>
            </a:r>
            <a:endParaRPr lang="en-US" sz="1000" b="0" dirty="0">
              <a:solidFill>
                <a:schemeClr val="bg2"/>
              </a:solidFill>
            </a:endParaRPr>
          </a:p>
        </p:txBody>
      </p:sp>
      <p:sp>
        <p:nvSpPr>
          <p:cNvPr id="6" name="TextBox 5"/>
          <p:cNvSpPr txBox="1"/>
          <p:nvPr/>
        </p:nvSpPr>
        <p:spPr>
          <a:xfrm>
            <a:off x="2554619" y="5791200"/>
            <a:ext cx="3846181" cy="400110"/>
          </a:xfrm>
          <a:prstGeom prst="rect">
            <a:avLst/>
          </a:prstGeom>
          <a:noFill/>
        </p:spPr>
        <p:txBody>
          <a:bodyPr wrap="none" rtlCol="0">
            <a:spAutoFit/>
          </a:bodyPr>
          <a:lstStyle/>
          <a:p>
            <a:r>
              <a:rPr lang="en-US" sz="2000" dirty="0" smtClean="0">
                <a:solidFill>
                  <a:schemeClr val="bg1"/>
                </a:solidFill>
              </a:rPr>
              <a:t>“Log Structured Merge Trees”</a:t>
            </a:r>
            <a:endParaRPr lang="en-US" sz="2000" dirty="0">
              <a:solidFill>
                <a:schemeClr val="bg1"/>
              </a:solidFill>
            </a:endParaRPr>
          </a:p>
        </p:txBody>
      </p:sp>
    </p:spTree>
    <p:extLst>
      <p:ext uri="{BB962C8B-B14F-4D97-AF65-F5344CB8AC3E}">
        <p14:creationId xmlns:p14="http://schemas.microsoft.com/office/powerpoint/2010/main" val="4215522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Minor compaction</a:t>
            </a:r>
          </a:p>
          <a:p>
            <a:pPr lvl="1"/>
            <a:r>
              <a:rPr lang="en-US" dirty="0" smtClean="0"/>
              <a:t>Converts the </a:t>
            </a:r>
            <a:r>
              <a:rPr lang="en-US" dirty="0" err="1" smtClean="0"/>
              <a:t>memtable</a:t>
            </a:r>
            <a:r>
              <a:rPr lang="en-US" dirty="0" smtClean="0"/>
              <a:t> into an </a:t>
            </a:r>
            <a:r>
              <a:rPr lang="en-US" dirty="0" err="1" smtClean="0"/>
              <a:t>SSTable</a:t>
            </a:r>
            <a:endParaRPr lang="en-US" dirty="0" smtClean="0"/>
          </a:p>
          <a:p>
            <a:pPr lvl="1"/>
            <a:r>
              <a:rPr lang="en-US" dirty="0" smtClean="0"/>
              <a:t>Reduces memory usage and log traffic on restart</a:t>
            </a:r>
          </a:p>
          <a:p>
            <a:r>
              <a:rPr lang="en-US" dirty="0" smtClean="0"/>
              <a:t>Merging compaction</a:t>
            </a:r>
          </a:p>
          <a:p>
            <a:pPr lvl="1"/>
            <a:r>
              <a:rPr lang="en-US" dirty="0" smtClean="0"/>
              <a:t>Reads the contents of a few </a:t>
            </a:r>
            <a:r>
              <a:rPr lang="en-US" dirty="0" err="1" smtClean="0"/>
              <a:t>SSTables</a:t>
            </a:r>
            <a:r>
              <a:rPr lang="en-US" dirty="0" smtClean="0"/>
              <a:t> and the </a:t>
            </a:r>
            <a:r>
              <a:rPr lang="en-US" dirty="0" err="1" smtClean="0"/>
              <a:t>memtable</a:t>
            </a:r>
            <a:r>
              <a:rPr lang="en-US" dirty="0" smtClean="0"/>
              <a:t>, and writes out a new </a:t>
            </a:r>
            <a:r>
              <a:rPr lang="en-US" dirty="0" err="1" smtClean="0"/>
              <a:t>SSTable</a:t>
            </a:r>
            <a:endParaRPr lang="en-US" dirty="0" smtClean="0"/>
          </a:p>
          <a:p>
            <a:pPr lvl="1"/>
            <a:r>
              <a:rPr lang="en-US" dirty="0" smtClean="0"/>
              <a:t>Reduces number of </a:t>
            </a:r>
            <a:r>
              <a:rPr lang="en-US" dirty="0" err="1" smtClean="0"/>
              <a:t>SSTables</a:t>
            </a:r>
            <a:endParaRPr lang="en-US" dirty="0" smtClean="0"/>
          </a:p>
          <a:p>
            <a:r>
              <a:rPr lang="en-US" dirty="0" smtClean="0"/>
              <a:t>Major compaction</a:t>
            </a:r>
          </a:p>
          <a:p>
            <a:pPr lvl="1"/>
            <a:r>
              <a:rPr lang="en-US" dirty="0" smtClean="0"/>
              <a:t>Merging compaction that results in only one </a:t>
            </a:r>
            <a:r>
              <a:rPr lang="en-US" dirty="0" err="1" smtClean="0"/>
              <a:t>SSTable</a:t>
            </a:r>
            <a:endParaRPr lang="en-US" dirty="0" smtClean="0"/>
          </a:p>
          <a:p>
            <a:pPr lvl="1"/>
            <a:r>
              <a:rPr lang="en-US" dirty="0" smtClean="0"/>
              <a:t>No deletion records, only live data</a:t>
            </a:r>
          </a:p>
          <a:p>
            <a:endParaRPr lang="en-US" dirty="0"/>
          </a:p>
        </p:txBody>
      </p:sp>
    </p:spTree>
    <p:extLst>
      <p:ext uri="{BB962C8B-B14F-4D97-AF65-F5344CB8AC3E}">
        <p14:creationId xmlns:p14="http://schemas.microsoft.com/office/powerpoint/2010/main" val="3042348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Bigtable</a:t>
            </a:r>
            <a:r>
              <a:rPr lang="en-US" dirty="0" smtClean="0"/>
              <a:t> Applications</a:t>
            </a:r>
            <a:endParaRPr lang="en-US" dirty="0"/>
          </a:p>
        </p:txBody>
      </p:sp>
      <p:sp>
        <p:nvSpPr>
          <p:cNvPr id="3" name="Content Placeholder 2"/>
          <p:cNvSpPr>
            <a:spLocks noGrp="1"/>
          </p:cNvSpPr>
          <p:nvPr>
            <p:ph idx="1"/>
          </p:nvPr>
        </p:nvSpPr>
        <p:spPr/>
        <p:txBody>
          <a:bodyPr/>
          <a:lstStyle/>
          <a:p>
            <a:r>
              <a:rPr lang="en-US" dirty="0" smtClean="0"/>
              <a:t>Data source and data sink for MapReduce</a:t>
            </a:r>
          </a:p>
          <a:p>
            <a:r>
              <a:rPr lang="en-US" dirty="0" smtClean="0"/>
              <a:t>Google’s web crawl</a:t>
            </a:r>
          </a:p>
          <a:p>
            <a:r>
              <a:rPr lang="en-US" dirty="0" smtClean="0"/>
              <a:t>Google Earth</a:t>
            </a:r>
          </a:p>
          <a:p>
            <a:r>
              <a:rPr lang="en-US" dirty="0" smtClean="0"/>
              <a:t>Google Analytics</a:t>
            </a:r>
            <a:endParaRPr lang="en-US" dirty="0"/>
          </a:p>
        </p:txBody>
      </p:sp>
    </p:spTree>
    <p:extLst>
      <p:ext uri="{BB962C8B-B14F-4D97-AF65-F5344CB8AC3E}">
        <p14:creationId xmlns:p14="http://schemas.microsoft.com/office/powerpoint/2010/main" val="2454832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lstStyle/>
          <a:p>
            <a:r>
              <a:rPr lang="en-US" dirty="0" smtClean="0"/>
              <a:t>Fault tolerance is hard</a:t>
            </a:r>
          </a:p>
          <a:p>
            <a:r>
              <a:rPr lang="en-US" dirty="0" smtClean="0"/>
              <a:t>Don’t add functionality before understanding its use</a:t>
            </a:r>
          </a:p>
          <a:p>
            <a:pPr lvl="1"/>
            <a:r>
              <a:rPr lang="en-US" dirty="0" smtClean="0"/>
              <a:t>Single-row transactions appear to be sufficient</a:t>
            </a:r>
          </a:p>
          <a:p>
            <a:r>
              <a:rPr lang="en-US" dirty="0" smtClean="0"/>
              <a:t>Keep it simple!</a:t>
            </a:r>
            <a:endParaRPr lang="en-US" dirty="0"/>
          </a:p>
        </p:txBody>
      </p:sp>
    </p:spTree>
    <p:extLst>
      <p:ext uri="{BB962C8B-B14F-4D97-AF65-F5344CB8AC3E}">
        <p14:creationId xmlns:p14="http://schemas.microsoft.com/office/powerpoint/2010/main" val="1079389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460500" y="1627188"/>
            <a:ext cx="7531100" cy="3173412"/>
          </a:xfrm>
        </p:spPr>
        <p:txBody>
          <a:bodyPr>
            <a:normAutofit/>
          </a:bodyPr>
          <a:lstStyle/>
          <a:p>
            <a:r>
              <a:rPr lang="en-US" altLang="en-US" b="0" dirty="0" err="1" smtClean="0"/>
              <a:t>HBase</a:t>
            </a:r>
            <a:r>
              <a:rPr lang="en-US" altLang="en-US" b="0" dirty="0" smtClean="0"/>
              <a:t> is an </a:t>
            </a:r>
            <a:r>
              <a:rPr lang="en-US" altLang="en-US" b="1" dirty="0" smtClean="0"/>
              <a:t>open-source</a:t>
            </a:r>
            <a:r>
              <a:rPr lang="en-US" altLang="en-US" b="0" dirty="0" smtClean="0"/>
              <a:t>,  </a:t>
            </a:r>
            <a:r>
              <a:rPr lang="en-US" altLang="en-US" b="1" dirty="0" smtClean="0"/>
              <a:t>distributed</a:t>
            </a:r>
            <a:r>
              <a:rPr lang="en-US" altLang="en-US" b="0" dirty="0" smtClean="0"/>
              <a:t>, </a:t>
            </a:r>
            <a:r>
              <a:rPr lang="en-US" altLang="en-US" b="1" dirty="0" smtClean="0"/>
              <a:t>column-oriented</a:t>
            </a:r>
            <a:r>
              <a:rPr lang="en-US" altLang="en-US" b="0" dirty="0" smtClean="0"/>
              <a:t> database built on top of HDFS based on </a:t>
            </a:r>
            <a:r>
              <a:rPr lang="en-US" altLang="en-US" b="0" dirty="0" err="1" smtClean="0"/>
              <a:t>BigTable</a:t>
            </a:r>
            <a:r>
              <a:rPr lang="en-US" altLang="en-US" b="0" dirty="0" smtClean="0"/>
              <a:t>! </a:t>
            </a:r>
            <a:endParaRPr lang="zh-TW" altLang="en-US" b="0" dirty="0" smtClean="0"/>
          </a:p>
        </p:txBody>
      </p:sp>
    </p:spTree>
    <p:extLst>
      <p:ext uri="{BB962C8B-B14F-4D97-AF65-F5344CB8AC3E}">
        <p14:creationId xmlns:p14="http://schemas.microsoft.com/office/powerpoint/2010/main" val="2842296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TW" smtClean="0"/>
              <a:t>HBase is ..</a:t>
            </a:r>
          </a:p>
        </p:txBody>
      </p:sp>
      <p:sp>
        <p:nvSpPr>
          <p:cNvPr id="4099" name="Rectangle 3"/>
          <p:cNvSpPr>
            <a:spLocks noGrp="1" noChangeArrowheads="1"/>
          </p:cNvSpPr>
          <p:nvPr>
            <p:ph type="body" idx="1"/>
          </p:nvPr>
        </p:nvSpPr>
        <p:spPr>
          <a:xfrm>
            <a:off x="457200" y="1600200"/>
            <a:ext cx="8229600" cy="4876800"/>
          </a:xfrm>
        </p:spPr>
        <p:txBody>
          <a:bodyPr/>
          <a:lstStyle/>
          <a:p>
            <a:r>
              <a:rPr lang="en-US" altLang="zh-TW" sz="2800" dirty="0" smtClean="0"/>
              <a:t>A distributed data store that can scale horizontally to 1,000s of commodity servers and petabytes of indexed storage.</a:t>
            </a:r>
          </a:p>
          <a:p>
            <a:r>
              <a:rPr lang="en-US" altLang="zh-TW" sz="2800" dirty="0" smtClean="0"/>
              <a:t>Designed to operate on top of the </a:t>
            </a:r>
            <a:r>
              <a:rPr lang="en-US" altLang="zh-TW" sz="2800" dirty="0" err="1" smtClean="0"/>
              <a:t>Hadoop</a:t>
            </a:r>
            <a:r>
              <a:rPr lang="en-US" altLang="zh-TW" sz="2800" dirty="0" smtClean="0"/>
              <a:t> distributed file system (HDFS) or </a:t>
            </a:r>
            <a:r>
              <a:rPr lang="en-US" altLang="zh-TW" sz="2800" dirty="0" err="1" smtClean="0"/>
              <a:t>Kosmos</a:t>
            </a:r>
            <a:r>
              <a:rPr lang="en-US" altLang="zh-TW" sz="2800" dirty="0" smtClean="0"/>
              <a:t> File System (KFS, aka </a:t>
            </a:r>
            <a:r>
              <a:rPr lang="en-US" altLang="zh-TW" sz="2800" dirty="0" err="1" smtClean="0"/>
              <a:t>Cloudstore</a:t>
            </a:r>
            <a:r>
              <a:rPr lang="en-US" altLang="zh-TW" sz="2800" dirty="0" smtClean="0"/>
              <a:t>) for scalability, fault tolerance, and high availability.</a:t>
            </a:r>
          </a:p>
        </p:txBody>
      </p:sp>
    </p:spTree>
    <p:extLst>
      <p:ext uri="{BB962C8B-B14F-4D97-AF65-F5344CB8AC3E}">
        <p14:creationId xmlns:p14="http://schemas.microsoft.com/office/powerpoint/2010/main" val="15043123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TW" smtClean="0"/>
              <a:t>Benefits</a:t>
            </a:r>
            <a:endParaRPr lang="zh-TW" altLang="en-US" smtClean="0"/>
          </a:p>
        </p:txBody>
      </p:sp>
      <p:sp>
        <p:nvSpPr>
          <p:cNvPr id="5123" name="Rectangle 3"/>
          <p:cNvSpPr>
            <a:spLocks noGrp="1" noChangeArrowheads="1"/>
          </p:cNvSpPr>
          <p:nvPr>
            <p:ph type="body" idx="1"/>
          </p:nvPr>
        </p:nvSpPr>
        <p:spPr/>
        <p:txBody>
          <a:bodyPr/>
          <a:lstStyle/>
          <a:p>
            <a:r>
              <a:rPr lang="en-US" altLang="zh-TW" smtClean="0"/>
              <a:t>Distributed storage</a:t>
            </a:r>
          </a:p>
          <a:p>
            <a:r>
              <a:rPr lang="en-US" altLang="zh-TW" smtClean="0"/>
              <a:t>Table-like in data structure </a:t>
            </a:r>
          </a:p>
          <a:p>
            <a:pPr lvl="1"/>
            <a:r>
              <a:rPr lang="en-US" altLang="zh-TW" smtClean="0"/>
              <a:t>multi-dimensional map</a:t>
            </a:r>
          </a:p>
          <a:p>
            <a:r>
              <a:rPr lang="en-US" altLang="zh-TW" smtClean="0"/>
              <a:t>High scalability</a:t>
            </a:r>
          </a:p>
          <a:p>
            <a:r>
              <a:rPr lang="en-US" altLang="zh-TW" smtClean="0"/>
              <a:t>High availability</a:t>
            </a:r>
          </a:p>
          <a:p>
            <a:r>
              <a:rPr lang="en-US" altLang="zh-TW" smtClean="0"/>
              <a:t>High performance</a:t>
            </a:r>
          </a:p>
        </p:txBody>
      </p:sp>
    </p:spTree>
    <p:extLst>
      <p:ext uri="{BB962C8B-B14F-4D97-AF65-F5344CB8AC3E}">
        <p14:creationId xmlns:p14="http://schemas.microsoft.com/office/powerpoint/2010/main" val="19217495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TW" smtClean="0"/>
              <a:t>Backdrop</a:t>
            </a:r>
            <a:endParaRPr lang="zh-TW" altLang="en-US" smtClean="0"/>
          </a:p>
        </p:txBody>
      </p:sp>
      <p:sp>
        <p:nvSpPr>
          <p:cNvPr id="6147" name="Rectangle 3"/>
          <p:cNvSpPr>
            <a:spLocks noGrp="1" noChangeArrowheads="1"/>
          </p:cNvSpPr>
          <p:nvPr>
            <p:ph type="body" idx="1"/>
          </p:nvPr>
        </p:nvSpPr>
        <p:spPr/>
        <p:txBody>
          <a:bodyPr/>
          <a:lstStyle/>
          <a:p>
            <a:pPr>
              <a:lnSpc>
                <a:spcPct val="90000"/>
              </a:lnSpc>
            </a:pPr>
            <a:r>
              <a:rPr lang="en-US" altLang="zh-TW" sz="2400" smtClean="0"/>
              <a:t>Started toward by Chad Walters and Jim</a:t>
            </a:r>
          </a:p>
          <a:p>
            <a:pPr>
              <a:lnSpc>
                <a:spcPct val="90000"/>
              </a:lnSpc>
            </a:pPr>
            <a:r>
              <a:rPr lang="en-US" altLang="zh-TW" sz="2400" smtClean="0"/>
              <a:t>2006.11</a:t>
            </a:r>
          </a:p>
          <a:p>
            <a:pPr lvl="1">
              <a:lnSpc>
                <a:spcPct val="90000"/>
              </a:lnSpc>
            </a:pPr>
            <a:r>
              <a:rPr lang="en-US" altLang="zh-TW" sz="2000" smtClean="0"/>
              <a:t>Google releases paper on BigTable</a:t>
            </a:r>
          </a:p>
          <a:p>
            <a:pPr>
              <a:lnSpc>
                <a:spcPct val="90000"/>
              </a:lnSpc>
            </a:pPr>
            <a:r>
              <a:rPr lang="en-US" altLang="zh-TW" sz="2400" smtClean="0"/>
              <a:t>2007.2</a:t>
            </a:r>
          </a:p>
          <a:p>
            <a:pPr lvl="1">
              <a:lnSpc>
                <a:spcPct val="90000"/>
              </a:lnSpc>
            </a:pPr>
            <a:r>
              <a:rPr lang="en-US" altLang="zh-TW" sz="2000" smtClean="0"/>
              <a:t>Initial HBase prototype created as Hadoop contrib.</a:t>
            </a:r>
          </a:p>
          <a:p>
            <a:pPr>
              <a:lnSpc>
                <a:spcPct val="90000"/>
              </a:lnSpc>
            </a:pPr>
            <a:r>
              <a:rPr lang="en-US" altLang="zh-TW" sz="2400" smtClean="0"/>
              <a:t>2007.10</a:t>
            </a:r>
          </a:p>
          <a:p>
            <a:pPr lvl="1">
              <a:lnSpc>
                <a:spcPct val="90000"/>
              </a:lnSpc>
            </a:pPr>
            <a:r>
              <a:rPr lang="en-US" altLang="zh-TW" sz="2000" smtClean="0"/>
              <a:t>First useable HBase</a:t>
            </a:r>
          </a:p>
          <a:p>
            <a:pPr>
              <a:lnSpc>
                <a:spcPct val="90000"/>
              </a:lnSpc>
            </a:pPr>
            <a:r>
              <a:rPr lang="en-US" altLang="zh-TW" sz="2400" smtClean="0"/>
              <a:t>2008.1</a:t>
            </a:r>
          </a:p>
          <a:p>
            <a:pPr lvl="1">
              <a:lnSpc>
                <a:spcPct val="90000"/>
              </a:lnSpc>
            </a:pPr>
            <a:r>
              <a:rPr lang="en-US" altLang="zh-TW" sz="2000" smtClean="0"/>
              <a:t>Hadoop become Apache top-level project and HBase becomes subproject</a:t>
            </a:r>
          </a:p>
          <a:p>
            <a:pPr>
              <a:lnSpc>
                <a:spcPct val="90000"/>
              </a:lnSpc>
            </a:pPr>
            <a:r>
              <a:rPr lang="en-US" altLang="zh-TW" sz="2400" smtClean="0"/>
              <a:t>2008.10~</a:t>
            </a:r>
          </a:p>
          <a:p>
            <a:pPr lvl="1">
              <a:lnSpc>
                <a:spcPct val="90000"/>
              </a:lnSpc>
            </a:pPr>
            <a:r>
              <a:rPr lang="en-US" altLang="zh-TW" sz="2000" smtClean="0"/>
              <a:t>HBase 0.18, 0.19 released</a:t>
            </a:r>
            <a:endParaRPr lang="zh-TW" altLang="en-US" sz="2000" smtClean="0"/>
          </a:p>
        </p:txBody>
      </p:sp>
    </p:spTree>
    <p:extLst>
      <p:ext uri="{BB962C8B-B14F-4D97-AF65-F5344CB8AC3E}">
        <p14:creationId xmlns:p14="http://schemas.microsoft.com/office/powerpoint/2010/main" val="1318238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Other ways to scale RDBMS</a:t>
            </a:r>
          </a:p>
        </p:txBody>
      </p:sp>
      <p:sp>
        <p:nvSpPr>
          <p:cNvPr id="37891" name="Rectangle 3"/>
          <p:cNvSpPr>
            <a:spLocks noGrp="1" noChangeArrowheads="1"/>
          </p:cNvSpPr>
          <p:nvPr>
            <p:ph type="body" idx="1"/>
          </p:nvPr>
        </p:nvSpPr>
        <p:spPr/>
        <p:txBody>
          <a:bodyPr/>
          <a:lstStyle/>
          <a:p>
            <a:r>
              <a:rPr lang="en-US" sz="2400"/>
              <a:t>Multi-Master replication</a:t>
            </a:r>
          </a:p>
          <a:p>
            <a:r>
              <a:rPr lang="en-US" sz="2400"/>
              <a:t>INSERT only, not UPDATES/DELETES</a:t>
            </a:r>
          </a:p>
          <a:p>
            <a:r>
              <a:rPr lang="en-US" sz="2400"/>
              <a:t>No JOINs, thereby reducing query time</a:t>
            </a:r>
          </a:p>
          <a:p>
            <a:pPr lvl="1"/>
            <a:r>
              <a:rPr lang="en-US" sz="2200"/>
              <a:t>This involves de-normalizing data</a:t>
            </a:r>
          </a:p>
          <a:p>
            <a:r>
              <a:rPr lang="en-US" sz="2400"/>
              <a:t>In-memory databases</a:t>
            </a:r>
          </a:p>
        </p:txBody>
      </p:sp>
    </p:spTree>
    <p:extLst>
      <p:ext uri="{BB962C8B-B14F-4D97-AF65-F5344CB8AC3E}">
        <p14:creationId xmlns:p14="http://schemas.microsoft.com/office/powerpoint/2010/main" val="3988429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TW" smtClean="0"/>
              <a:t>HBase Is Not …</a:t>
            </a:r>
            <a:endParaRPr lang="zh-TW" altLang="en-US" smtClean="0"/>
          </a:p>
        </p:txBody>
      </p:sp>
      <p:sp>
        <p:nvSpPr>
          <p:cNvPr id="7171" name="Rectangle 3"/>
          <p:cNvSpPr>
            <a:spLocks noGrp="1" noChangeArrowheads="1"/>
          </p:cNvSpPr>
          <p:nvPr>
            <p:ph type="body" idx="1"/>
          </p:nvPr>
        </p:nvSpPr>
        <p:spPr/>
        <p:txBody>
          <a:bodyPr/>
          <a:lstStyle/>
          <a:p>
            <a:r>
              <a:rPr lang="en-US" altLang="zh-TW" sz="2800" smtClean="0"/>
              <a:t>Tables have one primary index, the </a:t>
            </a:r>
            <a:r>
              <a:rPr lang="en-US" altLang="zh-TW" sz="2800" i="1" smtClean="0"/>
              <a:t>row key</a:t>
            </a:r>
            <a:r>
              <a:rPr lang="en-US" altLang="zh-TW" sz="2800" smtClean="0"/>
              <a:t>.</a:t>
            </a:r>
          </a:p>
          <a:p>
            <a:r>
              <a:rPr lang="en-US" altLang="zh-TW" sz="2800" smtClean="0"/>
              <a:t>No join operators.</a:t>
            </a:r>
          </a:p>
          <a:p>
            <a:r>
              <a:rPr lang="en-US" altLang="zh-TW" sz="2800" smtClean="0"/>
              <a:t>Scans and queries can select a subset of available columns, perhaps by using a wildcard.</a:t>
            </a:r>
          </a:p>
          <a:p>
            <a:r>
              <a:rPr lang="en-US" altLang="zh-TW" sz="2800" smtClean="0"/>
              <a:t>There are three types of lookups:</a:t>
            </a:r>
          </a:p>
          <a:p>
            <a:pPr lvl="1"/>
            <a:r>
              <a:rPr lang="en-US" altLang="zh-TW" sz="2400" smtClean="0"/>
              <a:t>Fast lookup using row key and optional timestamp.</a:t>
            </a:r>
          </a:p>
          <a:p>
            <a:pPr lvl="1"/>
            <a:r>
              <a:rPr lang="en-US" altLang="zh-TW" sz="2400" smtClean="0"/>
              <a:t>Full table scan</a:t>
            </a:r>
          </a:p>
          <a:p>
            <a:pPr lvl="1"/>
            <a:r>
              <a:rPr lang="en-US" altLang="zh-TW" sz="2400" smtClean="0"/>
              <a:t>Range scan from region start to end.</a:t>
            </a:r>
            <a:endParaRPr lang="zh-TW" altLang="en-US" sz="2400" smtClean="0"/>
          </a:p>
        </p:txBody>
      </p:sp>
    </p:spTree>
    <p:extLst>
      <p:ext uri="{BB962C8B-B14F-4D97-AF65-F5344CB8AC3E}">
        <p14:creationId xmlns:p14="http://schemas.microsoft.com/office/powerpoint/2010/main" val="22816154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TW" smtClean="0"/>
              <a:t>HBase Is Not …(2)</a:t>
            </a:r>
            <a:endParaRPr lang="zh-TW" altLang="en-US" smtClean="0"/>
          </a:p>
        </p:txBody>
      </p:sp>
      <p:sp>
        <p:nvSpPr>
          <p:cNvPr id="8195" name="Rectangle 3"/>
          <p:cNvSpPr>
            <a:spLocks noGrp="1" noChangeArrowheads="1"/>
          </p:cNvSpPr>
          <p:nvPr>
            <p:ph type="body" idx="1"/>
          </p:nvPr>
        </p:nvSpPr>
        <p:spPr/>
        <p:txBody>
          <a:bodyPr/>
          <a:lstStyle/>
          <a:p>
            <a:r>
              <a:rPr lang="en-US" altLang="zh-TW" dirty="0" smtClean="0"/>
              <a:t>Limited atomicity and transaction support.</a:t>
            </a:r>
          </a:p>
          <a:p>
            <a:pPr lvl="1"/>
            <a:r>
              <a:rPr lang="en-US" altLang="zh-TW" dirty="0" err="1" smtClean="0"/>
              <a:t>HBase</a:t>
            </a:r>
            <a:r>
              <a:rPr lang="en-US" altLang="zh-TW" dirty="0" smtClean="0"/>
              <a:t> supports multiple batched mutations of single rows only.</a:t>
            </a:r>
          </a:p>
          <a:p>
            <a:pPr lvl="1"/>
            <a:r>
              <a:rPr lang="en-US" altLang="zh-TW" dirty="0" smtClean="0"/>
              <a:t>Data is unstructured and </a:t>
            </a:r>
            <a:r>
              <a:rPr lang="en-US" altLang="zh-TW" dirty="0" err="1" smtClean="0"/>
              <a:t>untyped</a:t>
            </a:r>
            <a:r>
              <a:rPr lang="en-US" altLang="zh-TW" dirty="0" smtClean="0"/>
              <a:t>.</a:t>
            </a:r>
          </a:p>
          <a:p>
            <a:r>
              <a:rPr lang="en-US" altLang="zh-TW" dirty="0" smtClean="0"/>
              <a:t>No accessed or manipulated via SQL.</a:t>
            </a:r>
          </a:p>
          <a:p>
            <a:pPr lvl="1"/>
            <a:r>
              <a:rPr lang="en-US" altLang="zh-TW" dirty="0" smtClean="0"/>
              <a:t>Programmatic access via Java, REST, or Thrift APIs.</a:t>
            </a:r>
          </a:p>
          <a:p>
            <a:pPr lvl="1"/>
            <a:r>
              <a:rPr lang="en-US" altLang="zh-TW" dirty="0" smtClean="0"/>
              <a:t>Scripting via </a:t>
            </a:r>
            <a:r>
              <a:rPr lang="en-US" altLang="zh-TW" dirty="0" err="1" smtClean="0"/>
              <a:t>JRuby</a:t>
            </a:r>
            <a:r>
              <a:rPr lang="en-US" altLang="zh-TW" dirty="0" smtClean="0"/>
              <a:t>.</a:t>
            </a:r>
            <a:endParaRPr lang="zh-TW" altLang="en-US" dirty="0" smtClean="0"/>
          </a:p>
        </p:txBody>
      </p:sp>
    </p:spTree>
    <p:extLst>
      <p:ext uri="{BB962C8B-B14F-4D97-AF65-F5344CB8AC3E}">
        <p14:creationId xmlns:p14="http://schemas.microsoft.com/office/powerpoint/2010/main" val="11100901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TW" smtClean="0"/>
              <a:t>Why Bigtable?</a:t>
            </a:r>
          </a:p>
        </p:txBody>
      </p:sp>
      <p:sp>
        <p:nvSpPr>
          <p:cNvPr id="9219" name="Rectangle 3"/>
          <p:cNvSpPr>
            <a:spLocks noGrp="1" noChangeArrowheads="1"/>
          </p:cNvSpPr>
          <p:nvPr>
            <p:ph type="body" idx="1"/>
          </p:nvPr>
        </p:nvSpPr>
        <p:spPr/>
        <p:txBody>
          <a:bodyPr/>
          <a:lstStyle/>
          <a:p>
            <a:r>
              <a:rPr lang="en-US" altLang="zh-TW" smtClean="0"/>
              <a:t>Performance of RDBMS system is good for transaction processing but for very large scale analytic processing, the solutions are commercial, expensive, and specialized.</a:t>
            </a:r>
          </a:p>
          <a:p>
            <a:r>
              <a:rPr lang="en-US" altLang="zh-TW" smtClean="0"/>
              <a:t>Very large scale analytic processing</a:t>
            </a:r>
          </a:p>
          <a:p>
            <a:pPr lvl="1"/>
            <a:r>
              <a:rPr lang="en-US" altLang="zh-TW" smtClean="0"/>
              <a:t>Big queries – typically range or table scans.</a:t>
            </a:r>
          </a:p>
          <a:p>
            <a:pPr lvl="1"/>
            <a:r>
              <a:rPr lang="en-US" altLang="zh-TW" smtClean="0"/>
              <a:t>Big databases (100s of TB)</a:t>
            </a:r>
            <a:endParaRPr lang="zh-TW" altLang="en-US" smtClean="0"/>
          </a:p>
        </p:txBody>
      </p:sp>
    </p:spTree>
    <p:extLst>
      <p:ext uri="{BB962C8B-B14F-4D97-AF65-F5344CB8AC3E}">
        <p14:creationId xmlns:p14="http://schemas.microsoft.com/office/powerpoint/2010/main" val="22288162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TW" smtClean="0"/>
              <a:t>Why Bigtable? (2)</a:t>
            </a:r>
            <a:endParaRPr lang="zh-TW" altLang="en-US" smtClean="0"/>
          </a:p>
        </p:txBody>
      </p:sp>
      <p:sp>
        <p:nvSpPr>
          <p:cNvPr id="10243" name="Rectangle 3"/>
          <p:cNvSpPr>
            <a:spLocks noGrp="1" noChangeArrowheads="1"/>
          </p:cNvSpPr>
          <p:nvPr>
            <p:ph type="body" idx="1"/>
          </p:nvPr>
        </p:nvSpPr>
        <p:spPr/>
        <p:txBody>
          <a:bodyPr/>
          <a:lstStyle/>
          <a:p>
            <a:r>
              <a:rPr lang="en-US" altLang="zh-TW" dirty="0" smtClean="0"/>
              <a:t>Map reduce on </a:t>
            </a:r>
            <a:r>
              <a:rPr lang="en-US" altLang="zh-TW" dirty="0" err="1" smtClean="0"/>
              <a:t>Bigtable</a:t>
            </a:r>
            <a:r>
              <a:rPr lang="en-US" altLang="zh-TW" dirty="0" smtClean="0"/>
              <a:t> with optionally Cascading on top to support some relational algebras may be a cost effective solution.</a:t>
            </a:r>
          </a:p>
          <a:p>
            <a:r>
              <a:rPr lang="en-US" altLang="zh-TW" dirty="0" err="1" smtClean="0"/>
              <a:t>Sharding</a:t>
            </a:r>
            <a:r>
              <a:rPr lang="en-US" altLang="zh-TW" dirty="0" smtClean="0"/>
              <a:t> is not a solution to scale open source RDBMS platforms</a:t>
            </a:r>
          </a:p>
          <a:p>
            <a:pPr lvl="1"/>
            <a:r>
              <a:rPr lang="en-US" altLang="zh-TW" dirty="0" smtClean="0"/>
              <a:t>Application specific</a:t>
            </a:r>
          </a:p>
          <a:p>
            <a:pPr lvl="1"/>
            <a:r>
              <a:rPr lang="en-US" altLang="zh-TW" dirty="0" smtClean="0"/>
              <a:t>Labor intensive (re)</a:t>
            </a:r>
            <a:r>
              <a:rPr lang="en-US" altLang="zh-TW" dirty="0" err="1" smtClean="0"/>
              <a:t>partitionaing</a:t>
            </a:r>
            <a:endParaRPr lang="zh-TW" altLang="en-US" dirty="0" smtClean="0"/>
          </a:p>
        </p:txBody>
      </p:sp>
    </p:spTree>
    <p:extLst>
      <p:ext uri="{BB962C8B-B14F-4D97-AF65-F5344CB8AC3E}">
        <p14:creationId xmlns:p14="http://schemas.microsoft.com/office/powerpoint/2010/main" val="11354467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TW" smtClean="0"/>
              <a:t>Why HBase ?</a:t>
            </a:r>
          </a:p>
        </p:txBody>
      </p:sp>
      <p:sp>
        <p:nvSpPr>
          <p:cNvPr id="11267" name="Rectangle 3"/>
          <p:cNvSpPr>
            <a:spLocks noGrp="1" noChangeArrowheads="1"/>
          </p:cNvSpPr>
          <p:nvPr>
            <p:ph type="body" idx="1"/>
          </p:nvPr>
        </p:nvSpPr>
        <p:spPr/>
        <p:txBody>
          <a:bodyPr/>
          <a:lstStyle/>
          <a:p>
            <a:r>
              <a:rPr lang="en-US" altLang="zh-TW" smtClean="0"/>
              <a:t>HBase is a Bigtable clone.</a:t>
            </a:r>
          </a:p>
          <a:p>
            <a:r>
              <a:rPr lang="en-US" altLang="zh-TW" smtClean="0"/>
              <a:t>It is open source</a:t>
            </a:r>
          </a:p>
          <a:p>
            <a:r>
              <a:rPr lang="en-US" altLang="zh-TW" smtClean="0"/>
              <a:t>It has a good community and promise for the future</a:t>
            </a:r>
          </a:p>
          <a:p>
            <a:r>
              <a:rPr lang="en-US" altLang="zh-TW" smtClean="0"/>
              <a:t>It is developed on top of and has good integration for the Hadoop platform, if you are using Hadoop already.</a:t>
            </a:r>
          </a:p>
          <a:p>
            <a:r>
              <a:rPr lang="en-US" altLang="zh-TW" smtClean="0"/>
              <a:t>It has a Cascading connector.</a:t>
            </a:r>
            <a:endParaRPr lang="zh-TW" altLang="en-US" smtClean="0"/>
          </a:p>
        </p:txBody>
      </p:sp>
    </p:spTree>
    <p:extLst>
      <p:ext uri="{BB962C8B-B14F-4D97-AF65-F5344CB8AC3E}">
        <p14:creationId xmlns:p14="http://schemas.microsoft.com/office/powerpoint/2010/main" val="40651795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TW" smtClean="0"/>
              <a:t>HBase benefits than RDBMS</a:t>
            </a:r>
            <a:endParaRPr lang="zh-TW" altLang="en-US" smtClean="0"/>
          </a:p>
        </p:txBody>
      </p:sp>
      <p:sp>
        <p:nvSpPr>
          <p:cNvPr id="12291" name="Rectangle 3"/>
          <p:cNvSpPr>
            <a:spLocks noGrp="1" noChangeArrowheads="1"/>
          </p:cNvSpPr>
          <p:nvPr>
            <p:ph type="body" idx="1"/>
          </p:nvPr>
        </p:nvSpPr>
        <p:spPr/>
        <p:txBody>
          <a:bodyPr/>
          <a:lstStyle/>
          <a:p>
            <a:r>
              <a:rPr lang="en-US" altLang="zh-TW" i="1" smtClean="0"/>
              <a:t>No real indexes</a:t>
            </a:r>
          </a:p>
          <a:p>
            <a:r>
              <a:rPr lang="en-US" altLang="zh-TW" i="1" smtClean="0"/>
              <a:t>Automatic partitioning</a:t>
            </a:r>
          </a:p>
          <a:p>
            <a:r>
              <a:rPr lang="en-US" altLang="zh-TW" i="1" smtClean="0"/>
              <a:t>Scale linearly and automatically with new nodes</a:t>
            </a:r>
          </a:p>
          <a:p>
            <a:r>
              <a:rPr lang="en-US" altLang="zh-TW" i="1" smtClean="0"/>
              <a:t>Commodity hardware</a:t>
            </a:r>
          </a:p>
          <a:p>
            <a:r>
              <a:rPr lang="en-US" altLang="zh-TW" i="1" smtClean="0"/>
              <a:t>Fault tolerance</a:t>
            </a:r>
          </a:p>
          <a:p>
            <a:r>
              <a:rPr lang="en-US" altLang="zh-TW" i="1" smtClean="0"/>
              <a:t>Batch processing</a:t>
            </a:r>
            <a:endParaRPr lang="zh-TW" altLang="en-US" i="1" smtClean="0"/>
          </a:p>
        </p:txBody>
      </p:sp>
    </p:spTree>
    <p:extLst>
      <p:ext uri="{BB962C8B-B14F-4D97-AF65-F5344CB8AC3E}">
        <p14:creationId xmlns:p14="http://schemas.microsoft.com/office/powerpoint/2010/main" val="42551451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28600"/>
            <a:ext cx="7543800" cy="1295400"/>
          </a:xfrm>
        </p:spPr>
        <p:txBody>
          <a:bodyPr/>
          <a:lstStyle/>
          <a:p>
            <a:r>
              <a:rPr lang="en-US" altLang="en-US" dirty="0" smtClean="0"/>
              <a:t>Data Model</a:t>
            </a:r>
            <a:endParaRPr lang="zh-TW" altLang="en-US" dirty="0" smtClean="0"/>
          </a:p>
        </p:txBody>
      </p:sp>
      <p:sp>
        <p:nvSpPr>
          <p:cNvPr id="13315" name="Rectangle 3"/>
          <p:cNvSpPr>
            <a:spLocks noGrp="1" noChangeArrowheads="1"/>
          </p:cNvSpPr>
          <p:nvPr>
            <p:ph type="body" sz="half" idx="1"/>
          </p:nvPr>
        </p:nvSpPr>
        <p:spPr>
          <a:xfrm>
            <a:off x="0" y="914400"/>
            <a:ext cx="8748713" cy="3594100"/>
          </a:xfrm>
        </p:spPr>
        <p:txBody>
          <a:bodyPr/>
          <a:lstStyle/>
          <a:p>
            <a:pPr>
              <a:lnSpc>
                <a:spcPct val="90000"/>
              </a:lnSpc>
            </a:pPr>
            <a:r>
              <a:rPr lang="en-US" altLang="zh-TW" sz="2000" dirty="0" smtClean="0"/>
              <a:t>Tables are sorted by Row</a:t>
            </a:r>
          </a:p>
          <a:p>
            <a:pPr>
              <a:lnSpc>
                <a:spcPct val="90000"/>
              </a:lnSpc>
            </a:pPr>
            <a:r>
              <a:rPr lang="en-US" altLang="zh-TW" sz="2000" dirty="0" smtClean="0"/>
              <a:t>Table schema only define it’s </a:t>
            </a:r>
            <a:r>
              <a:rPr lang="en-US" altLang="zh-TW" sz="2000" i="1" dirty="0" smtClean="0"/>
              <a:t>column families .</a:t>
            </a:r>
          </a:p>
          <a:p>
            <a:pPr lvl="1">
              <a:lnSpc>
                <a:spcPct val="90000"/>
              </a:lnSpc>
            </a:pPr>
            <a:r>
              <a:rPr lang="en-US" altLang="zh-TW" sz="1800" dirty="0" smtClean="0"/>
              <a:t>Each family consists of any number of columns</a:t>
            </a:r>
          </a:p>
          <a:p>
            <a:pPr lvl="1">
              <a:lnSpc>
                <a:spcPct val="90000"/>
              </a:lnSpc>
            </a:pPr>
            <a:r>
              <a:rPr lang="en-US" altLang="zh-TW" sz="1800" dirty="0" smtClean="0"/>
              <a:t>Each column consists of any number of versions</a:t>
            </a:r>
          </a:p>
          <a:p>
            <a:pPr lvl="1">
              <a:lnSpc>
                <a:spcPct val="90000"/>
              </a:lnSpc>
            </a:pPr>
            <a:r>
              <a:rPr lang="en-US" altLang="zh-TW" sz="1800" dirty="0" smtClean="0"/>
              <a:t>Columns only exist when inserted, NULLs are free.</a:t>
            </a:r>
          </a:p>
          <a:p>
            <a:pPr lvl="1">
              <a:lnSpc>
                <a:spcPct val="90000"/>
              </a:lnSpc>
            </a:pPr>
            <a:r>
              <a:rPr lang="en-US" altLang="zh-TW" sz="1800" dirty="0" smtClean="0"/>
              <a:t>Columns within a family are sorted and stored together</a:t>
            </a:r>
          </a:p>
          <a:p>
            <a:pPr>
              <a:lnSpc>
                <a:spcPct val="90000"/>
              </a:lnSpc>
            </a:pPr>
            <a:r>
              <a:rPr lang="en-US" altLang="zh-TW" sz="2000" dirty="0" smtClean="0"/>
              <a:t>Everything except table names are byte[]</a:t>
            </a:r>
          </a:p>
          <a:p>
            <a:pPr>
              <a:lnSpc>
                <a:spcPct val="90000"/>
              </a:lnSpc>
            </a:pPr>
            <a:r>
              <a:rPr lang="en-US" altLang="zh-TW" sz="2000" dirty="0" smtClean="0"/>
              <a:t>(Row, Family: Column, Timestamp) </a:t>
            </a:r>
            <a:r>
              <a:rPr lang="en-US" altLang="zh-TW" sz="2000" dirty="0" smtClean="0">
                <a:sym typeface="Wingdings" pitchFamily="2" charset="2"/>
              </a:rPr>
              <a:t></a:t>
            </a:r>
            <a:r>
              <a:rPr lang="en-US" altLang="zh-TW" sz="2000" dirty="0" smtClean="0"/>
              <a:t> Value</a:t>
            </a:r>
            <a:endParaRPr lang="zh-TW" altLang="en-US" sz="2000" dirty="0" smtClean="0"/>
          </a:p>
        </p:txBody>
      </p:sp>
      <p:pic>
        <p:nvPicPr>
          <p:cNvPr id="13316" name="Picture 5" descr="bigtable"/>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0" y="4797425"/>
            <a:ext cx="9144000" cy="1935163"/>
          </a:xfrm>
        </p:spPr>
      </p:pic>
      <p:sp>
        <p:nvSpPr>
          <p:cNvPr id="13317" name="AutoShape 10"/>
          <p:cNvSpPr>
            <a:spLocks noChangeArrowheads="1"/>
          </p:cNvSpPr>
          <p:nvPr/>
        </p:nvSpPr>
        <p:spPr bwMode="auto">
          <a:xfrm>
            <a:off x="179388" y="5084763"/>
            <a:ext cx="1584325" cy="431800"/>
          </a:xfrm>
          <a:prstGeom prst="wedgeRoundRectCallout">
            <a:avLst>
              <a:gd name="adj1" fmla="val -32366"/>
              <a:gd name="adj2" fmla="val 143750"/>
              <a:gd name="adj3" fmla="val 16667"/>
            </a:avLst>
          </a:prstGeom>
          <a:solidFill>
            <a:schemeClr val="accent1"/>
          </a:solidFill>
          <a:ln w="9525">
            <a:solidFill>
              <a:schemeClr val="tx1"/>
            </a:solidFill>
            <a:miter lim="800000"/>
            <a:headEnd/>
            <a:tailEnd/>
          </a:ln>
        </p:spPr>
        <p:txBody>
          <a:bodyPr/>
          <a:lstStyle/>
          <a:p>
            <a:pPr algn="ctr"/>
            <a:r>
              <a:rPr lang="en-US" altLang="zh-TW" sz="2000" b="1"/>
              <a:t>Row key</a:t>
            </a:r>
            <a:endParaRPr lang="zh-TW" altLang="en-US" sz="2000" b="1"/>
          </a:p>
        </p:txBody>
      </p:sp>
      <p:sp>
        <p:nvSpPr>
          <p:cNvPr id="13318" name="AutoShape 13"/>
          <p:cNvSpPr>
            <a:spLocks noChangeArrowheads="1"/>
          </p:cNvSpPr>
          <p:nvPr/>
        </p:nvSpPr>
        <p:spPr bwMode="auto">
          <a:xfrm>
            <a:off x="2411413" y="4292600"/>
            <a:ext cx="2232025" cy="431800"/>
          </a:xfrm>
          <a:prstGeom prst="wedgeRoundRectCallout">
            <a:avLst>
              <a:gd name="adj1" fmla="val 30583"/>
              <a:gd name="adj2" fmla="val 116546"/>
              <a:gd name="adj3" fmla="val 16667"/>
            </a:avLst>
          </a:prstGeom>
          <a:solidFill>
            <a:schemeClr val="accent1"/>
          </a:solidFill>
          <a:ln w="9525">
            <a:solidFill>
              <a:schemeClr val="tx1"/>
            </a:solidFill>
            <a:miter lim="800000"/>
            <a:headEnd/>
            <a:tailEnd/>
          </a:ln>
        </p:spPr>
        <p:txBody>
          <a:bodyPr/>
          <a:lstStyle/>
          <a:p>
            <a:pPr algn="ctr"/>
            <a:r>
              <a:rPr lang="en-US" altLang="zh-TW" sz="2000" b="1"/>
              <a:t>Column Family</a:t>
            </a:r>
            <a:endParaRPr lang="zh-TW" altLang="en-US" sz="2000" b="1"/>
          </a:p>
        </p:txBody>
      </p:sp>
      <p:sp>
        <p:nvSpPr>
          <p:cNvPr id="13319" name="AutoShape 14"/>
          <p:cNvSpPr>
            <a:spLocks noChangeArrowheads="1"/>
          </p:cNvSpPr>
          <p:nvPr/>
        </p:nvSpPr>
        <p:spPr bwMode="auto">
          <a:xfrm>
            <a:off x="7667625" y="6426200"/>
            <a:ext cx="1476375" cy="431800"/>
          </a:xfrm>
          <a:prstGeom prst="wedgeRoundRectCallout">
            <a:avLst>
              <a:gd name="adj1" fmla="val -76880"/>
              <a:gd name="adj2" fmla="val -152204"/>
              <a:gd name="adj3" fmla="val 16667"/>
            </a:avLst>
          </a:prstGeom>
          <a:solidFill>
            <a:schemeClr val="accent1"/>
          </a:solidFill>
          <a:ln w="9525">
            <a:solidFill>
              <a:schemeClr val="tx1"/>
            </a:solidFill>
            <a:miter lim="800000"/>
            <a:headEnd/>
            <a:tailEnd/>
          </a:ln>
        </p:spPr>
        <p:txBody>
          <a:bodyPr/>
          <a:lstStyle/>
          <a:p>
            <a:pPr algn="ctr"/>
            <a:r>
              <a:rPr lang="en-US" altLang="zh-TW" sz="2000" b="1"/>
              <a:t>value</a:t>
            </a:r>
          </a:p>
        </p:txBody>
      </p:sp>
      <p:sp>
        <p:nvSpPr>
          <p:cNvPr id="13320" name="AutoShape 15"/>
          <p:cNvSpPr>
            <a:spLocks noChangeArrowheads="1"/>
          </p:cNvSpPr>
          <p:nvPr/>
        </p:nvSpPr>
        <p:spPr bwMode="auto">
          <a:xfrm>
            <a:off x="3276600" y="6426200"/>
            <a:ext cx="1727200" cy="431800"/>
          </a:xfrm>
          <a:prstGeom prst="wedgeRoundRectCallout">
            <a:avLst>
              <a:gd name="adj1" fmla="val -21231"/>
              <a:gd name="adj2" fmla="val -120588"/>
              <a:gd name="adj3" fmla="val 16667"/>
            </a:avLst>
          </a:prstGeom>
          <a:solidFill>
            <a:schemeClr val="accent1"/>
          </a:solidFill>
          <a:ln w="9525">
            <a:solidFill>
              <a:schemeClr val="tx1"/>
            </a:solidFill>
            <a:miter lim="800000"/>
            <a:headEnd/>
            <a:tailEnd/>
          </a:ln>
        </p:spPr>
        <p:txBody>
          <a:bodyPr/>
          <a:lstStyle/>
          <a:p>
            <a:pPr algn="ctr"/>
            <a:r>
              <a:rPr lang="en-US" altLang="zh-TW" sz="2000" b="1"/>
              <a:t>TimeStamp</a:t>
            </a:r>
          </a:p>
        </p:txBody>
      </p:sp>
    </p:spTree>
    <p:extLst>
      <p:ext uri="{BB962C8B-B14F-4D97-AF65-F5344CB8AC3E}">
        <p14:creationId xmlns:p14="http://schemas.microsoft.com/office/powerpoint/2010/main" val="7614444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TW" smtClean="0"/>
              <a:t>Members</a:t>
            </a:r>
          </a:p>
        </p:txBody>
      </p:sp>
      <p:sp>
        <p:nvSpPr>
          <p:cNvPr id="14339" name="Rectangle 3"/>
          <p:cNvSpPr>
            <a:spLocks noGrp="1" noChangeArrowheads="1"/>
          </p:cNvSpPr>
          <p:nvPr>
            <p:ph type="body" idx="1"/>
          </p:nvPr>
        </p:nvSpPr>
        <p:spPr/>
        <p:txBody>
          <a:bodyPr/>
          <a:lstStyle/>
          <a:p>
            <a:r>
              <a:rPr lang="en-US" altLang="zh-TW" sz="2800" i="1" dirty="0" smtClean="0"/>
              <a:t>Master</a:t>
            </a:r>
          </a:p>
          <a:p>
            <a:pPr lvl="1"/>
            <a:r>
              <a:rPr lang="en-US" altLang="zh-TW" sz="2400" dirty="0" smtClean="0"/>
              <a:t>Responsible for monitoring region servers</a:t>
            </a:r>
          </a:p>
          <a:p>
            <a:pPr lvl="1"/>
            <a:r>
              <a:rPr lang="en-US" altLang="zh-TW" sz="2400" dirty="0" smtClean="0"/>
              <a:t>Load balancing for regions</a:t>
            </a:r>
          </a:p>
          <a:p>
            <a:pPr lvl="1"/>
            <a:r>
              <a:rPr lang="en-US" altLang="zh-TW" sz="2400" dirty="0" smtClean="0"/>
              <a:t>Redirect client to correct region servers</a:t>
            </a:r>
          </a:p>
          <a:p>
            <a:pPr lvl="1"/>
            <a:r>
              <a:rPr lang="en-US" altLang="zh-TW" sz="2400" dirty="0" smtClean="0"/>
              <a:t>The current SPOF</a:t>
            </a:r>
            <a:endParaRPr lang="en-US" altLang="zh-TW" sz="2400" i="1" dirty="0" smtClean="0"/>
          </a:p>
          <a:p>
            <a:r>
              <a:rPr lang="en-US" altLang="zh-TW" sz="2800" i="1" dirty="0" err="1" smtClean="0"/>
              <a:t>regionserver</a:t>
            </a:r>
            <a:r>
              <a:rPr lang="en-US" altLang="zh-TW" sz="2800" i="1" dirty="0" smtClean="0"/>
              <a:t> </a:t>
            </a:r>
            <a:r>
              <a:rPr lang="en-US" altLang="zh-TW" sz="2800" dirty="0" smtClean="0"/>
              <a:t>slaves</a:t>
            </a:r>
          </a:p>
          <a:p>
            <a:pPr lvl="1"/>
            <a:r>
              <a:rPr lang="en-US" altLang="zh-TW" sz="2400" dirty="0" smtClean="0"/>
              <a:t>Serving requests(Write/Read/Scan) of Client</a:t>
            </a:r>
          </a:p>
          <a:p>
            <a:pPr lvl="1"/>
            <a:r>
              <a:rPr lang="en-US" altLang="zh-TW" sz="2400" dirty="0" smtClean="0"/>
              <a:t>Send </a:t>
            </a:r>
            <a:r>
              <a:rPr lang="en-US" altLang="zh-TW" sz="2400" dirty="0" err="1" smtClean="0"/>
              <a:t>HeartBeat</a:t>
            </a:r>
            <a:r>
              <a:rPr lang="en-US" altLang="zh-TW" sz="2400" dirty="0" smtClean="0"/>
              <a:t> to Master</a:t>
            </a:r>
          </a:p>
          <a:p>
            <a:pPr lvl="1"/>
            <a:r>
              <a:rPr lang="en-US" altLang="zh-TW" sz="2400" dirty="0" smtClean="0"/>
              <a:t>Throughput and Region numbers are scalable by region servers</a:t>
            </a:r>
            <a:endParaRPr lang="zh-TW" altLang="en-US" sz="2400" dirty="0" smtClean="0"/>
          </a:p>
        </p:txBody>
      </p:sp>
    </p:spTree>
    <p:extLst>
      <p:ext uri="{BB962C8B-B14F-4D97-AF65-F5344CB8AC3E}">
        <p14:creationId xmlns:p14="http://schemas.microsoft.com/office/powerpoint/2010/main" val="32820733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8229600" cy="1143000"/>
          </a:xfrm>
        </p:spPr>
        <p:txBody>
          <a:bodyPr/>
          <a:lstStyle/>
          <a:p>
            <a:r>
              <a:rPr lang="en-US" altLang="zh-TW" dirty="0" smtClean="0"/>
              <a:t>Architecture</a:t>
            </a:r>
          </a:p>
        </p:txBody>
      </p:sp>
      <p:pic>
        <p:nvPicPr>
          <p:cNvPr id="15363" name="Picture 4" descr="hbase-file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0" y="836613"/>
            <a:ext cx="9144000" cy="6021387"/>
          </a:xfrm>
        </p:spPr>
      </p:pic>
    </p:spTree>
    <p:extLst>
      <p:ext uri="{BB962C8B-B14F-4D97-AF65-F5344CB8AC3E}">
        <p14:creationId xmlns:p14="http://schemas.microsoft.com/office/powerpoint/2010/main" val="10203722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TW" b="0" smtClean="0"/>
              <a:t>ZooKeeper</a:t>
            </a:r>
            <a:endParaRPr lang="zh-TW" altLang="en-US" b="0" smtClean="0"/>
          </a:p>
        </p:txBody>
      </p:sp>
      <p:sp>
        <p:nvSpPr>
          <p:cNvPr id="16387" name="Rectangle 6"/>
          <p:cNvSpPr>
            <a:spLocks noGrp="1" noChangeArrowheads="1"/>
          </p:cNvSpPr>
          <p:nvPr>
            <p:ph type="body" sz="half" idx="1"/>
          </p:nvPr>
        </p:nvSpPr>
        <p:spPr/>
        <p:txBody>
          <a:bodyPr/>
          <a:lstStyle/>
          <a:p>
            <a:r>
              <a:rPr lang="en-US" altLang="zh-TW" sz="2800" dirty="0" err="1" smtClean="0"/>
              <a:t>HBase</a:t>
            </a:r>
            <a:r>
              <a:rPr lang="en-US" altLang="zh-TW" sz="2800" dirty="0" smtClean="0"/>
              <a:t> depends on </a:t>
            </a:r>
            <a:r>
              <a:rPr lang="en-US" altLang="zh-TW" sz="2800" dirty="0" err="1" smtClean="0"/>
              <a:t>ZooKeeper</a:t>
            </a:r>
            <a:r>
              <a:rPr lang="en-US" altLang="zh-TW" sz="2800" dirty="0" smtClean="0"/>
              <a:t> and by default it manages a </a:t>
            </a:r>
            <a:r>
              <a:rPr lang="en-US" altLang="zh-TW" sz="2800" dirty="0" err="1" smtClean="0"/>
              <a:t>ZooKeeper</a:t>
            </a:r>
            <a:r>
              <a:rPr lang="en-US" altLang="zh-TW" sz="2800" dirty="0" smtClean="0"/>
              <a:t> instance as the authority on cluster state</a:t>
            </a:r>
            <a:endParaRPr lang="zh-TW" altLang="en-US" sz="2800" dirty="0" smtClean="0"/>
          </a:p>
        </p:txBody>
      </p:sp>
      <p:pic>
        <p:nvPicPr>
          <p:cNvPr id="16388" name="Picture 4"/>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4648200" y="1646238"/>
            <a:ext cx="3810000" cy="4144962"/>
          </a:xfrm>
          <a:noFill/>
        </p:spPr>
      </p:pic>
    </p:spTree>
    <p:extLst>
      <p:ext uri="{BB962C8B-B14F-4D97-AF65-F5344CB8AC3E}">
        <p14:creationId xmlns:p14="http://schemas.microsoft.com/office/powerpoint/2010/main" val="336904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What is NoSQL?</a:t>
            </a:r>
          </a:p>
        </p:txBody>
      </p:sp>
      <p:sp>
        <p:nvSpPr>
          <p:cNvPr id="58371" name="Rectangle 3"/>
          <p:cNvSpPr>
            <a:spLocks noGrp="1" noChangeArrowheads="1"/>
          </p:cNvSpPr>
          <p:nvPr>
            <p:ph type="body" idx="1"/>
          </p:nvPr>
        </p:nvSpPr>
        <p:spPr/>
        <p:txBody>
          <a:bodyPr/>
          <a:lstStyle/>
          <a:p>
            <a:r>
              <a:rPr lang="en-US" sz="2400"/>
              <a:t>Stands for </a:t>
            </a:r>
            <a:r>
              <a:rPr lang="en-US" sz="2400" b="1"/>
              <a:t>N</a:t>
            </a:r>
            <a:r>
              <a:rPr lang="en-US" sz="2400"/>
              <a:t>ot </a:t>
            </a:r>
            <a:r>
              <a:rPr lang="en-US" sz="2400" b="1"/>
              <a:t>O</a:t>
            </a:r>
            <a:r>
              <a:rPr lang="en-US" sz="2400"/>
              <a:t>nly </a:t>
            </a:r>
            <a:r>
              <a:rPr lang="en-US" sz="2400" b="1"/>
              <a:t>SQL</a:t>
            </a:r>
          </a:p>
          <a:p>
            <a:r>
              <a:rPr lang="en-US" sz="2400"/>
              <a:t>Class of non-relational data storage systems</a:t>
            </a:r>
          </a:p>
          <a:p>
            <a:r>
              <a:rPr lang="en-US" sz="2400"/>
              <a:t>Usually do not require a fixed table schema nor do they use the concept of joins</a:t>
            </a:r>
          </a:p>
          <a:p>
            <a:r>
              <a:rPr lang="en-US" sz="2400"/>
              <a:t>All NoSQL offerings relax one or more of the ACID properties (will talk about the CAP theorem)</a:t>
            </a:r>
          </a:p>
          <a:p>
            <a:endParaRPr lang="en-US" sz="2400"/>
          </a:p>
        </p:txBody>
      </p:sp>
    </p:spTree>
    <p:extLst>
      <p:ext uri="{BB962C8B-B14F-4D97-AF65-F5344CB8AC3E}">
        <p14:creationId xmlns:p14="http://schemas.microsoft.com/office/powerpoint/2010/main" val="11590926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TW" smtClean="0"/>
              <a:t>Operation </a:t>
            </a:r>
            <a:endParaRPr lang="zh-TW" altLang="en-US" smtClean="0"/>
          </a:p>
        </p:txBody>
      </p:sp>
      <p:pic>
        <p:nvPicPr>
          <p:cNvPr id="17411" name="Picture 4" descr="2010-01-23_935x540_scrot"/>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0" y="2133600"/>
            <a:ext cx="7740650" cy="4508500"/>
          </a:xfrm>
        </p:spPr>
      </p:pic>
      <p:sp>
        <p:nvSpPr>
          <p:cNvPr id="17412" name="AutoShape 6"/>
          <p:cNvSpPr>
            <a:spLocks noChangeArrowheads="1"/>
          </p:cNvSpPr>
          <p:nvPr/>
        </p:nvSpPr>
        <p:spPr bwMode="auto">
          <a:xfrm>
            <a:off x="900113" y="765175"/>
            <a:ext cx="2195512" cy="1873250"/>
          </a:xfrm>
          <a:prstGeom prst="wedgeRoundRectCallout">
            <a:avLst>
              <a:gd name="adj1" fmla="val 192949"/>
              <a:gd name="adj2" fmla="val 37625"/>
              <a:gd name="adj3" fmla="val 16667"/>
            </a:avLst>
          </a:prstGeom>
          <a:solidFill>
            <a:schemeClr val="accent1"/>
          </a:solidFill>
          <a:ln w="9525">
            <a:solidFill>
              <a:schemeClr val="tx1"/>
            </a:solidFill>
            <a:miter lim="800000"/>
            <a:headEnd/>
            <a:tailEnd/>
          </a:ln>
        </p:spPr>
        <p:txBody>
          <a:bodyPr/>
          <a:lstStyle/>
          <a:p>
            <a:pPr algn="ctr"/>
            <a:r>
              <a:rPr lang="en-US" altLang="zh-TW">
                <a:solidFill>
                  <a:srgbClr val="1C1C1C"/>
                </a:solidFill>
              </a:rPr>
              <a:t>The -ROOT- table holds the list of .META. table regions</a:t>
            </a:r>
            <a:endParaRPr lang="zh-TW" altLang="en-US">
              <a:solidFill>
                <a:srgbClr val="1C1C1C"/>
              </a:solidFill>
            </a:endParaRPr>
          </a:p>
        </p:txBody>
      </p:sp>
      <p:sp>
        <p:nvSpPr>
          <p:cNvPr id="17413" name="AutoShape 7"/>
          <p:cNvSpPr>
            <a:spLocks noChangeArrowheads="1"/>
          </p:cNvSpPr>
          <p:nvPr/>
        </p:nvSpPr>
        <p:spPr bwMode="auto">
          <a:xfrm>
            <a:off x="6948488" y="4984750"/>
            <a:ext cx="2195512" cy="1873250"/>
          </a:xfrm>
          <a:prstGeom prst="wedgeRoundRectCallout">
            <a:avLst>
              <a:gd name="adj1" fmla="val -28162"/>
              <a:gd name="adj2" fmla="val -157204"/>
              <a:gd name="adj3" fmla="val 16667"/>
            </a:avLst>
          </a:prstGeom>
          <a:solidFill>
            <a:schemeClr val="accent1"/>
          </a:solidFill>
          <a:ln w="9525">
            <a:solidFill>
              <a:schemeClr val="tx1"/>
            </a:solidFill>
            <a:miter lim="800000"/>
            <a:headEnd/>
            <a:tailEnd/>
          </a:ln>
        </p:spPr>
        <p:txBody>
          <a:bodyPr/>
          <a:lstStyle/>
          <a:p>
            <a:pPr algn="ctr"/>
            <a:r>
              <a:rPr lang="en-US" altLang="zh-TW">
                <a:solidFill>
                  <a:srgbClr val="1C1C1C"/>
                </a:solidFill>
              </a:rPr>
              <a:t>The .META. table holds the list of all user-space regions.</a:t>
            </a:r>
            <a:endParaRPr lang="zh-TW" altLang="en-US">
              <a:solidFill>
                <a:srgbClr val="1C1C1C"/>
              </a:solidFill>
            </a:endParaRPr>
          </a:p>
        </p:txBody>
      </p:sp>
    </p:spTree>
    <p:extLst>
      <p:ext uri="{BB962C8B-B14F-4D97-AF65-F5344CB8AC3E}">
        <p14:creationId xmlns:p14="http://schemas.microsoft.com/office/powerpoint/2010/main" val="22641066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TW" smtClean="0"/>
              <a:t>Installation (1)</a:t>
            </a:r>
          </a:p>
        </p:txBody>
      </p:sp>
      <p:sp>
        <p:nvSpPr>
          <p:cNvPr id="18435" name="Rectangle 3"/>
          <p:cNvSpPr>
            <a:spLocks noGrp="1" noChangeArrowheads="1"/>
          </p:cNvSpPr>
          <p:nvPr>
            <p:ph type="body" idx="1"/>
          </p:nvPr>
        </p:nvSpPr>
        <p:spPr>
          <a:xfrm>
            <a:off x="250825" y="2781300"/>
            <a:ext cx="8569325" cy="3600450"/>
          </a:xfrm>
          <a:solidFill>
            <a:srgbClr val="C0C0C0"/>
          </a:solidFill>
        </p:spPr>
        <p:txBody>
          <a:bodyPr/>
          <a:lstStyle/>
          <a:p>
            <a:pPr>
              <a:buFont typeface="Wingdings" pitchFamily="2" charset="2"/>
              <a:buNone/>
            </a:pPr>
            <a:r>
              <a:rPr lang="en-US" altLang="zh-TW" sz="2400" smtClean="0"/>
              <a:t>      $ wget http://ftp.twaren.net/Unix/Web/apache/hadoop/hbase/hbase-0.20.2/hbase-0.20.2.tar.gz</a:t>
            </a:r>
            <a:br>
              <a:rPr lang="en-US" altLang="zh-TW" sz="2400" smtClean="0"/>
            </a:br>
            <a:r>
              <a:rPr lang="en-US" altLang="zh-TW" sz="2400" smtClean="0"/>
              <a:t>$ sudo tar -zxvf hbase-*.tar.gz -C /opt/</a:t>
            </a:r>
            <a:br>
              <a:rPr lang="en-US" altLang="zh-TW" sz="2400" smtClean="0"/>
            </a:br>
            <a:r>
              <a:rPr lang="en-US" altLang="zh-TW" sz="2400" smtClean="0"/>
              <a:t>$ sudo ln -sf /opt/hbase-0.20.2 /opt/hbase</a:t>
            </a:r>
            <a:br>
              <a:rPr lang="en-US" altLang="zh-TW" sz="2400" smtClean="0"/>
            </a:br>
            <a:r>
              <a:rPr lang="en-US" altLang="zh-TW" sz="2400" smtClean="0"/>
              <a:t>$ sudo chown -R $USER:$USER /opt/hbase </a:t>
            </a:r>
          </a:p>
          <a:p>
            <a:pPr>
              <a:buFont typeface="Wingdings" pitchFamily="2" charset="2"/>
              <a:buNone/>
            </a:pPr>
            <a:r>
              <a:rPr lang="zh-TW" altLang="en-US" sz="2400" smtClean="0"/>
              <a:t>	</a:t>
            </a:r>
            <a:r>
              <a:rPr lang="en-US" altLang="zh-TW" sz="2400" smtClean="0"/>
              <a:t>$ sudo mkdir /var/hadoop/</a:t>
            </a:r>
          </a:p>
          <a:p>
            <a:pPr>
              <a:buFont typeface="Wingdings" pitchFamily="2" charset="2"/>
              <a:buNone/>
            </a:pPr>
            <a:r>
              <a:rPr lang="en-US" altLang="zh-TW" sz="2400" smtClean="0"/>
              <a:t>	$ sudo chmod 777  /var/hadoop </a:t>
            </a:r>
          </a:p>
        </p:txBody>
      </p:sp>
      <p:sp>
        <p:nvSpPr>
          <p:cNvPr id="18436" name="Rectangle 4"/>
          <p:cNvSpPr>
            <a:spLocks noChangeArrowheads="1"/>
          </p:cNvSpPr>
          <p:nvPr/>
        </p:nvSpPr>
        <p:spPr bwMode="auto">
          <a:xfrm>
            <a:off x="250825" y="1125538"/>
            <a:ext cx="8569325" cy="9350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0" hangingPunct="0">
              <a:lnSpc>
                <a:spcPct val="110000"/>
              </a:lnSpc>
              <a:spcBef>
                <a:spcPct val="20000"/>
              </a:spcBef>
              <a:buFont typeface="Wingdings" pitchFamily="2" charset="2"/>
              <a:buNone/>
            </a:pPr>
            <a:r>
              <a:rPr lang="en-US" altLang="zh-TW">
                <a:ea typeface="標楷體" pitchFamily="65" charset="-120"/>
              </a:rPr>
              <a:t>START Hadoop…</a:t>
            </a:r>
            <a:r>
              <a:rPr lang="en-US" altLang="zh-TW">
                <a:solidFill>
                  <a:srgbClr val="1C1C1C"/>
                </a:solidFill>
                <a:ea typeface="標楷體" pitchFamily="65" charset="-120"/>
              </a:rPr>
              <a:t> </a:t>
            </a:r>
          </a:p>
        </p:txBody>
      </p:sp>
    </p:spTree>
    <p:extLst>
      <p:ext uri="{BB962C8B-B14F-4D97-AF65-F5344CB8AC3E}">
        <p14:creationId xmlns:p14="http://schemas.microsoft.com/office/powerpoint/2010/main" val="3798274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TW" smtClean="0"/>
              <a:t>Setup (1)</a:t>
            </a:r>
          </a:p>
        </p:txBody>
      </p:sp>
      <p:sp>
        <p:nvSpPr>
          <p:cNvPr id="19459" name="Rectangle 3"/>
          <p:cNvSpPr>
            <a:spLocks noGrp="1" noChangeArrowheads="1"/>
          </p:cNvSpPr>
          <p:nvPr>
            <p:ph type="body" idx="1"/>
          </p:nvPr>
        </p:nvSpPr>
        <p:spPr>
          <a:xfrm>
            <a:off x="250825" y="1341438"/>
            <a:ext cx="8569325" cy="2447925"/>
          </a:xfrm>
          <a:solidFill>
            <a:srgbClr val="C0C0C0"/>
          </a:solidFill>
        </p:spPr>
        <p:txBody>
          <a:bodyPr/>
          <a:lstStyle/>
          <a:p>
            <a:pPr>
              <a:lnSpc>
                <a:spcPct val="90000"/>
              </a:lnSpc>
              <a:buFont typeface="Wingdings" pitchFamily="2" charset="2"/>
              <a:buNone/>
            </a:pPr>
            <a:r>
              <a:rPr lang="en-US" altLang="zh-TW" sz="2000" smtClean="0"/>
              <a:t>      $ vim  </a:t>
            </a:r>
            <a:r>
              <a:rPr lang="en-US" altLang="zh-TW" sz="2000" i="1" smtClean="0"/>
              <a:t>/opt/hbase/conf/hbase-env.sh</a:t>
            </a:r>
          </a:p>
          <a:p>
            <a:pPr>
              <a:lnSpc>
                <a:spcPct val="90000"/>
              </a:lnSpc>
              <a:buFont typeface="Wingdings" pitchFamily="2" charset="2"/>
              <a:buNone/>
            </a:pPr>
            <a:r>
              <a:rPr lang="en-US" altLang="zh-TW" sz="2000" smtClean="0"/>
              <a:t>           export JAVA_HOME=/usr/lib/jvm/java-6-sun</a:t>
            </a:r>
            <a:br>
              <a:rPr lang="en-US" altLang="zh-TW" sz="2000" smtClean="0"/>
            </a:br>
            <a:r>
              <a:rPr lang="en-US" altLang="zh-TW" sz="2000" smtClean="0"/>
              <a:t>export HADOOP_CONF_DIR=/opt/hadoop/conf</a:t>
            </a:r>
            <a:br>
              <a:rPr lang="en-US" altLang="zh-TW" sz="2000" smtClean="0"/>
            </a:br>
            <a:r>
              <a:rPr lang="en-US" altLang="zh-TW" sz="2000" smtClean="0"/>
              <a:t>export HBASE_HOME=/opt/hbase</a:t>
            </a:r>
            <a:br>
              <a:rPr lang="en-US" altLang="zh-TW" sz="2000" smtClean="0"/>
            </a:br>
            <a:r>
              <a:rPr lang="en-US" altLang="zh-TW" sz="2000" smtClean="0"/>
              <a:t>export HBASE_LOG_DIR=/var/hadoop/hbase-logs</a:t>
            </a:r>
            <a:br>
              <a:rPr lang="en-US" altLang="zh-TW" sz="2000" smtClean="0"/>
            </a:br>
            <a:r>
              <a:rPr lang="en-US" altLang="zh-TW" sz="2000" smtClean="0"/>
              <a:t>export HBASE_PID_DIR=/var/hadoop/hbase-pids</a:t>
            </a:r>
            <a:br>
              <a:rPr lang="en-US" altLang="zh-TW" sz="2000" smtClean="0"/>
            </a:br>
            <a:r>
              <a:rPr lang="en-US" altLang="zh-TW" sz="2000" smtClean="0"/>
              <a:t>export HBASE_MANAGES_ZK=true</a:t>
            </a:r>
            <a:br>
              <a:rPr lang="en-US" altLang="zh-TW" sz="2000" smtClean="0"/>
            </a:br>
            <a:r>
              <a:rPr lang="en-US" altLang="zh-TW" sz="2000" smtClean="0"/>
              <a:t>export HBASE_CLASSPATH=$HBASE_CLASSPATH:/opt/hadoop/conf </a:t>
            </a:r>
            <a:endParaRPr lang="zh-TW" altLang="en-US" sz="2000" smtClean="0"/>
          </a:p>
        </p:txBody>
      </p:sp>
      <p:sp>
        <p:nvSpPr>
          <p:cNvPr id="19460" name="Rectangle 24"/>
          <p:cNvSpPr>
            <a:spLocks noChangeArrowheads="1"/>
          </p:cNvSpPr>
          <p:nvPr/>
        </p:nvSpPr>
        <p:spPr bwMode="auto">
          <a:xfrm>
            <a:off x="179388" y="4508500"/>
            <a:ext cx="8569325" cy="15827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0" hangingPunct="0">
              <a:lnSpc>
                <a:spcPct val="90000"/>
              </a:lnSpc>
              <a:spcBef>
                <a:spcPct val="20000"/>
              </a:spcBef>
              <a:buFont typeface="Wingdings" pitchFamily="2" charset="2"/>
              <a:buNone/>
            </a:pPr>
            <a:r>
              <a:rPr lang="en-US" altLang="zh-TW">
                <a:solidFill>
                  <a:srgbClr val="1C1C1C"/>
                </a:solidFill>
                <a:ea typeface="標楷體" pitchFamily="65" charset="-120"/>
              </a:rPr>
              <a:t>	$ cd /opt/hbase/conf</a:t>
            </a:r>
            <a:br>
              <a:rPr lang="en-US" altLang="zh-TW">
                <a:solidFill>
                  <a:srgbClr val="1C1C1C"/>
                </a:solidFill>
                <a:ea typeface="標楷體" pitchFamily="65" charset="-120"/>
              </a:rPr>
            </a:br>
            <a:r>
              <a:rPr lang="en-US" altLang="zh-TW">
                <a:solidFill>
                  <a:srgbClr val="1C1C1C"/>
                </a:solidFill>
                <a:ea typeface="標楷體" pitchFamily="65" charset="-120"/>
              </a:rPr>
              <a:t>$ cp /opt/hadoop/conf/core-site.xml ./</a:t>
            </a:r>
            <a:br>
              <a:rPr lang="en-US" altLang="zh-TW">
                <a:solidFill>
                  <a:srgbClr val="1C1C1C"/>
                </a:solidFill>
                <a:ea typeface="標楷體" pitchFamily="65" charset="-120"/>
              </a:rPr>
            </a:br>
            <a:r>
              <a:rPr lang="en-US" altLang="zh-TW">
                <a:solidFill>
                  <a:srgbClr val="1C1C1C"/>
                </a:solidFill>
                <a:ea typeface="標楷體" pitchFamily="65" charset="-120"/>
              </a:rPr>
              <a:t>$ cp /opt/hadoop/conf/hdfs-site.xml ./</a:t>
            </a:r>
            <a:br>
              <a:rPr lang="en-US" altLang="zh-TW">
                <a:solidFill>
                  <a:srgbClr val="1C1C1C"/>
                </a:solidFill>
                <a:ea typeface="標楷體" pitchFamily="65" charset="-120"/>
              </a:rPr>
            </a:br>
            <a:r>
              <a:rPr lang="en-US" altLang="zh-TW">
                <a:solidFill>
                  <a:srgbClr val="1C1C1C"/>
                </a:solidFill>
                <a:ea typeface="標楷體" pitchFamily="65" charset="-120"/>
              </a:rPr>
              <a:t>$ cp /opt/hadoop/conf/mapred-site.xml ./ </a:t>
            </a:r>
            <a:endParaRPr lang="zh-TW" altLang="en-US">
              <a:solidFill>
                <a:srgbClr val="1C1C1C"/>
              </a:solidFill>
              <a:ea typeface="標楷體" pitchFamily="65" charset="-120"/>
            </a:endParaRPr>
          </a:p>
        </p:txBody>
      </p:sp>
    </p:spTree>
    <p:extLst>
      <p:ext uri="{BB962C8B-B14F-4D97-AF65-F5344CB8AC3E}">
        <p14:creationId xmlns:p14="http://schemas.microsoft.com/office/powerpoint/2010/main" val="9049599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TW" smtClean="0"/>
              <a:t>Setup (2)</a:t>
            </a:r>
          </a:p>
        </p:txBody>
      </p:sp>
      <p:sp>
        <p:nvSpPr>
          <p:cNvPr id="20483" name="Rectangle 3"/>
          <p:cNvSpPr>
            <a:spLocks noGrp="1" noChangeArrowheads="1"/>
          </p:cNvSpPr>
          <p:nvPr>
            <p:ph type="body" sz="half" idx="1"/>
          </p:nvPr>
        </p:nvSpPr>
        <p:spPr>
          <a:xfrm>
            <a:off x="5076825" y="188913"/>
            <a:ext cx="3810000" cy="2016125"/>
          </a:xfrm>
          <a:solidFill>
            <a:schemeClr val="bg1"/>
          </a:solidFill>
          <a:ln>
            <a:solidFill>
              <a:schemeClr val="tx1"/>
            </a:solidFill>
            <a:miter lim="800000"/>
            <a:headEnd/>
            <a:tailEnd/>
          </a:ln>
        </p:spPr>
        <p:txBody>
          <a:bodyPr/>
          <a:lstStyle/>
          <a:p>
            <a:pPr>
              <a:buFont typeface="Wingdings" pitchFamily="2" charset="2"/>
              <a:buNone/>
            </a:pPr>
            <a:r>
              <a:rPr lang="en-US" altLang="zh-TW" sz="2000" smtClean="0"/>
              <a:t>&lt;configuration&gt;</a:t>
            </a:r>
            <a:br>
              <a:rPr lang="en-US" altLang="zh-TW" sz="2000" smtClean="0"/>
            </a:br>
            <a:r>
              <a:rPr lang="en-US" altLang="zh-TW" sz="2000" smtClean="0"/>
              <a:t> &lt;property&gt;</a:t>
            </a:r>
            <a:br>
              <a:rPr lang="en-US" altLang="zh-TW" sz="2000" smtClean="0"/>
            </a:br>
            <a:r>
              <a:rPr lang="en-US" altLang="zh-TW" sz="2000" smtClean="0"/>
              <a:t>    &lt;name&gt; name &lt;/name&gt;</a:t>
            </a:r>
            <a:br>
              <a:rPr lang="en-US" altLang="zh-TW" sz="2000" smtClean="0"/>
            </a:br>
            <a:r>
              <a:rPr lang="en-US" altLang="zh-TW" sz="2000" smtClean="0"/>
              <a:t>   &lt;value&gt; value &lt;/value&gt;</a:t>
            </a:r>
            <a:br>
              <a:rPr lang="en-US" altLang="zh-TW" sz="2000" smtClean="0"/>
            </a:br>
            <a:r>
              <a:rPr lang="en-US" altLang="zh-TW" sz="2000" smtClean="0"/>
              <a:t>  &lt;/property&gt; </a:t>
            </a:r>
          </a:p>
          <a:p>
            <a:pPr>
              <a:buFont typeface="Wingdings" pitchFamily="2" charset="2"/>
              <a:buNone/>
            </a:pPr>
            <a:r>
              <a:rPr lang="en-US" altLang="zh-TW" sz="2000" smtClean="0"/>
              <a:t>&lt;/configuration&gt;</a:t>
            </a:r>
            <a:endParaRPr lang="zh-TW" altLang="en-US" sz="2000" smtClean="0"/>
          </a:p>
        </p:txBody>
      </p:sp>
      <p:graphicFrame>
        <p:nvGraphicFramePr>
          <p:cNvPr id="89151" name="Group 63"/>
          <p:cNvGraphicFramePr>
            <a:graphicFrameLocks noGrp="1"/>
          </p:cNvGraphicFramePr>
          <p:nvPr>
            <p:ph sz="half" idx="2"/>
          </p:nvPr>
        </p:nvGraphicFramePr>
        <p:xfrm>
          <a:off x="539750" y="2349500"/>
          <a:ext cx="8135938" cy="4308618"/>
        </p:xfrm>
        <a:graphic>
          <a:graphicData uri="http://schemas.openxmlformats.org/drawingml/2006/table">
            <a:tbl>
              <a:tblPr/>
              <a:tblGrid>
                <a:gridCol w="3311525">
                  <a:extLst>
                    <a:ext uri="{9D8B030D-6E8A-4147-A177-3AD203B41FA5}">
                      <a16:colId xmlns:a16="http://schemas.microsoft.com/office/drawing/2014/main" val="20000"/>
                    </a:ext>
                  </a:extLst>
                </a:gridCol>
                <a:gridCol w="4824413">
                  <a:extLst>
                    <a:ext uri="{9D8B030D-6E8A-4147-A177-3AD203B41FA5}">
                      <a16:colId xmlns:a16="http://schemas.microsoft.com/office/drawing/2014/main" val="20001"/>
                    </a:ext>
                  </a:extLst>
                </a:gridCol>
              </a:tblGrid>
              <a:tr h="493754">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Name</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value</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41314">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hbase.rootdir </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hdfs://secuse.nchc.org.tw:9000/hbase </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3754">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hbase.tmp.dir </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/var/hadoop/hbase-${user.name} </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3754">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hbase.cluster.distributed </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true </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96072">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hbase.zookeeper.property.clientPort </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2222 </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3754">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hbase.zookeeper.quorum </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Host1, Host2</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96072">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hbase.zookeeper.property.dataDir </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/var/hadoop/hbase-data </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218417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smtClean="0"/>
              <a:t>Startup &amp; Stop</a:t>
            </a:r>
          </a:p>
        </p:txBody>
      </p:sp>
      <p:sp>
        <p:nvSpPr>
          <p:cNvPr id="21507" name="Rectangle 3"/>
          <p:cNvSpPr>
            <a:spLocks noGrp="1" noChangeArrowheads="1"/>
          </p:cNvSpPr>
          <p:nvPr>
            <p:ph type="body" idx="1"/>
          </p:nvPr>
        </p:nvSpPr>
        <p:spPr>
          <a:xfrm>
            <a:off x="685800" y="1341438"/>
            <a:ext cx="7772400" cy="1079500"/>
          </a:xfrm>
        </p:spPr>
        <p:txBody>
          <a:bodyPr/>
          <a:lstStyle/>
          <a:p>
            <a:pPr>
              <a:buFont typeface="Wingdings" pitchFamily="2" charset="2"/>
              <a:buNone/>
            </a:pPr>
            <a:r>
              <a:rPr lang="en-US" altLang="zh-TW" smtClean="0"/>
              <a:t>$ start-hbase.sh</a:t>
            </a:r>
          </a:p>
          <a:p>
            <a:pPr>
              <a:buFont typeface="Wingdings" pitchFamily="2" charset="2"/>
              <a:buNone/>
            </a:pPr>
            <a:endParaRPr lang="zh-TW" altLang="en-US" smtClean="0"/>
          </a:p>
        </p:txBody>
      </p:sp>
      <p:sp>
        <p:nvSpPr>
          <p:cNvPr id="21508" name="Rectangle 6"/>
          <p:cNvSpPr>
            <a:spLocks noChangeArrowheads="1"/>
          </p:cNvSpPr>
          <p:nvPr/>
        </p:nvSpPr>
        <p:spPr bwMode="auto">
          <a:xfrm>
            <a:off x="755650" y="3933825"/>
            <a:ext cx="7772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0" hangingPunct="0">
              <a:lnSpc>
                <a:spcPct val="110000"/>
              </a:lnSpc>
              <a:spcBef>
                <a:spcPct val="20000"/>
              </a:spcBef>
              <a:buFont typeface="Wingdings" pitchFamily="2" charset="2"/>
              <a:buNone/>
            </a:pPr>
            <a:r>
              <a:rPr lang="en-US" altLang="zh-TW" sz="3200">
                <a:solidFill>
                  <a:srgbClr val="1C1C1C"/>
                </a:solidFill>
                <a:ea typeface="標楷體" pitchFamily="65" charset="-120"/>
              </a:rPr>
              <a:t>$ stop-hbase.sh</a:t>
            </a:r>
          </a:p>
          <a:p>
            <a:pPr marL="609600" indent="-609600" eaLnBrk="0" hangingPunct="0">
              <a:lnSpc>
                <a:spcPct val="110000"/>
              </a:lnSpc>
              <a:spcBef>
                <a:spcPct val="20000"/>
              </a:spcBef>
              <a:buFont typeface="Wingdings" pitchFamily="2" charset="2"/>
              <a:buNone/>
            </a:pPr>
            <a:endParaRPr lang="zh-TW" altLang="en-US" sz="3200">
              <a:solidFill>
                <a:srgbClr val="1C1C1C"/>
              </a:solidFill>
              <a:ea typeface="標楷體" pitchFamily="65" charset="-120"/>
            </a:endParaRPr>
          </a:p>
        </p:txBody>
      </p:sp>
    </p:spTree>
    <p:extLst>
      <p:ext uri="{BB962C8B-B14F-4D97-AF65-F5344CB8AC3E}">
        <p14:creationId xmlns:p14="http://schemas.microsoft.com/office/powerpoint/2010/main" val="40547977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TW" smtClean="0"/>
              <a:t>Testing (4)</a:t>
            </a:r>
          </a:p>
        </p:txBody>
      </p:sp>
      <p:sp>
        <p:nvSpPr>
          <p:cNvPr id="22531" name="Rectangle 3"/>
          <p:cNvSpPr>
            <a:spLocks noGrp="1" noChangeArrowheads="1"/>
          </p:cNvSpPr>
          <p:nvPr>
            <p:ph type="body" idx="1"/>
          </p:nvPr>
        </p:nvSpPr>
        <p:spPr>
          <a:xfrm>
            <a:off x="179388" y="1268413"/>
            <a:ext cx="3313112" cy="4105275"/>
          </a:xfrm>
          <a:solidFill>
            <a:srgbClr val="C0C0C0"/>
          </a:solidFill>
        </p:spPr>
        <p:txBody>
          <a:bodyPr/>
          <a:lstStyle/>
          <a:p>
            <a:pPr>
              <a:lnSpc>
                <a:spcPct val="90000"/>
              </a:lnSpc>
              <a:buFont typeface="Wingdings" pitchFamily="2" charset="2"/>
              <a:buNone/>
            </a:pPr>
            <a:r>
              <a:rPr lang="en-US" altLang="zh-TW" sz="1600" b="1" smtClean="0"/>
              <a:t>$ hbase shell</a:t>
            </a:r>
          </a:p>
          <a:p>
            <a:pPr>
              <a:lnSpc>
                <a:spcPct val="90000"/>
              </a:lnSpc>
              <a:buFont typeface="Wingdings" pitchFamily="2" charset="2"/>
              <a:buNone/>
            </a:pPr>
            <a:r>
              <a:rPr lang="en-US" altLang="zh-TW" sz="1600" b="1" smtClean="0"/>
              <a:t>&gt; create 'test', 'data'</a:t>
            </a:r>
          </a:p>
          <a:p>
            <a:pPr>
              <a:lnSpc>
                <a:spcPct val="90000"/>
              </a:lnSpc>
              <a:buFont typeface="Wingdings" pitchFamily="2" charset="2"/>
              <a:buNone/>
            </a:pPr>
            <a:r>
              <a:rPr lang="en-US" altLang="zh-TW" sz="1600" smtClean="0"/>
              <a:t>0 row(s) in 4.3066 seconds</a:t>
            </a:r>
          </a:p>
          <a:p>
            <a:pPr>
              <a:lnSpc>
                <a:spcPct val="90000"/>
              </a:lnSpc>
              <a:buFont typeface="Wingdings" pitchFamily="2" charset="2"/>
              <a:buNone/>
            </a:pPr>
            <a:r>
              <a:rPr lang="en-US" altLang="zh-TW" sz="1600" b="1" smtClean="0"/>
              <a:t>&gt; list</a:t>
            </a:r>
          </a:p>
          <a:p>
            <a:pPr>
              <a:lnSpc>
                <a:spcPct val="90000"/>
              </a:lnSpc>
              <a:buFont typeface="Wingdings" pitchFamily="2" charset="2"/>
              <a:buNone/>
            </a:pPr>
            <a:r>
              <a:rPr lang="en-US" altLang="zh-TW" sz="1600" smtClean="0"/>
              <a:t>test</a:t>
            </a:r>
          </a:p>
          <a:p>
            <a:pPr>
              <a:lnSpc>
                <a:spcPct val="90000"/>
              </a:lnSpc>
              <a:buFont typeface="Wingdings" pitchFamily="2" charset="2"/>
              <a:buNone/>
            </a:pPr>
            <a:r>
              <a:rPr lang="en-US" altLang="zh-TW" sz="1600" smtClean="0"/>
              <a:t>1 row(s) in 0.1485 seconds</a:t>
            </a:r>
          </a:p>
          <a:p>
            <a:pPr>
              <a:lnSpc>
                <a:spcPct val="90000"/>
              </a:lnSpc>
              <a:buFont typeface="Wingdings" pitchFamily="2" charset="2"/>
              <a:buNone/>
            </a:pPr>
            <a:r>
              <a:rPr lang="en-US" altLang="zh-TW" sz="1600" b="1" smtClean="0"/>
              <a:t>&gt; put 'test', 'row1', 'data:1', 'value1'</a:t>
            </a:r>
          </a:p>
          <a:p>
            <a:pPr>
              <a:lnSpc>
                <a:spcPct val="90000"/>
              </a:lnSpc>
              <a:buFont typeface="Wingdings" pitchFamily="2" charset="2"/>
              <a:buNone/>
            </a:pPr>
            <a:r>
              <a:rPr lang="en-US" altLang="zh-TW" sz="1600" smtClean="0"/>
              <a:t>0 row(s) in 0.0454 seconds</a:t>
            </a:r>
          </a:p>
          <a:p>
            <a:pPr>
              <a:lnSpc>
                <a:spcPct val="90000"/>
              </a:lnSpc>
              <a:buFont typeface="Wingdings" pitchFamily="2" charset="2"/>
              <a:buNone/>
            </a:pPr>
            <a:r>
              <a:rPr lang="en-US" altLang="zh-TW" sz="1600" b="1" smtClean="0"/>
              <a:t>&gt; put 'test', 'row2', 'data:2', 'value2'</a:t>
            </a:r>
          </a:p>
          <a:p>
            <a:pPr>
              <a:lnSpc>
                <a:spcPct val="90000"/>
              </a:lnSpc>
              <a:buFont typeface="Wingdings" pitchFamily="2" charset="2"/>
              <a:buNone/>
            </a:pPr>
            <a:r>
              <a:rPr lang="en-US" altLang="zh-TW" sz="1600" smtClean="0"/>
              <a:t>0 row(s) in 0.0035 seconds</a:t>
            </a:r>
          </a:p>
          <a:p>
            <a:pPr>
              <a:lnSpc>
                <a:spcPct val="90000"/>
              </a:lnSpc>
              <a:buFont typeface="Wingdings" pitchFamily="2" charset="2"/>
              <a:buNone/>
            </a:pPr>
            <a:r>
              <a:rPr lang="en-US" altLang="zh-TW" sz="1600" b="1" smtClean="0"/>
              <a:t>&gt; put 'test', 'row3', 'data:3', 'value3'</a:t>
            </a:r>
          </a:p>
          <a:p>
            <a:pPr>
              <a:lnSpc>
                <a:spcPct val="90000"/>
              </a:lnSpc>
              <a:buFont typeface="Wingdings" pitchFamily="2" charset="2"/>
              <a:buNone/>
            </a:pPr>
            <a:r>
              <a:rPr lang="en-US" altLang="zh-TW" sz="1600" smtClean="0"/>
              <a:t>0 row(s) in 0.0090 seconds</a:t>
            </a:r>
          </a:p>
        </p:txBody>
      </p:sp>
      <p:sp>
        <p:nvSpPr>
          <p:cNvPr id="22532" name="Rectangle 6"/>
          <p:cNvSpPr>
            <a:spLocks noChangeArrowheads="1"/>
          </p:cNvSpPr>
          <p:nvPr/>
        </p:nvSpPr>
        <p:spPr bwMode="auto">
          <a:xfrm>
            <a:off x="3851275" y="1989138"/>
            <a:ext cx="5292725" cy="475456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0" hangingPunct="0">
              <a:lnSpc>
                <a:spcPct val="90000"/>
              </a:lnSpc>
              <a:spcBef>
                <a:spcPct val="20000"/>
              </a:spcBef>
              <a:buFont typeface="Wingdings" pitchFamily="2" charset="2"/>
              <a:buNone/>
            </a:pPr>
            <a:r>
              <a:rPr lang="en-US" altLang="zh-TW" sz="1600" b="1">
                <a:solidFill>
                  <a:srgbClr val="1C1C1C"/>
                </a:solidFill>
                <a:ea typeface="標楷體" pitchFamily="65" charset="-120"/>
              </a:rPr>
              <a:t>&gt; scan 'test'</a:t>
            </a:r>
          </a:p>
          <a:p>
            <a:pPr marL="609600" indent="-609600" eaLnBrk="0" hangingPunct="0">
              <a:lnSpc>
                <a:spcPct val="90000"/>
              </a:lnSpc>
              <a:spcBef>
                <a:spcPct val="20000"/>
              </a:spcBef>
              <a:buFont typeface="Wingdings" pitchFamily="2" charset="2"/>
              <a:buNone/>
            </a:pPr>
            <a:r>
              <a:rPr lang="en-US" altLang="zh-TW" sz="1600">
                <a:solidFill>
                  <a:srgbClr val="1C1C1C"/>
                </a:solidFill>
                <a:ea typeface="標楷體" pitchFamily="65" charset="-120"/>
              </a:rPr>
              <a:t>ROW COLUMN+CELL</a:t>
            </a:r>
          </a:p>
          <a:p>
            <a:pPr marL="609600" indent="-609600" eaLnBrk="0" hangingPunct="0">
              <a:lnSpc>
                <a:spcPct val="90000"/>
              </a:lnSpc>
              <a:spcBef>
                <a:spcPct val="20000"/>
              </a:spcBef>
              <a:buFont typeface="Wingdings" pitchFamily="2" charset="2"/>
              <a:buNone/>
            </a:pPr>
            <a:r>
              <a:rPr lang="en-US" altLang="zh-TW" sz="1600">
                <a:solidFill>
                  <a:srgbClr val="1C1C1C"/>
                </a:solidFill>
                <a:ea typeface="標楷體" pitchFamily="65" charset="-120"/>
              </a:rPr>
              <a:t>row1 column=data:1, timestamp=1240148026198, value=value1</a:t>
            </a:r>
          </a:p>
          <a:p>
            <a:pPr marL="609600" indent="-609600" eaLnBrk="0" hangingPunct="0">
              <a:lnSpc>
                <a:spcPct val="90000"/>
              </a:lnSpc>
              <a:spcBef>
                <a:spcPct val="20000"/>
              </a:spcBef>
              <a:buFont typeface="Wingdings" pitchFamily="2" charset="2"/>
              <a:buNone/>
            </a:pPr>
            <a:r>
              <a:rPr lang="en-US" altLang="zh-TW" sz="1600">
                <a:solidFill>
                  <a:srgbClr val="1C1C1C"/>
                </a:solidFill>
                <a:ea typeface="標楷體" pitchFamily="65" charset="-120"/>
              </a:rPr>
              <a:t>row2 column=data:2, timestamp=1240148040035, value=value2</a:t>
            </a:r>
          </a:p>
          <a:p>
            <a:pPr marL="609600" indent="-609600" eaLnBrk="0" hangingPunct="0">
              <a:lnSpc>
                <a:spcPct val="90000"/>
              </a:lnSpc>
              <a:spcBef>
                <a:spcPct val="20000"/>
              </a:spcBef>
              <a:buFont typeface="Wingdings" pitchFamily="2" charset="2"/>
              <a:buNone/>
            </a:pPr>
            <a:r>
              <a:rPr lang="en-US" altLang="zh-TW" sz="1600">
                <a:solidFill>
                  <a:srgbClr val="1C1C1C"/>
                </a:solidFill>
                <a:ea typeface="標楷體" pitchFamily="65" charset="-120"/>
              </a:rPr>
              <a:t>row3 column=data:3, timestamp=1240148047497, value=value3</a:t>
            </a:r>
          </a:p>
          <a:p>
            <a:pPr marL="609600" indent="-609600" eaLnBrk="0" hangingPunct="0">
              <a:lnSpc>
                <a:spcPct val="90000"/>
              </a:lnSpc>
              <a:spcBef>
                <a:spcPct val="20000"/>
              </a:spcBef>
              <a:buFont typeface="Wingdings" pitchFamily="2" charset="2"/>
              <a:buNone/>
            </a:pPr>
            <a:r>
              <a:rPr lang="en-US" altLang="zh-TW" sz="1600">
                <a:solidFill>
                  <a:srgbClr val="1C1C1C"/>
                </a:solidFill>
                <a:ea typeface="標楷體" pitchFamily="65" charset="-120"/>
              </a:rPr>
              <a:t>3 row(s) in 0.0825 seconds</a:t>
            </a:r>
          </a:p>
          <a:p>
            <a:pPr marL="609600" indent="-609600" eaLnBrk="0" hangingPunct="0">
              <a:lnSpc>
                <a:spcPct val="90000"/>
              </a:lnSpc>
              <a:spcBef>
                <a:spcPct val="20000"/>
              </a:spcBef>
              <a:buFont typeface="Wingdings" pitchFamily="2" charset="2"/>
              <a:buNone/>
            </a:pPr>
            <a:r>
              <a:rPr lang="en-US" altLang="zh-TW" sz="1600" b="1">
                <a:solidFill>
                  <a:srgbClr val="1C1C1C"/>
                </a:solidFill>
                <a:ea typeface="標楷體" pitchFamily="65" charset="-120"/>
              </a:rPr>
              <a:t>&gt; disable 'test'</a:t>
            </a:r>
          </a:p>
          <a:p>
            <a:pPr marL="609600" indent="-609600" eaLnBrk="0" hangingPunct="0">
              <a:lnSpc>
                <a:spcPct val="90000"/>
              </a:lnSpc>
              <a:spcBef>
                <a:spcPct val="20000"/>
              </a:spcBef>
              <a:buFont typeface="Wingdings" pitchFamily="2" charset="2"/>
              <a:buNone/>
            </a:pPr>
            <a:r>
              <a:rPr lang="en-US" altLang="zh-TW" sz="1600">
                <a:solidFill>
                  <a:srgbClr val="1C1C1C"/>
                </a:solidFill>
                <a:ea typeface="標楷體" pitchFamily="65" charset="-120"/>
              </a:rPr>
              <a:t>09/04/19 06:40:13 INFO client.HBaseAdmin: Disabled test</a:t>
            </a:r>
          </a:p>
          <a:p>
            <a:pPr marL="609600" indent="-609600" eaLnBrk="0" hangingPunct="0">
              <a:lnSpc>
                <a:spcPct val="90000"/>
              </a:lnSpc>
              <a:spcBef>
                <a:spcPct val="20000"/>
              </a:spcBef>
              <a:buFont typeface="Wingdings" pitchFamily="2" charset="2"/>
              <a:buNone/>
            </a:pPr>
            <a:r>
              <a:rPr lang="en-US" altLang="zh-TW" sz="1600">
                <a:solidFill>
                  <a:srgbClr val="1C1C1C"/>
                </a:solidFill>
                <a:ea typeface="標楷體" pitchFamily="65" charset="-120"/>
              </a:rPr>
              <a:t>0 row(s) in 6.0426 seconds</a:t>
            </a:r>
          </a:p>
          <a:p>
            <a:pPr marL="609600" indent="-609600" eaLnBrk="0" hangingPunct="0">
              <a:lnSpc>
                <a:spcPct val="90000"/>
              </a:lnSpc>
              <a:spcBef>
                <a:spcPct val="20000"/>
              </a:spcBef>
              <a:buFont typeface="Wingdings" pitchFamily="2" charset="2"/>
              <a:buNone/>
            </a:pPr>
            <a:r>
              <a:rPr lang="en-US" altLang="zh-TW" sz="1600" b="1">
                <a:solidFill>
                  <a:srgbClr val="1C1C1C"/>
                </a:solidFill>
                <a:ea typeface="標楷體" pitchFamily="65" charset="-120"/>
              </a:rPr>
              <a:t>&gt; drop 'test'</a:t>
            </a:r>
          </a:p>
          <a:p>
            <a:pPr marL="609600" indent="-609600" eaLnBrk="0" hangingPunct="0">
              <a:lnSpc>
                <a:spcPct val="90000"/>
              </a:lnSpc>
              <a:spcBef>
                <a:spcPct val="20000"/>
              </a:spcBef>
              <a:buFont typeface="Wingdings" pitchFamily="2" charset="2"/>
              <a:buNone/>
            </a:pPr>
            <a:r>
              <a:rPr lang="en-US" altLang="zh-TW" sz="1600">
                <a:solidFill>
                  <a:srgbClr val="1C1C1C"/>
                </a:solidFill>
                <a:ea typeface="標楷體" pitchFamily="65" charset="-120"/>
              </a:rPr>
              <a:t>09/04/19 06:40:17 INFO client.HBaseAdmin: Deleted test</a:t>
            </a:r>
          </a:p>
          <a:p>
            <a:pPr marL="609600" indent="-609600" eaLnBrk="0" hangingPunct="0">
              <a:lnSpc>
                <a:spcPct val="90000"/>
              </a:lnSpc>
              <a:spcBef>
                <a:spcPct val="20000"/>
              </a:spcBef>
              <a:buFont typeface="Wingdings" pitchFamily="2" charset="2"/>
              <a:buNone/>
            </a:pPr>
            <a:r>
              <a:rPr lang="en-US" altLang="zh-TW" sz="1600">
                <a:solidFill>
                  <a:srgbClr val="1C1C1C"/>
                </a:solidFill>
                <a:ea typeface="標楷體" pitchFamily="65" charset="-120"/>
              </a:rPr>
              <a:t>0 row(s) in 0.0210 seconds</a:t>
            </a:r>
          </a:p>
          <a:p>
            <a:pPr marL="609600" indent="-609600" eaLnBrk="0" hangingPunct="0">
              <a:lnSpc>
                <a:spcPct val="90000"/>
              </a:lnSpc>
              <a:spcBef>
                <a:spcPct val="20000"/>
              </a:spcBef>
              <a:buFont typeface="Wingdings" pitchFamily="2" charset="2"/>
              <a:buNone/>
            </a:pPr>
            <a:r>
              <a:rPr lang="en-US" altLang="zh-TW" sz="1600" b="1">
                <a:solidFill>
                  <a:srgbClr val="1C1C1C"/>
                </a:solidFill>
                <a:ea typeface="標楷體" pitchFamily="65" charset="-120"/>
              </a:rPr>
              <a:t>&gt; list</a:t>
            </a:r>
          </a:p>
          <a:p>
            <a:pPr marL="609600" indent="-609600" eaLnBrk="0" hangingPunct="0">
              <a:lnSpc>
                <a:spcPct val="90000"/>
              </a:lnSpc>
              <a:spcBef>
                <a:spcPct val="20000"/>
              </a:spcBef>
              <a:buFont typeface="Wingdings" pitchFamily="2" charset="2"/>
              <a:buNone/>
            </a:pPr>
            <a:r>
              <a:rPr lang="en-US" altLang="zh-TW" sz="1600">
                <a:solidFill>
                  <a:srgbClr val="1C1C1C"/>
                </a:solidFill>
                <a:ea typeface="標楷體" pitchFamily="65" charset="-120"/>
              </a:rPr>
              <a:t>0 row(s) in 2.0645 seconds</a:t>
            </a:r>
            <a:endParaRPr lang="zh-TW" altLang="en-US" sz="1600">
              <a:solidFill>
                <a:srgbClr val="1C1C1C"/>
              </a:solidFill>
              <a:ea typeface="標楷體" pitchFamily="65" charset="-120"/>
            </a:endParaRPr>
          </a:p>
        </p:txBody>
      </p:sp>
      <p:sp>
        <p:nvSpPr>
          <p:cNvPr id="22533" name="Line 8"/>
          <p:cNvSpPr>
            <a:spLocks noChangeShapeType="1"/>
          </p:cNvSpPr>
          <p:nvPr/>
        </p:nvSpPr>
        <p:spPr bwMode="auto">
          <a:xfrm>
            <a:off x="4427538" y="1628775"/>
            <a:ext cx="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4" name="Line 9"/>
          <p:cNvSpPr>
            <a:spLocks noChangeShapeType="1"/>
          </p:cNvSpPr>
          <p:nvPr/>
        </p:nvSpPr>
        <p:spPr bwMode="auto">
          <a:xfrm flipH="1">
            <a:off x="3635375" y="1628775"/>
            <a:ext cx="792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5" name="Line 10"/>
          <p:cNvSpPr>
            <a:spLocks noChangeShapeType="1"/>
          </p:cNvSpPr>
          <p:nvPr/>
        </p:nvSpPr>
        <p:spPr bwMode="auto">
          <a:xfrm>
            <a:off x="3635375" y="1628775"/>
            <a:ext cx="0" cy="4105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6" name="Line 11"/>
          <p:cNvSpPr>
            <a:spLocks noChangeShapeType="1"/>
          </p:cNvSpPr>
          <p:nvPr/>
        </p:nvSpPr>
        <p:spPr bwMode="auto">
          <a:xfrm flipH="1">
            <a:off x="1331913" y="5734050"/>
            <a:ext cx="2303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7" name="Line 12"/>
          <p:cNvSpPr>
            <a:spLocks noChangeShapeType="1"/>
          </p:cNvSpPr>
          <p:nvPr/>
        </p:nvSpPr>
        <p:spPr bwMode="auto">
          <a:xfrm flipV="1">
            <a:off x="1331913" y="5373688"/>
            <a:ext cx="0"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0731060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8229600" cy="1143000"/>
          </a:xfrm>
        </p:spPr>
        <p:txBody>
          <a:bodyPr/>
          <a:lstStyle/>
          <a:p>
            <a:r>
              <a:rPr lang="en-US" altLang="zh-TW" dirty="0" smtClean="0"/>
              <a:t>Connecting to </a:t>
            </a:r>
            <a:r>
              <a:rPr lang="en-US" altLang="zh-TW" dirty="0" err="1" smtClean="0"/>
              <a:t>HBase</a:t>
            </a:r>
            <a:endParaRPr lang="zh-TW" altLang="en-US" dirty="0" smtClean="0"/>
          </a:p>
        </p:txBody>
      </p:sp>
      <p:sp>
        <p:nvSpPr>
          <p:cNvPr id="23555" name="Rectangle 3"/>
          <p:cNvSpPr>
            <a:spLocks noGrp="1" noChangeArrowheads="1"/>
          </p:cNvSpPr>
          <p:nvPr>
            <p:ph type="body" idx="1"/>
          </p:nvPr>
        </p:nvSpPr>
        <p:spPr>
          <a:xfrm>
            <a:off x="684213" y="1196975"/>
            <a:ext cx="8134350" cy="5516563"/>
          </a:xfrm>
        </p:spPr>
        <p:txBody>
          <a:bodyPr>
            <a:normAutofit lnSpcReduction="10000"/>
          </a:bodyPr>
          <a:lstStyle/>
          <a:p>
            <a:r>
              <a:rPr lang="en-US" altLang="zh-TW" sz="2800" smtClean="0"/>
              <a:t>Java client</a:t>
            </a:r>
          </a:p>
          <a:p>
            <a:pPr lvl="1"/>
            <a:r>
              <a:rPr lang="en-US" altLang="zh-TW" sz="2400" i="1" smtClean="0"/>
              <a:t>get(byte [] row, byte [] column, long timestamp, int versions);</a:t>
            </a:r>
          </a:p>
          <a:p>
            <a:r>
              <a:rPr lang="en-US" altLang="zh-TW" sz="2800" smtClean="0"/>
              <a:t>Non-Java clients</a:t>
            </a:r>
          </a:p>
          <a:p>
            <a:pPr lvl="1"/>
            <a:r>
              <a:rPr lang="en-US" altLang="zh-TW" sz="2400" smtClean="0"/>
              <a:t>Thrift server hosting HBase client instance</a:t>
            </a:r>
          </a:p>
          <a:p>
            <a:r>
              <a:rPr lang="en-US" altLang="zh-TW" sz="2800" smtClean="0"/>
              <a:t>Sample ruby, c++, &amp; java (via thrift) clients</a:t>
            </a:r>
          </a:p>
          <a:p>
            <a:pPr lvl="1"/>
            <a:r>
              <a:rPr lang="en-US" altLang="zh-TW" sz="2400" smtClean="0"/>
              <a:t>REST server hosts HBase client</a:t>
            </a:r>
          </a:p>
          <a:p>
            <a:r>
              <a:rPr lang="en-US" altLang="zh-TW" sz="2800" smtClean="0"/>
              <a:t>TableInput/OutputFormat for MapReduce</a:t>
            </a:r>
          </a:p>
          <a:p>
            <a:pPr lvl="1"/>
            <a:r>
              <a:rPr lang="en-US" altLang="zh-TW" sz="2400" smtClean="0"/>
              <a:t>HBase as MR source or sink</a:t>
            </a:r>
          </a:p>
          <a:p>
            <a:r>
              <a:rPr lang="en-US" altLang="zh-TW" sz="2800" smtClean="0"/>
              <a:t>HBase Shell</a:t>
            </a:r>
          </a:p>
          <a:p>
            <a:pPr lvl="1"/>
            <a:r>
              <a:rPr lang="en-US" altLang="zh-TW" sz="2400" smtClean="0"/>
              <a:t>JRuby IRB with “DSL” to add get, scan, and admin</a:t>
            </a:r>
          </a:p>
          <a:p>
            <a:pPr lvl="1"/>
            <a:r>
              <a:rPr lang="en-US" altLang="zh-TW" sz="2400" i="1" smtClean="0"/>
              <a:t>./bin/hbase shell YOUR_SCRIPT</a:t>
            </a:r>
            <a:endParaRPr lang="zh-TW" altLang="en-US" sz="2400" i="1" smtClean="0"/>
          </a:p>
        </p:txBody>
      </p:sp>
    </p:spTree>
    <p:extLst>
      <p:ext uri="{BB962C8B-B14F-4D97-AF65-F5344CB8AC3E}">
        <p14:creationId xmlns:p14="http://schemas.microsoft.com/office/powerpoint/2010/main" val="357136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TW" smtClean="0"/>
              <a:t>Thrift</a:t>
            </a:r>
            <a:endParaRPr lang="zh-TW" altLang="en-US" smtClean="0"/>
          </a:p>
        </p:txBody>
      </p:sp>
      <p:sp>
        <p:nvSpPr>
          <p:cNvPr id="24579" name="Rectangle 3"/>
          <p:cNvSpPr>
            <a:spLocks noGrp="1" noChangeArrowheads="1"/>
          </p:cNvSpPr>
          <p:nvPr>
            <p:ph type="body" idx="1"/>
          </p:nvPr>
        </p:nvSpPr>
        <p:spPr>
          <a:xfrm>
            <a:off x="685800" y="2924175"/>
            <a:ext cx="7772400" cy="3171825"/>
          </a:xfrm>
        </p:spPr>
        <p:txBody>
          <a:bodyPr/>
          <a:lstStyle/>
          <a:p>
            <a:r>
              <a:rPr lang="en-US" altLang="zh-TW" sz="2400" smtClean="0"/>
              <a:t>a software framework for scalable cross-language services development. </a:t>
            </a:r>
          </a:p>
          <a:p>
            <a:r>
              <a:rPr lang="en-US" altLang="zh-TW" sz="2400" smtClean="0"/>
              <a:t>By facebook</a:t>
            </a:r>
          </a:p>
          <a:p>
            <a:r>
              <a:rPr lang="en-US" altLang="zh-TW" sz="2400" smtClean="0"/>
              <a:t>seamlessly between C++, Java, Python, PHP, and Ruby.  </a:t>
            </a:r>
          </a:p>
          <a:p>
            <a:r>
              <a:rPr lang="en-US" altLang="zh-TW" sz="2400" smtClean="0"/>
              <a:t>This will start the server instance, by default on port 9090</a:t>
            </a:r>
          </a:p>
          <a:p>
            <a:r>
              <a:rPr lang="en-US" altLang="zh-TW" sz="2400" smtClean="0"/>
              <a:t>The other similar project “rest”</a:t>
            </a:r>
          </a:p>
        </p:txBody>
      </p:sp>
      <p:sp>
        <p:nvSpPr>
          <p:cNvPr id="24580" name="Rectangle 4"/>
          <p:cNvSpPr>
            <a:spLocks noChangeArrowheads="1"/>
          </p:cNvSpPr>
          <p:nvPr/>
        </p:nvSpPr>
        <p:spPr bwMode="auto">
          <a:xfrm>
            <a:off x="250825" y="1341438"/>
            <a:ext cx="8569325" cy="11509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0" hangingPunct="0">
              <a:lnSpc>
                <a:spcPct val="90000"/>
              </a:lnSpc>
              <a:spcBef>
                <a:spcPct val="20000"/>
              </a:spcBef>
              <a:buFont typeface="Wingdings" pitchFamily="2" charset="2"/>
              <a:buNone/>
            </a:pPr>
            <a:r>
              <a:rPr lang="en-US" altLang="zh-TW" sz="2800">
                <a:ea typeface="標楷體" pitchFamily="65" charset="-120"/>
              </a:rPr>
              <a:t>	$ </a:t>
            </a:r>
            <a:r>
              <a:rPr lang="en-US" altLang="zh-TW" sz="2800">
                <a:solidFill>
                  <a:srgbClr val="1C1C1C"/>
                </a:solidFill>
                <a:ea typeface="標楷體" pitchFamily="65" charset="-120"/>
              </a:rPr>
              <a:t>hbase-daemon.sh start thrift</a:t>
            </a:r>
          </a:p>
          <a:p>
            <a:pPr marL="609600" indent="-609600" eaLnBrk="0" hangingPunct="0">
              <a:lnSpc>
                <a:spcPct val="90000"/>
              </a:lnSpc>
              <a:spcBef>
                <a:spcPct val="20000"/>
              </a:spcBef>
              <a:buFont typeface="Wingdings" pitchFamily="2" charset="2"/>
              <a:buNone/>
            </a:pPr>
            <a:r>
              <a:rPr lang="en-US" altLang="zh-TW" sz="2800">
                <a:solidFill>
                  <a:srgbClr val="1C1C1C"/>
                </a:solidFill>
                <a:ea typeface="標楷體" pitchFamily="65" charset="-120"/>
              </a:rPr>
              <a:t>	$ hbase-daemon.sh stop thrift</a:t>
            </a:r>
            <a:endParaRPr lang="zh-TW" altLang="en-US" sz="2800">
              <a:solidFill>
                <a:srgbClr val="1C1C1C"/>
              </a:solidFill>
              <a:ea typeface="標楷體" pitchFamily="65" charset="-120"/>
            </a:endParaRPr>
          </a:p>
        </p:txBody>
      </p:sp>
    </p:spTree>
    <p:extLst>
      <p:ext uri="{BB962C8B-B14F-4D97-AF65-F5344CB8AC3E}">
        <p14:creationId xmlns:p14="http://schemas.microsoft.com/office/powerpoint/2010/main" val="20368952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TW" smtClean="0"/>
              <a:t>References</a:t>
            </a:r>
          </a:p>
        </p:txBody>
      </p:sp>
      <p:sp>
        <p:nvSpPr>
          <p:cNvPr id="25603" name="Rectangle 3"/>
          <p:cNvSpPr>
            <a:spLocks noGrp="1" noChangeArrowheads="1"/>
          </p:cNvSpPr>
          <p:nvPr>
            <p:ph type="body" idx="1"/>
          </p:nvPr>
        </p:nvSpPr>
        <p:spPr/>
        <p:txBody>
          <a:bodyPr/>
          <a:lstStyle/>
          <a:p>
            <a:r>
              <a:rPr lang="en-US" altLang="zh-TW" smtClean="0"/>
              <a:t>Introduction to Hbase</a:t>
            </a:r>
          </a:p>
          <a:p>
            <a:pPr>
              <a:buFont typeface="Wingdings" pitchFamily="2" charset="2"/>
              <a:buNone/>
            </a:pPr>
            <a:r>
              <a:rPr lang="en-US" altLang="zh-CN" i="1" smtClean="0"/>
              <a:t>  trac.nchc.org.tw/cloud/raw-attachment/wiki/.../</a:t>
            </a:r>
            <a:r>
              <a:rPr lang="en-US" altLang="zh-CN" b="1" i="1" smtClean="0"/>
              <a:t>hbase</a:t>
            </a:r>
            <a:r>
              <a:rPr lang="en-US" altLang="zh-CN" i="1" smtClean="0"/>
              <a:t>_intro.ppt</a:t>
            </a:r>
            <a:endParaRPr lang="en-US" altLang="zh-TW" smtClean="0"/>
          </a:p>
        </p:txBody>
      </p:sp>
    </p:spTree>
    <p:extLst>
      <p:ext uri="{BB962C8B-B14F-4D97-AF65-F5344CB8AC3E}">
        <p14:creationId xmlns:p14="http://schemas.microsoft.com/office/powerpoint/2010/main" val="4478951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ACID</a:t>
            </a:r>
            <a:endParaRPr lang="en-US" dirty="0"/>
          </a:p>
        </p:txBody>
      </p:sp>
      <p:sp>
        <p:nvSpPr>
          <p:cNvPr id="3" name="Content Placeholder 2"/>
          <p:cNvSpPr>
            <a:spLocks noGrp="1"/>
          </p:cNvSpPr>
          <p:nvPr>
            <p:ph idx="1"/>
          </p:nvPr>
        </p:nvSpPr>
        <p:spPr>
          <a:xfrm>
            <a:off x="0" y="1295400"/>
            <a:ext cx="9144000" cy="5562600"/>
          </a:xfrm>
        </p:spPr>
        <p:txBody>
          <a:bodyPr>
            <a:normAutofit/>
          </a:bodyPr>
          <a:lstStyle/>
          <a:p>
            <a:pPr marL="57150" indent="0">
              <a:lnSpc>
                <a:spcPct val="90000"/>
              </a:lnSpc>
              <a:buNone/>
            </a:pPr>
            <a:r>
              <a:rPr lang="en-US" b="1" i="1" dirty="0" smtClean="0"/>
              <a:t>Atomic: </a:t>
            </a:r>
            <a:r>
              <a:rPr lang="en-US" dirty="0" smtClean="0"/>
              <a:t>Either </a:t>
            </a:r>
            <a:r>
              <a:rPr lang="en-US" dirty="0"/>
              <a:t>the whole process </a:t>
            </a:r>
            <a:r>
              <a:rPr lang="en-US" dirty="0" smtClean="0"/>
              <a:t> of a transaction is </a:t>
            </a:r>
            <a:r>
              <a:rPr lang="en-US" dirty="0"/>
              <a:t>done or none is.</a:t>
            </a:r>
          </a:p>
          <a:p>
            <a:pPr marL="57150" indent="0">
              <a:lnSpc>
                <a:spcPct val="90000"/>
              </a:lnSpc>
              <a:buNone/>
            </a:pPr>
            <a:r>
              <a:rPr lang="en-US" b="1" i="1" dirty="0" smtClean="0"/>
              <a:t>Consistency</a:t>
            </a:r>
            <a:r>
              <a:rPr lang="en-US" b="1" dirty="0" smtClean="0"/>
              <a:t>:</a:t>
            </a:r>
            <a:r>
              <a:rPr lang="en-US" dirty="0" smtClean="0"/>
              <a:t> Database </a:t>
            </a:r>
            <a:r>
              <a:rPr lang="en-US" dirty="0"/>
              <a:t>constraints </a:t>
            </a:r>
            <a:r>
              <a:rPr lang="en-US" dirty="0" smtClean="0"/>
              <a:t> (application-specific) are </a:t>
            </a:r>
            <a:r>
              <a:rPr lang="en-US" dirty="0"/>
              <a:t>preserved.</a:t>
            </a:r>
          </a:p>
          <a:p>
            <a:pPr marL="57150" indent="0">
              <a:lnSpc>
                <a:spcPct val="90000"/>
              </a:lnSpc>
              <a:buNone/>
            </a:pPr>
            <a:r>
              <a:rPr lang="en-US" b="1" i="1" dirty="0" smtClean="0"/>
              <a:t>Isolation</a:t>
            </a:r>
            <a:r>
              <a:rPr lang="en-US" b="1" dirty="0" smtClean="0"/>
              <a:t>:</a:t>
            </a:r>
            <a:r>
              <a:rPr lang="en-US" dirty="0" smtClean="0"/>
              <a:t> It </a:t>
            </a:r>
            <a:r>
              <a:rPr lang="en-US" dirty="0"/>
              <a:t>appears to the user as if only one process executes at a time</a:t>
            </a:r>
            <a:r>
              <a:rPr lang="en-US" dirty="0" smtClean="0"/>
              <a:t>.  (Two concurrent transactions will not see on another’s transaction while “in flight”.)</a:t>
            </a:r>
            <a:endParaRPr lang="en-US" dirty="0"/>
          </a:p>
          <a:p>
            <a:pPr marL="57150" indent="0">
              <a:lnSpc>
                <a:spcPct val="90000"/>
              </a:lnSpc>
              <a:buNone/>
            </a:pPr>
            <a:r>
              <a:rPr lang="en-US" b="1" i="1" dirty="0" smtClean="0"/>
              <a:t>Durability</a:t>
            </a:r>
            <a:r>
              <a:rPr lang="en-US" b="1" dirty="0" smtClean="0"/>
              <a:t>: </a:t>
            </a:r>
            <a:r>
              <a:rPr lang="en-US" dirty="0" smtClean="0"/>
              <a:t>The updates made to the database in a committed transaction will be visible to future transactions. (Effects </a:t>
            </a:r>
            <a:r>
              <a:rPr lang="en-US" dirty="0"/>
              <a:t>of a process do not get lost if the system crashes</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3191911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Why NoSQL?</a:t>
            </a:r>
          </a:p>
        </p:txBody>
      </p:sp>
      <p:sp>
        <p:nvSpPr>
          <p:cNvPr id="32771" name="Rectangle 3"/>
          <p:cNvSpPr>
            <a:spLocks noGrp="1" noChangeArrowheads="1"/>
          </p:cNvSpPr>
          <p:nvPr>
            <p:ph type="body" idx="1"/>
          </p:nvPr>
        </p:nvSpPr>
        <p:spPr/>
        <p:txBody>
          <a:bodyPr/>
          <a:lstStyle/>
          <a:p>
            <a:r>
              <a:rPr lang="en-US" sz="2400"/>
              <a:t>For data storage, an RDBMS cannot be the be-all/end-all</a:t>
            </a:r>
          </a:p>
          <a:p>
            <a:r>
              <a:rPr lang="en-US" sz="2400"/>
              <a:t>Just as there are different programming languages, need to have other data storage tools in the toolbox</a:t>
            </a:r>
          </a:p>
          <a:p>
            <a:r>
              <a:rPr lang="en-US" sz="2400"/>
              <a:t>A NoSQL solution is more acceptable to a client now than even a year ago</a:t>
            </a:r>
          </a:p>
          <a:p>
            <a:pPr lvl="1"/>
            <a:r>
              <a:rPr lang="en-US" sz="2200"/>
              <a:t>Think about proposing a Ruby/Rails or Groovy/Grails solution now versus a couple of years ago</a:t>
            </a:r>
          </a:p>
        </p:txBody>
      </p:sp>
    </p:spTree>
    <p:extLst>
      <p:ext uri="{BB962C8B-B14F-4D97-AF65-F5344CB8AC3E}">
        <p14:creationId xmlns:p14="http://schemas.microsoft.com/office/powerpoint/2010/main" val="4735731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3500" b="1" i="1" dirty="0" smtClean="0"/>
              <a:t>Consistency</a:t>
            </a:r>
            <a:r>
              <a:rPr lang="en-US" b="1" i="1" dirty="0" smtClean="0"/>
              <a:t>: </a:t>
            </a:r>
            <a:r>
              <a:rPr lang="en-US" dirty="0" smtClean="0"/>
              <a:t>Every node in the system contains the same data (e.g. replicas are never out of data)</a:t>
            </a:r>
          </a:p>
          <a:p>
            <a:pPr marL="0" indent="0">
              <a:buNone/>
            </a:pPr>
            <a:endParaRPr lang="en-US" dirty="0" smtClean="0"/>
          </a:p>
          <a:p>
            <a:pPr marL="0" indent="0">
              <a:buNone/>
            </a:pPr>
            <a:r>
              <a:rPr lang="en-US" sz="3500" b="1" i="1" dirty="0" smtClean="0"/>
              <a:t>Availability: </a:t>
            </a:r>
            <a:r>
              <a:rPr lang="en-US" dirty="0" smtClean="0"/>
              <a:t>Every request to a non-failing node in the system returns a response</a:t>
            </a:r>
          </a:p>
          <a:p>
            <a:pPr marL="0" indent="0">
              <a:buNone/>
            </a:pPr>
            <a:endParaRPr lang="en-US" dirty="0"/>
          </a:p>
          <a:p>
            <a:pPr marL="0" indent="0">
              <a:buNone/>
            </a:pPr>
            <a:r>
              <a:rPr lang="en-US" sz="3500" b="1" i="1" dirty="0" smtClean="0"/>
              <a:t>Partition Tolerance:  </a:t>
            </a:r>
            <a:r>
              <a:rPr lang="en-US" dirty="0" smtClean="0"/>
              <a:t>System properties (consistency and/or availability) hold even when the system is partitioned (communicate lost) and data is lost (node lost) </a:t>
            </a:r>
            <a:endParaRPr lang="en-US" dirty="0"/>
          </a:p>
        </p:txBody>
      </p:sp>
    </p:spTree>
    <p:extLst>
      <p:ext uri="{BB962C8B-B14F-4D97-AF65-F5344CB8AC3E}">
        <p14:creationId xmlns:p14="http://schemas.microsoft.com/office/powerpoint/2010/main" val="39103223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dirty="0" smtClean="0"/>
              <a:t>Cassandra</a:t>
            </a:r>
            <a:r>
              <a:rPr lang="en-US" sz="2000" dirty="0" smtClean="0"/>
              <a:t> </a:t>
            </a:r>
            <a:br>
              <a:rPr lang="en-US" sz="2000" dirty="0" smtClean="0"/>
            </a:br>
            <a:r>
              <a:rPr lang="en-US" sz="2000" dirty="0" smtClean="0"/>
              <a:t>Structured Storage System over a P2P Network</a:t>
            </a:r>
          </a:p>
        </p:txBody>
      </p:sp>
      <p:sp>
        <p:nvSpPr>
          <p:cNvPr id="2051" name="Rectangle 3"/>
          <p:cNvSpPr>
            <a:spLocks noChangeArrowheads="1"/>
          </p:cNvSpPr>
          <p:nvPr/>
        </p:nvSpPr>
        <p:spPr bwMode="auto">
          <a:xfrm>
            <a:off x="838200" y="394017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en-US" sz="1600" dirty="0">
              <a:solidFill>
                <a:schemeClr val="tx2"/>
              </a:solidFill>
            </a:endParaRPr>
          </a:p>
        </p:txBody>
      </p:sp>
    </p:spTree>
    <p:extLst>
      <p:ext uri="{BB962C8B-B14F-4D97-AF65-F5344CB8AC3E}">
        <p14:creationId xmlns:p14="http://schemas.microsoft.com/office/powerpoint/2010/main" val="363036761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t>Why Cassandra?</a:t>
            </a:r>
          </a:p>
        </p:txBody>
      </p:sp>
      <p:sp>
        <p:nvSpPr>
          <p:cNvPr id="3075" name="Rectangle 3"/>
          <p:cNvSpPr>
            <a:spLocks noGrp="1" noChangeArrowheads="1"/>
          </p:cNvSpPr>
          <p:nvPr>
            <p:ph type="body" idx="1"/>
          </p:nvPr>
        </p:nvSpPr>
        <p:spPr/>
        <p:txBody>
          <a:bodyPr/>
          <a:lstStyle/>
          <a:p>
            <a:pPr eaLnBrk="1" hangingPunct="1"/>
            <a:r>
              <a:rPr lang="en-US" smtClean="0"/>
              <a:t>Lots of data</a:t>
            </a:r>
          </a:p>
          <a:p>
            <a:pPr lvl="1" eaLnBrk="1" hangingPunct="1"/>
            <a:r>
              <a:rPr lang="en-US" smtClean="0"/>
              <a:t>Copies of messages, reverse indices of messages, per user data.</a:t>
            </a:r>
          </a:p>
          <a:p>
            <a:pPr eaLnBrk="1" hangingPunct="1"/>
            <a:r>
              <a:rPr lang="en-US" smtClean="0"/>
              <a:t>Many incoming requests resulting in a lot of random reads and random writes.</a:t>
            </a:r>
          </a:p>
          <a:p>
            <a:pPr eaLnBrk="1" hangingPunct="1"/>
            <a:r>
              <a:rPr lang="en-US" smtClean="0"/>
              <a:t>No existing production ready solutions in the market meet these requirements.</a:t>
            </a:r>
          </a:p>
        </p:txBody>
      </p:sp>
    </p:spTree>
    <p:extLst>
      <p:ext uri="{BB962C8B-B14F-4D97-AF65-F5344CB8AC3E}">
        <p14:creationId xmlns:p14="http://schemas.microsoft.com/office/powerpoint/2010/main" val="31136739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Design Goals</a:t>
            </a:r>
          </a:p>
        </p:txBody>
      </p:sp>
      <p:sp>
        <p:nvSpPr>
          <p:cNvPr id="4099" name="Rectangle 3"/>
          <p:cNvSpPr>
            <a:spLocks noGrp="1" noChangeArrowheads="1"/>
          </p:cNvSpPr>
          <p:nvPr>
            <p:ph type="body" idx="1"/>
          </p:nvPr>
        </p:nvSpPr>
        <p:spPr>
          <a:xfrm>
            <a:off x="457200" y="1600200"/>
            <a:ext cx="8305800" cy="4953000"/>
          </a:xfrm>
        </p:spPr>
        <p:txBody>
          <a:bodyPr/>
          <a:lstStyle/>
          <a:p>
            <a:pPr eaLnBrk="1" hangingPunct="1">
              <a:lnSpc>
                <a:spcPct val="90000"/>
              </a:lnSpc>
            </a:pPr>
            <a:r>
              <a:rPr lang="en-US" sz="2800" dirty="0" smtClean="0"/>
              <a:t>High availability</a:t>
            </a:r>
          </a:p>
          <a:p>
            <a:pPr eaLnBrk="1" hangingPunct="1">
              <a:lnSpc>
                <a:spcPct val="90000"/>
              </a:lnSpc>
            </a:pPr>
            <a:r>
              <a:rPr lang="en-US" sz="2800" dirty="0" smtClean="0"/>
              <a:t>Eventual consistency</a:t>
            </a:r>
          </a:p>
          <a:p>
            <a:pPr lvl="1" eaLnBrk="1" hangingPunct="1">
              <a:lnSpc>
                <a:spcPct val="90000"/>
              </a:lnSpc>
            </a:pPr>
            <a:r>
              <a:rPr lang="en-US" sz="2400" dirty="0" smtClean="0"/>
              <a:t>trade-off strong consistency in favor of high availability</a:t>
            </a:r>
          </a:p>
          <a:p>
            <a:pPr eaLnBrk="1" hangingPunct="1">
              <a:lnSpc>
                <a:spcPct val="90000"/>
              </a:lnSpc>
            </a:pPr>
            <a:r>
              <a:rPr lang="en-US" sz="2800" dirty="0" smtClean="0"/>
              <a:t>Incremental scalability</a:t>
            </a:r>
          </a:p>
          <a:p>
            <a:pPr eaLnBrk="1" hangingPunct="1">
              <a:lnSpc>
                <a:spcPct val="90000"/>
              </a:lnSpc>
            </a:pPr>
            <a:r>
              <a:rPr lang="en-US" sz="2800" dirty="0" smtClean="0"/>
              <a:t>Optimistic Replication</a:t>
            </a:r>
          </a:p>
          <a:p>
            <a:pPr eaLnBrk="1" hangingPunct="1">
              <a:lnSpc>
                <a:spcPct val="90000"/>
              </a:lnSpc>
            </a:pPr>
            <a:r>
              <a:rPr lang="en-US" sz="2800" dirty="0" smtClean="0"/>
              <a:t>“Knobs” to tune tradeoffs between consistency, durability and latency</a:t>
            </a:r>
          </a:p>
          <a:p>
            <a:pPr eaLnBrk="1" hangingPunct="1">
              <a:lnSpc>
                <a:spcPct val="90000"/>
              </a:lnSpc>
            </a:pPr>
            <a:r>
              <a:rPr lang="en-US" sz="2800" dirty="0" smtClean="0"/>
              <a:t>Low total cost of ownership</a:t>
            </a:r>
          </a:p>
          <a:p>
            <a:pPr eaLnBrk="1" hangingPunct="1">
              <a:lnSpc>
                <a:spcPct val="90000"/>
              </a:lnSpc>
            </a:pPr>
            <a:r>
              <a:rPr lang="en-US" sz="2800" dirty="0" smtClean="0"/>
              <a:t>Minimal administration</a:t>
            </a:r>
          </a:p>
          <a:p>
            <a:pPr eaLnBrk="1" hangingPunct="1">
              <a:lnSpc>
                <a:spcPct val="90000"/>
              </a:lnSpc>
            </a:pPr>
            <a:endParaRPr lang="en-US" sz="2800" dirty="0" smtClean="0"/>
          </a:p>
        </p:txBody>
      </p:sp>
    </p:spTree>
    <p:extLst>
      <p:ext uri="{BB962C8B-B14F-4D97-AF65-F5344CB8AC3E}">
        <p14:creationId xmlns:p14="http://schemas.microsoft.com/office/powerpoint/2010/main" val="303421195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innovation at scale</a:t>
            </a:r>
          </a:p>
        </p:txBody>
      </p:sp>
      <p:sp>
        <p:nvSpPr>
          <p:cNvPr id="3" name="Content Placeholder 2"/>
          <p:cNvSpPr>
            <a:spLocks noGrp="1"/>
          </p:cNvSpPr>
          <p:nvPr>
            <p:ph idx="1"/>
          </p:nvPr>
        </p:nvSpPr>
        <p:spPr>
          <a:xfrm>
            <a:off x="457200" y="1371600"/>
            <a:ext cx="8229600" cy="5105400"/>
          </a:xfrm>
        </p:spPr>
        <p:txBody>
          <a:bodyPr>
            <a:normAutofit/>
          </a:bodyPr>
          <a:lstStyle/>
          <a:p>
            <a:pPr eaLnBrk="1" hangingPunct="1">
              <a:lnSpc>
                <a:spcPct val="80000"/>
              </a:lnSpc>
            </a:pPr>
            <a:r>
              <a:rPr lang="en-US" sz="3000" smtClean="0"/>
              <a:t>google bigtable (2006)</a:t>
            </a:r>
          </a:p>
          <a:p>
            <a:pPr lvl="1" eaLnBrk="1" hangingPunct="1">
              <a:lnSpc>
                <a:spcPct val="80000"/>
              </a:lnSpc>
            </a:pPr>
            <a:r>
              <a:rPr lang="en-US" sz="2600" smtClean="0">
                <a:solidFill>
                  <a:srgbClr val="7F7F7F"/>
                </a:solidFill>
              </a:rPr>
              <a:t>consistency model: strong</a:t>
            </a:r>
          </a:p>
          <a:p>
            <a:pPr lvl="1" eaLnBrk="1" hangingPunct="1">
              <a:lnSpc>
                <a:spcPct val="80000"/>
              </a:lnSpc>
            </a:pPr>
            <a:r>
              <a:rPr lang="en-US" sz="2600" smtClean="0">
                <a:solidFill>
                  <a:srgbClr val="7F7F7F"/>
                </a:solidFill>
              </a:rPr>
              <a:t>data model: sparse map</a:t>
            </a:r>
          </a:p>
          <a:p>
            <a:pPr lvl="1" eaLnBrk="1" hangingPunct="1">
              <a:lnSpc>
                <a:spcPct val="80000"/>
              </a:lnSpc>
            </a:pPr>
            <a:r>
              <a:rPr lang="en-US" sz="2600" smtClean="0">
                <a:solidFill>
                  <a:srgbClr val="7F7F7F"/>
                </a:solidFill>
              </a:rPr>
              <a:t>clones: hbase, hypertable</a:t>
            </a:r>
          </a:p>
          <a:p>
            <a:pPr eaLnBrk="1" hangingPunct="1">
              <a:lnSpc>
                <a:spcPct val="80000"/>
              </a:lnSpc>
            </a:pPr>
            <a:r>
              <a:rPr lang="en-US" sz="3000" smtClean="0"/>
              <a:t>amazon dynamo (2007)</a:t>
            </a:r>
          </a:p>
          <a:p>
            <a:pPr lvl="1" eaLnBrk="1" hangingPunct="1">
              <a:lnSpc>
                <a:spcPct val="80000"/>
              </a:lnSpc>
            </a:pPr>
            <a:r>
              <a:rPr lang="en-US" sz="2600" smtClean="0">
                <a:solidFill>
                  <a:srgbClr val="7F7F7F"/>
                </a:solidFill>
              </a:rPr>
              <a:t>O(1) dht</a:t>
            </a:r>
          </a:p>
          <a:p>
            <a:pPr lvl="1" eaLnBrk="1" hangingPunct="1">
              <a:lnSpc>
                <a:spcPct val="80000"/>
              </a:lnSpc>
            </a:pPr>
            <a:r>
              <a:rPr lang="en-US" sz="2600" smtClean="0">
                <a:solidFill>
                  <a:srgbClr val="7F7F7F"/>
                </a:solidFill>
              </a:rPr>
              <a:t>consistency model: client tune-able</a:t>
            </a:r>
          </a:p>
          <a:p>
            <a:pPr lvl="1" eaLnBrk="1" hangingPunct="1">
              <a:lnSpc>
                <a:spcPct val="80000"/>
              </a:lnSpc>
            </a:pPr>
            <a:r>
              <a:rPr lang="en-US" sz="2600" smtClean="0">
                <a:solidFill>
                  <a:srgbClr val="7F7F7F"/>
                </a:solidFill>
              </a:rPr>
              <a:t>clones: riak, voldemort</a:t>
            </a:r>
          </a:p>
          <a:p>
            <a:pPr lvl="1" eaLnBrk="1" hangingPunct="1">
              <a:lnSpc>
                <a:spcPct val="80000"/>
              </a:lnSpc>
              <a:buFont typeface="Arial" pitchFamily="34" charset="0"/>
              <a:buNone/>
            </a:pPr>
            <a:endParaRPr lang="en-US" sz="2600" smtClean="0"/>
          </a:p>
          <a:p>
            <a:pPr lvl="1" eaLnBrk="1" hangingPunct="1">
              <a:lnSpc>
                <a:spcPct val="80000"/>
              </a:lnSpc>
              <a:buFont typeface="Arial" pitchFamily="34" charset="0"/>
              <a:buNone/>
            </a:pPr>
            <a:endParaRPr lang="en-US" sz="2600" smtClean="0"/>
          </a:p>
          <a:p>
            <a:pPr lvl="1" eaLnBrk="1" hangingPunct="1">
              <a:lnSpc>
                <a:spcPct val="80000"/>
              </a:lnSpc>
              <a:buFont typeface="Arial" pitchFamily="34" charset="0"/>
              <a:buNone/>
            </a:pPr>
            <a:r>
              <a:rPr lang="en-US" sz="4000" smtClean="0"/>
              <a:t>cassandra ~= bigtable + dynamo</a:t>
            </a:r>
          </a:p>
        </p:txBody>
      </p:sp>
    </p:spTree>
    <p:extLst>
      <p:ext uri="{BB962C8B-B14F-4D97-AF65-F5344CB8AC3E}">
        <p14:creationId xmlns:p14="http://schemas.microsoft.com/office/powerpoint/2010/main" val="12565712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proven</a:t>
            </a:r>
          </a:p>
        </p:txBody>
      </p:sp>
      <p:sp>
        <p:nvSpPr>
          <p:cNvPr id="3" name="Content Placeholder 2"/>
          <p:cNvSpPr>
            <a:spLocks noGrp="1"/>
          </p:cNvSpPr>
          <p:nvPr>
            <p:ph idx="1"/>
          </p:nvPr>
        </p:nvSpPr>
        <p:spPr>
          <a:xfrm>
            <a:off x="152400" y="1600200"/>
            <a:ext cx="8915400" cy="4525963"/>
          </a:xfrm>
        </p:spPr>
        <p:txBody>
          <a:bodyPr>
            <a:normAutofit/>
          </a:bodyPr>
          <a:lstStyle/>
          <a:p>
            <a:pPr eaLnBrk="1" hangingPunct="1"/>
            <a:r>
              <a:rPr lang="en-US" smtClean="0"/>
              <a:t>The Facebook stores 150TB of data on 150 nodes</a:t>
            </a:r>
          </a:p>
          <a:p>
            <a:pPr eaLnBrk="1" hangingPunct="1">
              <a:buFont typeface="Arial" pitchFamily="34" charset="0"/>
              <a:buNone/>
            </a:pPr>
            <a:endParaRPr lang="en-US" smtClean="0"/>
          </a:p>
          <a:p>
            <a:pPr algn="ctr" eaLnBrk="1" hangingPunct="1">
              <a:buFont typeface="Arial" pitchFamily="34" charset="0"/>
              <a:buNone/>
            </a:pPr>
            <a:r>
              <a:rPr lang="en-US" sz="6600" smtClean="0">
                <a:solidFill>
                  <a:srgbClr val="7F7F7F"/>
                </a:solidFill>
              </a:rPr>
              <a:t>web 2.0</a:t>
            </a:r>
            <a:endParaRPr lang="en-US" smtClean="0">
              <a:solidFill>
                <a:srgbClr val="7F7F7F"/>
              </a:solidFill>
            </a:endParaRPr>
          </a:p>
          <a:p>
            <a:pPr eaLnBrk="1" hangingPunct="1">
              <a:buFont typeface="Arial" pitchFamily="34" charset="0"/>
              <a:buNone/>
            </a:pPr>
            <a:endParaRPr lang="en-US" smtClean="0"/>
          </a:p>
          <a:p>
            <a:pPr eaLnBrk="1" hangingPunct="1"/>
            <a:r>
              <a:rPr lang="en-US" smtClean="0"/>
              <a:t>used at Twitter, Rackspace, Mahalo, Reddit, Cloudkick, Cisco, Digg, SimpleGeo, Ooyala, OpenX, others</a:t>
            </a:r>
          </a:p>
          <a:p>
            <a:pPr eaLnBrk="1" hangingPunct="1"/>
            <a:endParaRPr lang="en-US" smtClean="0"/>
          </a:p>
        </p:txBody>
      </p:sp>
    </p:spTree>
    <p:extLst>
      <p:ext uri="{BB962C8B-B14F-4D97-AF65-F5344CB8AC3E}">
        <p14:creationId xmlns:p14="http://schemas.microsoft.com/office/powerpoint/2010/main" val="48002073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lstStyle/>
          <a:p>
            <a:pPr eaLnBrk="1" hangingPunct="1"/>
            <a:r>
              <a:rPr lang="en-US" smtClean="0"/>
              <a:t>Data Model</a:t>
            </a:r>
          </a:p>
        </p:txBody>
      </p:sp>
      <p:sp>
        <p:nvSpPr>
          <p:cNvPr id="5123" name="Text Box 3"/>
          <p:cNvSpPr txBox="1">
            <a:spLocks noChangeArrowheads="1"/>
          </p:cNvSpPr>
          <p:nvPr/>
        </p:nvSpPr>
        <p:spPr bwMode="auto">
          <a:xfrm>
            <a:off x="1066800" y="1676400"/>
            <a:ext cx="838200" cy="376238"/>
          </a:xfrm>
          <a:prstGeom prst="rect">
            <a:avLst/>
          </a:prstGeom>
          <a:solidFill>
            <a:srgbClr val="339966"/>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KEY</a:t>
            </a:r>
          </a:p>
        </p:txBody>
      </p:sp>
      <p:sp>
        <p:nvSpPr>
          <p:cNvPr id="83972" name="Text Box 4"/>
          <p:cNvSpPr txBox="1">
            <a:spLocks noChangeArrowheads="1"/>
          </p:cNvSpPr>
          <p:nvPr/>
        </p:nvSpPr>
        <p:spPr bwMode="auto">
          <a:xfrm>
            <a:off x="3657600" y="1574800"/>
            <a:ext cx="4572000"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t>ColumnFamily1  </a:t>
            </a:r>
            <a:r>
              <a:rPr lang="en-US" sz="1200" i="1" u="sng"/>
              <a:t>Name</a:t>
            </a:r>
            <a:r>
              <a:rPr lang="en-US" sz="1200" i="1"/>
              <a:t> : MailList</a:t>
            </a:r>
            <a:r>
              <a:rPr lang="en-US" sz="1200"/>
              <a:t>     </a:t>
            </a:r>
            <a:r>
              <a:rPr lang="en-US" sz="1200" i="1" u="sng"/>
              <a:t>Type</a:t>
            </a:r>
            <a:r>
              <a:rPr lang="en-US" sz="1200" i="1"/>
              <a:t> : Simple</a:t>
            </a:r>
            <a:r>
              <a:rPr lang="en-US" sz="1200"/>
              <a:t>    </a:t>
            </a:r>
            <a:r>
              <a:rPr lang="en-US" sz="1200" i="1" u="sng"/>
              <a:t>Sort</a:t>
            </a:r>
            <a:r>
              <a:rPr lang="en-US" sz="1200" i="1"/>
              <a:t> : Name</a:t>
            </a:r>
            <a:r>
              <a:rPr lang="en-US" sz="1200"/>
              <a:t> </a:t>
            </a:r>
          </a:p>
        </p:txBody>
      </p:sp>
      <p:sp>
        <p:nvSpPr>
          <p:cNvPr id="83973" name="Text Box 5"/>
          <p:cNvSpPr txBox="1">
            <a:spLocks noChangeArrowheads="1"/>
          </p:cNvSpPr>
          <p:nvPr/>
        </p:nvSpPr>
        <p:spPr bwMode="auto">
          <a:xfrm>
            <a:off x="3657600" y="1879600"/>
            <a:ext cx="1143000" cy="711200"/>
          </a:xfrm>
          <a:prstGeom prst="rect">
            <a:avLst/>
          </a:prstGeom>
          <a:solidFill>
            <a:srgbClr val="FFFF00"/>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Name : tid1</a:t>
            </a:r>
          </a:p>
          <a:p>
            <a:pPr eaLnBrk="1" hangingPunct="1">
              <a:spcBef>
                <a:spcPct val="50000"/>
              </a:spcBef>
            </a:pPr>
            <a:r>
              <a:rPr lang="en-US" sz="1000"/>
              <a:t>Value : &lt;Binary&gt;</a:t>
            </a:r>
          </a:p>
          <a:p>
            <a:pPr eaLnBrk="1" hangingPunct="1">
              <a:spcBef>
                <a:spcPct val="50000"/>
              </a:spcBef>
            </a:pPr>
            <a:r>
              <a:rPr lang="en-US" sz="1000"/>
              <a:t>TimeStamp : t1</a:t>
            </a:r>
          </a:p>
        </p:txBody>
      </p:sp>
      <p:sp>
        <p:nvSpPr>
          <p:cNvPr id="83974" name="Text Box 6"/>
          <p:cNvSpPr txBox="1">
            <a:spLocks noChangeArrowheads="1"/>
          </p:cNvSpPr>
          <p:nvPr/>
        </p:nvSpPr>
        <p:spPr bwMode="auto">
          <a:xfrm>
            <a:off x="4800600" y="1879600"/>
            <a:ext cx="1143000" cy="711200"/>
          </a:xfrm>
          <a:prstGeom prst="rect">
            <a:avLst/>
          </a:prstGeom>
          <a:solidFill>
            <a:srgbClr val="FFFF00"/>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Name : tid2</a:t>
            </a:r>
          </a:p>
          <a:p>
            <a:pPr eaLnBrk="1" hangingPunct="1">
              <a:spcBef>
                <a:spcPct val="50000"/>
              </a:spcBef>
            </a:pPr>
            <a:r>
              <a:rPr lang="en-US" sz="1000"/>
              <a:t>Value : &lt;Binary&gt;</a:t>
            </a:r>
          </a:p>
          <a:p>
            <a:pPr eaLnBrk="1" hangingPunct="1">
              <a:spcBef>
                <a:spcPct val="50000"/>
              </a:spcBef>
            </a:pPr>
            <a:r>
              <a:rPr lang="en-US" sz="1000"/>
              <a:t>TimeStamp : t2</a:t>
            </a:r>
          </a:p>
        </p:txBody>
      </p:sp>
      <p:sp>
        <p:nvSpPr>
          <p:cNvPr id="83975" name="Text Box 7"/>
          <p:cNvSpPr txBox="1">
            <a:spLocks noChangeArrowheads="1"/>
          </p:cNvSpPr>
          <p:nvPr/>
        </p:nvSpPr>
        <p:spPr bwMode="auto">
          <a:xfrm>
            <a:off x="5943600" y="1879600"/>
            <a:ext cx="1143000" cy="711200"/>
          </a:xfrm>
          <a:prstGeom prst="rect">
            <a:avLst/>
          </a:prstGeom>
          <a:solidFill>
            <a:srgbClr val="FFFF00"/>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Name : tid3</a:t>
            </a:r>
          </a:p>
          <a:p>
            <a:pPr eaLnBrk="1" hangingPunct="1">
              <a:spcBef>
                <a:spcPct val="50000"/>
              </a:spcBef>
            </a:pPr>
            <a:r>
              <a:rPr lang="en-US" sz="1000"/>
              <a:t>Value : &lt;Binary&gt;</a:t>
            </a:r>
          </a:p>
          <a:p>
            <a:pPr eaLnBrk="1" hangingPunct="1">
              <a:spcBef>
                <a:spcPct val="50000"/>
              </a:spcBef>
            </a:pPr>
            <a:r>
              <a:rPr lang="en-US" sz="1000"/>
              <a:t>TimeStamp : t3</a:t>
            </a:r>
          </a:p>
        </p:txBody>
      </p:sp>
      <p:sp>
        <p:nvSpPr>
          <p:cNvPr id="83976" name="Text Box 8"/>
          <p:cNvSpPr txBox="1">
            <a:spLocks noChangeArrowheads="1"/>
          </p:cNvSpPr>
          <p:nvPr/>
        </p:nvSpPr>
        <p:spPr bwMode="auto">
          <a:xfrm>
            <a:off x="7086600" y="1879600"/>
            <a:ext cx="1143000" cy="711200"/>
          </a:xfrm>
          <a:prstGeom prst="rect">
            <a:avLst/>
          </a:prstGeom>
          <a:solidFill>
            <a:srgbClr val="FFFF00"/>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Name : tid4</a:t>
            </a:r>
          </a:p>
          <a:p>
            <a:pPr eaLnBrk="1" hangingPunct="1">
              <a:spcBef>
                <a:spcPct val="50000"/>
              </a:spcBef>
            </a:pPr>
            <a:r>
              <a:rPr lang="en-US" sz="1000"/>
              <a:t>Value : &lt;Binary&gt;</a:t>
            </a:r>
          </a:p>
          <a:p>
            <a:pPr eaLnBrk="1" hangingPunct="1">
              <a:spcBef>
                <a:spcPct val="50000"/>
              </a:spcBef>
            </a:pPr>
            <a:r>
              <a:rPr lang="en-US" sz="1000"/>
              <a:t>TimeStamp : t4</a:t>
            </a:r>
          </a:p>
        </p:txBody>
      </p:sp>
      <p:sp>
        <p:nvSpPr>
          <p:cNvPr id="83977" name="Text Box 9"/>
          <p:cNvSpPr txBox="1">
            <a:spLocks noChangeArrowheads="1"/>
          </p:cNvSpPr>
          <p:nvPr/>
        </p:nvSpPr>
        <p:spPr bwMode="auto">
          <a:xfrm>
            <a:off x="3352800" y="2971800"/>
            <a:ext cx="5410200"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t>ColumnFamily2       </a:t>
            </a:r>
            <a:r>
              <a:rPr lang="en-US" sz="1200" i="1" u="sng"/>
              <a:t>Name</a:t>
            </a:r>
            <a:r>
              <a:rPr lang="en-US" sz="1200" i="1"/>
              <a:t> : WordList</a:t>
            </a:r>
            <a:r>
              <a:rPr lang="en-US" sz="1200"/>
              <a:t>       </a:t>
            </a:r>
            <a:r>
              <a:rPr lang="en-US" sz="1200" i="1" u="sng"/>
              <a:t>Type</a:t>
            </a:r>
            <a:r>
              <a:rPr lang="en-US" sz="1200" i="1"/>
              <a:t> : Super</a:t>
            </a:r>
            <a:r>
              <a:rPr lang="en-US" sz="1200"/>
              <a:t>        </a:t>
            </a:r>
            <a:r>
              <a:rPr lang="en-US" sz="1200" i="1" u="sng"/>
              <a:t>Sort</a:t>
            </a:r>
            <a:r>
              <a:rPr lang="en-US" sz="1200" i="1"/>
              <a:t> : Time</a:t>
            </a:r>
            <a:r>
              <a:rPr lang="en-US" sz="1200"/>
              <a:t> </a:t>
            </a:r>
          </a:p>
        </p:txBody>
      </p:sp>
      <p:sp>
        <p:nvSpPr>
          <p:cNvPr id="83978" name="Text Box 10"/>
          <p:cNvSpPr txBox="1">
            <a:spLocks noChangeArrowheads="1"/>
          </p:cNvSpPr>
          <p:nvPr/>
        </p:nvSpPr>
        <p:spPr bwMode="auto">
          <a:xfrm>
            <a:off x="3352800" y="3276600"/>
            <a:ext cx="3429000" cy="1397000"/>
          </a:xfrm>
          <a:prstGeom prst="rect">
            <a:avLst/>
          </a:prstGeom>
          <a:solidFill>
            <a:srgbClr val="FFFF00"/>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Name : aloha</a:t>
            </a:r>
          </a:p>
          <a:p>
            <a:pPr eaLnBrk="1" hangingPunct="1">
              <a:spcBef>
                <a:spcPct val="50000"/>
              </a:spcBef>
            </a:pPr>
            <a:endParaRPr lang="en-US" sz="1000"/>
          </a:p>
          <a:p>
            <a:pPr eaLnBrk="1" hangingPunct="1">
              <a:spcBef>
                <a:spcPct val="50000"/>
              </a:spcBef>
            </a:pPr>
            <a:endParaRPr lang="en-US" sz="1000"/>
          </a:p>
          <a:p>
            <a:pPr eaLnBrk="1" hangingPunct="1">
              <a:spcBef>
                <a:spcPct val="50000"/>
              </a:spcBef>
            </a:pPr>
            <a:endParaRPr lang="en-US" sz="1000"/>
          </a:p>
          <a:p>
            <a:pPr eaLnBrk="1" hangingPunct="1">
              <a:spcBef>
                <a:spcPct val="50000"/>
              </a:spcBef>
            </a:pPr>
            <a:endParaRPr lang="en-US" sz="1000"/>
          </a:p>
          <a:p>
            <a:pPr eaLnBrk="1" hangingPunct="1">
              <a:spcBef>
                <a:spcPct val="50000"/>
              </a:spcBef>
            </a:pPr>
            <a:endParaRPr lang="en-US" sz="1000"/>
          </a:p>
        </p:txBody>
      </p:sp>
      <p:sp>
        <p:nvSpPr>
          <p:cNvPr id="83979" name="Line 11"/>
          <p:cNvSpPr>
            <a:spLocks noChangeShapeType="1"/>
          </p:cNvSpPr>
          <p:nvPr/>
        </p:nvSpPr>
        <p:spPr bwMode="auto">
          <a:xfrm>
            <a:off x="1905000" y="1828800"/>
            <a:ext cx="17526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83980" name="Line 12"/>
          <p:cNvSpPr>
            <a:spLocks noChangeShapeType="1"/>
          </p:cNvSpPr>
          <p:nvPr/>
        </p:nvSpPr>
        <p:spPr bwMode="auto">
          <a:xfrm>
            <a:off x="1905000" y="2057400"/>
            <a:ext cx="1447800" cy="11430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83981" name="Text Box 13"/>
          <p:cNvSpPr txBox="1">
            <a:spLocks noChangeArrowheads="1"/>
          </p:cNvSpPr>
          <p:nvPr/>
        </p:nvSpPr>
        <p:spPr bwMode="auto">
          <a:xfrm>
            <a:off x="2971800" y="5105400"/>
            <a:ext cx="4572000"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t>ColumnFamily3  </a:t>
            </a:r>
            <a:r>
              <a:rPr lang="en-US" sz="1200" i="1" u="sng"/>
              <a:t>Name</a:t>
            </a:r>
            <a:r>
              <a:rPr lang="en-US" sz="1200" i="1"/>
              <a:t> : System</a:t>
            </a:r>
            <a:r>
              <a:rPr lang="en-US" sz="1200"/>
              <a:t>     </a:t>
            </a:r>
            <a:r>
              <a:rPr lang="en-US" sz="1200" i="1" u="sng"/>
              <a:t>Type</a:t>
            </a:r>
            <a:r>
              <a:rPr lang="en-US" sz="1200" i="1"/>
              <a:t> : Super</a:t>
            </a:r>
            <a:r>
              <a:rPr lang="en-US" sz="1200"/>
              <a:t>     </a:t>
            </a:r>
            <a:r>
              <a:rPr lang="en-US" sz="1200" i="1" u="sng"/>
              <a:t>Sort</a:t>
            </a:r>
            <a:r>
              <a:rPr lang="en-US" sz="1200" i="1"/>
              <a:t> : Name</a:t>
            </a:r>
            <a:r>
              <a:rPr lang="en-US" sz="1200"/>
              <a:t> </a:t>
            </a:r>
          </a:p>
        </p:txBody>
      </p:sp>
      <p:sp>
        <p:nvSpPr>
          <p:cNvPr id="83982" name="Text Box 14"/>
          <p:cNvSpPr txBox="1">
            <a:spLocks noChangeArrowheads="1"/>
          </p:cNvSpPr>
          <p:nvPr/>
        </p:nvSpPr>
        <p:spPr bwMode="auto">
          <a:xfrm>
            <a:off x="2971800" y="5410200"/>
            <a:ext cx="1143000" cy="482600"/>
          </a:xfrm>
          <a:prstGeom prst="rect">
            <a:avLst/>
          </a:prstGeom>
          <a:solidFill>
            <a:srgbClr val="FFFF00"/>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Name : hint1</a:t>
            </a:r>
          </a:p>
          <a:p>
            <a:pPr eaLnBrk="1" hangingPunct="1">
              <a:spcBef>
                <a:spcPct val="50000"/>
              </a:spcBef>
            </a:pPr>
            <a:r>
              <a:rPr lang="en-US" sz="1000"/>
              <a:t>&lt;Column List&gt;</a:t>
            </a:r>
          </a:p>
        </p:txBody>
      </p:sp>
      <p:sp>
        <p:nvSpPr>
          <p:cNvPr id="83983" name="Text Box 15"/>
          <p:cNvSpPr txBox="1">
            <a:spLocks noChangeArrowheads="1"/>
          </p:cNvSpPr>
          <p:nvPr/>
        </p:nvSpPr>
        <p:spPr bwMode="auto">
          <a:xfrm>
            <a:off x="4114800" y="5410200"/>
            <a:ext cx="1143000" cy="482600"/>
          </a:xfrm>
          <a:prstGeom prst="rect">
            <a:avLst/>
          </a:prstGeom>
          <a:solidFill>
            <a:srgbClr val="FFFF00"/>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Name : hint2</a:t>
            </a:r>
          </a:p>
          <a:p>
            <a:pPr eaLnBrk="1" hangingPunct="1">
              <a:spcBef>
                <a:spcPct val="50000"/>
              </a:spcBef>
            </a:pPr>
            <a:r>
              <a:rPr lang="en-US" sz="1000"/>
              <a:t>&lt;Column List&gt;</a:t>
            </a:r>
          </a:p>
        </p:txBody>
      </p:sp>
      <p:sp>
        <p:nvSpPr>
          <p:cNvPr id="83984" name="Text Box 16"/>
          <p:cNvSpPr txBox="1">
            <a:spLocks noChangeArrowheads="1"/>
          </p:cNvSpPr>
          <p:nvPr/>
        </p:nvSpPr>
        <p:spPr bwMode="auto">
          <a:xfrm>
            <a:off x="5257800" y="5410200"/>
            <a:ext cx="1143000" cy="482600"/>
          </a:xfrm>
          <a:prstGeom prst="rect">
            <a:avLst/>
          </a:prstGeom>
          <a:solidFill>
            <a:srgbClr val="FFFF00"/>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Name : hint3</a:t>
            </a:r>
          </a:p>
          <a:p>
            <a:pPr eaLnBrk="1" hangingPunct="1">
              <a:spcBef>
                <a:spcPct val="50000"/>
              </a:spcBef>
            </a:pPr>
            <a:r>
              <a:rPr lang="en-US" sz="1000"/>
              <a:t>&lt;Column List&gt;</a:t>
            </a:r>
          </a:p>
        </p:txBody>
      </p:sp>
      <p:sp>
        <p:nvSpPr>
          <p:cNvPr id="83985" name="Text Box 17"/>
          <p:cNvSpPr txBox="1">
            <a:spLocks noChangeArrowheads="1"/>
          </p:cNvSpPr>
          <p:nvPr/>
        </p:nvSpPr>
        <p:spPr bwMode="auto">
          <a:xfrm>
            <a:off x="6400800" y="5410200"/>
            <a:ext cx="1143000" cy="482600"/>
          </a:xfrm>
          <a:prstGeom prst="rect">
            <a:avLst/>
          </a:prstGeom>
          <a:solidFill>
            <a:srgbClr val="FFFF00"/>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Name : hint4</a:t>
            </a:r>
          </a:p>
          <a:p>
            <a:pPr eaLnBrk="1" hangingPunct="1">
              <a:spcBef>
                <a:spcPct val="50000"/>
              </a:spcBef>
            </a:pPr>
            <a:r>
              <a:rPr lang="en-US" sz="1000"/>
              <a:t>&lt;Column List&gt;</a:t>
            </a:r>
          </a:p>
        </p:txBody>
      </p:sp>
      <p:sp>
        <p:nvSpPr>
          <p:cNvPr id="83986" name="Line 18"/>
          <p:cNvSpPr>
            <a:spLocks noChangeShapeType="1"/>
          </p:cNvSpPr>
          <p:nvPr/>
        </p:nvSpPr>
        <p:spPr bwMode="auto">
          <a:xfrm>
            <a:off x="1752600" y="2057400"/>
            <a:ext cx="1219200" cy="3276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nvGrpSpPr>
          <p:cNvPr id="2" name="Group 19"/>
          <p:cNvGrpSpPr>
            <a:grpSpLocks/>
          </p:cNvGrpSpPr>
          <p:nvPr/>
        </p:nvGrpSpPr>
        <p:grpSpPr bwMode="auto">
          <a:xfrm>
            <a:off x="3429000" y="3581400"/>
            <a:ext cx="3048000" cy="712788"/>
            <a:chOff x="2304" y="2784"/>
            <a:chExt cx="2880" cy="187"/>
          </a:xfrm>
        </p:grpSpPr>
        <p:sp>
          <p:nvSpPr>
            <p:cNvPr id="5147" name="Text Box 20"/>
            <p:cNvSpPr txBox="1">
              <a:spLocks noChangeArrowheads="1"/>
            </p:cNvSpPr>
            <p:nvPr/>
          </p:nvSpPr>
          <p:spPr bwMode="auto">
            <a:xfrm>
              <a:off x="2304" y="2784"/>
              <a:ext cx="720" cy="187"/>
            </a:xfrm>
            <a:prstGeom prst="rect">
              <a:avLst/>
            </a:prstGeom>
            <a:solidFill>
              <a:schemeClr val="folHlink"/>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C1 </a:t>
              </a:r>
            </a:p>
            <a:p>
              <a:pPr eaLnBrk="1" hangingPunct="1">
                <a:spcBef>
                  <a:spcPct val="50000"/>
                </a:spcBef>
              </a:pPr>
              <a:r>
                <a:rPr lang="en-US" sz="1000"/>
                <a:t>V1</a:t>
              </a:r>
            </a:p>
            <a:p>
              <a:pPr eaLnBrk="1" hangingPunct="1">
                <a:spcBef>
                  <a:spcPct val="50000"/>
                </a:spcBef>
              </a:pPr>
              <a:r>
                <a:rPr lang="en-US" sz="1000"/>
                <a:t>T1</a:t>
              </a:r>
            </a:p>
          </p:txBody>
        </p:sp>
        <p:sp>
          <p:nvSpPr>
            <p:cNvPr id="5148" name="Text Box 21"/>
            <p:cNvSpPr txBox="1">
              <a:spLocks noChangeArrowheads="1"/>
            </p:cNvSpPr>
            <p:nvPr/>
          </p:nvSpPr>
          <p:spPr bwMode="auto">
            <a:xfrm>
              <a:off x="3024" y="2784"/>
              <a:ext cx="720" cy="187"/>
            </a:xfrm>
            <a:prstGeom prst="rect">
              <a:avLst/>
            </a:prstGeom>
            <a:solidFill>
              <a:schemeClr val="folHlink"/>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C2</a:t>
              </a:r>
            </a:p>
            <a:p>
              <a:pPr eaLnBrk="1" hangingPunct="1">
                <a:spcBef>
                  <a:spcPct val="50000"/>
                </a:spcBef>
              </a:pPr>
              <a:r>
                <a:rPr lang="en-US" sz="1000"/>
                <a:t>V2</a:t>
              </a:r>
            </a:p>
            <a:p>
              <a:pPr eaLnBrk="1" hangingPunct="1">
                <a:spcBef>
                  <a:spcPct val="50000"/>
                </a:spcBef>
              </a:pPr>
              <a:r>
                <a:rPr lang="en-US" sz="1000"/>
                <a:t>T2</a:t>
              </a:r>
            </a:p>
          </p:txBody>
        </p:sp>
        <p:sp>
          <p:nvSpPr>
            <p:cNvPr id="5149" name="Text Box 22"/>
            <p:cNvSpPr txBox="1">
              <a:spLocks noChangeArrowheads="1"/>
            </p:cNvSpPr>
            <p:nvPr/>
          </p:nvSpPr>
          <p:spPr bwMode="auto">
            <a:xfrm>
              <a:off x="3744" y="2784"/>
              <a:ext cx="720" cy="187"/>
            </a:xfrm>
            <a:prstGeom prst="rect">
              <a:avLst/>
            </a:prstGeom>
            <a:solidFill>
              <a:schemeClr val="folHlink"/>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C3</a:t>
              </a:r>
            </a:p>
            <a:p>
              <a:pPr eaLnBrk="1" hangingPunct="1">
                <a:spcBef>
                  <a:spcPct val="50000"/>
                </a:spcBef>
              </a:pPr>
              <a:r>
                <a:rPr lang="en-US" sz="1000"/>
                <a:t>V3</a:t>
              </a:r>
            </a:p>
            <a:p>
              <a:pPr eaLnBrk="1" hangingPunct="1">
                <a:spcBef>
                  <a:spcPct val="50000"/>
                </a:spcBef>
              </a:pPr>
              <a:r>
                <a:rPr lang="en-US" sz="1000"/>
                <a:t>T3</a:t>
              </a:r>
            </a:p>
          </p:txBody>
        </p:sp>
        <p:sp>
          <p:nvSpPr>
            <p:cNvPr id="5150" name="Text Box 23"/>
            <p:cNvSpPr txBox="1">
              <a:spLocks noChangeArrowheads="1"/>
            </p:cNvSpPr>
            <p:nvPr/>
          </p:nvSpPr>
          <p:spPr bwMode="auto">
            <a:xfrm>
              <a:off x="4464" y="2784"/>
              <a:ext cx="720" cy="187"/>
            </a:xfrm>
            <a:prstGeom prst="rect">
              <a:avLst/>
            </a:prstGeom>
            <a:solidFill>
              <a:schemeClr val="folHlink"/>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C4</a:t>
              </a:r>
            </a:p>
            <a:p>
              <a:pPr eaLnBrk="1" hangingPunct="1">
                <a:spcBef>
                  <a:spcPct val="50000"/>
                </a:spcBef>
              </a:pPr>
              <a:r>
                <a:rPr lang="en-US" sz="1000"/>
                <a:t>V4</a:t>
              </a:r>
            </a:p>
            <a:p>
              <a:pPr eaLnBrk="1" hangingPunct="1">
                <a:spcBef>
                  <a:spcPct val="50000"/>
                </a:spcBef>
              </a:pPr>
              <a:r>
                <a:rPr lang="en-US" sz="1000"/>
                <a:t>T4</a:t>
              </a:r>
            </a:p>
          </p:txBody>
        </p:sp>
      </p:grpSp>
      <p:sp>
        <p:nvSpPr>
          <p:cNvPr id="83992" name="Text Box 24"/>
          <p:cNvSpPr txBox="1">
            <a:spLocks noChangeArrowheads="1"/>
          </p:cNvSpPr>
          <p:nvPr/>
        </p:nvSpPr>
        <p:spPr bwMode="auto">
          <a:xfrm>
            <a:off x="6858000" y="3276600"/>
            <a:ext cx="1905000" cy="1397000"/>
          </a:xfrm>
          <a:prstGeom prst="rect">
            <a:avLst/>
          </a:prstGeom>
          <a:solidFill>
            <a:srgbClr val="FFFF00"/>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Name : dude</a:t>
            </a:r>
          </a:p>
          <a:p>
            <a:pPr eaLnBrk="1" hangingPunct="1">
              <a:spcBef>
                <a:spcPct val="50000"/>
              </a:spcBef>
            </a:pPr>
            <a:endParaRPr lang="en-US" sz="1000"/>
          </a:p>
          <a:p>
            <a:pPr eaLnBrk="1" hangingPunct="1">
              <a:spcBef>
                <a:spcPct val="50000"/>
              </a:spcBef>
            </a:pPr>
            <a:endParaRPr lang="en-US" sz="1000"/>
          </a:p>
          <a:p>
            <a:pPr eaLnBrk="1" hangingPunct="1">
              <a:spcBef>
                <a:spcPct val="50000"/>
              </a:spcBef>
            </a:pPr>
            <a:endParaRPr lang="en-US" sz="1000"/>
          </a:p>
          <a:p>
            <a:pPr eaLnBrk="1" hangingPunct="1">
              <a:spcBef>
                <a:spcPct val="50000"/>
              </a:spcBef>
            </a:pPr>
            <a:endParaRPr lang="en-US" sz="1000"/>
          </a:p>
          <a:p>
            <a:pPr eaLnBrk="1" hangingPunct="1">
              <a:spcBef>
                <a:spcPct val="50000"/>
              </a:spcBef>
            </a:pPr>
            <a:endParaRPr lang="en-US" sz="1000"/>
          </a:p>
        </p:txBody>
      </p:sp>
      <p:sp>
        <p:nvSpPr>
          <p:cNvPr id="83993" name="Text Box 25"/>
          <p:cNvSpPr txBox="1">
            <a:spLocks noChangeArrowheads="1"/>
          </p:cNvSpPr>
          <p:nvPr/>
        </p:nvSpPr>
        <p:spPr bwMode="auto">
          <a:xfrm>
            <a:off x="6934200" y="3581400"/>
            <a:ext cx="762000" cy="712788"/>
          </a:xfrm>
          <a:prstGeom prst="rect">
            <a:avLst/>
          </a:prstGeom>
          <a:solidFill>
            <a:schemeClr val="folHlink"/>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C2 </a:t>
            </a:r>
          </a:p>
          <a:p>
            <a:pPr eaLnBrk="1" hangingPunct="1">
              <a:spcBef>
                <a:spcPct val="50000"/>
              </a:spcBef>
            </a:pPr>
            <a:r>
              <a:rPr lang="en-US" sz="1000"/>
              <a:t>V2</a:t>
            </a:r>
          </a:p>
          <a:p>
            <a:pPr eaLnBrk="1" hangingPunct="1">
              <a:spcBef>
                <a:spcPct val="50000"/>
              </a:spcBef>
            </a:pPr>
            <a:r>
              <a:rPr lang="en-US" sz="1000"/>
              <a:t>T2</a:t>
            </a:r>
          </a:p>
        </p:txBody>
      </p:sp>
      <p:sp>
        <p:nvSpPr>
          <p:cNvPr id="83994" name="Text Box 26"/>
          <p:cNvSpPr txBox="1">
            <a:spLocks noChangeArrowheads="1"/>
          </p:cNvSpPr>
          <p:nvPr/>
        </p:nvSpPr>
        <p:spPr bwMode="auto">
          <a:xfrm>
            <a:off x="7696200" y="3581400"/>
            <a:ext cx="762000" cy="712788"/>
          </a:xfrm>
          <a:prstGeom prst="rect">
            <a:avLst/>
          </a:prstGeom>
          <a:solidFill>
            <a:schemeClr val="folHlink"/>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C6</a:t>
            </a:r>
          </a:p>
          <a:p>
            <a:pPr eaLnBrk="1" hangingPunct="1">
              <a:spcBef>
                <a:spcPct val="50000"/>
              </a:spcBef>
            </a:pPr>
            <a:r>
              <a:rPr lang="en-US" sz="1000"/>
              <a:t>V6</a:t>
            </a:r>
          </a:p>
          <a:p>
            <a:pPr eaLnBrk="1" hangingPunct="1">
              <a:spcBef>
                <a:spcPct val="50000"/>
              </a:spcBef>
            </a:pPr>
            <a:r>
              <a:rPr lang="en-US" sz="1000"/>
              <a:t>T6</a:t>
            </a:r>
          </a:p>
        </p:txBody>
      </p:sp>
      <p:sp>
        <p:nvSpPr>
          <p:cNvPr id="83995" name="AutoShape 27"/>
          <p:cNvSpPr>
            <a:spLocks noChangeArrowheads="1"/>
          </p:cNvSpPr>
          <p:nvPr/>
        </p:nvSpPr>
        <p:spPr bwMode="auto">
          <a:xfrm>
            <a:off x="838200" y="3048000"/>
            <a:ext cx="2133600" cy="1295400"/>
          </a:xfrm>
          <a:prstGeom prst="wedgeRoundRectCallout">
            <a:avLst>
              <a:gd name="adj1" fmla="val 101338"/>
              <a:gd name="adj2" fmla="val -145713"/>
              <a:gd name="adj3" fmla="val 16667"/>
            </a:avLst>
          </a:prstGeom>
          <a:solidFill>
            <a:schemeClr val="accent1"/>
          </a:solidFill>
          <a:ln w="9525">
            <a:solidFill>
              <a:schemeClr val="tx1"/>
            </a:solidFill>
            <a:miter lim="800000"/>
            <a:headEnd/>
            <a:tailEnd/>
          </a:ln>
        </p:spPr>
        <p:txBody>
          <a:bodyPr/>
          <a:lstStyle/>
          <a:p>
            <a:pPr algn="ctr"/>
            <a:r>
              <a:rPr lang="en-US"/>
              <a:t>Column Families are declared upfront</a:t>
            </a:r>
          </a:p>
        </p:txBody>
      </p:sp>
      <p:sp>
        <p:nvSpPr>
          <p:cNvPr id="83996" name="AutoShape 28"/>
          <p:cNvSpPr>
            <a:spLocks noChangeArrowheads="1"/>
          </p:cNvSpPr>
          <p:nvPr/>
        </p:nvSpPr>
        <p:spPr bwMode="auto">
          <a:xfrm>
            <a:off x="609600" y="4419600"/>
            <a:ext cx="2133600" cy="1295400"/>
          </a:xfrm>
          <a:prstGeom prst="wedgeRoundRectCallout">
            <a:avLst>
              <a:gd name="adj1" fmla="val 108481"/>
              <a:gd name="adj2" fmla="val -198653"/>
              <a:gd name="adj3" fmla="val 16667"/>
            </a:avLst>
          </a:prstGeom>
          <a:solidFill>
            <a:schemeClr val="accent1"/>
          </a:solidFill>
          <a:ln w="9525">
            <a:solidFill>
              <a:schemeClr val="tx1"/>
            </a:solidFill>
            <a:miter lim="800000"/>
            <a:headEnd/>
            <a:tailEnd/>
          </a:ln>
        </p:spPr>
        <p:txBody>
          <a:bodyPr/>
          <a:lstStyle/>
          <a:p>
            <a:pPr algn="ctr"/>
            <a:r>
              <a:rPr lang="en-US"/>
              <a:t>Columns are added and modified dynamically</a:t>
            </a:r>
          </a:p>
        </p:txBody>
      </p:sp>
      <p:sp>
        <p:nvSpPr>
          <p:cNvPr id="83997" name="AutoShape 29"/>
          <p:cNvSpPr>
            <a:spLocks noChangeArrowheads="1"/>
          </p:cNvSpPr>
          <p:nvPr/>
        </p:nvSpPr>
        <p:spPr bwMode="auto">
          <a:xfrm>
            <a:off x="838200" y="3657600"/>
            <a:ext cx="2133600" cy="1219200"/>
          </a:xfrm>
          <a:prstGeom prst="wedgeRoundRectCallout">
            <a:avLst>
              <a:gd name="adj1" fmla="val 89287"/>
              <a:gd name="adj2" fmla="val -94977"/>
              <a:gd name="adj3" fmla="val 16667"/>
            </a:avLst>
          </a:prstGeom>
          <a:solidFill>
            <a:schemeClr val="accent1"/>
          </a:solidFill>
          <a:ln w="9525">
            <a:solidFill>
              <a:schemeClr val="tx1"/>
            </a:solidFill>
            <a:miter lim="800000"/>
            <a:headEnd/>
            <a:tailEnd/>
          </a:ln>
        </p:spPr>
        <p:txBody>
          <a:bodyPr/>
          <a:lstStyle/>
          <a:p>
            <a:pPr algn="ctr"/>
            <a:r>
              <a:rPr lang="en-US"/>
              <a:t>SuperColumns are added and modified dynamically</a:t>
            </a:r>
          </a:p>
        </p:txBody>
      </p:sp>
      <p:sp>
        <p:nvSpPr>
          <p:cNvPr id="83998" name="AutoShape 30"/>
          <p:cNvSpPr>
            <a:spLocks noChangeArrowheads="1"/>
          </p:cNvSpPr>
          <p:nvPr/>
        </p:nvSpPr>
        <p:spPr bwMode="auto">
          <a:xfrm>
            <a:off x="6324600" y="914400"/>
            <a:ext cx="2133600" cy="1295400"/>
          </a:xfrm>
          <a:prstGeom prst="wedgeRoundRectCallout">
            <a:avLst>
              <a:gd name="adj1" fmla="val -131694"/>
              <a:gd name="adj2" fmla="val 194731"/>
              <a:gd name="adj3" fmla="val 16667"/>
            </a:avLst>
          </a:prstGeom>
          <a:solidFill>
            <a:schemeClr val="accent1"/>
          </a:solidFill>
          <a:ln w="9525">
            <a:solidFill>
              <a:schemeClr val="tx1"/>
            </a:solidFill>
            <a:miter lim="800000"/>
            <a:headEnd/>
            <a:tailEnd/>
          </a:ln>
        </p:spPr>
        <p:txBody>
          <a:bodyPr/>
          <a:lstStyle/>
          <a:p>
            <a:pPr algn="ctr"/>
            <a:r>
              <a:rPr lang="en-US"/>
              <a:t>Columns are added and modified dynamically</a:t>
            </a:r>
          </a:p>
        </p:txBody>
      </p:sp>
    </p:spTree>
    <p:extLst>
      <p:ext uri="{BB962C8B-B14F-4D97-AF65-F5344CB8AC3E}">
        <p14:creationId xmlns:p14="http://schemas.microsoft.com/office/powerpoint/2010/main" val="190756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blinds(horizontal)">
                                      <p:cBhvr>
                                        <p:cTn id="7" dur="500"/>
                                        <p:tgtEl>
                                          <p:spTgt spid="8397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3973"/>
                                        </p:tgtEl>
                                        <p:attrNameLst>
                                          <p:attrName>style.visibility</p:attrName>
                                        </p:attrNameLst>
                                      </p:cBhvr>
                                      <p:to>
                                        <p:strVal val="visible"/>
                                      </p:to>
                                    </p:set>
                                    <p:animEffect transition="in" filter="blinds(horizontal)">
                                      <p:cBhvr>
                                        <p:cTn id="10" dur="500"/>
                                        <p:tgtEl>
                                          <p:spTgt spid="8397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3974"/>
                                        </p:tgtEl>
                                        <p:attrNameLst>
                                          <p:attrName>style.visibility</p:attrName>
                                        </p:attrNameLst>
                                      </p:cBhvr>
                                      <p:to>
                                        <p:strVal val="visible"/>
                                      </p:to>
                                    </p:set>
                                    <p:animEffect transition="in" filter="blinds(horizontal)">
                                      <p:cBhvr>
                                        <p:cTn id="13" dur="500"/>
                                        <p:tgtEl>
                                          <p:spTgt spid="8397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3975"/>
                                        </p:tgtEl>
                                        <p:attrNameLst>
                                          <p:attrName>style.visibility</p:attrName>
                                        </p:attrNameLst>
                                      </p:cBhvr>
                                      <p:to>
                                        <p:strVal val="visible"/>
                                      </p:to>
                                    </p:set>
                                    <p:animEffect transition="in" filter="blinds(horizontal)">
                                      <p:cBhvr>
                                        <p:cTn id="16" dur="500"/>
                                        <p:tgtEl>
                                          <p:spTgt spid="8397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3976"/>
                                        </p:tgtEl>
                                        <p:attrNameLst>
                                          <p:attrName>style.visibility</p:attrName>
                                        </p:attrNameLst>
                                      </p:cBhvr>
                                      <p:to>
                                        <p:strVal val="visible"/>
                                      </p:to>
                                    </p:set>
                                    <p:animEffect transition="in" filter="blinds(horizontal)">
                                      <p:cBhvr>
                                        <p:cTn id="19" dur="500"/>
                                        <p:tgtEl>
                                          <p:spTgt spid="8397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3979"/>
                                        </p:tgtEl>
                                        <p:attrNameLst>
                                          <p:attrName>style.visibility</p:attrName>
                                        </p:attrNameLst>
                                      </p:cBhvr>
                                      <p:to>
                                        <p:strVal val="visible"/>
                                      </p:to>
                                    </p:set>
                                    <p:animEffect transition="in" filter="blinds(horizontal)">
                                      <p:cBhvr>
                                        <p:cTn id="22" dur="500"/>
                                        <p:tgtEl>
                                          <p:spTgt spid="83979"/>
                                        </p:tgtEl>
                                      </p:cBhvr>
                                    </p:animEffect>
                                  </p:childTnLst>
                                </p:cTn>
                              </p:par>
                            </p:childTnLst>
                          </p:cTn>
                        </p:par>
                        <p:par>
                          <p:cTn id="23" fill="hold" nodeType="afterGroup">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83995"/>
                                        </p:tgtEl>
                                        <p:attrNameLst>
                                          <p:attrName>style.visibility</p:attrName>
                                        </p:attrNameLst>
                                      </p:cBhvr>
                                      <p:to>
                                        <p:strVal val="visible"/>
                                      </p:to>
                                    </p:set>
                                    <p:animEffect transition="in" filter="blinds(horizontal)">
                                      <p:cBhvr>
                                        <p:cTn id="26" dur="500"/>
                                        <p:tgtEl>
                                          <p:spTgt spid="8399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3996"/>
                                        </p:tgtEl>
                                        <p:attrNameLst>
                                          <p:attrName>style.visibility</p:attrName>
                                        </p:attrNameLst>
                                      </p:cBhvr>
                                      <p:to>
                                        <p:strVal val="visible"/>
                                      </p:to>
                                    </p:set>
                                    <p:animEffect transition="in" filter="blinds(horizontal)">
                                      <p:cBhvr>
                                        <p:cTn id="31" dur="500"/>
                                        <p:tgtEl>
                                          <p:spTgt spid="8399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83977"/>
                                        </p:tgtEl>
                                        <p:attrNameLst>
                                          <p:attrName>style.visibility</p:attrName>
                                        </p:attrNameLst>
                                      </p:cBhvr>
                                      <p:to>
                                        <p:strVal val="visible"/>
                                      </p:to>
                                    </p:set>
                                    <p:animEffect transition="in" filter="blinds(horizontal)">
                                      <p:cBhvr>
                                        <p:cTn id="36" dur="500"/>
                                        <p:tgtEl>
                                          <p:spTgt spid="8397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83978"/>
                                        </p:tgtEl>
                                        <p:attrNameLst>
                                          <p:attrName>style.visibility</p:attrName>
                                        </p:attrNameLst>
                                      </p:cBhvr>
                                      <p:to>
                                        <p:strVal val="visible"/>
                                      </p:to>
                                    </p:set>
                                    <p:animEffect transition="in" filter="blinds(horizontal)">
                                      <p:cBhvr>
                                        <p:cTn id="39" dur="500"/>
                                        <p:tgtEl>
                                          <p:spTgt spid="83978"/>
                                        </p:tgtEl>
                                      </p:cBhvr>
                                    </p:animEffect>
                                  </p:childTnLst>
                                </p:cTn>
                              </p:par>
                              <p:par>
                                <p:cTn id="40" presetID="3" presetClass="entr" presetSubtype="10" fill="hold"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83992"/>
                                        </p:tgtEl>
                                        <p:attrNameLst>
                                          <p:attrName>style.visibility</p:attrName>
                                        </p:attrNameLst>
                                      </p:cBhvr>
                                      <p:to>
                                        <p:strVal val="visible"/>
                                      </p:to>
                                    </p:set>
                                    <p:animEffect transition="in" filter="blinds(horizontal)">
                                      <p:cBhvr>
                                        <p:cTn id="45" dur="500"/>
                                        <p:tgtEl>
                                          <p:spTgt spid="83992"/>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83993"/>
                                        </p:tgtEl>
                                        <p:attrNameLst>
                                          <p:attrName>style.visibility</p:attrName>
                                        </p:attrNameLst>
                                      </p:cBhvr>
                                      <p:to>
                                        <p:strVal val="visible"/>
                                      </p:to>
                                    </p:set>
                                    <p:animEffect transition="in" filter="blinds(horizontal)">
                                      <p:cBhvr>
                                        <p:cTn id="48" dur="500"/>
                                        <p:tgtEl>
                                          <p:spTgt spid="83993"/>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83994"/>
                                        </p:tgtEl>
                                        <p:attrNameLst>
                                          <p:attrName>style.visibility</p:attrName>
                                        </p:attrNameLst>
                                      </p:cBhvr>
                                      <p:to>
                                        <p:strVal val="visible"/>
                                      </p:to>
                                    </p:set>
                                    <p:animEffect transition="in" filter="blinds(horizontal)">
                                      <p:cBhvr>
                                        <p:cTn id="51" dur="500"/>
                                        <p:tgtEl>
                                          <p:spTgt spid="83994"/>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83980"/>
                                        </p:tgtEl>
                                        <p:attrNameLst>
                                          <p:attrName>style.visibility</p:attrName>
                                        </p:attrNameLst>
                                      </p:cBhvr>
                                      <p:to>
                                        <p:strVal val="visible"/>
                                      </p:to>
                                    </p:set>
                                    <p:animEffect transition="in" filter="blinds(horizontal)">
                                      <p:cBhvr>
                                        <p:cTn id="54" dur="500"/>
                                        <p:tgtEl>
                                          <p:spTgt spid="83980"/>
                                        </p:tgtEl>
                                      </p:cBhvr>
                                    </p:animEffect>
                                  </p:childTnLst>
                                </p:cTn>
                              </p:par>
                            </p:childTnLst>
                          </p:cTn>
                        </p:par>
                        <p:par>
                          <p:cTn id="55" fill="hold" nodeType="afterGroup">
                            <p:stCondLst>
                              <p:cond delay="500"/>
                            </p:stCondLst>
                            <p:childTnLst>
                              <p:par>
                                <p:cTn id="56" presetID="3" presetClass="entr" presetSubtype="10" fill="hold" grpId="0" nodeType="afterEffect">
                                  <p:stCondLst>
                                    <p:cond delay="0"/>
                                  </p:stCondLst>
                                  <p:childTnLst>
                                    <p:set>
                                      <p:cBhvr>
                                        <p:cTn id="57" dur="1" fill="hold">
                                          <p:stCondLst>
                                            <p:cond delay="0"/>
                                          </p:stCondLst>
                                        </p:cTn>
                                        <p:tgtEl>
                                          <p:spTgt spid="83997"/>
                                        </p:tgtEl>
                                        <p:attrNameLst>
                                          <p:attrName>style.visibility</p:attrName>
                                        </p:attrNameLst>
                                      </p:cBhvr>
                                      <p:to>
                                        <p:strVal val="visible"/>
                                      </p:to>
                                    </p:set>
                                    <p:animEffect transition="in" filter="blinds(horizontal)">
                                      <p:cBhvr>
                                        <p:cTn id="58" dur="500"/>
                                        <p:tgtEl>
                                          <p:spTgt spid="83997"/>
                                        </p:tgtEl>
                                      </p:cBhvr>
                                    </p:animEffect>
                                  </p:childTnLst>
                                </p:cTn>
                              </p:par>
                            </p:childTnLst>
                          </p:cTn>
                        </p:par>
                        <p:par>
                          <p:cTn id="59" fill="hold" nodeType="afterGroup">
                            <p:stCondLst>
                              <p:cond delay="1000"/>
                            </p:stCondLst>
                            <p:childTnLst>
                              <p:par>
                                <p:cTn id="60" presetID="3" presetClass="entr" presetSubtype="10" fill="hold" grpId="0" nodeType="afterEffect">
                                  <p:stCondLst>
                                    <p:cond delay="0"/>
                                  </p:stCondLst>
                                  <p:childTnLst>
                                    <p:set>
                                      <p:cBhvr>
                                        <p:cTn id="61" dur="1" fill="hold">
                                          <p:stCondLst>
                                            <p:cond delay="0"/>
                                          </p:stCondLst>
                                        </p:cTn>
                                        <p:tgtEl>
                                          <p:spTgt spid="83998"/>
                                        </p:tgtEl>
                                        <p:attrNameLst>
                                          <p:attrName>style.visibility</p:attrName>
                                        </p:attrNameLst>
                                      </p:cBhvr>
                                      <p:to>
                                        <p:strVal val="visible"/>
                                      </p:to>
                                    </p:set>
                                    <p:animEffect transition="in" filter="blinds(horizontal)">
                                      <p:cBhvr>
                                        <p:cTn id="62" dur="500"/>
                                        <p:tgtEl>
                                          <p:spTgt spid="8399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83981"/>
                                        </p:tgtEl>
                                        <p:attrNameLst>
                                          <p:attrName>style.visibility</p:attrName>
                                        </p:attrNameLst>
                                      </p:cBhvr>
                                      <p:to>
                                        <p:strVal val="visible"/>
                                      </p:to>
                                    </p:set>
                                    <p:animEffect transition="in" filter="blinds(horizontal)">
                                      <p:cBhvr>
                                        <p:cTn id="67" dur="500"/>
                                        <p:tgtEl>
                                          <p:spTgt spid="83981"/>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83982"/>
                                        </p:tgtEl>
                                        <p:attrNameLst>
                                          <p:attrName>style.visibility</p:attrName>
                                        </p:attrNameLst>
                                      </p:cBhvr>
                                      <p:to>
                                        <p:strVal val="visible"/>
                                      </p:to>
                                    </p:set>
                                    <p:animEffect transition="in" filter="blinds(horizontal)">
                                      <p:cBhvr>
                                        <p:cTn id="70" dur="500"/>
                                        <p:tgtEl>
                                          <p:spTgt spid="83982"/>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83983"/>
                                        </p:tgtEl>
                                        <p:attrNameLst>
                                          <p:attrName>style.visibility</p:attrName>
                                        </p:attrNameLst>
                                      </p:cBhvr>
                                      <p:to>
                                        <p:strVal val="visible"/>
                                      </p:to>
                                    </p:set>
                                    <p:animEffect transition="in" filter="blinds(horizontal)">
                                      <p:cBhvr>
                                        <p:cTn id="73" dur="500"/>
                                        <p:tgtEl>
                                          <p:spTgt spid="83983"/>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83984"/>
                                        </p:tgtEl>
                                        <p:attrNameLst>
                                          <p:attrName>style.visibility</p:attrName>
                                        </p:attrNameLst>
                                      </p:cBhvr>
                                      <p:to>
                                        <p:strVal val="visible"/>
                                      </p:to>
                                    </p:set>
                                    <p:animEffect transition="in" filter="blinds(horizontal)">
                                      <p:cBhvr>
                                        <p:cTn id="76" dur="500"/>
                                        <p:tgtEl>
                                          <p:spTgt spid="83984"/>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83985"/>
                                        </p:tgtEl>
                                        <p:attrNameLst>
                                          <p:attrName>style.visibility</p:attrName>
                                        </p:attrNameLst>
                                      </p:cBhvr>
                                      <p:to>
                                        <p:strVal val="visible"/>
                                      </p:to>
                                    </p:set>
                                    <p:animEffect transition="in" filter="blinds(horizontal)">
                                      <p:cBhvr>
                                        <p:cTn id="79" dur="500"/>
                                        <p:tgtEl>
                                          <p:spTgt spid="83985"/>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83986"/>
                                        </p:tgtEl>
                                        <p:attrNameLst>
                                          <p:attrName>style.visibility</p:attrName>
                                        </p:attrNameLst>
                                      </p:cBhvr>
                                      <p:to>
                                        <p:strVal val="visible"/>
                                      </p:to>
                                    </p:set>
                                    <p:animEffect transition="in" filter="blinds(horizontal)">
                                      <p:cBhvr>
                                        <p:cTn id="82" dur="500"/>
                                        <p:tgtEl>
                                          <p:spTgt spid="83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animBg="1"/>
      <p:bldP spid="83973" grpId="0" animBg="1"/>
      <p:bldP spid="83974" grpId="0" animBg="1"/>
      <p:bldP spid="83975" grpId="0" animBg="1"/>
      <p:bldP spid="83976" grpId="0" animBg="1"/>
      <p:bldP spid="83977" grpId="0" animBg="1"/>
      <p:bldP spid="83978" grpId="0" animBg="1"/>
      <p:bldP spid="83979" grpId="0" animBg="1"/>
      <p:bldP spid="83980" grpId="0" animBg="1"/>
      <p:bldP spid="83981" grpId="0" animBg="1"/>
      <p:bldP spid="83982" grpId="0" animBg="1"/>
      <p:bldP spid="83983" grpId="0" animBg="1"/>
      <p:bldP spid="83984" grpId="0" animBg="1"/>
      <p:bldP spid="83985" grpId="0" animBg="1"/>
      <p:bldP spid="83986" grpId="0" animBg="1"/>
      <p:bldP spid="83992" grpId="0" animBg="1"/>
      <p:bldP spid="83993" grpId="0" animBg="1"/>
      <p:bldP spid="83994" grpId="0" animBg="1"/>
      <p:bldP spid="83995" grpId="0" animBg="1"/>
      <p:bldP spid="83996" grpId="0" animBg="1"/>
      <p:bldP spid="83997" grpId="0" animBg="1"/>
      <p:bldP spid="83998"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Write Operations</a:t>
            </a:r>
          </a:p>
        </p:txBody>
      </p:sp>
      <p:sp>
        <p:nvSpPr>
          <p:cNvPr id="6147" name="Rectangle 3"/>
          <p:cNvSpPr>
            <a:spLocks noGrp="1" noChangeArrowheads="1"/>
          </p:cNvSpPr>
          <p:nvPr>
            <p:ph type="body" idx="1"/>
          </p:nvPr>
        </p:nvSpPr>
        <p:spPr/>
        <p:txBody>
          <a:bodyPr/>
          <a:lstStyle/>
          <a:p>
            <a:pPr eaLnBrk="1" hangingPunct="1"/>
            <a:r>
              <a:rPr lang="en-US" smtClean="0"/>
              <a:t>A client issues a write request to a random node in the Cassandra cluster.</a:t>
            </a:r>
          </a:p>
          <a:p>
            <a:pPr eaLnBrk="1" hangingPunct="1"/>
            <a:r>
              <a:rPr lang="en-US" smtClean="0"/>
              <a:t>The “Partitioner” determines the nodes responsible for the data.</a:t>
            </a:r>
          </a:p>
          <a:p>
            <a:pPr eaLnBrk="1" hangingPunct="1"/>
            <a:r>
              <a:rPr lang="en-US" smtClean="0"/>
              <a:t>Locally, write operations are logged and then applied to an in-memory version.</a:t>
            </a:r>
          </a:p>
          <a:p>
            <a:pPr eaLnBrk="1" hangingPunct="1"/>
            <a:r>
              <a:rPr lang="en-US" smtClean="0"/>
              <a:t>Commit log is stored on a dedicated disk local to the machine.</a:t>
            </a:r>
          </a:p>
        </p:txBody>
      </p:sp>
    </p:spTree>
    <p:extLst>
      <p:ext uri="{BB962C8B-B14F-4D97-AF65-F5344CB8AC3E}">
        <p14:creationId xmlns:p14="http://schemas.microsoft.com/office/powerpoint/2010/main" val="42369250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write op</a:t>
            </a:r>
          </a:p>
        </p:txBody>
      </p:sp>
      <p:pic>
        <p:nvPicPr>
          <p:cNvPr id="13315" name="Content Placeholder 3" descr="writeOp.jpg"/>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371600" y="1752600"/>
            <a:ext cx="5548313" cy="4344988"/>
          </a:xfrm>
        </p:spPr>
      </p:pic>
    </p:spTree>
    <p:extLst>
      <p:ext uri="{BB962C8B-B14F-4D97-AF65-F5344CB8AC3E}">
        <p14:creationId xmlns:p14="http://schemas.microsoft.com/office/powerpoint/2010/main" val="203018060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Write cont’d</a:t>
            </a:r>
          </a:p>
        </p:txBody>
      </p:sp>
      <p:sp>
        <p:nvSpPr>
          <p:cNvPr id="7171" name="Line 3"/>
          <p:cNvSpPr>
            <a:spLocks noChangeShapeType="1"/>
          </p:cNvSpPr>
          <p:nvPr/>
        </p:nvSpPr>
        <p:spPr bwMode="auto">
          <a:xfrm>
            <a:off x="1524000" y="2057400"/>
            <a:ext cx="0" cy="609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72" name="Text Box 4"/>
          <p:cNvSpPr txBox="1">
            <a:spLocks noChangeArrowheads="1"/>
          </p:cNvSpPr>
          <p:nvPr/>
        </p:nvSpPr>
        <p:spPr bwMode="auto">
          <a:xfrm>
            <a:off x="228600" y="1681163"/>
            <a:ext cx="2590800" cy="369887"/>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Key (CF1 , CF2 , CF3)</a:t>
            </a:r>
          </a:p>
        </p:txBody>
      </p:sp>
      <p:sp>
        <p:nvSpPr>
          <p:cNvPr id="7173" name="Text Box 5"/>
          <p:cNvSpPr txBox="1">
            <a:spLocks noChangeArrowheads="1"/>
          </p:cNvSpPr>
          <p:nvPr/>
        </p:nvSpPr>
        <p:spPr bwMode="auto">
          <a:xfrm>
            <a:off x="381000" y="2667000"/>
            <a:ext cx="2286000" cy="1200150"/>
          </a:xfrm>
          <a:prstGeom prst="rect">
            <a:avLst/>
          </a:prstGeom>
          <a:solidFill>
            <a:srgbClr val="C0C0C0"/>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Commit Log</a:t>
            </a:r>
          </a:p>
          <a:p>
            <a:pPr eaLnBrk="1" hangingPunct="1">
              <a:spcBef>
                <a:spcPct val="50000"/>
              </a:spcBef>
            </a:pPr>
            <a:r>
              <a:rPr lang="en-US" sz="1200"/>
              <a:t>Binary serialized </a:t>
            </a:r>
          </a:p>
          <a:p>
            <a:pPr eaLnBrk="1" hangingPunct="1">
              <a:spcBef>
                <a:spcPct val="50000"/>
              </a:spcBef>
            </a:pPr>
            <a:r>
              <a:rPr lang="en-US" sz="1200"/>
              <a:t>Key ( CF1 , CF2 , CF3 )</a:t>
            </a:r>
          </a:p>
          <a:p>
            <a:pPr eaLnBrk="1" hangingPunct="1">
              <a:spcBef>
                <a:spcPct val="50000"/>
              </a:spcBef>
            </a:pPr>
            <a:endParaRPr lang="en-US" sz="1200"/>
          </a:p>
        </p:txBody>
      </p:sp>
      <p:sp>
        <p:nvSpPr>
          <p:cNvPr id="7174" name="Line 6"/>
          <p:cNvSpPr>
            <a:spLocks noChangeShapeType="1"/>
          </p:cNvSpPr>
          <p:nvPr/>
        </p:nvSpPr>
        <p:spPr bwMode="auto">
          <a:xfrm flipV="1">
            <a:off x="2667000" y="2387600"/>
            <a:ext cx="838200" cy="4572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75" name="Text Box 7"/>
          <p:cNvSpPr txBox="1">
            <a:spLocks noChangeArrowheads="1"/>
          </p:cNvSpPr>
          <p:nvPr/>
        </p:nvSpPr>
        <p:spPr bwMode="auto">
          <a:xfrm>
            <a:off x="3505200" y="2159000"/>
            <a:ext cx="2133600" cy="376238"/>
          </a:xfrm>
          <a:prstGeom prst="rect">
            <a:avLst/>
          </a:prstGeom>
          <a:solidFill>
            <a:srgbClr val="FFFF99"/>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Memtable ( CF1)</a:t>
            </a:r>
          </a:p>
        </p:txBody>
      </p:sp>
      <p:sp>
        <p:nvSpPr>
          <p:cNvPr id="7176" name="Text Box 8"/>
          <p:cNvSpPr txBox="1">
            <a:spLocks noChangeArrowheads="1"/>
          </p:cNvSpPr>
          <p:nvPr/>
        </p:nvSpPr>
        <p:spPr bwMode="auto">
          <a:xfrm>
            <a:off x="3505200" y="2692400"/>
            <a:ext cx="2133600" cy="376238"/>
          </a:xfrm>
          <a:prstGeom prst="rect">
            <a:avLst/>
          </a:prstGeom>
          <a:solidFill>
            <a:srgbClr val="FFFF99"/>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Memtable ( CF2)</a:t>
            </a:r>
          </a:p>
        </p:txBody>
      </p:sp>
      <p:sp>
        <p:nvSpPr>
          <p:cNvPr id="7177" name="Text Box 9"/>
          <p:cNvSpPr txBox="1">
            <a:spLocks noChangeArrowheads="1"/>
          </p:cNvSpPr>
          <p:nvPr/>
        </p:nvSpPr>
        <p:spPr bwMode="auto">
          <a:xfrm>
            <a:off x="3505200" y="3225800"/>
            <a:ext cx="2133600" cy="376238"/>
          </a:xfrm>
          <a:prstGeom prst="rect">
            <a:avLst/>
          </a:prstGeom>
          <a:solidFill>
            <a:srgbClr val="FFFF99"/>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Memtable ( CF2)</a:t>
            </a:r>
          </a:p>
        </p:txBody>
      </p:sp>
      <p:sp>
        <p:nvSpPr>
          <p:cNvPr id="7178" name="Line 10"/>
          <p:cNvSpPr>
            <a:spLocks noChangeShapeType="1"/>
          </p:cNvSpPr>
          <p:nvPr/>
        </p:nvSpPr>
        <p:spPr bwMode="auto">
          <a:xfrm>
            <a:off x="2667000" y="2844800"/>
            <a:ext cx="8382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79" name="Line 11"/>
          <p:cNvSpPr>
            <a:spLocks noChangeShapeType="1"/>
          </p:cNvSpPr>
          <p:nvPr/>
        </p:nvSpPr>
        <p:spPr bwMode="auto">
          <a:xfrm>
            <a:off x="2667000" y="2844800"/>
            <a:ext cx="8382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80" name="Freeform 13"/>
          <p:cNvSpPr>
            <a:spLocks/>
          </p:cNvSpPr>
          <p:nvPr/>
        </p:nvSpPr>
        <p:spPr bwMode="auto">
          <a:xfrm>
            <a:off x="5715000" y="3048000"/>
            <a:ext cx="1727200" cy="800100"/>
          </a:xfrm>
          <a:custGeom>
            <a:avLst/>
            <a:gdLst>
              <a:gd name="T0" fmla="*/ 0 w 1088"/>
              <a:gd name="T1" fmla="*/ 2147483647 h 504"/>
              <a:gd name="T2" fmla="*/ 2147483647 w 1088"/>
              <a:gd name="T3" fmla="*/ 2147483647 h 504"/>
              <a:gd name="T4" fmla="*/ 2147483647 w 1088"/>
              <a:gd name="T5" fmla="*/ 2147483647 h 504"/>
              <a:gd name="T6" fmla="*/ 0 60000 65536"/>
              <a:gd name="T7" fmla="*/ 0 60000 65536"/>
              <a:gd name="T8" fmla="*/ 0 60000 65536"/>
              <a:gd name="T9" fmla="*/ 0 w 1088"/>
              <a:gd name="T10" fmla="*/ 0 h 504"/>
              <a:gd name="T11" fmla="*/ 1088 w 1088"/>
              <a:gd name="T12" fmla="*/ 504 h 504"/>
            </a:gdLst>
            <a:ahLst/>
            <a:cxnLst>
              <a:cxn ang="T6">
                <a:pos x="T0" y="T1"/>
              </a:cxn>
              <a:cxn ang="T7">
                <a:pos x="T2" y="T3"/>
              </a:cxn>
              <a:cxn ang="T8">
                <a:pos x="T4" y="T5"/>
              </a:cxn>
            </a:cxnLst>
            <a:rect l="T9" t="T10" r="T11" b="T12"/>
            <a:pathLst>
              <a:path w="1088" h="504">
                <a:moveTo>
                  <a:pt x="0" y="72"/>
                </a:moveTo>
                <a:cubicBezTo>
                  <a:pt x="368" y="36"/>
                  <a:pt x="736" y="0"/>
                  <a:pt x="912" y="72"/>
                </a:cubicBezTo>
                <a:cubicBezTo>
                  <a:pt x="1088" y="144"/>
                  <a:pt x="1032" y="432"/>
                  <a:pt x="1056" y="504"/>
                </a:cubicBezTo>
              </a:path>
            </a:pathLst>
          </a:custGeom>
          <a:noFill/>
          <a:ln w="9525">
            <a:solidFill>
              <a:srgbClr val="FF0000"/>
            </a:solidFill>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7181" name="WordArt 14"/>
          <p:cNvSpPr>
            <a:spLocks noChangeArrowheads="1" noChangeShapeType="1" noTextEdit="1"/>
          </p:cNvSpPr>
          <p:nvPr/>
        </p:nvSpPr>
        <p:spPr bwMode="auto">
          <a:xfrm>
            <a:off x="6324600" y="2786063"/>
            <a:ext cx="752475" cy="642937"/>
          </a:xfrm>
          <a:prstGeom prst="rect">
            <a:avLst/>
          </a:prstGeom>
        </p:spPr>
        <p:txBody>
          <a:bodyPr wrap="none" fromWordArt="1">
            <a:prstTxWarp prst="textSlantUp">
              <a:avLst>
                <a:gd name="adj" fmla="val 55556"/>
              </a:avLst>
            </a:prstTxWarp>
          </a:bodyPr>
          <a:lstStyle/>
          <a:p>
            <a:pPr algn="ctr"/>
            <a:r>
              <a:rPr lang="en-US" sz="1600" kern="10">
                <a:ln w="9525">
                  <a:solidFill>
                    <a:srgbClr val="000000"/>
                  </a:solidFill>
                  <a:round/>
                  <a:headEnd/>
                  <a:tailEnd/>
                </a:ln>
                <a:solidFill>
                  <a:srgbClr val="000000"/>
                </a:solidFill>
                <a:latin typeface="Arial Black"/>
              </a:rPr>
              <a:t>FLUSH</a:t>
            </a:r>
          </a:p>
        </p:txBody>
      </p:sp>
      <p:sp>
        <p:nvSpPr>
          <p:cNvPr id="7182" name="Text Box 15"/>
          <p:cNvSpPr txBox="1">
            <a:spLocks noChangeArrowheads="1"/>
          </p:cNvSpPr>
          <p:nvPr/>
        </p:nvSpPr>
        <p:spPr bwMode="auto">
          <a:xfrm>
            <a:off x="6781800" y="1828800"/>
            <a:ext cx="23622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Tx/>
              <a:buChar char="•"/>
            </a:pPr>
            <a:r>
              <a:rPr lang="en-US" sz="1200"/>
              <a:t> Data size</a:t>
            </a:r>
          </a:p>
          <a:p>
            <a:pPr eaLnBrk="1" hangingPunct="1">
              <a:spcBef>
                <a:spcPct val="50000"/>
              </a:spcBef>
              <a:buFontTx/>
              <a:buChar char="•"/>
            </a:pPr>
            <a:r>
              <a:rPr lang="en-US" sz="1200"/>
              <a:t> Number of Objects</a:t>
            </a:r>
          </a:p>
          <a:p>
            <a:pPr eaLnBrk="1" hangingPunct="1">
              <a:spcBef>
                <a:spcPct val="50000"/>
              </a:spcBef>
              <a:buFontTx/>
              <a:buChar char="•"/>
            </a:pPr>
            <a:r>
              <a:rPr lang="en-US" sz="1200"/>
              <a:t> Lifetime</a:t>
            </a:r>
          </a:p>
        </p:txBody>
      </p:sp>
      <p:sp>
        <p:nvSpPr>
          <p:cNvPr id="7183" name="Line 21"/>
          <p:cNvSpPr>
            <a:spLocks noChangeShapeType="1"/>
          </p:cNvSpPr>
          <p:nvPr/>
        </p:nvSpPr>
        <p:spPr bwMode="auto">
          <a:xfrm>
            <a:off x="1524000" y="3886200"/>
            <a:ext cx="0" cy="7620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84" name="AutoShape 22"/>
          <p:cNvSpPr>
            <a:spLocks noChangeArrowheads="1"/>
          </p:cNvSpPr>
          <p:nvPr/>
        </p:nvSpPr>
        <p:spPr bwMode="auto">
          <a:xfrm>
            <a:off x="685800" y="4419600"/>
            <a:ext cx="1730375" cy="1658938"/>
          </a:xfrm>
          <a:prstGeom prst="flowChartMagneticDisk">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en-US"/>
          </a:p>
          <a:p>
            <a:pPr algn="ctr"/>
            <a:r>
              <a:rPr lang="en-US"/>
              <a:t>Dedicated Disk</a:t>
            </a:r>
          </a:p>
          <a:p>
            <a:pPr algn="ctr"/>
            <a:endParaRPr lang="en-US"/>
          </a:p>
        </p:txBody>
      </p:sp>
      <p:sp>
        <p:nvSpPr>
          <p:cNvPr id="7185" name="Text Box 24"/>
          <p:cNvSpPr txBox="1">
            <a:spLocks noChangeArrowheads="1"/>
          </p:cNvSpPr>
          <p:nvPr/>
        </p:nvSpPr>
        <p:spPr bwMode="auto">
          <a:xfrm>
            <a:off x="4419600" y="1752600"/>
            <a:ext cx="1143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1200"/>
          </a:p>
        </p:txBody>
      </p:sp>
      <p:sp>
        <p:nvSpPr>
          <p:cNvPr id="7186" name="Text Box 25"/>
          <p:cNvSpPr txBox="1">
            <a:spLocks noChangeArrowheads="1"/>
          </p:cNvSpPr>
          <p:nvPr/>
        </p:nvSpPr>
        <p:spPr bwMode="auto">
          <a:xfrm>
            <a:off x="4800600" y="4343400"/>
            <a:ext cx="4267200" cy="2387600"/>
          </a:xfrm>
          <a:prstGeom prst="rect">
            <a:avLst/>
          </a:prstGeom>
          <a:solidFill>
            <a:srgbClr val="FFFF99"/>
          </a:solidFill>
          <a:ln w="9525">
            <a:solidFill>
              <a:srgbClr val="9933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&lt;Key name&gt;&lt;Size of key Data&gt;&lt;Index of columns/supercolumns&gt;&lt; Serialized column family&gt; </a:t>
            </a:r>
          </a:p>
          <a:p>
            <a:pPr eaLnBrk="1" hangingPunct="1">
              <a:spcBef>
                <a:spcPct val="50000"/>
              </a:spcBef>
            </a:pPr>
            <a:r>
              <a:rPr lang="en-US" sz="1000"/>
              <a:t>---</a:t>
            </a:r>
          </a:p>
          <a:p>
            <a:pPr eaLnBrk="1" hangingPunct="1">
              <a:spcBef>
                <a:spcPct val="50000"/>
              </a:spcBef>
            </a:pPr>
            <a:r>
              <a:rPr lang="en-US" sz="1000"/>
              <a:t>---</a:t>
            </a:r>
          </a:p>
          <a:p>
            <a:pPr eaLnBrk="1" hangingPunct="1">
              <a:spcBef>
                <a:spcPct val="50000"/>
              </a:spcBef>
            </a:pPr>
            <a:endParaRPr lang="en-US" sz="1000"/>
          </a:p>
          <a:p>
            <a:pPr eaLnBrk="1" hangingPunct="1">
              <a:spcBef>
                <a:spcPct val="50000"/>
              </a:spcBef>
            </a:pPr>
            <a:r>
              <a:rPr lang="en-US" sz="1000"/>
              <a:t>---</a:t>
            </a:r>
          </a:p>
          <a:p>
            <a:pPr eaLnBrk="1" hangingPunct="1">
              <a:spcBef>
                <a:spcPct val="50000"/>
              </a:spcBef>
            </a:pPr>
            <a:r>
              <a:rPr lang="en-US" sz="1000"/>
              <a:t>---</a:t>
            </a:r>
          </a:p>
          <a:p>
            <a:pPr eaLnBrk="1" hangingPunct="1">
              <a:spcBef>
                <a:spcPct val="50000"/>
              </a:spcBef>
            </a:pPr>
            <a:r>
              <a:rPr lang="en-US" sz="1000"/>
              <a:t>&lt;Key name&gt;&lt;Size of key Data&gt;&lt;Index of columns/supercolumns&gt;&lt; Serialized column family&gt;</a:t>
            </a:r>
          </a:p>
          <a:p>
            <a:pPr eaLnBrk="1" hangingPunct="1">
              <a:spcBef>
                <a:spcPct val="50000"/>
              </a:spcBef>
            </a:pPr>
            <a:endParaRPr lang="en-US" sz="1000"/>
          </a:p>
          <a:p>
            <a:pPr eaLnBrk="1" hangingPunct="1">
              <a:spcBef>
                <a:spcPct val="50000"/>
              </a:spcBef>
            </a:pPr>
            <a:endParaRPr lang="en-US" sz="1000"/>
          </a:p>
        </p:txBody>
      </p:sp>
      <p:sp>
        <p:nvSpPr>
          <p:cNvPr id="7187" name="Text Box 27"/>
          <p:cNvSpPr txBox="1">
            <a:spLocks noChangeArrowheads="1"/>
          </p:cNvSpPr>
          <p:nvPr/>
        </p:nvSpPr>
        <p:spPr bwMode="auto">
          <a:xfrm>
            <a:off x="4876800" y="5181600"/>
            <a:ext cx="3429000" cy="254000"/>
          </a:xfrm>
          <a:prstGeom prst="rect">
            <a:avLst/>
          </a:prstGeom>
          <a:solidFill>
            <a:srgbClr val="CC99FF"/>
          </a:solidFill>
          <a:ln w="9525">
            <a:solidFill>
              <a:srgbClr val="00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BLOCK Index  &lt;Key Name&gt; Offset, &lt;Key Name&gt; Offset</a:t>
            </a:r>
          </a:p>
        </p:txBody>
      </p:sp>
      <p:sp>
        <p:nvSpPr>
          <p:cNvPr id="7188" name="Line 28"/>
          <p:cNvSpPr>
            <a:spLocks noChangeShapeType="1"/>
          </p:cNvSpPr>
          <p:nvPr/>
        </p:nvSpPr>
        <p:spPr bwMode="auto">
          <a:xfrm>
            <a:off x="4724400" y="4343400"/>
            <a:ext cx="0" cy="914400"/>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89" name="Text Box 29"/>
          <p:cNvSpPr txBox="1">
            <a:spLocks noChangeArrowheads="1"/>
          </p:cNvSpPr>
          <p:nvPr/>
        </p:nvSpPr>
        <p:spPr bwMode="auto">
          <a:xfrm>
            <a:off x="2667000" y="4572000"/>
            <a:ext cx="1676400" cy="1614488"/>
          </a:xfrm>
          <a:prstGeom prst="rect">
            <a:avLst/>
          </a:prstGeom>
          <a:solidFill>
            <a:srgbClr val="CCFFCC"/>
          </a:solidFill>
          <a:ln w="9525">
            <a:solidFill>
              <a:srgbClr val="9933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K</a:t>
            </a:r>
            <a:r>
              <a:rPr lang="en-US" b="1" baseline="-25000"/>
              <a:t>128</a:t>
            </a:r>
            <a:r>
              <a:rPr lang="en-US"/>
              <a:t>   Offset</a:t>
            </a:r>
          </a:p>
          <a:p>
            <a:pPr eaLnBrk="1" hangingPunct="1">
              <a:spcBef>
                <a:spcPct val="50000"/>
              </a:spcBef>
            </a:pPr>
            <a:r>
              <a:rPr lang="en-US"/>
              <a:t>K</a:t>
            </a:r>
            <a:r>
              <a:rPr lang="en-US" b="1" baseline="-25000"/>
              <a:t>256</a:t>
            </a:r>
            <a:r>
              <a:rPr lang="en-US"/>
              <a:t>  Offset</a:t>
            </a:r>
          </a:p>
          <a:p>
            <a:pPr eaLnBrk="1" hangingPunct="1">
              <a:spcBef>
                <a:spcPct val="50000"/>
              </a:spcBef>
            </a:pPr>
            <a:r>
              <a:rPr lang="en-US"/>
              <a:t>K</a:t>
            </a:r>
            <a:r>
              <a:rPr lang="en-US" b="1" baseline="-25000"/>
              <a:t>384</a:t>
            </a:r>
            <a:r>
              <a:rPr lang="en-US"/>
              <a:t>  Offset</a:t>
            </a:r>
          </a:p>
          <a:p>
            <a:pPr eaLnBrk="1" hangingPunct="1">
              <a:spcBef>
                <a:spcPct val="50000"/>
              </a:spcBef>
            </a:pPr>
            <a:r>
              <a:rPr lang="en-US"/>
              <a:t>Bloom Filter</a:t>
            </a:r>
          </a:p>
        </p:txBody>
      </p:sp>
      <p:sp>
        <p:nvSpPr>
          <p:cNvPr id="7190" name="Line 30"/>
          <p:cNvSpPr>
            <a:spLocks noChangeShapeType="1"/>
          </p:cNvSpPr>
          <p:nvPr/>
        </p:nvSpPr>
        <p:spPr bwMode="auto">
          <a:xfrm>
            <a:off x="4038600" y="4724400"/>
            <a:ext cx="9144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191" name="Text Box 31"/>
          <p:cNvSpPr txBox="1">
            <a:spLocks noChangeArrowheads="1"/>
          </p:cNvSpPr>
          <p:nvPr/>
        </p:nvSpPr>
        <p:spPr bwMode="auto">
          <a:xfrm>
            <a:off x="2590800" y="6248400"/>
            <a:ext cx="202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(Index in memory)</a:t>
            </a:r>
          </a:p>
        </p:txBody>
      </p:sp>
      <p:sp>
        <p:nvSpPr>
          <p:cNvPr id="7192" name="Text Box 32"/>
          <p:cNvSpPr txBox="1">
            <a:spLocks noChangeArrowheads="1"/>
          </p:cNvSpPr>
          <p:nvPr/>
        </p:nvSpPr>
        <p:spPr bwMode="auto">
          <a:xfrm>
            <a:off x="6477000" y="3810000"/>
            <a:ext cx="180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Data file on disk</a:t>
            </a:r>
          </a:p>
        </p:txBody>
      </p:sp>
    </p:spTree>
    <p:extLst>
      <p:ext uri="{BB962C8B-B14F-4D97-AF65-F5344CB8AC3E}">
        <p14:creationId xmlns:p14="http://schemas.microsoft.com/office/powerpoint/2010/main" val="2763417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How did we get here?</a:t>
            </a:r>
          </a:p>
        </p:txBody>
      </p:sp>
      <p:sp>
        <p:nvSpPr>
          <p:cNvPr id="19459" name="Rectangle 3"/>
          <p:cNvSpPr>
            <a:spLocks noGrp="1" noChangeArrowheads="1"/>
          </p:cNvSpPr>
          <p:nvPr>
            <p:ph type="body" idx="1"/>
          </p:nvPr>
        </p:nvSpPr>
        <p:spPr>
          <a:xfrm>
            <a:off x="304800" y="1219200"/>
            <a:ext cx="7693025" cy="3886200"/>
          </a:xfrm>
        </p:spPr>
        <p:txBody>
          <a:bodyPr/>
          <a:lstStyle/>
          <a:p>
            <a:r>
              <a:rPr lang="en-US" sz="2400"/>
              <a:t>Explosion of social media sites (Facebook, Twitter) with large data needs</a:t>
            </a:r>
          </a:p>
          <a:p>
            <a:r>
              <a:rPr lang="en-US" sz="2400"/>
              <a:t>Rise of cloud-based solutions such as Amazon S3 (simple storage solution)</a:t>
            </a:r>
          </a:p>
          <a:p>
            <a:r>
              <a:rPr lang="en-US" sz="2400"/>
              <a:t>Just as moving to dynamically-typed languages (Ruby/Groovy), a shift to dynamically-typed data with frequent schema changes</a:t>
            </a:r>
          </a:p>
          <a:p>
            <a:r>
              <a:rPr lang="en-US" sz="2400"/>
              <a:t>Open-source community</a:t>
            </a:r>
          </a:p>
        </p:txBody>
      </p:sp>
    </p:spTree>
    <p:extLst>
      <p:ext uri="{BB962C8B-B14F-4D97-AF65-F5344CB8AC3E}">
        <p14:creationId xmlns:p14="http://schemas.microsoft.com/office/powerpoint/2010/main" val="33955702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Compactions</a:t>
            </a:r>
          </a:p>
        </p:txBody>
      </p:sp>
      <p:sp>
        <p:nvSpPr>
          <p:cNvPr id="8195" name="Text Box 3"/>
          <p:cNvSpPr txBox="1">
            <a:spLocks noChangeArrowheads="1"/>
          </p:cNvSpPr>
          <p:nvPr/>
        </p:nvSpPr>
        <p:spPr bwMode="auto">
          <a:xfrm>
            <a:off x="1066800" y="1524000"/>
            <a:ext cx="1524000" cy="1625600"/>
          </a:xfrm>
          <a:prstGeom prst="rect">
            <a:avLst/>
          </a:prstGeom>
          <a:solidFill>
            <a:srgbClr val="FFFF99"/>
          </a:solidFill>
          <a:ln w="9525">
            <a:solidFill>
              <a:srgbClr val="9933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K1 &lt; Serialized data &gt;</a:t>
            </a:r>
          </a:p>
          <a:p>
            <a:pPr eaLnBrk="1" hangingPunct="1">
              <a:spcBef>
                <a:spcPct val="50000"/>
              </a:spcBef>
            </a:pPr>
            <a:r>
              <a:rPr lang="en-US" sz="1000"/>
              <a:t>K2 &lt; Serialized data &gt;</a:t>
            </a:r>
          </a:p>
          <a:p>
            <a:pPr eaLnBrk="1" hangingPunct="1">
              <a:spcBef>
                <a:spcPct val="50000"/>
              </a:spcBef>
            </a:pPr>
            <a:r>
              <a:rPr lang="en-US" sz="1000"/>
              <a:t>K3 &lt; Serialized data &gt;</a:t>
            </a:r>
          </a:p>
          <a:p>
            <a:pPr eaLnBrk="1" hangingPunct="1">
              <a:spcBef>
                <a:spcPct val="50000"/>
              </a:spcBef>
            </a:pPr>
            <a:r>
              <a:rPr lang="en-US" sz="1000"/>
              <a:t>--</a:t>
            </a:r>
          </a:p>
          <a:p>
            <a:pPr eaLnBrk="1" hangingPunct="1">
              <a:spcBef>
                <a:spcPct val="50000"/>
              </a:spcBef>
            </a:pPr>
            <a:r>
              <a:rPr lang="en-US" sz="1000"/>
              <a:t>--</a:t>
            </a:r>
          </a:p>
          <a:p>
            <a:pPr eaLnBrk="1" hangingPunct="1">
              <a:spcBef>
                <a:spcPct val="50000"/>
              </a:spcBef>
            </a:pPr>
            <a:r>
              <a:rPr lang="en-US" sz="1000"/>
              <a:t>--</a:t>
            </a:r>
          </a:p>
          <a:p>
            <a:pPr eaLnBrk="1" hangingPunct="1">
              <a:spcBef>
                <a:spcPct val="50000"/>
              </a:spcBef>
            </a:pPr>
            <a:endParaRPr lang="en-US" sz="1000"/>
          </a:p>
        </p:txBody>
      </p:sp>
      <p:sp>
        <p:nvSpPr>
          <p:cNvPr id="8196" name="Line 4"/>
          <p:cNvSpPr>
            <a:spLocks noChangeShapeType="1"/>
          </p:cNvSpPr>
          <p:nvPr/>
        </p:nvSpPr>
        <p:spPr bwMode="auto">
          <a:xfrm>
            <a:off x="762000" y="1524000"/>
            <a:ext cx="0" cy="1676400"/>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8197" name="Text Box 5"/>
          <p:cNvSpPr txBox="1">
            <a:spLocks noChangeArrowheads="1"/>
          </p:cNvSpPr>
          <p:nvPr/>
        </p:nvSpPr>
        <p:spPr bwMode="auto">
          <a:xfrm>
            <a:off x="381000" y="24384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Sorted</a:t>
            </a:r>
          </a:p>
        </p:txBody>
      </p:sp>
      <p:sp>
        <p:nvSpPr>
          <p:cNvPr id="8198" name="Text Box 6"/>
          <p:cNvSpPr txBox="1">
            <a:spLocks noChangeArrowheads="1"/>
          </p:cNvSpPr>
          <p:nvPr/>
        </p:nvSpPr>
        <p:spPr bwMode="auto">
          <a:xfrm>
            <a:off x="3505200" y="1447800"/>
            <a:ext cx="1524000" cy="1625600"/>
          </a:xfrm>
          <a:prstGeom prst="rect">
            <a:avLst/>
          </a:prstGeom>
          <a:solidFill>
            <a:srgbClr val="FFFF99"/>
          </a:solidFill>
          <a:ln w="9525">
            <a:solidFill>
              <a:srgbClr val="9933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K2 &lt; Serialized data &gt;</a:t>
            </a:r>
          </a:p>
          <a:p>
            <a:pPr eaLnBrk="1" hangingPunct="1">
              <a:spcBef>
                <a:spcPct val="50000"/>
              </a:spcBef>
            </a:pPr>
            <a:r>
              <a:rPr lang="en-US" sz="1000"/>
              <a:t>K10 &lt; Serialized data &gt;</a:t>
            </a:r>
          </a:p>
          <a:p>
            <a:pPr eaLnBrk="1" hangingPunct="1">
              <a:spcBef>
                <a:spcPct val="50000"/>
              </a:spcBef>
            </a:pPr>
            <a:r>
              <a:rPr lang="en-US" sz="1000"/>
              <a:t>K30 &lt; Serialized data &gt;</a:t>
            </a:r>
          </a:p>
          <a:p>
            <a:pPr eaLnBrk="1" hangingPunct="1">
              <a:spcBef>
                <a:spcPct val="50000"/>
              </a:spcBef>
            </a:pPr>
            <a:r>
              <a:rPr lang="en-US" sz="1000"/>
              <a:t>--</a:t>
            </a:r>
          </a:p>
          <a:p>
            <a:pPr eaLnBrk="1" hangingPunct="1">
              <a:spcBef>
                <a:spcPct val="50000"/>
              </a:spcBef>
            </a:pPr>
            <a:r>
              <a:rPr lang="en-US" sz="1000"/>
              <a:t>--</a:t>
            </a:r>
          </a:p>
          <a:p>
            <a:pPr eaLnBrk="1" hangingPunct="1">
              <a:spcBef>
                <a:spcPct val="50000"/>
              </a:spcBef>
            </a:pPr>
            <a:r>
              <a:rPr lang="en-US" sz="1000"/>
              <a:t>--</a:t>
            </a:r>
          </a:p>
          <a:p>
            <a:pPr eaLnBrk="1" hangingPunct="1">
              <a:spcBef>
                <a:spcPct val="50000"/>
              </a:spcBef>
            </a:pPr>
            <a:endParaRPr lang="en-US" sz="1000"/>
          </a:p>
        </p:txBody>
      </p:sp>
      <p:sp>
        <p:nvSpPr>
          <p:cNvPr id="8199" name="Line 7"/>
          <p:cNvSpPr>
            <a:spLocks noChangeShapeType="1"/>
          </p:cNvSpPr>
          <p:nvPr/>
        </p:nvSpPr>
        <p:spPr bwMode="auto">
          <a:xfrm>
            <a:off x="3200400" y="1447800"/>
            <a:ext cx="0" cy="1676400"/>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8200" name="Text Box 8"/>
          <p:cNvSpPr txBox="1">
            <a:spLocks noChangeArrowheads="1"/>
          </p:cNvSpPr>
          <p:nvPr/>
        </p:nvSpPr>
        <p:spPr bwMode="auto">
          <a:xfrm>
            <a:off x="2819400" y="23622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Sorted</a:t>
            </a:r>
          </a:p>
        </p:txBody>
      </p:sp>
      <p:sp>
        <p:nvSpPr>
          <p:cNvPr id="8201" name="Text Box 9"/>
          <p:cNvSpPr txBox="1">
            <a:spLocks noChangeArrowheads="1"/>
          </p:cNvSpPr>
          <p:nvPr/>
        </p:nvSpPr>
        <p:spPr bwMode="auto">
          <a:xfrm>
            <a:off x="6248400" y="1447800"/>
            <a:ext cx="1524000" cy="1625600"/>
          </a:xfrm>
          <a:prstGeom prst="rect">
            <a:avLst/>
          </a:prstGeom>
          <a:solidFill>
            <a:srgbClr val="FFFF99"/>
          </a:solidFill>
          <a:ln w="9525">
            <a:solidFill>
              <a:srgbClr val="9933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K4 &lt; Serialized data &gt;</a:t>
            </a:r>
          </a:p>
          <a:p>
            <a:pPr eaLnBrk="1" hangingPunct="1">
              <a:spcBef>
                <a:spcPct val="50000"/>
              </a:spcBef>
            </a:pPr>
            <a:r>
              <a:rPr lang="en-US" sz="1000"/>
              <a:t>K5 &lt; Serialized data &gt;</a:t>
            </a:r>
          </a:p>
          <a:p>
            <a:pPr eaLnBrk="1" hangingPunct="1">
              <a:spcBef>
                <a:spcPct val="50000"/>
              </a:spcBef>
            </a:pPr>
            <a:r>
              <a:rPr lang="en-US" sz="1000"/>
              <a:t>K10 &lt; Serialized data &gt;</a:t>
            </a:r>
          </a:p>
          <a:p>
            <a:pPr eaLnBrk="1" hangingPunct="1">
              <a:spcBef>
                <a:spcPct val="50000"/>
              </a:spcBef>
            </a:pPr>
            <a:r>
              <a:rPr lang="en-US" sz="1000"/>
              <a:t>--</a:t>
            </a:r>
          </a:p>
          <a:p>
            <a:pPr eaLnBrk="1" hangingPunct="1">
              <a:spcBef>
                <a:spcPct val="50000"/>
              </a:spcBef>
            </a:pPr>
            <a:r>
              <a:rPr lang="en-US" sz="1000"/>
              <a:t>--</a:t>
            </a:r>
          </a:p>
          <a:p>
            <a:pPr eaLnBrk="1" hangingPunct="1">
              <a:spcBef>
                <a:spcPct val="50000"/>
              </a:spcBef>
            </a:pPr>
            <a:r>
              <a:rPr lang="en-US" sz="1000"/>
              <a:t>--</a:t>
            </a:r>
          </a:p>
          <a:p>
            <a:pPr eaLnBrk="1" hangingPunct="1">
              <a:spcBef>
                <a:spcPct val="50000"/>
              </a:spcBef>
            </a:pPr>
            <a:endParaRPr lang="en-US" sz="1000"/>
          </a:p>
        </p:txBody>
      </p:sp>
      <p:sp>
        <p:nvSpPr>
          <p:cNvPr id="8202" name="Line 10"/>
          <p:cNvSpPr>
            <a:spLocks noChangeShapeType="1"/>
          </p:cNvSpPr>
          <p:nvPr/>
        </p:nvSpPr>
        <p:spPr bwMode="auto">
          <a:xfrm>
            <a:off x="5943600" y="1447800"/>
            <a:ext cx="0" cy="1676400"/>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8203" name="Text Box 11"/>
          <p:cNvSpPr txBox="1">
            <a:spLocks noChangeArrowheads="1"/>
          </p:cNvSpPr>
          <p:nvPr/>
        </p:nvSpPr>
        <p:spPr bwMode="auto">
          <a:xfrm>
            <a:off x="5562600" y="23622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Sorted</a:t>
            </a:r>
          </a:p>
        </p:txBody>
      </p:sp>
      <p:sp>
        <p:nvSpPr>
          <p:cNvPr id="90124" name="Line 12"/>
          <p:cNvSpPr>
            <a:spLocks noChangeShapeType="1"/>
          </p:cNvSpPr>
          <p:nvPr/>
        </p:nvSpPr>
        <p:spPr bwMode="auto">
          <a:xfrm>
            <a:off x="1752600" y="3200400"/>
            <a:ext cx="1371600" cy="990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90125" name="Line 13"/>
          <p:cNvSpPr>
            <a:spLocks noChangeShapeType="1"/>
          </p:cNvSpPr>
          <p:nvPr/>
        </p:nvSpPr>
        <p:spPr bwMode="auto">
          <a:xfrm>
            <a:off x="3810000" y="3124200"/>
            <a:ext cx="0" cy="990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90126" name="Line 14"/>
          <p:cNvSpPr>
            <a:spLocks noChangeShapeType="1"/>
          </p:cNvSpPr>
          <p:nvPr/>
        </p:nvSpPr>
        <p:spPr bwMode="auto">
          <a:xfrm flipH="1">
            <a:off x="4800600" y="3124200"/>
            <a:ext cx="1752600" cy="1066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90127" name="Text Box 15"/>
          <p:cNvSpPr txBox="1">
            <a:spLocks noChangeArrowheads="1"/>
          </p:cNvSpPr>
          <p:nvPr/>
        </p:nvSpPr>
        <p:spPr bwMode="auto">
          <a:xfrm>
            <a:off x="2133600" y="3429000"/>
            <a:ext cx="3733800" cy="3667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MERGE  SORT</a:t>
            </a:r>
          </a:p>
        </p:txBody>
      </p:sp>
      <p:sp>
        <p:nvSpPr>
          <p:cNvPr id="90128" name="Text Box 16"/>
          <p:cNvSpPr txBox="1">
            <a:spLocks noChangeArrowheads="1"/>
          </p:cNvSpPr>
          <p:nvPr/>
        </p:nvSpPr>
        <p:spPr bwMode="auto">
          <a:xfrm>
            <a:off x="3429000" y="4343400"/>
            <a:ext cx="1524000" cy="1625600"/>
          </a:xfrm>
          <a:prstGeom prst="rect">
            <a:avLst/>
          </a:prstGeom>
          <a:solidFill>
            <a:srgbClr val="FFFF99"/>
          </a:solidFill>
          <a:ln w="9525">
            <a:solidFill>
              <a:srgbClr val="9933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K1 &lt; Serialized data &gt;</a:t>
            </a:r>
          </a:p>
          <a:p>
            <a:pPr eaLnBrk="1" hangingPunct="1">
              <a:spcBef>
                <a:spcPct val="50000"/>
              </a:spcBef>
            </a:pPr>
            <a:r>
              <a:rPr lang="en-US" sz="1000"/>
              <a:t>K2 &lt; Serialized data &gt;</a:t>
            </a:r>
          </a:p>
          <a:p>
            <a:pPr eaLnBrk="1" hangingPunct="1">
              <a:spcBef>
                <a:spcPct val="50000"/>
              </a:spcBef>
            </a:pPr>
            <a:r>
              <a:rPr lang="en-US" sz="1000"/>
              <a:t>K3 &lt; Serialized data &gt;</a:t>
            </a:r>
          </a:p>
          <a:p>
            <a:pPr eaLnBrk="1" hangingPunct="1">
              <a:spcBef>
                <a:spcPct val="50000"/>
              </a:spcBef>
            </a:pPr>
            <a:r>
              <a:rPr lang="en-US" sz="1000"/>
              <a:t>K4 &lt; Serialized data &gt;</a:t>
            </a:r>
          </a:p>
          <a:p>
            <a:pPr eaLnBrk="1" hangingPunct="1">
              <a:spcBef>
                <a:spcPct val="50000"/>
              </a:spcBef>
            </a:pPr>
            <a:r>
              <a:rPr lang="en-US" sz="1000"/>
              <a:t>K5 &lt; Serialized data &gt;</a:t>
            </a:r>
          </a:p>
          <a:p>
            <a:pPr eaLnBrk="1" hangingPunct="1">
              <a:spcBef>
                <a:spcPct val="50000"/>
              </a:spcBef>
            </a:pPr>
            <a:r>
              <a:rPr lang="en-US" sz="1000"/>
              <a:t>K10 &lt; Serialized data &gt;</a:t>
            </a:r>
          </a:p>
          <a:p>
            <a:pPr eaLnBrk="1" hangingPunct="1">
              <a:spcBef>
                <a:spcPct val="50000"/>
              </a:spcBef>
            </a:pPr>
            <a:r>
              <a:rPr lang="en-US" sz="1000"/>
              <a:t>K30 &lt; Serialized data &gt;</a:t>
            </a:r>
          </a:p>
        </p:txBody>
      </p:sp>
      <p:sp>
        <p:nvSpPr>
          <p:cNvPr id="90129" name="Line 17"/>
          <p:cNvSpPr>
            <a:spLocks noChangeShapeType="1"/>
          </p:cNvSpPr>
          <p:nvPr/>
        </p:nvSpPr>
        <p:spPr bwMode="auto">
          <a:xfrm>
            <a:off x="3124200" y="4343400"/>
            <a:ext cx="0" cy="1676400"/>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90130" name="Text Box 18"/>
          <p:cNvSpPr txBox="1">
            <a:spLocks noChangeArrowheads="1"/>
          </p:cNvSpPr>
          <p:nvPr/>
        </p:nvSpPr>
        <p:spPr bwMode="auto">
          <a:xfrm>
            <a:off x="2743200" y="51054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Sorted</a:t>
            </a:r>
          </a:p>
        </p:txBody>
      </p:sp>
      <p:sp>
        <p:nvSpPr>
          <p:cNvPr id="90131" name="Text Box 19"/>
          <p:cNvSpPr txBox="1">
            <a:spLocks noChangeArrowheads="1"/>
          </p:cNvSpPr>
          <p:nvPr/>
        </p:nvSpPr>
        <p:spPr bwMode="auto">
          <a:xfrm>
            <a:off x="762000" y="4876800"/>
            <a:ext cx="1524000" cy="939800"/>
          </a:xfrm>
          <a:prstGeom prst="rect">
            <a:avLst/>
          </a:prstGeom>
          <a:solidFill>
            <a:srgbClr val="CCFFCC"/>
          </a:solidFill>
          <a:ln w="9525">
            <a:solidFill>
              <a:srgbClr val="9933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K1   Offset</a:t>
            </a:r>
          </a:p>
          <a:p>
            <a:pPr eaLnBrk="1" hangingPunct="1">
              <a:spcBef>
                <a:spcPct val="50000"/>
              </a:spcBef>
            </a:pPr>
            <a:r>
              <a:rPr lang="en-US" sz="1000"/>
              <a:t>K5  Offset</a:t>
            </a:r>
          </a:p>
          <a:p>
            <a:pPr eaLnBrk="1" hangingPunct="1">
              <a:spcBef>
                <a:spcPct val="50000"/>
              </a:spcBef>
            </a:pPr>
            <a:r>
              <a:rPr lang="en-US" sz="1000"/>
              <a:t>K30  Offset</a:t>
            </a:r>
          </a:p>
          <a:p>
            <a:pPr eaLnBrk="1" hangingPunct="1">
              <a:spcBef>
                <a:spcPct val="50000"/>
              </a:spcBef>
            </a:pPr>
            <a:r>
              <a:rPr lang="en-US" sz="1000"/>
              <a:t>Bloom Filter</a:t>
            </a:r>
          </a:p>
        </p:txBody>
      </p:sp>
      <p:sp>
        <p:nvSpPr>
          <p:cNvPr id="90132" name="Text Box 20"/>
          <p:cNvSpPr txBox="1">
            <a:spLocks noChangeArrowheads="1"/>
          </p:cNvSpPr>
          <p:nvPr/>
        </p:nvSpPr>
        <p:spPr bwMode="auto">
          <a:xfrm>
            <a:off x="609600" y="4572000"/>
            <a:ext cx="1752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000"/>
              <a:t>Loaded in memory</a:t>
            </a:r>
          </a:p>
        </p:txBody>
      </p:sp>
      <p:sp>
        <p:nvSpPr>
          <p:cNvPr id="90133" name="Text Box 21"/>
          <p:cNvSpPr txBox="1">
            <a:spLocks noChangeArrowheads="1"/>
          </p:cNvSpPr>
          <p:nvPr/>
        </p:nvSpPr>
        <p:spPr bwMode="auto">
          <a:xfrm>
            <a:off x="609600" y="4267200"/>
            <a:ext cx="1752600" cy="254000"/>
          </a:xfrm>
          <a:prstGeom prst="rect">
            <a:avLst/>
          </a:prstGeom>
          <a:solidFill>
            <a:schemeClr val="folHlink"/>
          </a:solidFill>
          <a:ln w="9525">
            <a:solidFill>
              <a:srgbClr val="339966"/>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Index File</a:t>
            </a:r>
          </a:p>
        </p:txBody>
      </p:sp>
      <p:sp>
        <p:nvSpPr>
          <p:cNvPr id="90134" name="Text Box 22"/>
          <p:cNvSpPr txBox="1">
            <a:spLocks noChangeArrowheads="1"/>
          </p:cNvSpPr>
          <p:nvPr/>
        </p:nvSpPr>
        <p:spPr bwMode="auto">
          <a:xfrm>
            <a:off x="3276600" y="6096000"/>
            <a:ext cx="1752600" cy="254000"/>
          </a:xfrm>
          <a:prstGeom prst="rect">
            <a:avLst/>
          </a:prstGeom>
          <a:solidFill>
            <a:srgbClr val="CCFFCC"/>
          </a:solidFill>
          <a:ln w="9525">
            <a:solidFill>
              <a:srgbClr val="339966"/>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Data File</a:t>
            </a:r>
          </a:p>
        </p:txBody>
      </p:sp>
      <p:sp>
        <p:nvSpPr>
          <p:cNvPr id="90135" name="Text Box 23"/>
          <p:cNvSpPr txBox="1">
            <a:spLocks noChangeArrowheads="1"/>
          </p:cNvSpPr>
          <p:nvPr/>
        </p:nvSpPr>
        <p:spPr bwMode="auto">
          <a:xfrm>
            <a:off x="381000" y="1398588"/>
            <a:ext cx="7848600" cy="1878012"/>
          </a:xfrm>
          <a:prstGeom prst="rect">
            <a:avLst/>
          </a:prstGeom>
          <a:solidFill>
            <a:schemeClr val="tx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a:p>
          <a:p>
            <a:pPr algn="ctr" eaLnBrk="1" hangingPunct="1">
              <a:spcBef>
                <a:spcPct val="50000"/>
              </a:spcBef>
            </a:pPr>
            <a:r>
              <a:rPr lang="en-US" sz="4800">
                <a:solidFill>
                  <a:srgbClr val="C0C0C0"/>
                </a:solidFill>
              </a:rPr>
              <a:t>D E L E T E D</a:t>
            </a:r>
          </a:p>
          <a:p>
            <a:pPr algn="ctr" eaLnBrk="1" hangingPunct="1">
              <a:spcBef>
                <a:spcPct val="50000"/>
              </a:spcBef>
            </a:pPr>
            <a:endParaRPr lang="en-US"/>
          </a:p>
        </p:txBody>
      </p:sp>
    </p:spTree>
    <p:extLst>
      <p:ext uri="{BB962C8B-B14F-4D97-AF65-F5344CB8AC3E}">
        <p14:creationId xmlns:p14="http://schemas.microsoft.com/office/powerpoint/2010/main" val="2772151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24"/>
                                        </p:tgtEl>
                                        <p:attrNameLst>
                                          <p:attrName>style.visibility</p:attrName>
                                        </p:attrNameLst>
                                      </p:cBhvr>
                                      <p:to>
                                        <p:strVal val="visible"/>
                                      </p:to>
                                    </p:set>
                                    <p:animEffect transition="in" filter="blinds(horizontal)">
                                      <p:cBhvr>
                                        <p:cTn id="7" dur="500"/>
                                        <p:tgtEl>
                                          <p:spTgt spid="9012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0125"/>
                                        </p:tgtEl>
                                        <p:attrNameLst>
                                          <p:attrName>style.visibility</p:attrName>
                                        </p:attrNameLst>
                                      </p:cBhvr>
                                      <p:to>
                                        <p:strVal val="visible"/>
                                      </p:to>
                                    </p:set>
                                    <p:animEffect transition="in" filter="blinds(horizontal)">
                                      <p:cBhvr>
                                        <p:cTn id="10" dur="500"/>
                                        <p:tgtEl>
                                          <p:spTgt spid="9012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0126"/>
                                        </p:tgtEl>
                                        <p:attrNameLst>
                                          <p:attrName>style.visibility</p:attrName>
                                        </p:attrNameLst>
                                      </p:cBhvr>
                                      <p:to>
                                        <p:strVal val="visible"/>
                                      </p:to>
                                    </p:set>
                                    <p:animEffect transition="in" filter="blinds(horizontal)">
                                      <p:cBhvr>
                                        <p:cTn id="13" dur="500"/>
                                        <p:tgtEl>
                                          <p:spTgt spid="9012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0127"/>
                                        </p:tgtEl>
                                        <p:attrNameLst>
                                          <p:attrName>style.visibility</p:attrName>
                                        </p:attrNameLst>
                                      </p:cBhvr>
                                      <p:to>
                                        <p:strVal val="visible"/>
                                      </p:to>
                                    </p:set>
                                    <p:animEffect transition="in" filter="blinds(horizontal)">
                                      <p:cBhvr>
                                        <p:cTn id="16" dur="500"/>
                                        <p:tgtEl>
                                          <p:spTgt spid="9012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0128"/>
                                        </p:tgtEl>
                                        <p:attrNameLst>
                                          <p:attrName>style.visibility</p:attrName>
                                        </p:attrNameLst>
                                      </p:cBhvr>
                                      <p:to>
                                        <p:strVal val="visible"/>
                                      </p:to>
                                    </p:set>
                                    <p:animEffect transition="in" filter="blinds(horizontal)">
                                      <p:cBhvr>
                                        <p:cTn id="19" dur="500"/>
                                        <p:tgtEl>
                                          <p:spTgt spid="9012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0129"/>
                                        </p:tgtEl>
                                        <p:attrNameLst>
                                          <p:attrName>style.visibility</p:attrName>
                                        </p:attrNameLst>
                                      </p:cBhvr>
                                      <p:to>
                                        <p:strVal val="visible"/>
                                      </p:to>
                                    </p:set>
                                    <p:animEffect transition="in" filter="blinds(horizontal)">
                                      <p:cBhvr>
                                        <p:cTn id="22" dur="500"/>
                                        <p:tgtEl>
                                          <p:spTgt spid="9012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0130"/>
                                        </p:tgtEl>
                                        <p:attrNameLst>
                                          <p:attrName>style.visibility</p:attrName>
                                        </p:attrNameLst>
                                      </p:cBhvr>
                                      <p:to>
                                        <p:strVal val="visible"/>
                                      </p:to>
                                    </p:set>
                                    <p:animEffect transition="in" filter="blinds(horizontal)">
                                      <p:cBhvr>
                                        <p:cTn id="25" dur="500"/>
                                        <p:tgtEl>
                                          <p:spTgt spid="9013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0131"/>
                                        </p:tgtEl>
                                        <p:attrNameLst>
                                          <p:attrName>style.visibility</p:attrName>
                                        </p:attrNameLst>
                                      </p:cBhvr>
                                      <p:to>
                                        <p:strVal val="visible"/>
                                      </p:to>
                                    </p:set>
                                    <p:animEffect transition="in" filter="blinds(horizontal)">
                                      <p:cBhvr>
                                        <p:cTn id="28" dur="500"/>
                                        <p:tgtEl>
                                          <p:spTgt spid="9013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0132"/>
                                        </p:tgtEl>
                                        <p:attrNameLst>
                                          <p:attrName>style.visibility</p:attrName>
                                        </p:attrNameLst>
                                      </p:cBhvr>
                                      <p:to>
                                        <p:strVal val="visible"/>
                                      </p:to>
                                    </p:set>
                                    <p:animEffect transition="in" filter="blinds(horizontal)">
                                      <p:cBhvr>
                                        <p:cTn id="31" dur="500"/>
                                        <p:tgtEl>
                                          <p:spTgt spid="9013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0133"/>
                                        </p:tgtEl>
                                        <p:attrNameLst>
                                          <p:attrName>style.visibility</p:attrName>
                                        </p:attrNameLst>
                                      </p:cBhvr>
                                      <p:to>
                                        <p:strVal val="visible"/>
                                      </p:to>
                                    </p:set>
                                    <p:animEffect transition="in" filter="blinds(horizontal)">
                                      <p:cBhvr>
                                        <p:cTn id="34" dur="500"/>
                                        <p:tgtEl>
                                          <p:spTgt spid="9013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90134"/>
                                        </p:tgtEl>
                                        <p:attrNameLst>
                                          <p:attrName>style.visibility</p:attrName>
                                        </p:attrNameLst>
                                      </p:cBhvr>
                                      <p:to>
                                        <p:strVal val="visible"/>
                                      </p:to>
                                    </p:set>
                                    <p:animEffect transition="in" filter="blinds(horizontal)">
                                      <p:cBhvr>
                                        <p:cTn id="37" dur="500"/>
                                        <p:tgtEl>
                                          <p:spTgt spid="901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0135"/>
                                        </p:tgtEl>
                                        <p:attrNameLst>
                                          <p:attrName>style.visibility</p:attrName>
                                        </p:attrNameLst>
                                      </p:cBhvr>
                                      <p:to>
                                        <p:strVal val="visible"/>
                                      </p:to>
                                    </p:set>
                                    <p:animEffect transition="in" filter="blinds(horizontal)">
                                      <p:cBhvr>
                                        <p:cTn id="42" dur="500"/>
                                        <p:tgtEl>
                                          <p:spTgt spid="90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4" grpId="0" animBg="1"/>
      <p:bldP spid="90125" grpId="0" animBg="1"/>
      <p:bldP spid="90126" grpId="0" animBg="1"/>
      <p:bldP spid="90127" grpId="0" animBg="1"/>
      <p:bldP spid="90128" grpId="0" animBg="1"/>
      <p:bldP spid="90129" grpId="0" animBg="1"/>
      <p:bldP spid="90130" grpId="0"/>
      <p:bldP spid="90131" grpId="0" animBg="1"/>
      <p:bldP spid="90132" grpId="0"/>
      <p:bldP spid="90133" grpId="0" animBg="1"/>
      <p:bldP spid="90134" grpId="0" animBg="1"/>
      <p:bldP spid="9013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Write Properties</a:t>
            </a:r>
          </a:p>
        </p:txBody>
      </p:sp>
      <p:sp>
        <p:nvSpPr>
          <p:cNvPr id="9219" name="Rectangle 3"/>
          <p:cNvSpPr>
            <a:spLocks noGrp="1" noChangeArrowheads="1"/>
          </p:cNvSpPr>
          <p:nvPr>
            <p:ph type="body" idx="1"/>
          </p:nvPr>
        </p:nvSpPr>
        <p:spPr/>
        <p:txBody>
          <a:bodyPr/>
          <a:lstStyle/>
          <a:p>
            <a:pPr eaLnBrk="1" hangingPunct="1"/>
            <a:r>
              <a:rPr lang="en-US" smtClean="0"/>
              <a:t>No locks in the critical path</a:t>
            </a:r>
          </a:p>
          <a:p>
            <a:pPr eaLnBrk="1" hangingPunct="1"/>
            <a:r>
              <a:rPr lang="en-US" smtClean="0"/>
              <a:t>Sequential disk access</a:t>
            </a:r>
          </a:p>
          <a:p>
            <a:pPr eaLnBrk="1" hangingPunct="1"/>
            <a:r>
              <a:rPr lang="en-US" smtClean="0"/>
              <a:t>Behaves like a write back Cache</a:t>
            </a:r>
          </a:p>
          <a:p>
            <a:pPr eaLnBrk="1" hangingPunct="1"/>
            <a:r>
              <a:rPr lang="en-US" smtClean="0"/>
              <a:t>Append support without read ahead</a:t>
            </a:r>
          </a:p>
          <a:p>
            <a:pPr eaLnBrk="1" hangingPunct="1"/>
            <a:r>
              <a:rPr lang="en-US" smtClean="0"/>
              <a:t>Atomicity guarantee for a key</a:t>
            </a:r>
          </a:p>
          <a:p>
            <a:pPr eaLnBrk="1" hangingPunct="1"/>
            <a:r>
              <a:rPr lang="en-US" sz="3600" smtClean="0"/>
              <a:t>“Always Writable”</a:t>
            </a:r>
          </a:p>
          <a:p>
            <a:pPr lvl="1" eaLnBrk="1" hangingPunct="1"/>
            <a:r>
              <a:rPr lang="en-US" sz="3200" smtClean="0"/>
              <a:t>accept writes during failure scenarios</a:t>
            </a:r>
            <a:endParaRPr lang="en-US" smtClean="0"/>
          </a:p>
          <a:p>
            <a:pPr eaLnBrk="1" hangingPunct="1"/>
            <a:endParaRPr lang="en-US" smtClean="0"/>
          </a:p>
        </p:txBody>
      </p:sp>
    </p:spTree>
    <p:extLst>
      <p:ext uri="{BB962C8B-B14F-4D97-AF65-F5344CB8AC3E}">
        <p14:creationId xmlns:p14="http://schemas.microsoft.com/office/powerpoint/2010/main" val="354340750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loud 20"/>
          <p:cNvSpPr/>
          <p:nvPr/>
        </p:nvSpPr>
        <p:spPr>
          <a:xfrm>
            <a:off x="1447800" y="2438400"/>
            <a:ext cx="541020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0243" name="Rectangle 2"/>
          <p:cNvSpPr>
            <a:spLocks noGrp="1" noChangeArrowheads="1"/>
          </p:cNvSpPr>
          <p:nvPr>
            <p:ph type="title"/>
          </p:nvPr>
        </p:nvSpPr>
        <p:spPr/>
        <p:txBody>
          <a:bodyPr/>
          <a:lstStyle/>
          <a:p>
            <a:pPr eaLnBrk="1" hangingPunct="1"/>
            <a:r>
              <a:rPr lang="en-US" smtClean="0"/>
              <a:t>Read</a:t>
            </a:r>
          </a:p>
        </p:txBody>
      </p:sp>
      <p:sp>
        <p:nvSpPr>
          <p:cNvPr id="11269" name="Text Box 6"/>
          <p:cNvSpPr txBox="1">
            <a:spLocks noChangeArrowheads="1"/>
          </p:cNvSpPr>
          <p:nvPr/>
        </p:nvSpPr>
        <p:spPr bwMode="auto">
          <a:xfrm>
            <a:off x="3200400" y="2076450"/>
            <a:ext cx="83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Query</a:t>
            </a:r>
          </a:p>
        </p:txBody>
      </p:sp>
      <p:sp>
        <p:nvSpPr>
          <p:cNvPr id="11270" name="Line 7"/>
          <p:cNvSpPr>
            <a:spLocks noChangeShapeType="1"/>
          </p:cNvSpPr>
          <p:nvPr/>
        </p:nvSpPr>
        <p:spPr bwMode="auto">
          <a:xfrm>
            <a:off x="3962400" y="3170238"/>
            <a:ext cx="0" cy="63976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1271" name="Text Box 8"/>
          <p:cNvSpPr txBox="1">
            <a:spLocks noChangeArrowheads="1"/>
          </p:cNvSpPr>
          <p:nvPr/>
        </p:nvSpPr>
        <p:spPr bwMode="auto">
          <a:xfrm>
            <a:off x="2133600" y="3367088"/>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Closest replica</a:t>
            </a:r>
          </a:p>
        </p:txBody>
      </p:sp>
      <p:sp>
        <p:nvSpPr>
          <p:cNvPr id="10247" name="Text Box 9"/>
          <p:cNvSpPr txBox="1">
            <a:spLocks noChangeArrowheads="1"/>
          </p:cNvSpPr>
          <p:nvPr/>
        </p:nvSpPr>
        <p:spPr bwMode="auto">
          <a:xfrm>
            <a:off x="2590800" y="2676525"/>
            <a:ext cx="38862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Cassandra Cluster</a:t>
            </a:r>
          </a:p>
        </p:txBody>
      </p:sp>
      <p:sp>
        <p:nvSpPr>
          <p:cNvPr id="10248" name="Text Box 13"/>
          <p:cNvSpPr txBox="1">
            <a:spLocks noChangeArrowheads="1"/>
          </p:cNvSpPr>
          <p:nvPr/>
        </p:nvSpPr>
        <p:spPr bwMode="auto">
          <a:xfrm>
            <a:off x="3200400" y="3814763"/>
            <a:ext cx="2057400" cy="376237"/>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Replica A</a:t>
            </a:r>
          </a:p>
        </p:txBody>
      </p:sp>
      <p:sp>
        <p:nvSpPr>
          <p:cNvPr id="11275" name="Text Box 17"/>
          <p:cNvSpPr txBox="1">
            <a:spLocks noChangeArrowheads="1"/>
          </p:cNvSpPr>
          <p:nvPr/>
        </p:nvSpPr>
        <p:spPr bwMode="auto">
          <a:xfrm>
            <a:off x="4267200" y="20574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Result</a:t>
            </a:r>
          </a:p>
        </p:txBody>
      </p:sp>
      <p:sp>
        <p:nvSpPr>
          <p:cNvPr id="10250" name="Text Box 18"/>
          <p:cNvSpPr txBox="1">
            <a:spLocks noChangeArrowheads="1"/>
          </p:cNvSpPr>
          <p:nvPr/>
        </p:nvSpPr>
        <p:spPr bwMode="auto">
          <a:xfrm>
            <a:off x="2133600" y="5491163"/>
            <a:ext cx="1828800" cy="376237"/>
          </a:xfrm>
          <a:prstGeom prst="rect">
            <a:avLst/>
          </a:prstGeom>
          <a:solidFill>
            <a:srgbClr val="FFFF99"/>
          </a:solidFill>
          <a:ln w="9525">
            <a:solidFill>
              <a:srgbClr val="00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Replica B</a:t>
            </a:r>
          </a:p>
        </p:txBody>
      </p:sp>
      <p:sp>
        <p:nvSpPr>
          <p:cNvPr id="10251" name="Text Box 19"/>
          <p:cNvSpPr txBox="1">
            <a:spLocks noChangeArrowheads="1"/>
          </p:cNvSpPr>
          <p:nvPr/>
        </p:nvSpPr>
        <p:spPr bwMode="auto">
          <a:xfrm>
            <a:off x="4724400" y="5491163"/>
            <a:ext cx="1828800" cy="376237"/>
          </a:xfrm>
          <a:prstGeom prst="rect">
            <a:avLst/>
          </a:prstGeom>
          <a:solidFill>
            <a:srgbClr val="FFFF99"/>
          </a:solidFill>
          <a:ln w="9525">
            <a:solidFill>
              <a:srgbClr val="00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Replica C</a:t>
            </a:r>
          </a:p>
        </p:txBody>
      </p:sp>
      <p:sp>
        <p:nvSpPr>
          <p:cNvPr id="11278" name="Line 20"/>
          <p:cNvSpPr>
            <a:spLocks noChangeShapeType="1"/>
          </p:cNvSpPr>
          <p:nvPr/>
        </p:nvSpPr>
        <p:spPr bwMode="auto">
          <a:xfrm flipH="1">
            <a:off x="3352800" y="4195763"/>
            <a:ext cx="381000" cy="1295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1279" name="Line 21"/>
          <p:cNvSpPr>
            <a:spLocks noChangeShapeType="1"/>
          </p:cNvSpPr>
          <p:nvPr/>
        </p:nvSpPr>
        <p:spPr bwMode="auto">
          <a:xfrm>
            <a:off x="4724400" y="4195763"/>
            <a:ext cx="533400" cy="1295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1280" name="Text Box 22"/>
          <p:cNvSpPr txBox="1">
            <a:spLocks noChangeArrowheads="1"/>
          </p:cNvSpPr>
          <p:nvPr/>
        </p:nvSpPr>
        <p:spPr bwMode="auto">
          <a:xfrm>
            <a:off x="3505200" y="459105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Digest Query</a:t>
            </a:r>
          </a:p>
        </p:txBody>
      </p:sp>
      <p:sp>
        <p:nvSpPr>
          <p:cNvPr id="11281" name="Text Box 25"/>
          <p:cNvSpPr txBox="1">
            <a:spLocks noChangeArrowheads="1"/>
          </p:cNvSpPr>
          <p:nvPr/>
        </p:nvSpPr>
        <p:spPr bwMode="auto">
          <a:xfrm>
            <a:off x="1143000" y="4805363"/>
            <a:ext cx="1981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Digest Response</a:t>
            </a:r>
          </a:p>
        </p:txBody>
      </p:sp>
      <p:sp>
        <p:nvSpPr>
          <p:cNvPr id="19" name="Line 7"/>
          <p:cNvSpPr>
            <a:spLocks noChangeShapeType="1"/>
          </p:cNvSpPr>
          <p:nvPr/>
        </p:nvSpPr>
        <p:spPr bwMode="auto">
          <a:xfrm>
            <a:off x="3962400" y="1681163"/>
            <a:ext cx="0" cy="990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 name="Line 7"/>
          <p:cNvSpPr>
            <a:spLocks noChangeShapeType="1"/>
          </p:cNvSpPr>
          <p:nvPr/>
        </p:nvSpPr>
        <p:spPr bwMode="auto">
          <a:xfrm>
            <a:off x="4343400" y="1681163"/>
            <a:ext cx="0" cy="990600"/>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22" name="Line 20"/>
          <p:cNvSpPr>
            <a:spLocks noChangeShapeType="1"/>
          </p:cNvSpPr>
          <p:nvPr/>
        </p:nvSpPr>
        <p:spPr bwMode="auto">
          <a:xfrm flipH="1">
            <a:off x="2971800" y="4191000"/>
            <a:ext cx="381000" cy="1295400"/>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23" name="Line 21"/>
          <p:cNvSpPr>
            <a:spLocks noChangeShapeType="1"/>
          </p:cNvSpPr>
          <p:nvPr/>
        </p:nvSpPr>
        <p:spPr bwMode="auto">
          <a:xfrm>
            <a:off x="5105400" y="4191000"/>
            <a:ext cx="533400" cy="1295400"/>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24" name="Text Box 25"/>
          <p:cNvSpPr txBox="1">
            <a:spLocks noChangeArrowheads="1"/>
          </p:cNvSpPr>
          <p:nvPr/>
        </p:nvSpPr>
        <p:spPr bwMode="auto">
          <a:xfrm>
            <a:off x="5410200" y="48006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Digest Response</a:t>
            </a:r>
          </a:p>
        </p:txBody>
      </p:sp>
      <p:sp>
        <p:nvSpPr>
          <p:cNvPr id="25" name="Line 7"/>
          <p:cNvSpPr>
            <a:spLocks noChangeShapeType="1"/>
          </p:cNvSpPr>
          <p:nvPr/>
        </p:nvSpPr>
        <p:spPr bwMode="auto">
          <a:xfrm>
            <a:off x="4343400" y="3170238"/>
            <a:ext cx="0" cy="639762"/>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26" name="Text Box 8"/>
          <p:cNvSpPr txBox="1">
            <a:spLocks noChangeArrowheads="1"/>
          </p:cNvSpPr>
          <p:nvPr/>
        </p:nvSpPr>
        <p:spPr bwMode="auto">
          <a:xfrm>
            <a:off x="3962400" y="3367088"/>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Result</a:t>
            </a:r>
          </a:p>
        </p:txBody>
      </p:sp>
      <p:sp>
        <p:nvSpPr>
          <p:cNvPr id="10263" name="Text Box 13"/>
          <p:cNvSpPr txBox="1">
            <a:spLocks noChangeArrowheads="1"/>
          </p:cNvSpPr>
          <p:nvPr/>
        </p:nvSpPr>
        <p:spPr bwMode="auto">
          <a:xfrm>
            <a:off x="3124200" y="1300163"/>
            <a:ext cx="2057400" cy="376237"/>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Client</a:t>
            </a:r>
          </a:p>
        </p:txBody>
      </p:sp>
      <p:sp>
        <p:nvSpPr>
          <p:cNvPr id="29" name="Left-Up Arrow 28"/>
          <p:cNvSpPr/>
          <p:nvPr/>
        </p:nvSpPr>
        <p:spPr>
          <a:xfrm rot="10800000">
            <a:off x="2286000" y="3810000"/>
            <a:ext cx="838200" cy="1600200"/>
          </a:xfrm>
          <a:prstGeom prst="leftUpArrow">
            <a:avLst>
              <a:gd name="adj1" fmla="val 2500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30" name="Left-Up Arrow 29"/>
          <p:cNvSpPr/>
          <p:nvPr/>
        </p:nvSpPr>
        <p:spPr>
          <a:xfrm rot="16200000">
            <a:off x="4953000" y="4191000"/>
            <a:ext cx="1600200" cy="838200"/>
          </a:xfrm>
          <a:prstGeom prst="leftUpArrow">
            <a:avLst>
              <a:gd name="adj1" fmla="val 2500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33" name="Rounded Rectangular Callout 32"/>
          <p:cNvSpPr/>
          <p:nvPr/>
        </p:nvSpPr>
        <p:spPr>
          <a:xfrm>
            <a:off x="6705600" y="3200400"/>
            <a:ext cx="1905000" cy="914400"/>
          </a:xfrm>
          <a:prstGeom prst="wedgeRoundRectCallout">
            <a:avLst>
              <a:gd name="adj1" fmla="val -270833"/>
              <a:gd name="adj2" fmla="val 151532"/>
              <a:gd name="adj3" fmla="val 16667"/>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ndParaRPr>
          </a:p>
        </p:txBody>
      </p:sp>
      <p:sp>
        <p:nvSpPr>
          <p:cNvPr id="34" name="Rounded Rectangular Callout 33"/>
          <p:cNvSpPr/>
          <p:nvPr/>
        </p:nvSpPr>
        <p:spPr>
          <a:xfrm>
            <a:off x="6705600" y="3200400"/>
            <a:ext cx="1905000" cy="914400"/>
          </a:xfrm>
          <a:prstGeom prst="wedgeRoundRectCallout">
            <a:avLst>
              <a:gd name="adj1" fmla="val -88833"/>
              <a:gd name="adj2" fmla="val 120282"/>
              <a:gd name="adj3" fmla="val 16667"/>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Read repair if digests differ</a:t>
            </a:r>
          </a:p>
        </p:txBody>
      </p:sp>
    </p:spTree>
    <p:extLst>
      <p:ext uri="{BB962C8B-B14F-4D97-AF65-F5344CB8AC3E}">
        <p14:creationId xmlns:p14="http://schemas.microsoft.com/office/powerpoint/2010/main" val="2827621488"/>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fade">
                                      <p:cBhvr>
                                        <p:cTn id="7" dur="2000"/>
                                        <p:tgtEl>
                                          <p:spTgt spid="1126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2000"/>
                                        <p:tgtEl>
                                          <p:spTgt spid="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271"/>
                                        </p:tgtEl>
                                        <p:attrNameLst>
                                          <p:attrName>style.visibility</p:attrName>
                                        </p:attrNameLst>
                                      </p:cBhvr>
                                      <p:to>
                                        <p:strVal val="visible"/>
                                      </p:to>
                                    </p:set>
                                    <p:animEffect transition="in" filter="fade">
                                      <p:cBhvr>
                                        <p:cTn id="15" dur="2000"/>
                                        <p:tgtEl>
                                          <p:spTgt spid="1127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270"/>
                                        </p:tgtEl>
                                        <p:attrNameLst>
                                          <p:attrName>style.visibility</p:attrName>
                                        </p:attrNameLst>
                                      </p:cBhvr>
                                      <p:to>
                                        <p:strVal val="visible"/>
                                      </p:to>
                                    </p:set>
                                    <p:animEffect transition="in" filter="fade">
                                      <p:cBhvr>
                                        <p:cTn id="18" dur="2000"/>
                                        <p:tgtEl>
                                          <p:spTgt spid="1127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20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2000"/>
                                        <p:tgtEl>
                                          <p:spTgt spid="2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275"/>
                                        </p:tgtEl>
                                        <p:attrNameLst>
                                          <p:attrName>style.visibility</p:attrName>
                                        </p:attrNameLst>
                                      </p:cBhvr>
                                      <p:to>
                                        <p:strVal val="visible"/>
                                      </p:to>
                                    </p:set>
                                    <p:animEffect transition="in" filter="fade">
                                      <p:cBhvr>
                                        <p:cTn id="31" dur="2000"/>
                                        <p:tgtEl>
                                          <p:spTgt spid="1127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20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278"/>
                                        </p:tgtEl>
                                        <p:attrNameLst>
                                          <p:attrName>style.visibility</p:attrName>
                                        </p:attrNameLst>
                                      </p:cBhvr>
                                      <p:to>
                                        <p:strVal val="visible"/>
                                      </p:to>
                                    </p:set>
                                    <p:animEffect transition="in" filter="fade">
                                      <p:cBhvr>
                                        <p:cTn id="39" dur="2000"/>
                                        <p:tgtEl>
                                          <p:spTgt spid="1127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279"/>
                                        </p:tgtEl>
                                        <p:attrNameLst>
                                          <p:attrName>style.visibility</p:attrName>
                                        </p:attrNameLst>
                                      </p:cBhvr>
                                      <p:to>
                                        <p:strVal val="visible"/>
                                      </p:to>
                                    </p:set>
                                    <p:animEffect transition="in" filter="fade">
                                      <p:cBhvr>
                                        <p:cTn id="42" dur="2000"/>
                                        <p:tgtEl>
                                          <p:spTgt spid="1127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280"/>
                                        </p:tgtEl>
                                        <p:attrNameLst>
                                          <p:attrName>style.visibility</p:attrName>
                                        </p:attrNameLst>
                                      </p:cBhvr>
                                      <p:to>
                                        <p:strVal val="visible"/>
                                      </p:to>
                                    </p:set>
                                    <p:animEffect transition="in" filter="fade">
                                      <p:cBhvr>
                                        <p:cTn id="45" dur="2000"/>
                                        <p:tgtEl>
                                          <p:spTgt spid="1128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281"/>
                                        </p:tgtEl>
                                        <p:attrNameLst>
                                          <p:attrName>style.visibility</p:attrName>
                                        </p:attrNameLst>
                                      </p:cBhvr>
                                      <p:to>
                                        <p:strVal val="visible"/>
                                      </p:to>
                                    </p:set>
                                    <p:animEffect transition="in" filter="fade">
                                      <p:cBhvr>
                                        <p:cTn id="48" dur="2000"/>
                                        <p:tgtEl>
                                          <p:spTgt spid="1128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20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20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2000"/>
                                        <p:tgtEl>
                                          <p:spTgt spid="2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xit" presetSubtype="10" fill="hold" grpId="1" nodeType="clickEffect">
                                  <p:stCondLst>
                                    <p:cond delay="0"/>
                                  </p:stCondLst>
                                  <p:childTnLst>
                                    <p:animEffect transition="out" filter="blinds(horizontal)">
                                      <p:cBhvr>
                                        <p:cTn id="61" dur="500"/>
                                        <p:tgtEl>
                                          <p:spTgt spid="11278"/>
                                        </p:tgtEl>
                                      </p:cBhvr>
                                    </p:animEffect>
                                    <p:set>
                                      <p:cBhvr>
                                        <p:cTn id="62" dur="1" fill="hold">
                                          <p:stCondLst>
                                            <p:cond delay="499"/>
                                          </p:stCondLst>
                                        </p:cTn>
                                        <p:tgtEl>
                                          <p:spTgt spid="11278"/>
                                        </p:tgtEl>
                                        <p:attrNameLst>
                                          <p:attrName>style.visibility</p:attrName>
                                        </p:attrNameLst>
                                      </p:cBhvr>
                                      <p:to>
                                        <p:strVal val="hidden"/>
                                      </p:to>
                                    </p:set>
                                  </p:childTnLst>
                                </p:cTn>
                              </p:par>
                              <p:par>
                                <p:cTn id="63" presetID="3" presetClass="exit" presetSubtype="10" fill="hold" grpId="1" nodeType="withEffect">
                                  <p:stCondLst>
                                    <p:cond delay="0"/>
                                  </p:stCondLst>
                                  <p:childTnLst>
                                    <p:animEffect transition="out" filter="blinds(horizontal)">
                                      <p:cBhvr>
                                        <p:cTn id="64" dur="500"/>
                                        <p:tgtEl>
                                          <p:spTgt spid="11279"/>
                                        </p:tgtEl>
                                      </p:cBhvr>
                                    </p:animEffect>
                                    <p:set>
                                      <p:cBhvr>
                                        <p:cTn id="65" dur="1" fill="hold">
                                          <p:stCondLst>
                                            <p:cond delay="499"/>
                                          </p:stCondLst>
                                        </p:cTn>
                                        <p:tgtEl>
                                          <p:spTgt spid="11279"/>
                                        </p:tgtEl>
                                        <p:attrNameLst>
                                          <p:attrName>style.visibility</p:attrName>
                                        </p:attrNameLst>
                                      </p:cBhvr>
                                      <p:to>
                                        <p:strVal val="hidden"/>
                                      </p:to>
                                    </p:set>
                                  </p:childTnLst>
                                </p:cTn>
                              </p:par>
                              <p:par>
                                <p:cTn id="66" presetID="3" presetClass="exit" presetSubtype="10" fill="hold" grpId="1" nodeType="withEffect">
                                  <p:stCondLst>
                                    <p:cond delay="0"/>
                                  </p:stCondLst>
                                  <p:childTnLst>
                                    <p:animEffect transition="out" filter="blinds(horizontal)">
                                      <p:cBhvr>
                                        <p:cTn id="67" dur="500"/>
                                        <p:tgtEl>
                                          <p:spTgt spid="11280"/>
                                        </p:tgtEl>
                                      </p:cBhvr>
                                    </p:animEffect>
                                    <p:set>
                                      <p:cBhvr>
                                        <p:cTn id="68" dur="1" fill="hold">
                                          <p:stCondLst>
                                            <p:cond delay="499"/>
                                          </p:stCondLst>
                                        </p:cTn>
                                        <p:tgtEl>
                                          <p:spTgt spid="11280"/>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11281"/>
                                        </p:tgtEl>
                                      </p:cBhvr>
                                    </p:animEffect>
                                    <p:set>
                                      <p:cBhvr>
                                        <p:cTn id="71" dur="1" fill="hold">
                                          <p:stCondLst>
                                            <p:cond delay="499"/>
                                          </p:stCondLst>
                                        </p:cTn>
                                        <p:tgtEl>
                                          <p:spTgt spid="11281"/>
                                        </p:tgtEl>
                                        <p:attrNameLst>
                                          <p:attrName>style.visibility</p:attrName>
                                        </p:attrNameLst>
                                      </p:cBhvr>
                                      <p:to>
                                        <p:strVal val="hidden"/>
                                      </p:to>
                                    </p:set>
                                  </p:childTnLst>
                                </p:cTn>
                              </p:par>
                              <p:par>
                                <p:cTn id="72" presetID="3" presetClass="exit" presetSubtype="10" fill="hold" grpId="1" nodeType="withEffect">
                                  <p:stCondLst>
                                    <p:cond delay="0"/>
                                  </p:stCondLst>
                                  <p:childTnLst>
                                    <p:animEffect transition="out" filter="blinds(horizontal)">
                                      <p:cBhvr>
                                        <p:cTn id="73" dur="500"/>
                                        <p:tgtEl>
                                          <p:spTgt spid="22"/>
                                        </p:tgtEl>
                                      </p:cBhvr>
                                    </p:animEffect>
                                    <p:set>
                                      <p:cBhvr>
                                        <p:cTn id="74" dur="1" fill="hold">
                                          <p:stCondLst>
                                            <p:cond delay="499"/>
                                          </p:stCondLst>
                                        </p:cTn>
                                        <p:tgtEl>
                                          <p:spTgt spid="22"/>
                                        </p:tgtEl>
                                        <p:attrNameLst>
                                          <p:attrName>style.visibility</p:attrName>
                                        </p:attrNameLst>
                                      </p:cBhvr>
                                      <p:to>
                                        <p:strVal val="hidden"/>
                                      </p:to>
                                    </p:set>
                                  </p:childTnLst>
                                </p:cTn>
                              </p:par>
                              <p:par>
                                <p:cTn id="75" presetID="3" presetClass="exit" presetSubtype="10" fill="hold" grpId="1" nodeType="withEffect">
                                  <p:stCondLst>
                                    <p:cond delay="0"/>
                                  </p:stCondLst>
                                  <p:childTnLst>
                                    <p:animEffect transition="out" filter="blinds(horizontal)">
                                      <p:cBhvr>
                                        <p:cTn id="76" dur="500"/>
                                        <p:tgtEl>
                                          <p:spTgt spid="23"/>
                                        </p:tgtEl>
                                      </p:cBhvr>
                                    </p:animEffect>
                                    <p:set>
                                      <p:cBhvr>
                                        <p:cTn id="77" dur="1" fill="hold">
                                          <p:stCondLst>
                                            <p:cond delay="499"/>
                                          </p:stCondLst>
                                        </p:cTn>
                                        <p:tgtEl>
                                          <p:spTgt spid="23"/>
                                        </p:tgtEl>
                                        <p:attrNameLst>
                                          <p:attrName>style.visibility</p:attrName>
                                        </p:attrNameLst>
                                      </p:cBhvr>
                                      <p:to>
                                        <p:strVal val="hidden"/>
                                      </p:to>
                                    </p:set>
                                  </p:childTnLst>
                                </p:cTn>
                              </p:par>
                              <p:par>
                                <p:cTn id="78" presetID="3" presetClass="exit" presetSubtype="10" fill="hold" grpId="1" nodeType="withEffect">
                                  <p:stCondLst>
                                    <p:cond delay="0"/>
                                  </p:stCondLst>
                                  <p:childTnLst>
                                    <p:animEffect transition="out" filter="blinds(horizontal)">
                                      <p:cBhvr>
                                        <p:cTn id="79" dur="500"/>
                                        <p:tgtEl>
                                          <p:spTgt spid="24"/>
                                        </p:tgtEl>
                                      </p:cBhvr>
                                    </p:animEffect>
                                    <p:set>
                                      <p:cBhvr>
                                        <p:cTn id="80" dur="1" fill="hold">
                                          <p:stCondLst>
                                            <p:cond delay="499"/>
                                          </p:stCondLst>
                                        </p:cTn>
                                        <p:tgtEl>
                                          <p:spTgt spid="24"/>
                                        </p:tgtEl>
                                        <p:attrNameLst>
                                          <p:attrName>style.visibility</p:attrName>
                                        </p:attrNameLst>
                                      </p:cBhvr>
                                      <p:to>
                                        <p:strVal val="hidden"/>
                                      </p:to>
                                    </p:set>
                                  </p:childTnLst>
                                </p:cTn>
                              </p:par>
                              <p:par>
                                <p:cTn id="81" presetID="10"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3000"/>
                                        <p:tgtEl>
                                          <p:spTgt spid="33"/>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fade">
                                      <p:cBhvr>
                                        <p:cTn id="86" dur="3000"/>
                                        <p:tgtEl>
                                          <p:spTgt spid="3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3000"/>
                                        <p:tgtEl>
                                          <p:spTgt spid="3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fade">
                                      <p:cBhvr>
                                        <p:cTn id="92" dur="3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P spid="11270" grpId="0" animBg="1"/>
      <p:bldP spid="11271" grpId="0"/>
      <p:bldP spid="11275" grpId="0"/>
      <p:bldP spid="11278" grpId="0" animBg="1"/>
      <p:bldP spid="11278" grpId="1" animBg="1"/>
      <p:bldP spid="11279" grpId="0" animBg="1"/>
      <p:bldP spid="11279" grpId="1" animBg="1"/>
      <p:bldP spid="11280" grpId="0"/>
      <p:bldP spid="11280" grpId="1"/>
      <p:bldP spid="11281" grpId="0"/>
      <p:bldP spid="11281" grpId="1"/>
      <p:bldP spid="19" grpId="0" animBg="1"/>
      <p:bldP spid="20" grpId="0" animBg="1"/>
      <p:bldP spid="22" grpId="0" animBg="1"/>
      <p:bldP spid="22" grpId="1" animBg="1"/>
      <p:bldP spid="23" grpId="0" animBg="1"/>
      <p:bldP spid="23" grpId="1" animBg="1"/>
      <p:bldP spid="24" grpId="0"/>
      <p:bldP spid="24" grpId="1"/>
      <p:bldP spid="25" grpId="0" animBg="1"/>
      <p:bldP spid="26" grpId="0"/>
      <p:bldP spid="29" grpId="0" animBg="1"/>
      <p:bldP spid="30" grpId="0" animBg="1"/>
      <p:bldP spid="33" grpId="0" animBg="1"/>
      <p:bldP spid="3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Base Chord Ring"/>
          <p:cNvGrpSpPr>
            <a:grpSpLocks/>
          </p:cNvGrpSpPr>
          <p:nvPr/>
        </p:nvGrpSpPr>
        <p:grpSpPr bwMode="auto">
          <a:xfrm>
            <a:off x="2322513" y="1143000"/>
            <a:ext cx="4498975" cy="5360988"/>
            <a:chOff x="2438400" y="1219200"/>
            <a:chExt cx="4724400" cy="5718705"/>
          </a:xfrm>
        </p:grpSpPr>
        <p:sp>
          <p:nvSpPr>
            <p:cNvPr id="11311" name="Circle"/>
            <p:cNvSpPr>
              <a:spLocks noChangeArrowheads="1"/>
            </p:cNvSpPr>
            <p:nvPr/>
          </p:nvSpPr>
          <p:spPr bwMode="auto">
            <a:xfrm>
              <a:off x="2438400" y="1676400"/>
              <a:ext cx="4724400" cy="4724400"/>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cxnSp>
          <p:nvCxnSpPr>
            <p:cNvPr id="11312" name="Min/Max Point"/>
            <p:cNvCxnSpPr>
              <a:cxnSpLocks noChangeShapeType="1"/>
            </p:cNvCxnSpPr>
            <p:nvPr/>
          </p:nvCxnSpPr>
          <p:spPr bwMode="auto">
            <a:xfrm rot="5400000">
              <a:off x="4571008" y="1675407"/>
              <a:ext cx="457201" cy="1984"/>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1313" name="0"/>
            <p:cNvSpPr txBox="1">
              <a:spLocks noChangeArrowheads="1"/>
            </p:cNvSpPr>
            <p:nvPr/>
          </p:nvSpPr>
          <p:spPr bwMode="auto">
            <a:xfrm>
              <a:off x="4800600" y="1219200"/>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ctr"/>
              <a:r>
                <a:rPr lang="en-US" sz="2300">
                  <a:latin typeface="Tahoma" pitchFamily="34" charset="0"/>
                  <a:cs typeface="Courier New" pitchFamily="49" charset="0"/>
                </a:rPr>
                <a:t>0</a:t>
              </a:r>
            </a:p>
          </p:txBody>
        </p:sp>
        <p:sp>
          <p:nvSpPr>
            <p:cNvPr id="11314" name="2^128"/>
            <p:cNvSpPr txBox="1">
              <a:spLocks noChangeArrowheads="1"/>
            </p:cNvSpPr>
            <p:nvPr/>
          </p:nvSpPr>
          <p:spPr bwMode="auto">
            <a:xfrm>
              <a:off x="3581992" y="1219200"/>
              <a:ext cx="1218608" cy="465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r"/>
              <a:r>
                <a:rPr lang="en-US" sz="2300">
                  <a:latin typeface="Tahoma" pitchFamily="34" charset="0"/>
                  <a:cs typeface="Courier New" pitchFamily="49" charset="0"/>
                </a:rPr>
                <a:t>1</a:t>
              </a:r>
              <a:endParaRPr lang="en-US" sz="2300" baseline="50000">
                <a:latin typeface="Tahoma" pitchFamily="34" charset="0"/>
                <a:cs typeface="Courier New" pitchFamily="49" charset="0"/>
              </a:endParaRPr>
            </a:p>
          </p:txBody>
        </p:sp>
        <p:sp>
          <p:nvSpPr>
            <p:cNvPr id="11315" name="2^127"/>
            <p:cNvSpPr txBox="1">
              <a:spLocks noChangeArrowheads="1"/>
            </p:cNvSpPr>
            <p:nvPr/>
          </p:nvSpPr>
          <p:spPr bwMode="auto">
            <a:xfrm>
              <a:off x="4190462" y="6472213"/>
              <a:ext cx="1220276" cy="465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ctr"/>
              <a:r>
                <a:rPr lang="en-US" sz="2300">
                  <a:latin typeface="Tahoma" pitchFamily="34" charset="0"/>
                  <a:cs typeface="Courier New" pitchFamily="49" charset="0"/>
                </a:rPr>
                <a:t>1/2</a:t>
              </a:r>
              <a:endParaRPr lang="en-US" sz="2300" baseline="50000">
                <a:latin typeface="Tahoma" pitchFamily="34" charset="0"/>
                <a:cs typeface="Courier New" pitchFamily="49" charset="0"/>
              </a:endParaRPr>
            </a:p>
          </p:txBody>
        </p:sp>
      </p:grpSp>
      <p:sp>
        <p:nvSpPr>
          <p:cNvPr id="58" name="F's Segment (with repl)"/>
          <p:cNvSpPr>
            <a:spLocks noChangeArrowheads="1"/>
          </p:cNvSpPr>
          <p:nvPr/>
        </p:nvSpPr>
        <p:spPr bwMode="auto">
          <a:xfrm>
            <a:off x="2322513" y="1571625"/>
            <a:ext cx="4498975" cy="4429125"/>
          </a:xfrm>
          <a:custGeom>
            <a:avLst/>
            <a:gdLst>
              <a:gd name="T0" fmla="*/ 119760 w 4724400"/>
              <a:gd name="T1" fmla="*/ 807548 h 4724400"/>
              <a:gd name="T2" fmla="*/ 1521314 w 4724400"/>
              <a:gd name="T3" fmla="*/ 1321471 h 4724400"/>
              <a:gd name="T4" fmla="*/ 3042428 w 4724400"/>
              <a:gd name="T5" fmla="*/ 1300266 h 4724400"/>
              <a:gd name="T6" fmla="*/ 5898240 60000 65536"/>
              <a:gd name="T7" fmla="*/ 17694720 60000 65536"/>
              <a:gd name="T8" fmla="*/ 5898240 60000 65536"/>
              <a:gd name="T9" fmla="*/ 185955 w 4724400"/>
              <a:gd name="T10" fmla="*/ 0 h 4724400"/>
              <a:gd name="T11" fmla="*/ 4724097 w 4724400"/>
              <a:gd name="T12" fmla="*/ 2324298 h 4724400"/>
            </a:gdLst>
            <a:ahLst/>
            <a:cxnLst>
              <a:cxn ang="T6">
                <a:pos x="T0" y="T1"/>
              </a:cxn>
              <a:cxn ang="T7">
                <a:pos x="T2" y="T3"/>
              </a:cxn>
              <a:cxn ang="T8">
                <a:pos x="T4" y="T5"/>
              </a:cxn>
            </a:cxnLst>
            <a:rect l="T9" t="T10" r="T11" b="T12"/>
            <a:pathLst>
              <a:path w="4724400" h="4724400" stroke="0">
                <a:moveTo>
                  <a:pt x="185955" y="1443536"/>
                </a:moveTo>
                <a:lnTo>
                  <a:pt x="185954" y="1443535"/>
                </a:lnTo>
                <a:cubicBezTo>
                  <a:pt x="555266" y="568663"/>
                  <a:pt x="1412572" y="-1"/>
                  <a:pt x="2362200" y="0"/>
                </a:cubicBezTo>
                <a:cubicBezTo>
                  <a:pt x="3652030" y="0"/>
                  <a:pt x="4703401" y="1034636"/>
                  <a:pt x="4724095" y="2324300"/>
                </a:cubicBezTo>
                <a:lnTo>
                  <a:pt x="2362200" y="2362200"/>
                </a:lnTo>
                <a:close/>
              </a:path>
              <a:path w="4724400" h="4724400" fill="none">
                <a:moveTo>
                  <a:pt x="185955" y="1443536"/>
                </a:moveTo>
                <a:lnTo>
                  <a:pt x="185954" y="1443535"/>
                </a:lnTo>
                <a:cubicBezTo>
                  <a:pt x="555266" y="568663"/>
                  <a:pt x="1412572" y="-1"/>
                  <a:pt x="2362200" y="0"/>
                </a:cubicBezTo>
                <a:cubicBezTo>
                  <a:pt x="3652030" y="0"/>
                  <a:pt x="4703401" y="1034636"/>
                  <a:pt x="4724095" y="2324300"/>
                </a:cubicBezTo>
              </a:path>
            </a:pathLst>
          </a:custGeom>
          <a:noFill/>
          <a:ln w="10160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72" name="F's Segment"/>
          <p:cNvSpPr>
            <a:spLocks noChangeArrowheads="1"/>
          </p:cNvSpPr>
          <p:nvPr/>
        </p:nvSpPr>
        <p:spPr bwMode="auto">
          <a:xfrm>
            <a:off x="2322513" y="1571625"/>
            <a:ext cx="4498975" cy="4429125"/>
          </a:xfrm>
          <a:custGeom>
            <a:avLst/>
            <a:gdLst>
              <a:gd name="T0" fmla="*/ 2739234 w 4724400"/>
              <a:gd name="T1" fmla="*/ 529605 h 4724400"/>
              <a:gd name="T2" fmla="*/ 1521314 w 4724400"/>
              <a:gd name="T3" fmla="*/ 1321471 h 4724400"/>
              <a:gd name="T4" fmla="*/ 3042428 w 4724400"/>
              <a:gd name="T5" fmla="*/ 1300266 h 4724400"/>
              <a:gd name="T6" fmla="*/ 17694720 60000 65536"/>
              <a:gd name="T7" fmla="*/ 0 60000 65536"/>
              <a:gd name="T8" fmla="*/ 5898240 60000 65536"/>
              <a:gd name="T9" fmla="*/ 4253320 w 4724400"/>
              <a:gd name="T10" fmla="*/ 946698 h 4724400"/>
              <a:gd name="T11" fmla="*/ 4724097 w 4724400"/>
              <a:gd name="T12" fmla="*/ 2324298 h 4724400"/>
            </a:gdLst>
            <a:ahLst/>
            <a:cxnLst>
              <a:cxn ang="T6">
                <a:pos x="T0" y="T1"/>
              </a:cxn>
              <a:cxn ang="T7">
                <a:pos x="T2" y="T3"/>
              </a:cxn>
              <a:cxn ang="T8">
                <a:pos x="T4" y="T5"/>
              </a:cxn>
            </a:cxnLst>
            <a:rect l="T9" t="T10" r="T11" b="T12"/>
            <a:pathLst>
              <a:path w="4724400" h="4724400" stroke="0">
                <a:moveTo>
                  <a:pt x="4253322" y="946698"/>
                </a:moveTo>
                <a:lnTo>
                  <a:pt x="4253322" y="946697"/>
                </a:lnTo>
                <a:cubicBezTo>
                  <a:pt x="4551364" y="1344884"/>
                  <a:pt x="4716115" y="1826987"/>
                  <a:pt x="4724095" y="2324299"/>
                </a:cubicBezTo>
                <a:lnTo>
                  <a:pt x="2362200" y="2362200"/>
                </a:lnTo>
                <a:close/>
              </a:path>
              <a:path w="4724400" h="4724400" fill="none">
                <a:moveTo>
                  <a:pt x="4253322" y="946698"/>
                </a:moveTo>
                <a:lnTo>
                  <a:pt x="4253322" y="946697"/>
                </a:lnTo>
                <a:cubicBezTo>
                  <a:pt x="4551364" y="1344884"/>
                  <a:pt x="4716115" y="1826987"/>
                  <a:pt x="4724095" y="2324299"/>
                </a:cubicBezTo>
              </a:path>
            </a:pathLst>
          </a:custGeom>
          <a:noFill/>
          <a:ln w="10160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66" name="E's Segment"/>
          <p:cNvSpPr>
            <a:spLocks noChangeArrowheads="1"/>
          </p:cNvSpPr>
          <p:nvPr/>
        </p:nvSpPr>
        <p:spPr bwMode="auto">
          <a:xfrm>
            <a:off x="2322513" y="1571625"/>
            <a:ext cx="4498975" cy="4429125"/>
          </a:xfrm>
          <a:custGeom>
            <a:avLst/>
            <a:gdLst>
              <a:gd name="T0" fmla="*/ 106778 w 4724400"/>
              <a:gd name="T1" fmla="*/ 835124 h 4724400"/>
              <a:gd name="T2" fmla="*/ 1521314 w 4724400"/>
              <a:gd name="T3" fmla="*/ 1321471 h 4724400"/>
              <a:gd name="T4" fmla="*/ 745815 w 4724400"/>
              <a:gd name="T5" fmla="*/ 184584 h 4724400"/>
              <a:gd name="T6" fmla="*/ 5898240 60000 65536"/>
              <a:gd name="T7" fmla="*/ 11796480 60000 65536"/>
              <a:gd name="T8" fmla="*/ 0 60000 65536"/>
              <a:gd name="T9" fmla="*/ 165798 w 4724400"/>
              <a:gd name="T10" fmla="*/ 329953 h 4724400"/>
              <a:gd name="T11" fmla="*/ 1158056 w 4724400"/>
              <a:gd name="T12" fmla="*/ 1492828 h 4724400"/>
            </a:gdLst>
            <a:ahLst/>
            <a:cxnLst>
              <a:cxn ang="T6">
                <a:pos x="T0" y="T1"/>
              </a:cxn>
              <a:cxn ang="T7">
                <a:pos x="T2" y="T3"/>
              </a:cxn>
              <a:cxn ang="T8">
                <a:pos x="T4" y="T5"/>
              </a:cxn>
            </a:cxnLst>
            <a:rect l="T9" t="T10" r="T11" b="T12"/>
            <a:pathLst>
              <a:path w="4724400" h="4724400" stroke="0">
                <a:moveTo>
                  <a:pt x="165798" y="1492828"/>
                </a:moveTo>
                <a:lnTo>
                  <a:pt x="165798" y="1492828"/>
                </a:lnTo>
                <a:cubicBezTo>
                  <a:pt x="358517" y="1005937"/>
                  <a:pt x="707555" y="596883"/>
                  <a:pt x="1158056" y="329953"/>
                </a:cubicBezTo>
                <a:lnTo>
                  <a:pt x="2362200" y="2362200"/>
                </a:lnTo>
                <a:close/>
              </a:path>
              <a:path w="4724400" h="4724400" fill="none">
                <a:moveTo>
                  <a:pt x="165798" y="1492828"/>
                </a:moveTo>
                <a:lnTo>
                  <a:pt x="165798" y="1492828"/>
                </a:lnTo>
                <a:cubicBezTo>
                  <a:pt x="358517" y="1005937"/>
                  <a:pt x="707555" y="596883"/>
                  <a:pt x="1158056" y="329953"/>
                </a:cubicBezTo>
              </a:path>
            </a:pathLst>
          </a:custGeom>
          <a:noFill/>
          <a:ln w="1016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38" name="D's Segment"/>
          <p:cNvSpPr>
            <a:spLocks noChangeArrowheads="1"/>
          </p:cNvSpPr>
          <p:nvPr/>
        </p:nvSpPr>
        <p:spPr bwMode="auto">
          <a:xfrm>
            <a:off x="2322513" y="1571625"/>
            <a:ext cx="4498975" cy="4429125"/>
          </a:xfrm>
          <a:custGeom>
            <a:avLst/>
            <a:gdLst>
              <a:gd name="T0" fmla="*/ 2625314 w 4724400"/>
              <a:gd name="T1" fmla="*/ 2230665 h 4724400"/>
              <a:gd name="T2" fmla="*/ 1521314 w 4724400"/>
              <a:gd name="T3" fmla="*/ 1321471 h 4724400"/>
              <a:gd name="T4" fmla="*/ 538152 w 4724400"/>
              <a:gd name="T5" fmla="*/ 2329909 h 4724400"/>
              <a:gd name="T6" fmla="*/ 17694720 60000 65536"/>
              <a:gd name="T7" fmla="*/ 5898240 60000 65536"/>
              <a:gd name="T8" fmla="*/ 11796480 60000 65536"/>
              <a:gd name="T9" fmla="*/ 835610 w 4724400"/>
              <a:gd name="T10" fmla="*/ 3987436 h 4724400"/>
              <a:gd name="T11" fmla="*/ 4076424 w 4724400"/>
              <a:gd name="T12" fmla="*/ 4724400 h 4724400"/>
            </a:gdLst>
            <a:ahLst/>
            <a:cxnLst>
              <a:cxn ang="T6">
                <a:pos x="T0" y="T1"/>
              </a:cxn>
              <a:cxn ang="T7">
                <a:pos x="T2" y="T3"/>
              </a:cxn>
              <a:cxn ang="T8">
                <a:pos x="T4" y="T5"/>
              </a:cxn>
            </a:cxnLst>
            <a:rect l="T9" t="T10" r="T11" b="T12"/>
            <a:pathLst>
              <a:path w="4724400" h="4724400" stroke="0">
                <a:moveTo>
                  <a:pt x="4076434" y="3987436"/>
                </a:moveTo>
                <a:lnTo>
                  <a:pt x="4076433" y="3987435"/>
                </a:lnTo>
                <a:cubicBezTo>
                  <a:pt x="3630368" y="4457927"/>
                  <a:pt x="3010533" y="4724399"/>
                  <a:pt x="2362200" y="4724400"/>
                </a:cubicBezTo>
                <a:cubicBezTo>
                  <a:pt x="1803155" y="4724400"/>
                  <a:pt x="1262228" y="4526127"/>
                  <a:pt x="835610" y="4164840"/>
                </a:cubicBezTo>
                <a:lnTo>
                  <a:pt x="2362200" y="2362200"/>
                </a:lnTo>
                <a:close/>
              </a:path>
              <a:path w="4724400" h="4724400" fill="none">
                <a:moveTo>
                  <a:pt x="4076434" y="3987436"/>
                </a:moveTo>
                <a:lnTo>
                  <a:pt x="4076433" y="3987435"/>
                </a:lnTo>
                <a:cubicBezTo>
                  <a:pt x="3630368" y="4457927"/>
                  <a:pt x="3010533" y="4724399"/>
                  <a:pt x="2362200" y="4724400"/>
                </a:cubicBezTo>
                <a:cubicBezTo>
                  <a:pt x="1803155" y="4724400"/>
                  <a:pt x="1262228" y="4526127"/>
                  <a:pt x="835610" y="4164840"/>
                </a:cubicBezTo>
              </a:path>
            </a:pathLst>
          </a:custGeom>
          <a:noFill/>
          <a:ln w="1016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39" name="C's Segment (with D)"/>
          <p:cNvSpPr>
            <a:spLocks noChangeArrowheads="1"/>
          </p:cNvSpPr>
          <p:nvPr/>
        </p:nvSpPr>
        <p:spPr bwMode="auto">
          <a:xfrm>
            <a:off x="2322513" y="1571625"/>
            <a:ext cx="4498975" cy="4429125"/>
          </a:xfrm>
          <a:custGeom>
            <a:avLst/>
            <a:gdLst>
              <a:gd name="T0" fmla="*/ 329731 w 4724400"/>
              <a:gd name="T1" fmla="*/ 2143020 h 4724400"/>
              <a:gd name="T2" fmla="*/ 1521314 w 4724400"/>
              <a:gd name="T3" fmla="*/ 1321471 h 4724400"/>
              <a:gd name="T4" fmla="*/ 29449 w 4724400"/>
              <a:gd name="T5" fmla="*/ 1062714 h 4724400"/>
              <a:gd name="T6" fmla="*/ 5898240 60000 65536"/>
              <a:gd name="T7" fmla="*/ 11796480 60000 65536"/>
              <a:gd name="T8" fmla="*/ 17694720 60000 65536"/>
              <a:gd name="T9" fmla="*/ 0 w 4724400"/>
              <a:gd name="T10" fmla="*/ 1899657 h 4724400"/>
              <a:gd name="T11" fmla="*/ 511985 w 4724400"/>
              <a:gd name="T12" fmla="*/ 3830766 h 4724400"/>
            </a:gdLst>
            <a:ahLst/>
            <a:cxnLst>
              <a:cxn ang="T6">
                <a:pos x="T0" y="T1"/>
              </a:cxn>
              <a:cxn ang="T7">
                <a:pos x="T2" y="T3"/>
              </a:cxn>
              <a:cxn ang="T8">
                <a:pos x="T4" y="T5"/>
              </a:cxn>
            </a:cxnLst>
            <a:rect l="T9" t="T10" r="T11" b="T12"/>
            <a:pathLst>
              <a:path w="4724400" h="4724400" stroke="0">
                <a:moveTo>
                  <a:pt x="511986" y="3830769"/>
                </a:moveTo>
                <a:lnTo>
                  <a:pt x="511985" y="3830769"/>
                </a:lnTo>
                <a:cubicBezTo>
                  <a:pt x="180447" y="3413071"/>
                  <a:pt x="0" y="2895481"/>
                  <a:pt x="0" y="2362200"/>
                </a:cubicBezTo>
                <a:cubicBezTo>
                  <a:pt x="-1" y="2206890"/>
                  <a:pt x="15316" y="2051959"/>
                  <a:pt x="45728" y="1899656"/>
                </a:cubicBezTo>
                <a:lnTo>
                  <a:pt x="2362200" y="2362200"/>
                </a:lnTo>
                <a:close/>
              </a:path>
              <a:path w="4724400" h="4724400" fill="none">
                <a:moveTo>
                  <a:pt x="511986" y="3830769"/>
                </a:moveTo>
                <a:lnTo>
                  <a:pt x="511985" y="3830769"/>
                </a:lnTo>
                <a:cubicBezTo>
                  <a:pt x="180447" y="3413071"/>
                  <a:pt x="0" y="2895481"/>
                  <a:pt x="0" y="2362200"/>
                </a:cubicBezTo>
                <a:cubicBezTo>
                  <a:pt x="-1" y="2206890"/>
                  <a:pt x="15316" y="2051959"/>
                  <a:pt x="45728" y="1899656"/>
                </a:cubicBezTo>
              </a:path>
            </a:pathLst>
          </a:custGeom>
          <a:noFill/>
          <a:ln w="1016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61" name="C's Segment (without D)"/>
          <p:cNvSpPr>
            <a:spLocks noChangeArrowheads="1"/>
          </p:cNvSpPr>
          <p:nvPr/>
        </p:nvSpPr>
        <p:spPr bwMode="auto">
          <a:xfrm>
            <a:off x="2322513" y="1571625"/>
            <a:ext cx="4498975" cy="4429125"/>
          </a:xfrm>
          <a:custGeom>
            <a:avLst/>
            <a:gdLst>
              <a:gd name="T0" fmla="*/ 2626386 w 4724400"/>
              <a:gd name="T1" fmla="*/ 2229684 h 4724400"/>
              <a:gd name="T2" fmla="*/ 1521314 w 4724400"/>
              <a:gd name="T3" fmla="*/ 1321471 h 4724400"/>
              <a:gd name="T4" fmla="*/ 29449 w 4724400"/>
              <a:gd name="T5" fmla="*/ 1062714 h 4724400"/>
              <a:gd name="T6" fmla="*/ 17694720 60000 65536"/>
              <a:gd name="T7" fmla="*/ 5898240 60000 65536"/>
              <a:gd name="T8" fmla="*/ 17694720 60000 65536"/>
              <a:gd name="T9" fmla="*/ 0 w 4724400"/>
              <a:gd name="T10" fmla="*/ 1899657 h 4724400"/>
              <a:gd name="T11" fmla="*/ 4078096 w 4724400"/>
              <a:gd name="T12" fmla="*/ 4724400 h 4724400"/>
            </a:gdLst>
            <a:ahLst/>
            <a:cxnLst>
              <a:cxn ang="T6">
                <a:pos x="T0" y="T1"/>
              </a:cxn>
              <a:cxn ang="T7">
                <a:pos x="T2" y="T3"/>
              </a:cxn>
              <a:cxn ang="T8">
                <a:pos x="T4" y="T5"/>
              </a:cxn>
            </a:cxnLst>
            <a:rect l="T9" t="T10" r="T11" b="T12"/>
            <a:pathLst>
              <a:path w="4724400" h="4724400" stroke="0">
                <a:moveTo>
                  <a:pt x="4078097" y="3985680"/>
                </a:moveTo>
                <a:lnTo>
                  <a:pt x="4078096" y="3985679"/>
                </a:lnTo>
                <a:cubicBezTo>
                  <a:pt x="3631936" y="4457238"/>
                  <a:pt x="3011373" y="4724399"/>
                  <a:pt x="2362200" y="4724400"/>
                </a:cubicBezTo>
                <a:cubicBezTo>
                  <a:pt x="1057592" y="4724400"/>
                  <a:pt x="0" y="3666807"/>
                  <a:pt x="0" y="2362200"/>
                </a:cubicBezTo>
                <a:cubicBezTo>
                  <a:pt x="-1" y="2206890"/>
                  <a:pt x="15316" y="2051959"/>
                  <a:pt x="45727" y="1899656"/>
                </a:cubicBezTo>
                <a:lnTo>
                  <a:pt x="2362200" y="2362200"/>
                </a:lnTo>
                <a:close/>
              </a:path>
              <a:path w="4724400" h="4724400" fill="none">
                <a:moveTo>
                  <a:pt x="4078097" y="3985680"/>
                </a:moveTo>
                <a:lnTo>
                  <a:pt x="4078096" y="3985679"/>
                </a:lnTo>
                <a:cubicBezTo>
                  <a:pt x="3631936" y="4457238"/>
                  <a:pt x="3011373" y="4724399"/>
                  <a:pt x="2362200" y="4724400"/>
                </a:cubicBezTo>
                <a:cubicBezTo>
                  <a:pt x="1057592" y="4724400"/>
                  <a:pt x="0" y="3666807"/>
                  <a:pt x="0" y="2362200"/>
                </a:cubicBezTo>
                <a:cubicBezTo>
                  <a:pt x="-1" y="2206890"/>
                  <a:pt x="15316" y="2051959"/>
                  <a:pt x="45727" y="1899656"/>
                </a:cubicBezTo>
              </a:path>
            </a:pathLst>
          </a:custGeom>
          <a:noFill/>
          <a:ln w="1016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59" name="B's Segment (with repl)"/>
          <p:cNvSpPr>
            <a:spLocks noChangeArrowheads="1"/>
          </p:cNvSpPr>
          <p:nvPr/>
        </p:nvSpPr>
        <p:spPr bwMode="auto">
          <a:xfrm>
            <a:off x="2322513" y="1571625"/>
            <a:ext cx="4498975" cy="4429125"/>
          </a:xfrm>
          <a:custGeom>
            <a:avLst/>
            <a:gdLst>
              <a:gd name="T0" fmla="*/ 1002527 w 4724400"/>
              <a:gd name="T1" fmla="*/ 79211 h 4724400"/>
              <a:gd name="T2" fmla="*/ 1521314 w 4724400"/>
              <a:gd name="T3" fmla="*/ 1321471 h 4724400"/>
              <a:gd name="T4" fmla="*/ 2827515 w 4724400"/>
              <a:gd name="T5" fmla="*/ 1998902 h 4724400"/>
              <a:gd name="T6" fmla="*/ 11796480 60000 65536"/>
              <a:gd name="T7" fmla="*/ 11796480 60000 65536"/>
              <a:gd name="T8" fmla="*/ 5898240 60000 65536"/>
              <a:gd name="T9" fmla="*/ 1556659 w 4724400"/>
              <a:gd name="T10" fmla="*/ 0 h 4724400"/>
              <a:gd name="T11" fmla="*/ 4724400 w 4724400"/>
              <a:gd name="T12" fmla="*/ 3573150 h 4724400"/>
            </a:gdLst>
            <a:ahLst/>
            <a:cxnLst>
              <a:cxn ang="T6">
                <a:pos x="T0" y="T1"/>
              </a:cxn>
              <a:cxn ang="T7">
                <a:pos x="T2" y="T3"/>
              </a:cxn>
              <a:cxn ang="T8">
                <a:pos x="T4" y="T5"/>
              </a:cxn>
            </a:cxnLst>
            <a:rect l="T9" t="T10" r="T11" b="T12"/>
            <a:pathLst>
              <a:path w="4724400" h="4724400" stroke="0">
                <a:moveTo>
                  <a:pt x="1556659" y="141594"/>
                </a:moveTo>
                <a:lnTo>
                  <a:pt x="1556658" y="141593"/>
                </a:lnTo>
                <a:cubicBezTo>
                  <a:pt x="1814896" y="47915"/>
                  <a:pt x="2087495" y="-1"/>
                  <a:pt x="2362200" y="0"/>
                </a:cubicBezTo>
                <a:cubicBezTo>
                  <a:pt x="3666807" y="0"/>
                  <a:pt x="4724400" y="1057592"/>
                  <a:pt x="4724400" y="2362200"/>
                </a:cubicBezTo>
                <a:cubicBezTo>
                  <a:pt x="4724400" y="2788599"/>
                  <a:pt x="4608983" y="3207047"/>
                  <a:pt x="4390394" y="3573155"/>
                </a:cubicBezTo>
                <a:lnTo>
                  <a:pt x="2362200" y="2362200"/>
                </a:lnTo>
                <a:close/>
              </a:path>
              <a:path w="4724400" h="4724400" fill="none">
                <a:moveTo>
                  <a:pt x="1556659" y="141594"/>
                </a:moveTo>
                <a:lnTo>
                  <a:pt x="1556658" y="141593"/>
                </a:lnTo>
                <a:cubicBezTo>
                  <a:pt x="1814896" y="47915"/>
                  <a:pt x="2087495" y="-1"/>
                  <a:pt x="2362200" y="0"/>
                </a:cubicBezTo>
                <a:cubicBezTo>
                  <a:pt x="3666807" y="0"/>
                  <a:pt x="4724400" y="1057592"/>
                  <a:pt x="4724400" y="2362200"/>
                </a:cubicBezTo>
                <a:cubicBezTo>
                  <a:pt x="4724400" y="2788599"/>
                  <a:pt x="4608983" y="3207047"/>
                  <a:pt x="4390394" y="3573155"/>
                </a:cubicBezTo>
              </a:path>
            </a:pathLst>
          </a:custGeom>
          <a:noFill/>
          <a:ln w="1016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71" name="B's Segment (with F)"/>
          <p:cNvSpPr>
            <a:spLocks noChangeArrowheads="1"/>
          </p:cNvSpPr>
          <p:nvPr/>
        </p:nvSpPr>
        <p:spPr bwMode="auto">
          <a:xfrm>
            <a:off x="2322513" y="1571625"/>
            <a:ext cx="4498975" cy="4429125"/>
          </a:xfrm>
          <a:custGeom>
            <a:avLst/>
            <a:gdLst>
              <a:gd name="T0" fmla="*/ 3020404 w 4724400"/>
              <a:gd name="T1" fmla="*/ 1546474 h 4724400"/>
              <a:gd name="T2" fmla="*/ 1521314 w 4724400"/>
              <a:gd name="T3" fmla="*/ 1321471 h 4724400"/>
              <a:gd name="T4" fmla="*/ 2827515 w 4724400"/>
              <a:gd name="T5" fmla="*/ 1998902 h 4724400"/>
              <a:gd name="T6" fmla="*/ 17694720 60000 65536"/>
              <a:gd name="T7" fmla="*/ 0 60000 65536"/>
              <a:gd name="T8" fmla="*/ 5898240 60000 65536"/>
              <a:gd name="T9" fmla="*/ 4390396 w 4724400"/>
              <a:gd name="T10" fmla="*/ 2764404 h 4724400"/>
              <a:gd name="T11" fmla="*/ 4689904 w 4724400"/>
              <a:gd name="T12" fmla="*/ 3573150 h 4724400"/>
            </a:gdLst>
            <a:ahLst/>
            <a:cxnLst>
              <a:cxn ang="T6">
                <a:pos x="T0" y="T1"/>
              </a:cxn>
              <a:cxn ang="T7">
                <a:pos x="T2" y="T3"/>
              </a:cxn>
              <a:cxn ang="T8">
                <a:pos x="T4" y="T5"/>
              </a:cxn>
            </a:cxnLst>
            <a:rect l="T9" t="T10" r="T11" b="T12"/>
            <a:pathLst>
              <a:path w="4724400" h="4724400" stroke="0">
                <a:moveTo>
                  <a:pt x="4689907" y="2764407"/>
                </a:moveTo>
                <a:lnTo>
                  <a:pt x="4689906" y="2764406"/>
                </a:lnTo>
                <a:cubicBezTo>
                  <a:pt x="4640544" y="3050083"/>
                  <a:pt x="4539016" y="3324232"/>
                  <a:pt x="4390397" y="3573150"/>
                </a:cubicBezTo>
                <a:lnTo>
                  <a:pt x="2362200" y="2362200"/>
                </a:lnTo>
                <a:close/>
              </a:path>
              <a:path w="4724400" h="4724400" fill="none">
                <a:moveTo>
                  <a:pt x="4689907" y="2764407"/>
                </a:moveTo>
                <a:lnTo>
                  <a:pt x="4689906" y="2764406"/>
                </a:lnTo>
                <a:cubicBezTo>
                  <a:pt x="4640544" y="3050083"/>
                  <a:pt x="4539016" y="3324232"/>
                  <a:pt x="4390397" y="3573150"/>
                </a:cubicBezTo>
              </a:path>
            </a:pathLst>
          </a:custGeom>
          <a:noFill/>
          <a:ln w="1016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37" name="B's Segment (without F)"/>
          <p:cNvSpPr>
            <a:spLocks noChangeArrowheads="1"/>
          </p:cNvSpPr>
          <p:nvPr/>
        </p:nvSpPr>
        <p:spPr bwMode="auto">
          <a:xfrm>
            <a:off x="2322513" y="1571625"/>
            <a:ext cx="4498975" cy="4429125"/>
          </a:xfrm>
          <a:custGeom>
            <a:avLst/>
            <a:gdLst>
              <a:gd name="T0" fmla="*/ 2739234 w 4724400"/>
              <a:gd name="T1" fmla="*/ 529605 h 4724400"/>
              <a:gd name="T2" fmla="*/ 1521314 w 4724400"/>
              <a:gd name="T3" fmla="*/ 1321471 h 4724400"/>
              <a:gd name="T4" fmla="*/ 2827515 w 4724400"/>
              <a:gd name="T5" fmla="*/ 1998902 h 4724400"/>
              <a:gd name="T6" fmla="*/ 17694720 60000 65536"/>
              <a:gd name="T7" fmla="*/ 11796480 60000 65536"/>
              <a:gd name="T8" fmla="*/ 5898240 60000 65536"/>
              <a:gd name="T9" fmla="*/ 4253320 w 4724400"/>
              <a:gd name="T10" fmla="*/ 946698 h 4724400"/>
              <a:gd name="T11" fmla="*/ 4724400 w 4724400"/>
              <a:gd name="T12" fmla="*/ 3573150 h 4724400"/>
            </a:gdLst>
            <a:ahLst/>
            <a:cxnLst>
              <a:cxn ang="T6">
                <a:pos x="T0" y="T1"/>
              </a:cxn>
              <a:cxn ang="T7">
                <a:pos x="T2" y="T3"/>
              </a:cxn>
              <a:cxn ang="T8">
                <a:pos x="T4" y="T5"/>
              </a:cxn>
            </a:cxnLst>
            <a:rect l="T9" t="T10" r="T11" b="T12"/>
            <a:pathLst>
              <a:path w="4724400" h="4724400" stroke="0">
                <a:moveTo>
                  <a:pt x="4253322" y="946698"/>
                </a:moveTo>
                <a:lnTo>
                  <a:pt x="4253322" y="946697"/>
                </a:lnTo>
                <a:cubicBezTo>
                  <a:pt x="4559128" y="1355258"/>
                  <a:pt x="4724400" y="1851867"/>
                  <a:pt x="4724400" y="2362200"/>
                </a:cubicBezTo>
                <a:cubicBezTo>
                  <a:pt x="4724400" y="2788599"/>
                  <a:pt x="4608983" y="3207047"/>
                  <a:pt x="4390394" y="3573155"/>
                </a:cubicBezTo>
                <a:lnTo>
                  <a:pt x="2362200" y="2362200"/>
                </a:lnTo>
                <a:close/>
              </a:path>
              <a:path w="4724400" h="4724400" fill="none">
                <a:moveTo>
                  <a:pt x="4253322" y="946698"/>
                </a:moveTo>
                <a:lnTo>
                  <a:pt x="4253322" y="946697"/>
                </a:lnTo>
                <a:cubicBezTo>
                  <a:pt x="4559128" y="1355258"/>
                  <a:pt x="4724400" y="1851867"/>
                  <a:pt x="4724400" y="2362200"/>
                </a:cubicBezTo>
                <a:cubicBezTo>
                  <a:pt x="4724400" y="2788599"/>
                  <a:pt x="4608983" y="3207047"/>
                  <a:pt x="4390394" y="3573155"/>
                </a:cubicBezTo>
              </a:path>
            </a:pathLst>
          </a:custGeom>
          <a:noFill/>
          <a:ln w="1016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57" name="A's Segment (with repl)"/>
          <p:cNvSpPr>
            <a:spLocks noChangeArrowheads="1"/>
          </p:cNvSpPr>
          <p:nvPr/>
        </p:nvSpPr>
        <p:spPr bwMode="auto">
          <a:xfrm>
            <a:off x="2322513" y="1571625"/>
            <a:ext cx="4498975" cy="4429125"/>
          </a:xfrm>
          <a:custGeom>
            <a:avLst/>
            <a:gdLst>
              <a:gd name="T0" fmla="*/ 328268 w 4724400"/>
              <a:gd name="T1" fmla="*/ 2141417 h 4724400"/>
              <a:gd name="T2" fmla="*/ 1521314 w 4724400"/>
              <a:gd name="T3" fmla="*/ 1321471 h 4724400"/>
              <a:gd name="T4" fmla="*/ 2549709 w 4724400"/>
              <a:gd name="T5" fmla="*/ 347673 h 4724400"/>
              <a:gd name="T6" fmla="*/ 5898240 60000 65536"/>
              <a:gd name="T7" fmla="*/ 17694720 60000 65536"/>
              <a:gd name="T8" fmla="*/ 0 60000 65536"/>
              <a:gd name="T9" fmla="*/ 0 w 4724400"/>
              <a:gd name="T10" fmla="*/ 0 h 4724400"/>
              <a:gd name="T11" fmla="*/ 3959038 w 4724400"/>
              <a:gd name="T12" fmla="*/ 3827902 h 4724400"/>
            </a:gdLst>
            <a:ahLst/>
            <a:cxnLst>
              <a:cxn ang="T6">
                <a:pos x="T0" y="T1"/>
              </a:cxn>
              <a:cxn ang="T7">
                <a:pos x="T2" y="T3"/>
              </a:cxn>
              <a:cxn ang="T8">
                <a:pos x="T4" y="T5"/>
              </a:cxn>
            </a:cxnLst>
            <a:rect l="T9" t="T10" r="T11" b="T12"/>
            <a:pathLst>
              <a:path w="4724400" h="4724400" stroke="0">
                <a:moveTo>
                  <a:pt x="509715" y="3827904"/>
                </a:moveTo>
                <a:lnTo>
                  <a:pt x="509715" y="3827903"/>
                </a:lnTo>
                <a:cubicBezTo>
                  <a:pt x="179601" y="3410677"/>
                  <a:pt x="0" y="2894227"/>
                  <a:pt x="0" y="2362200"/>
                </a:cubicBezTo>
                <a:cubicBezTo>
                  <a:pt x="0" y="1057592"/>
                  <a:pt x="1057592" y="0"/>
                  <a:pt x="2362200" y="0"/>
                </a:cubicBezTo>
                <a:cubicBezTo>
                  <a:pt x="2953503" y="-1"/>
                  <a:pt x="3523304" y="221764"/>
                  <a:pt x="3959038" y="621483"/>
                </a:cubicBezTo>
                <a:lnTo>
                  <a:pt x="2362200" y="2362200"/>
                </a:lnTo>
                <a:close/>
              </a:path>
              <a:path w="4724400" h="4724400" fill="none">
                <a:moveTo>
                  <a:pt x="509715" y="3827904"/>
                </a:moveTo>
                <a:lnTo>
                  <a:pt x="509715" y="3827903"/>
                </a:lnTo>
                <a:cubicBezTo>
                  <a:pt x="179601" y="3410677"/>
                  <a:pt x="0" y="2894227"/>
                  <a:pt x="0" y="2362200"/>
                </a:cubicBezTo>
                <a:cubicBezTo>
                  <a:pt x="0" y="1057592"/>
                  <a:pt x="1057592" y="0"/>
                  <a:pt x="2362200" y="0"/>
                </a:cubicBezTo>
                <a:cubicBezTo>
                  <a:pt x="2953503" y="-1"/>
                  <a:pt x="3523304" y="221764"/>
                  <a:pt x="3959038" y="621483"/>
                </a:cubicBezTo>
              </a:path>
            </a:pathLst>
          </a:custGeom>
          <a:noFill/>
          <a:ln w="1016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67" name="A's Segment (with E)"/>
          <p:cNvSpPr>
            <a:spLocks noChangeArrowheads="1"/>
          </p:cNvSpPr>
          <p:nvPr/>
        </p:nvSpPr>
        <p:spPr bwMode="auto">
          <a:xfrm>
            <a:off x="2322513" y="1571625"/>
            <a:ext cx="4498975" cy="4429125"/>
          </a:xfrm>
          <a:custGeom>
            <a:avLst/>
            <a:gdLst>
              <a:gd name="T0" fmla="*/ 1004998 w 4724400"/>
              <a:gd name="T1" fmla="*/ 78435 h 4724400"/>
              <a:gd name="T2" fmla="*/ 1521314 w 4724400"/>
              <a:gd name="T3" fmla="*/ 1321471 h 4724400"/>
              <a:gd name="T4" fmla="*/ 2549709 w 4724400"/>
              <a:gd name="T5" fmla="*/ 347673 h 4724400"/>
              <a:gd name="T6" fmla="*/ 11796480 60000 65536"/>
              <a:gd name="T7" fmla="*/ 17694720 60000 65536"/>
              <a:gd name="T8" fmla="*/ 0 60000 65536"/>
              <a:gd name="T9" fmla="*/ 1560495 w 4724400"/>
              <a:gd name="T10" fmla="*/ 0 h 4724400"/>
              <a:gd name="T11" fmla="*/ 3959038 w 4724400"/>
              <a:gd name="T12" fmla="*/ 621484 h 4724400"/>
            </a:gdLst>
            <a:ahLst/>
            <a:cxnLst>
              <a:cxn ang="T6">
                <a:pos x="T0" y="T1"/>
              </a:cxn>
              <a:cxn ang="T7">
                <a:pos x="T2" y="T3"/>
              </a:cxn>
              <a:cxn ang="T8">
                <a:pos x="T4" y="T5"/>
              </a:cxn>
            </a:cxnLst>
            <a:rect l="T9" t="T10" r="T11" b="T12"/>
            <a:pathLst>
              <a:path w="4724400" h="4724400" stroke="0">
                <a:moveTo>
                  <a:pt x="1560495" y="140206"/>
                </a:moveTo>
                <a:lnTo>
                  <a:pt x="1560494" y="140205"/>
                </a:lnTo>
                <a:cubicBezTo>
                  <a:pt x="1817605" y="47439"/>
                  <a:pt x="2088865" y="-1"/>
                  <a:pt x="2362200" y="0"/>
                </a:cubicBezTo>
                <a:cubicBezTo>
                  <a:pt x="2953503" y="0"/>
                  <a:pt x="3523305" y="221764"/>
                  <a:pt x="3959039" y="621484"/>
                </a:cubicBezTo>
                <a:lnTo>
                  <a:pt x="2362200" y="2362200"/>
                </a:lnTo>
                <a:close/>
              </a:path>
              <a:path w="4724400" h="4724400" fill="none">
                <a:moveTo>
                  <a:pt x="1560495" y="140206"/>
                </a:moveTo>
                <a:lnTo>
                  <a:pt x="1560494" y="140205"/>
                </a:lnTo>
                <a:cubicBezTo>
                  <a:pt x="1817605" y="47439"/>
                  <a:pt x="2088865" y="-1"/>
                  <a:pt x="2362200" y="0"/>
                </a:cubicBezTo>
                <a:cubicBezTo>
                  <a:pt x="2953503" y="0"/>
                  <a:pt x="3523305" y="221764"/>
                  <a:pt x="3959039" y="621484"/>
                </a:cubicBezTo>
              </a:path>
            </a:pathLst>
          </a:custGeom>
          <a:noFill/>
          <a:ln w="1016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36" name="A's Segment (without E)"/>
          <p:cNvSpPr>
            <a:spLocks noChangeArrowheads="1"/>
          </p:cNvSpPr>
          <p:nvPr/>
        </p:nvSpPr>
        <p:spPr bwMode="auto">
          <a:xfrm>
            <a:off x="2322513" y="1571625"/>
            <a:ext cx="4498975" cy="4429125"/>
          </a:xfrm>
          <a:custGeom>
            <a:avLst/>
            <a:gdLst>
              <a:gd name="T0" fmla="*/ 133352 w 4724400"/>
              <a:gd name="T1" fmla="*/ 780432 h 4724400"/>
              <a:gd name="T2" fmla="*/ 1521314 w 4724400"/>
              <a:gd name="T3" fmla="*/ 1321471 h 4724400"/>
              <a:gd name="T4" fmla="*/ 2549709 w 4724400"/>
              <a:gd name="T5" fmla="*/ 347673 h 4724400"/>
              <a:gd name="T6" fmla="*/ 5898240 60000 65536"/>
              <a:gd name="T7" fmla="*/ 17694720 60000 65536"/>
              <a:gd name="T8" fmla="*/ 0 60000 65536"/>
              <a:gd name="T9" fmla="*/ 207060 w 4724400"/>
              <a:gd name="T10" fmla="*/ 0 h 4724400"/>
              <a:gd name="T11" fmla="*/ 3959038 w 4724400"/>
              <a:gd name="T12" fmla="*/ 1395061 h 4724400"/>
            </a:gdLst>
            <a:ahLst/>
            <a:cxnLst>
              <a:cxn ang="T6">
                <a:pos x="T0" y="T1"/>
              </a:cxn>
              <a:cxn ang="T7">
                <a:pos x="T2" y="T3"/>
              </a:cxn>
              <a:cxn ang="T8">
                <a:pos x="T4" y="T5"/>
              </a:cxn>
            </a:cxnLst>
            <a:rect l="T9" t="T10" r="T11" b="T12"/>
            <a:pathLst>
              <a:path w="4724400" h="4724400" stroke="0">
                <a:moveTo>
                  <a:pt x="207060" y="1395061"/>
                </a:moveTo>
                <a:lnTo>
                  <a:pt x="207059" y="1395060"/>
                </a:lnTo>
                <a:cubicBezTo>
                  <a:pt x="588000" y="546184"/>
                  <a:pt x="1431765" y="-1"/>
                  <a:pt x="2362200" y="0"/>
                </a:cubicBezTo>
                <a:cubicBezTo>
                  <a:pt x="2953503" y="0"/>
                  <a:pt x="3523305" y="221764"/>
                  <a:pt x="3959039" y="621484"/>
                </a:cubicBezTo>
                <a:lnTo>
                  <a:pt x="2362200" y="2362200"/>
                </a:lnTo>
                <a:close/>
              </a:path>
              <a:path w="4724400" h="4724400" fill="none">
                <a:moveTo>
                  <a:pt x="207060" y="1395061"/>
                </a:moveTo>
                <a:lnTo>
                  <a:pt x="207059" y="1395060"/>
                </a:lnTo>
                <a:cubicBezTo>
                  <a:pt x="588000" y="546184"/>
                  <a:pt x="1431765" y="-1"/>
                  <a:pt x="2362200" y="0"/>
                </a:cubicBezTo>
                <a:cubicBezTo>
                  <a:pt x="2953503" y="0"/>
                  <a:pt x="3523305" y="221764"/>
                  <a:pt x="3959039" y="621484"/>
                </a:cubicBezTo>
              </a:path>
            </a:pathLst>
          </a:custGeom>
          <a:noFill/>
          <a:ln w="1016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grpSp>
        <p:nvGrpSpPr>
          <p:cNvPr id="3" name="Node F"/>
          <p:cNvGrpSpPr>
            <a:grpSpLocks/>
          </p:cNvGrpSpPr>
          <p:nvPr/>
        </p:nvGrpSpPr>
        <p:grpSpPr bwMode="auto">
          <a:xfrm>
            <a:off x="6530975" y="3714750"/>
            <a:ext cx="508000" cy="500063"/>
            <a:chOff x="1371600" y="5181600"/>
            <a:chExt cx="533400" cy="533400"/>
          </a:xfrm>
        </p:grpSpPr>
        <p:sp>
          <p:nvSpPr>
            <p:cNvPr id="11309" name="F Circle"/>
            <p:cNvSpPr>
              <a:spLocks noChangeArrowheads="1"/>
            </p:cNvSpPr>
            <p:nvPr/>
          </p:nvSpPr>
          <p:spPr bwMode="auto">
            <a:xfrm>
              <a:off x="1371600" y="5181600"/>
              <a:ext cx="533400" cy="533400"/>
            </a:xfrm>
            <a:prstGeom prst="ellipse">
              <a:avLst/>
            </a:prstGeom>
            <a:solidFill>
              <a:srgbClr val="00B0F0"/>
            </a:solidFill>
            <a:ln w="12700" algn="ctr">
              <a:solidFill>
                <a:schemeClr val="tx1"/>
              </a:solidFill>
              <a:round/>
              <a:headEnd/>
              <a:tailEnd/>
            </a:ln>
          </p:spPr>
          <p:txBody>
            <a:bodyPr lIns="86493" tIns="43247" rIns="86493" bIns="43247"/>
            <a:lstStyle/>
            <a:p>
              <a:pPr algn="ctr" defTabSz="865188" eaLnBrk="0" hangingPunct="0"/>
              <a:endParaRPr lang="en-US" sz="2300">
                <a:latin typeface="Times New Roman" pitchFamily="18" charset="0"/>
              </a:endParaRPr>
            </a:p>
          </p:txBody>
        </p:sp>
        <p:sp>
          <p:nvSpPr>
            <p:cNvPr id="11310" name="&quot;F&quot;"/>
            <p:cNvSpPr txBox="1">
              <a:spLocks noChangeArrowheads="1"/>
            </p:cNvSpPr>
            <p:nvPr/>
          </p:nvSpPr>
          <p:spPr bwMode="auto">
            <a:xfrm>
              <a:off x="1371600" y="5181600"/>
              <a:ext cx="53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ctr"/>
              <a:r>
                <a:rPr lang="en-US" sz="2600" b="1">
                  <a:solidFill>
                    <a:schemeClr val="bg1"/>
                  </a:solidFill>
                  <a:latin typeface="Tahoma" pitchFamily="34" charset="0"/>
                </a:rPr>
                <a:t>F</a:t>
              </a:r>
            </a:p>
          </p:txBody>
        </p:sp>
      </p:grpSp>
      <p:grpSp>
        <p:nvGrpSpPr>
          <p:cNvPr id="4" name="Node E"/>
          <p:cNvGrpSpPr>
            <a:grpSpLocks/>
          </p:cNvGrpSpPr>
          <p:nvPr/>
        </p:nvGrpSpPr>
        <p:grpSpPr bwMode="auto">
          <a:xfrm>
            <a:off x="3338513" y="1500188"/>
            <a:ext cx="508000" cy="500062"/>
            <a:chOff x="1371600" y="5181600"/>
            <a:chExt cx="533400" cy="533400"/>
          </a:xfrm>
        </p:grpSpPr>
        <p:sp>
          <p:nvSpPr>
            <p:cNvPr id="11307" name="E Circle"/>
            <p:cNvSpPr>
              <a:spLocks noChangeArrowheads="1"/>
            </p:cNvSpPr>
            <p:nvPr/>
          </p:nvSpPr>
          <p:spPr bwMode="auto">
            <a:xfrm>
              <a:off x="1371600" y="5181600"/>
              <a:ext cx="533400" cy="533400"/>
            </a:xfrm>
            <a:prstGeom prst="ellipse">
              <a:avLst/>
            </a:prstGeom>
            <a:solidFill>
              <a:srgbClr val="FF0000"/>
            </a:solidFill>
            <a:ln w="12700" algn="ctr">
              <a:solidFill>
                <a:schemeClr val="tx1"/>
              </a:solidFill>
              <a:round/>
              <a:headEnd/>
              <a:tailEnd/>
            </a:ln>
          </p:spPr>
          <p:txBody>
            <a:bodyPr lIns="86493" tIns="43247" rIns="86493" bIns="43247"/>
            <a:lstStyle/>
            <a:p>
              <a:pPr algn="ctr" defTabSz="865188" eaLnBrk="0" hangingPunct="0"/>
              <a:endParaRPr lang="en-US" sz="2300">
                <a:latin typeface="Times New Roman" pitchFamily="18" charset="0"/>
              </a:endParaRPr>
            </a:p>
          </p:txBody>
        </p:sp>
        <p:sp>
          <p:nvSpPr>
            <p:cNvPr id="11308" name="&quot;E&quot;"/>
            <p:cNvSpPr txBox="1">
              <a:spLocks noChangeArrowheads="1"/>
            </p:cNvSpPr>
            <p:nvPr/>
          </p:nvSpPr>
          <p:spPr bwMode="auto">
            <a:xfrm>
              <a:off x="1371600" y="5181600"/>
              <a:ext cx="53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ctr"/>
              <a:r>
                <a:rPr lang="en-US" sz="2600" b="1">
                  <a:solidFill>
                    <a:schemeClr val="bg1"/>
                  </a:solidFill>
                  <a:latin typeface="Tahoma" pitchFamily="34" charset="0"/>
                </a:rPr>
                <a:t>E</a:t>
              </a:r>
            </a:p>
          </p:txBody>
        </p:sp>
      </p:grpSp>
      <p:grpSp>
        <p:nvGrpSpPr>
          <p:cNvPr id="5" name="Node D"/>
          <p:cNvGrpSpPr>
            <a:grpSpLocks/>
          </p:cNvGrpSpPr>
          <p:nvPr/>
        </p:nvGrpSpPr>
        <p:grpSpPr bwMode="auto">
          <a:xfrm>
            <a:off x="2684463" y="5072063"/>
            <a:ext cx="508000" cy="500062"/>
            <a:chOff x="838200" y="6019800"/>
            <a:chExt cx="533400" cy="533400"/>
          </a:xfrm>
        </p:grpSpPr>
        <p:sp>
          <p:nvSpPr>
            <p:cNvPr id="11305" name="Oval 28"/>
            <p:cNvSpPr>
              <a:spLocks noChangeArrowheads="1"/>
            </p:cNvSpPr>
            <p:nvPr/>
          </p:nvSpPr>
          <p:spPr bwMode="auto">
            <a:xfrm>
              <a:off x="838200" y="6019800"/>
              <a:ext cx="533400" cy="533400"/>
            </a:xfrm>
            <a:prstGeom prst="ellipse">
              <a:avLst/>
            </a:prstGeom>
            <a:solidFill>
              <a:schemeClr val="tx1"/>
            </a:solidFill>
            <a:ln w="9525" algn="ctr">
              <a:solidFill>
                <a:schemeClr val="tx1"/>
              </a:solidFill>
              <a:round/>
              <a:headEnd/>
              <a:tailEnd/>
            </a:ln>
          </p:spPr>
          <p:txBody>
            <a:bodyPr lIns="86493" tIns="43247" rIns="86493" bIns="43247"/>
            <a:lstStyle/>
            <a:p>
              <a:pPr algn="ctr" defTabSz="865188" eaLnBrk="0" hangingPunct="0"/>
              <a:endParaRPr lang="en-US" sz="2300">
                <a:latin typeface="Times New Roman" pitchFamily="18" charset="0"/>
              </a:endParaRPr>
            </a:p>
          </p:txBody>
        </p:sp>
        <p:sp>
          <p:nvSpPr>
            <p:cNvPr id="11306" name="TextBox 29"/>
            <p:cNvSpPr txBox="1">
              <a:spLocks noChangeArrowheads="1"/>
            </p:cNvSpPr>
            <p:nvPr/>
          </p:nvSpPr>
          <p:spPr bwMode="auto">
            <a:xfrm>
              <a:off x="838200" y="6019800"/>
              <a:ext cx="53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ctr"/>
              <a:r>
                <a:rPr lang="en-US" sz="2600" b="1">
                  <a:solidFill>
                    <a:schemeClr val="bg1"/>
                  </a:solidFill>
                  <a:latin typeface="Tahoma" pitchFamily="34" charset="0"/>
                </a:rPr>
                <a:t>D</a:t>
              </a:r>
            </a:p>
          </p:txBody>
        </p:sp>
      </p:grpSp>
      <p:grpSp>
        <p:nvGrpSpPr>
          <p:cNvPr id="6" name="Node C"/>
          <p:cNvGrpSpPr>
            <a:grpSpLocks/>
          </p:cNvGrpSpPr>
          <p:nvPr/>
        </p:nvGrpSpPr>
        <p:grpSpPr bwMode="auto">
          <a:xfrm>
            <a:off x="2176463" y="2857500"/>
            <a:ext cx="508000" cy="500063"/>
            <a:chOff x="914400" y="5105400"/>
            <a:chExt cx="533400" cy="533400"/>
          </a:xfrm>
        </p:grpSpPr>
        <p:sp>
          <p:nvSpPr>
            <p:cNvPr id="11303" name="Oval 24"/>
            <p:cNvSpPr>
              <a:spLocks noChangeArrowheads="1"/>
            </p:cNvSpPr>
            <p:nvPr/>
          </p:nvSpPr>
          <p:spPr bwMode="auto">
            <a:xfrm>
              <a:off x="914400" y="5105400"/>
              <a:ext cx="533400" cy="533400"/>
            </a:xfrm>
            <a:prstGeom prst="ellipse">
              <a:avLst/>
            </a:prstGeom>
            <a:solidFill>
              <a:srgbClr val="00B050"/>
            </a:solidFill>
            <a:ln w="12700" algn="ctr">
              <a:solidFill>
                <a:schemeClr val="tx1"/>
              </a:solidFill>
              <a:round/>
              <a:headEnd/>
              <a:tailEnd/>
            </a:ln>
          </p:spPr>
          <p:txBody>
            <a:bodyPr lIns="86493" tIns="43247" rIns="86493" bIns="43247"/>
            <a:lstStyle/>
            <a:p>
              <a:pPr algn="ctr" defTabSz="865188" eaLnBrk="0" hangingPunct="0"/>
              <a:endParaRPr lang="en-US" sz="2300">
                <a:latin typeface="Times New Roman" pitchFamily="18" charset="0"/>
              </a:endParaRPr>
            </a:p>
          </p:txBody>
        </p:sp>
        <p:sp>
          <p:nvSpPr>
            <p:cNvPr id="11304" name="TextBox 25"/>
            <p:cNvSpPr txBox="1">
              <a:spLocks noChangeArrowheads="1"/>
            </p:cNvSpPr>
            <p:nvPr/>
          </p:nvSpPr>
          <p:spPr bwMode="auto">
            <a:xfrm>
              <a:off x="914400" y="5105400"/>
              <a:ext cx="53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ctr"/>
              <a:r>
                <a:rPr lang="en-US" sz="2600" b="1">
                  <a:solidFill>
                    <a:schemeClr val="bg1"/>
                  </a:solidFill>
                  <a:latin typeface="Tahoma" pitchFamily="34" charset="0"/>
                </a:rPr>
                <a:t>C</a:t>
              </a:r>
            </a:p>
          </p:txBody>
        </p:sp>
      </p:grpSp>
      <p:grpSp>
        <p:nvGrpSpPr>
          <p:cNvPr id="7" name="Node B"/>
          <p:cNvGrpSpPr>
            <a:grpSpLocks/>
          </p:cNvGrpSpPr>
          <p:nvPr/>
        </p:nvGrpSpPr>
        <p:grpSpPr bwMode="auto">
          <a:xfrm>
            <a:off x="6096000" y="4857750"/>
            <a:ext cx="508000" cy="500063"/>
            <a:chOff x="457200" y="2895600"/>
            <a:chExt cx="533400" cy="533400"/>
          </a:xfrm>
        </p:grpSpPr>
        <p:sp>
          <p:nvSpPr>
            <p:cNvPr id="11301" name="Oval 20"/>
            <p:cNvSpPr>
              <a:spLocks noChangeArrowheads="1"/>
            </p:cNvSpPr>
            <p:nvPr/>
          </p:nvSpPr>
          <p:spPr bwMode="auto">
            <a:xfrm>
              <a:off x="457200" y="2895600"/>
              <a:ext cx="533400" cy="533400"/>
            </a:xfrm>
            <a:prstGeom prst="ellipse">
              <a:avLst/>
            </a:prstGeom>
            <a:solidFill>
              <a:srgbClr val="0070C0"/>
            </a:solidFill>
            <a:ln w="12700" algn="ctr">
              <a:solidFill>
                <a:schemeClr val="tx1"/>
              </a:solidFill>
              <a:round/>
              <a:headEnd/>
              <a:tailEnd/>
            </a:ln>
          </p:spPr>
          <p:txBody>
            <a:bodyPr lIns="86493" tIns="43247" rIns="86493" bIns="43247"/>
            <a:lstStyle/>
            <a:p>
              <a:pPr algn="ctr" defTabSz="865188" eaLnBrk="0" hangingPunct="0"/>
              <a:endParaRPr lang="en-US" sz="2300">
                <a:latin typeface="Times New Roman" pitchFamily="18" charset="0"/>
              </a:endParaRPr>
            </a:p>
          </p:txBody>
        </p:sp>
        <p:sp>
          <p:nvSpPr>
            <p:cNvPr id="11302" name="TextBox 21"/>
            <p:cNvSpPr txBox="1">
              <a:spLocks noChangeArrowheads="1"/>
            </p:cNvSpPr>
            <p:nvPr/>
          </p:nvSpPr>
          <p:spPr bwMode="auto">
            <a:xfrm>
              <a:off x="457200" y="2895600"/>
              <a:ext cx="53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ctr"/>
              <a:r>
                <a:rPr lang="en-US" sz="2600" b="1">
                  <a:solidFill>
                    <a:schemeClr val="bg1"/>
                  </a:solidFill>
                  <a:latin typeface="Tahoma" pitchFamily="34" charset="0"/>
                </a:rPr>
                <a:t>B</a:t>
              </a:r>
            </a:p>
          </p:txBody>
        </p:sp>
      </p:grpSp>
      <p:grpSp>
        <p:nvGrpSpPr>
          <p:cNvPr id="8" name="Node A"/>
          <p:cNvGrpSpPr>
            <a:grpSpLocks/>
          </p:cNvGrpSpPr>
          <p:nvPr/>
        </p:nvGrpSpPr>
        <p:grpSpPr bwMode="auto">
          <a:xfrm>
            <a:off x="6022975" y="2071688"/>
            <a:ext cx="508000" cy="500062"/>
            <a:chOff x="762000" y="4114800"/>
            <a:chExt cx="533400" cy="533400"/>
          </a:xfrm>
        </p:grpSpPr>
        <p:sp>
          <p:nvSpPr>
            <p:cNvPr id="11299" name="Oval 22"/>
            <p:cNvSpPr>
              <a:spLocks noChangeArrowheads="1"/>
            </p:cNvSpPr>
            <p:nvPr/>
          </p:nvSpPr>
          <p:spPr bwMode="auto">
            <a:xfrm>
              <a:off x="762000" y="4114800"/>
              <a:ext cx="533400" cy="533400"/>
            </a:xfrm>
            <a:prstGeom prst="ellipse">
              <a:avLst/>
            </a:prstGeom>
            <a:solidFill>
              <a:srgbClr val="C00000"/>
            </a:solidFill>
            <a:ln w="12700" algn="ctr">
              <a:solidFill>
                <a:schemeClr val="tx1"/>
              </a:solidFill>
              <a:round/>
              <a:headEnd/>
              <a:tailEnd/>
            </a:ln>
          </p:spPr>
          <p:txBody>
            <a:bodyPr lIns="86493" tIns="43247" rIns="86493" bIns="43247"/>
            <a:lstStyle/>
            <a:p>
              <a:pPr algn="ctr" defTabSz="865188" eaLnBrk="0" hangingPunct="0"/>
              <a:endParaRPr lang="en-US" sz="2300">
                <a:latin typeface="Times New Roman" pitchFamily="18" charset="0"/>
              </a:endParaRPr>
            </a:p>
          </p:txBody>
        </p:sp>
        <p:sp>
          <p:nvSpPr>
            <p:cNvPr id="11300" name="TextBox 23"/>
            <p:cNvSpPr txBox="1">
              <a:spLocks noChangeArrowheads="1"/>
            </p:cNvSpPr>
            <p:nvPr/>
          </p:nvSpPr>
          <p:spPr bwMode="auto">
            <a:xfrm>
              <a:off x="762000" y="4114800"/>
              <a:ext cx="53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ctr"/>
              <a:r>
                <a:rPr lang="en-US" sz="2600" b="1">
                  <a:solidFill>
                    <a:schemeClr val="bg1"/>
                  </a:solidFill>
                  <a:latin typeface="Tahoma" pitchFamily="34" charset="0"/>
                </a:rPr>
                <a:t>A</a:t>
              </a:r>
            </a:p>
          </p:txBody>
        </p:sp>
      </p:grpSp>
      <p:sp>
        <p:nvSpPr>
          <p:cNvPr id="88" name="h(k2) -&gt; C arrow"/>
          <p:cNvSpPr>
            <a:spLocks noChangeArrowheads="1"/>
          </p:cNvSpPr>
          <p:nvPr/>
        </p:nvSpPr>
        <p:spPr bwMode="auto">
          <a:xfrm>
            <a:off x="2116138" y="3322638"/>
            <a:ext cx="125412" cy="592137"/>
          </a:xfrm>
          <a:custGeom>
            <a:avLst/>
            <a:gdLst>
              <a:gd name="T0" fmla="*/ 78943 w 132169"/>
              <a:gd name="T1" fmla="*/ 347947 h 631178"/>
              <a:gd name="T2" fmla="*/ 1612 w 132169"/>
              <a:gd name="T3" fmla="*/ 178435 h 631178"/>
              <a:gd name="T4" fmla="*/ 69276 w 132169"/>
              <a:gd name="T5" fmla="*/ 0 h 631178"/>
              <a:gd name="T6" fmla="*/ 0 60000 65536"/>
              <a:gd name="T7" fmla="*/ 0 60000 65536"/>
              <a:gd name="T8" fmla="*/ 0 60000 65536"/>
              <a:gd name="T9" fmla="*/ 0 w 132169"/>
              <a:gd name="T10" fmla="*/ 0 h 631178"/>
              <a:gd name="T11" fmla="*/ 132169 w 132169"/>
              <a:gd name="T12" fmla="*/ 631178 h 631178"/>
            </a:gdLst>
            <a:ahLst/>
            <a:cxnLst>
              <a:cxn ang="T6">
                <a:pos x="T0" y="T1"/>
              </a:cxn>
              <a:cxn ang="T7">
                <a:pos x="T2" y="T3"/>
              </a:cxn>
              <a:cxn ang="T8">
                <a:pos x="T4" y="T5"/>
              </a:cxn>
            </a:cxnLst>
            <a:rect l="T9" t="T10" r="T11" b="T12"/>
            <a:pathLst>
              <a:path w="132169" h="631178">
                <a:moveTo>
                  <a:pt x="132169" y="631178"/>
                </a:moveTo>
                <a:cubicBezTo>
                  <a:pt x="68781" y="530027"/>
                  <a:pt x="5394" y="428877"/>
                  <a:pt x="2697" y="323681"/>
                </a:cubicBezTo>
                <a:cubicBezTo>
                  <a:pt x="0" y="218485"/>
                  <a:pt x="57992" y="109242"/>
                  <a:pt x="115985" y="0"/>
                </a:cubicBezTo>
              </a:path>
            </a:pathLst>
          </a:custGeom>
          <a:noFill/>
          <a:ln w="9525" algn="ctr">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56" name="N=3"/>
          <p:cNvSpPr txBox="1">
            <a:spLocks noChangeArrowheads="1"/>
          </p:cNvSpPr>
          <p:nvPr/>
        </p:nvSpPr>
        <p:spPr bwMode="auto">
          <a:xfrm>
            <a:off x="7475538" y="2214563"/>
            <a:ext cx="74453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ctr"/>
            <a:r>
              <a:rPr lang="en-US" sz="2300">
                <a:latin typeface="Tahoma" pitchFamily="34" charset="0"/>
                <a:cs typeface="Courier New" pitchFamily="49" charset="0"/>
              </a:rPr>
              <a:t>N=3</a:t>
            </a:r>
          </a:p>
        </p:txBody>
      </p:sp>
      <p:sp>
        <p:nvSpPr>
          <p:cNvPr id="75" name="h(k1) -&gt; B arrow"/>
          <p:cNvSpPr>
            <a:spLocks noChangeArrowheads="1"/>
          </p:cNvSpPr>
          <p:nvPr/>
        </p:nvSpPr>
        <p:spPr bwMode="auto">
          <a:xfrm>
            <a:off x="5487988" y="1563688"/>
            <a:ext cx="1909762" cy="3402012"/>
          </a:xfrm>
          <a:custGeom>
            <a:avLst/>
            <a:gdLst>
              <a:gd name="T0" fmla="*/ 0 w 2005012"/>
              <a:gd name="T1" fmla="*/ 68616 h 3627437"/>
              <a:gd name="T2" fmla="*/ 626940 w 2005012"/>
              <a:gd name="T3" fmla="*/ 36536 h 3627437"/>
              <a:gd name="T4" fmla="*/ 1014177 w 2005012"/>
              <a:gd name="T5" fmla="*/ 287834 h 3627437"/>
              <a:gd name="T6" fmla="*/ 1272327 w 2005012"/>
              <a:gd name="T7" fmla="*/ 747662 h 3627437"/>
              <a:gd name="T8" fmla="*/ 1143252 w 2005012"/>
              <a:gd name="T9" fmla="*/ 1538973 h 3627437"/>
              <a:gd name="T10" fmla="*/ 786756 w 2005012"/>
              <a:gd name="T11" fmla="*/ 2036217 h 3627437"/>
              <a:gd name="T12" fmla="*/ 0 60000 65536"/>
              <a:gd name="T13" fmla="*/ 0 60000 65536"/>
              <a:gd name="T14" fmla="*/ 0 60000 65536"/>
              <a:gd name="T15" fmla="*/ 0 60000 65536"/>
              <a:gd name="T16" fmla="*/ 0 60000 65536"/>
              <a:gd name="T17" fmla="*/ 0 60000 65536"/>
              <a:gd name="T18" fmla="*/ 0 w 2005012"/>
              <a:gd name="T19" fmla="*/ 0 h 3627437"/>
              <a:gd name="T20" fmla="*/ 2005012 w 2005012"/>
              <a:gd name="T21" fmla="*/ 3627437 h 3627437"/>
            </a:gdLst>
            <a:ahLst/>
            <a:cxnLst>
              <a:cxn ang="T12">
                <a:pos x="T0" y="T1"/>
              </a:cxn>
              <a:cxn ang="T13">
                <a:pos x="T2" y="T3"/>
              </a:cxn>
              <a:cxn ang="T14">
                <a:pos x="T4" y="T5"/>
              </a:cxn>
              <a:cxn ang="T15">
                <a:pos x="T6" y="T7"/>
              </a:cxn>
              <a:cxn ang="T16">
                <a:pos x="T8" y="T9"/>
              </a:cxn>
              <a:cxn ang="T17">
                <a:pos x="T10" y="T11"/>
              </a:cxn>
            </a:cxnLst>
            <a:rect l="T18" t="T19" r="T20" b="T21"/>
            <a:pathLst>
              <a:path w="2005012" h="3627437">
                <a:moveTo>
                  <a:pt x="0" y="122237"/>
                </a:moveTo>
                <a:cubicBezTo>
                  <a:pt x="354806" y="61118"/>
                  <a:pt x="709613" y="0"/>
                  <a:pt x="971550" y="65087"/>
                </a:cubicBezTo>
                <a:cubicBezTo>
                  <a:pt x="1233487" y="130174"/>
                  <a:pt x="1404938" y="301625"/>
                  <a:pt x="1571625" y="512762"/>
                </a:cubicBezTo>
                <a:cubicBezTo>
                  <a:pt x="1738313" y="723900"/>
                  <a:pt x="1938338" y="960437"/>
                  <a:pt x="1971675" y="1331912"/>
                </a:cubicBezTo>
                <a:cubicBezTo>
                  <a:pt x="2005012" y="1703387"/>
                  <a:pt x="1897062" y="2359025"/>
                  <a:pt x="1771650" y="2741612"/>
                </a:cubicBezTo>
                <a:cubicBezTo>
                  <a:pt x="1646238" y="3124199"/>
                  <a:pt x="1432719" y="3375818"/>
                  <a:pt x="1219200" y="3627437"/>
                </a:cubicBezTo>
              </a:path>
            </a:pathLst>
          </a:custGeom>
          <a:noFill/>
          <a:ln w="9525" algn="ctr">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74" name="h(k1) -&gt; F arrow"/>
          <p:cNvSpPr>
            <a:spLocks noChangeArrowheads="1"/>
          </p:cNvSpPr>
          <p:nvPr/>
        </p:nvSpPr>
        <p:spPr bwMode="auto">
          <a:xfrm>
            <a:off x="5487988" y="1644650"/>
            <a:ext cx="1603375" cy="2043113"/>
          </a:xfrm>
          <a:custGeom>
            <a:avLst/>
            <a:gdLst>
              <a:gd name="T0" fmla="*/ 0 w 1682750"/>
              <a:gd name="T1" fmla="*/ 20399 h 2179637"/>
              <a:gd name="T2" fmla="*/ 425455 w 1682750"/>
              <a:gd name="T3" fmla="*/ 31042 h 2179637"/>
              <a:gd name="T4" fmla="*/ 746088 w 1682750"/>
              <a:gd name="T5" fmla="*/ 206654 h 2179637"/>
              <a:gd name="T6" fmla="*/ 974232 w 1682750"/>
              <a:gd name="T7" fmla="*/ 504663 h 2179637"/>
              <a:gd name="T8" fmla="*/ 1085220 w 1682750"/>
              <a:gd name="T9" fmla="*/ 808000 h 2179637"/>
              <a:gd name="T10" fmla="*/ 998895 w 1682750"/>
              <a:gd name="T11" fmla="*/ 1217752 h 2179637"/>
              <a:gd name="T12" fmla="*/ 0 60000 65536"/>
              <a:gd name="T13" fmla="*/ 0 60000 65536"/>
              <a:gd name="T14" fmla="*/ 0 60000 65536"/>
              <a:gd name="T15" fmla="*/ 0 60000 65536"/>
              <a:gd name="T16" fmla="*/ 0 60000 65536"/>
              <a:gd name="T17" fmla="*/ 0 60000 65536"/>
              <a:gd name="T18" fmla="*/ 0 w 1682750"/>
              <a:gd name="T19" fmla="*/ 0 h 2179637"/>
              <a:gd name="T20" fmla="*/ 1682750 w 1682750"/>
              <a:gd name="T21" fmla="*/ 2179637 h 2179637"/>
            </a:gdLst>
            <a:ahLst/>
            <a:cxnLst>
              <a:cxn ang="T12">
                <a:pos x="T0" y="T1"/>
              </a:cxn>
              <a:cxn ang="T13">
                <a:pos x="T2" y="T3"/>
              </a:cxn>
              <a:cxn ang="T14">
                <a:pos x="T4" y="T5"/>
              </a:cxn>
              <a:cxn ang="T15">
                <a:pos x="T6" y="T7"/>
              </a:cxn>
              <a:cxn ang="T16">
                <a:pos x="T8" y="T9"/>
              </a:cxn>
              <a:cxn ang="T17">
                <a:pos x="T10" y="T11"/>
              </a:cxn>
            </a:cxnLst>
            <a:rect l="T18" t="T19" r="T20" b="T21"/>
            <a:pathLst>
              <a:path w="1682750" h="2179637">
                <a:moveTo>
                  <a:pt x="0" y="36512"/>
                </a:moveTo>
                <a:cubicBezTo>
                  <a:pt x="232569" y="18256"/>
                  <a:pt x="465138" y="0"/>
                  <a:pt x="657225" y="55562"/>
                </a:cubicBezTo>
                <a:cubicBezTo>
                  <a:pt x="849312" y="111124"/>
                  <a:pt x="1011238" y="228600"/>
                  <a:pt x="1152525" y="369887"/>
                </a:cubicBezTo>
                <a:cubicBezTo>
                  <a:pt x="1293812" y="511174"/>
                  <a:pt x="1417638" y="723900"/>
                  <a:pt x="1504950" y="903287"/>
                </a:cubicBezTo>
                <a:cubicBezTo>
                  <a:pt x="1592262" y="1082674"/>
                  <a:pt x="1670050" y="1233487"/>
                  <a:pt x="1676400" y="1446212"/>
                </a:cubicBezTo>
                <a:cubicBezTo>
                  <a:pt x="1682750" y="1658937"/>
                  <a:pt x="1612900" y="1919287"/>
                  <a:pt x="1543050" y="2179637"/>
                </a:cubicBezTo>
              </a:path>
            </a:pathLst>
          </a:custGeom>
          <a:noFill/>
          <a:ln w="9525" algn="ctr">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48" name="h(k1) -&gt; A arrow"/>
          <p:cNvSpPr>
            <a:spLocks noChangeArrowheads="1"/>
          </p:cNvSpPr>
          <p:nvPr/>
        </p:nvSpPr>
        <p:spPr bwMode="auto">
          <a:xfrm>
            <a:off x="5478463" y="1679575"/>
            <a:ext cx="727075" cy="357188"/>
          </a:xfrm>
          <a:custGeom>
            <a:avLst/>
            <a:gdLst>
              <a:gd name="T0" fmla="*/ 0 w 762000"/>
              <a:gd name="T1" fmla="*/ 0 h 381000"/>
              <a:gd name="T2" fmla="*/ 256016 w 762000"/>
              <a:gd name="T3" fmla="*/ 15985 h 381000"/>
              <a:gd name="T4" fmla="*/ 418367 w 762000"/>
              <a:gd name="T5" fmla="*/ 90585 h 381000"/>
              <a:gd name="T6" fmla="*/ 499543 w 762000"/>
              <a:gd name="T7" fmla="*/ 213143 h 381000"/>
              <a:gd name="T8" fmla="*/ 0 60000 65536"/>
              <a:gd name="T9" fmla="*/ 0 60000 65536"/>
              <a:gd name="T10" fmla="*/ 0 60000 65536"/>
              <a:gd name="T11" fmla="*/ 0 60000 65536"/>
              <a:gd name="T12" fmla="*/ 0 w 762000"/>
              <a:gd name="T13" fmla="*/ 0 h 381000"/>
              <a:gd name="T14" fmla="*/ 762000 w 762000"/>
              <a:gd name="T15" fmla="*/ 381000 h 381000"/>
            </a:gdLst>
            <a:ahLst/>
            <a:cxnLst>
              <a:cxn ang="T8">
                <a:pos x="T0" y="T1"/>
              </a:cxn>
              <a:cxn ang="T9">
                <a:pos x="T2" y="T3"/>
              </a:cxn>
              <a:cxn ang="T10">
                <a:pos x="T4" y="T5"/>
              </a:cxn>
              <a:cxn ang="T11">
                <a:pos x="T6" y="T7"/>
              </a:cxn>
            </a:cxnLst>
            <a:rect l="T12" t="T13" r="T14" b="T15"/>
            <a:pathLst>
              <a:path w="762000" h="381000">
                <a:moveTo>
                  <a:pt x="0" y="0"/>
                </a:moveTo>
                <a:cubicBezTo>
                  <a:pt x="142081" y="794"/>
                  <a:pt x="284163" y="1588"/>
                  <a:pt x="390525" y="28575"/>
                </a:cubicBezTo>
                <a:cubicBezTo>
                  <a:pt x="496888" y="55563"/>
                  <a:pt x="576263" y="103188"/>
                  <a:pt x="638175" y="161925"/>
                </a:cubicBezTo>
                <a:cubicBezTo>
                  <a:pt x="700087" y="220662"/>
                  <a:pt x="731043" y="300831"/>
                  <a:pt x="762000" y="381000"/>
                </a:cubicBezTo>
              </a:path>
            </a:pathLst>
          </a:custGeom>
          <a:noFill/>
          <a:ln w="9525" algn="ctr">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43" name="h(k2) arrow"/>
          <p:cNvSpPr>
            <a:spLocks noChangeArrowheads="1"/>
          </p:cNvSpPr>
          <p:nvPr/>
        </p:nvSpPr>
        <p:spPr bwMode="auto">
          <a:xfrm>
            <a:off x="1379538" y="3714750"/>
            <a:ext cx="1233487" cy="285750"/>
          </a:xfrm>
          <a:custGeom>
            <a:avLst/>
            <a:gdLst>
              <a:gd name="T0" fmla="*/ 629621 w 1295400"/>
              <a:gd name="T1" fmla="*/ 158565 h 304800"/>
              <a:gd name="T2" fmla="*/ 416821 w 1295400"/>
              <a:gd name="T3" fmla="*/ 85255 h 304800"/>
              <a:gd name="T4" fmla="*/ 137835 w 1295400"/>
              <a:gd name="T5" fmla="*/ 148598 h 304800"/>
              <a:gd name="T6" fmla="*/ 17694720 60000 65536"/>
              <a:gd name="T7" fmla="*/ 5898240 60000 65536"/>
              <a:gd name="T8" fmla="*/ 17694720 60000 65536"/>
              <a:gd name="T9" fmla="*/ 214182 w 1295400"/>
              <a:gd name="T10" fmla="*/ 265629 h 304800"/>
              <a:gd name="T11" fmla="*/ 978371 w 1295400"/>
              <a:gd name="T12" fmla="*/ 304800 h 304800"/>
            </a:gdLst>
            <a:ahLst/>
            <a:cxnLst>
              <a:cxn ang="T6">
                <a:pos x="T0" y="T1"/>
              </a:cxn>
              <a:cxn ang="T7">
                <a:pos x="T2" y="T3"/>
              </a:cxn>
              <a:cxn ang="T8">
                <a:pos x="T4" y="T5"/>
              </a:cxn>
            </a:cxnLst>
            <a:rect l="T9" t="T10" r="T11" b="T12"/>
            <a:pathLst>
              <a:path w="1295400" h="304800" stroke="0">
                <a:moveTo>
                  <a:pt x="978371" y="283443"/>
                </a:moveTo>
                <a:lnTo>
                  <a:pt x="978370" y="283442"/>
                </a:lnTo>
                <a:cubicBezTo>
                  <a:pt x="878302" y="297422"/>
                  <a:pt x="764076" y="304799"/>
                  <a:pt x="647700" y="304800"/>
                </a:cubicBezTo>
                <a:cubicBezTo>
                  <a:pt x="487585" y="304800"/>
                  <a:pt x="333145" y="290845"/>
                  <a:pt x="214183" y="265629"/>
                </a:cubicBezTo>
                <a:lnTo>
                  <a:pt x="647700" y="152400"/>
                </a:lnTo>
                <a:close/>
              </a:path>
              <a:path w="1295400" h="304800" fill="none">
                <a:moveTo>
                  <a:pt x="978371" y="283443"/>
                </a:moveTo>
                <a:lnTo>
                  <a:pt x="978370" y="283442"/>
                </a:lnTo>
                <a:cubicBezTo>
                  <a:pt x="878302" y="297422"/>
                  <a:pt x="764076" y="304799"/>
                  <a:pt x="647700" y="304800"/>
                </a:cubicBezTo>
                <a:cubicBezTo>
                  <a:pt x="487585" y="304800"/>
                  <a:pt x="333145" y="290845"/>
                  <a:pt x="214183" y="265629"/>
                </a:cubicBezTo>
              </a:path>
            </a:pathLst>
          </a:custGeom>
          <a:noFill/>
          <a:ln w="9525" algn="ctr">
            <a:solidFill>
              <a:schemeClr val="tx1"/>
            </a:solidFill>
            <a:round/>
            <a:headEnd type="triangle" w="lg" len="lg"/>
            <a:tailEnd/>
          </a:ln>
          <a:extLst>
            <a:ext uri="{909E8E84-426E-40DD-AFC4-6F175D3DCCD1}">
              <a14:hiddenFill xmlns:a14="http://schemas.microsoft.com/office/drawing/2010/main">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44" name="h(k2) label"/>
          <p:cNvSpPr txBox="1">
            <a:spLocks noChangeArrowheads="1"/>
          </p:cNvSpPr>
          <p:nvPr/>
        </p:nvSpPr>
        <p:spPr bwMode="auto">
          <a:xfrm>
            <a:off x="498475" y="3714750"/>
            <a:ext cx="116998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ctr"/>
            <a:r>
              <a:rPr lang="en-US" sz="2300">
                <a:latin typeface="Tahoma" pitchFamily="34" charset="0"/>
                <a:cs typeface="Courier New" pitchFamily="49" charset="0"/>
              </a:rPr>
              <a:t>h(key2)</a:t>
            </a:r>
          </a:p>
        </p:txBody>
      </p:sp>
      <p:grpSp>
        <p:nvGrpSpPr>
          <p:cNvPr id="9" name="h(k1)"/>
          <p:cNvGrpSpPr>
            <a:grpSpLocks/>
          </p:cNvGrpSpPr>
          <p:nvPr/>
        </p:nvGrpSpPr>
        <p:grpSpPr bwMode="auto">
          <a:xfrm>
            <a:off x="5370513" y="1000125"/>
            <a:ext cx="2041525" cy="1357313"/>
            <a:chOff x="5638800" y="1066800"/>
            <a:chExt cx="2143134" cy="1447800"/>
          </a:xfrm>
        </p:grpSpPr>
        <p:sp>
          <p:nvSpPr>
            <p:cNvPr id="11297" name="h(k1) arrow"/>
            <p:cNvSpPr>
              <a:spLocks noChangeArrowheads="1"/>
            </p:cNvSpPr>
            <p:nvPr/>
          </p:nvSpPr>
          <p:spPr bwMode="auto">
            <a:xfrm>
              <a:off x="5638800" y="1295400"/>
              <a:ext cx="1981208" cy="1219200"/>
            </a:xfrm>
            <a:custGeom>
              <a:avLst/>
              <a:gdLst>
                <a:gd name="T0" fmla="*/ 14891 w 1981208"/>
                <a:gd name="T1" fmla="*/ 504299 h 1219200"/>
                <a:gd name="T2" fmla="*/ 990604 w 1981208"/>
                <a:gd name="T3" fmla="*/ 609600 h 1219200"/>
                <a:gd name="T4" fmla="*/ 964399 w 1981208"/>
                <a:gd name="T5" fmla="*/ 213 h 1219200"/>
                <a:gd name="T6" fmla="*/ 5898240 60000 65536"/>
                <a:gd name="T7" fmla="*/ 17694720 60000 65536"/>
                <a:gd name="T8" fmla="*/ 0 60000 65536"/>
                <a:gd name="T9" fmla="*/ 14891 w 1981208"/>
                <a:gd name="T10" fmla="*/ 213 h 1219200"/>
                <a:gd name="T11" fmla="*/ 964399 w 1981208"/>
                <a:gd name="T12" fmla="*/ 504299 h 1219200"/>
              </a:gdLst>
              <a:ahLst/>
              <a:cxnLst>
                <a:cxn ang="T6">
                  <a:pos x="T0" y="T1"/>
                </a:cxn>
                <a:cxn ang="T7">
                  <a:pos x="T2" y="T3"/>
                </a:cxn>
                <a:cxn ang="T8">
                  <a:pos x="T4" y="T5"/>
                </a:cxn>
              </a:cxnLst>
              <a:rect l="T9" t="T10" r="T11" b="T12"/>
              <a:pathLst>
                <a:path w="1981208" h="1219200" stroke="0">
                  <a:moveTo>
                    <a:pt x="14891" y="504299"/>
                  </a:moveTo>
                  <a:lnTo>
                    <a:pt x="14890" y="504298"/>
                  </a:lnTo>
                  <a:cubicBezTo>
                    <a:pt x="96286" y="218684"/>
                    <a:pt x="493355" y="7884"/>
                    <a:pt x="964398" y="213"/>
                  </a:cubicBezTo>
                  <a:lnTo>
                    <a:pt x="990604" y="609600"/>
                  </a:lnTo>
                  <a:close/>
                </a:path>
                <a:path w="1981208" h="1219200" fill="none">
                  <a:moveTo>
                    <a:pt x="14891" y="504299"/>
                  </a:moveTo>
                  <a:lnTo>
                    <a:pt x="14890" y="504298"/>
                  </a:lnTo>
                  <a:cubicBezTo>
                    <a:pt x="96286" y="218684"/>
                    <a:pt x="493355" y="7884"/>
                    <a:pt x="964398" y="213"/>
                  </a:cubicBezTo>
                </a:path>
              </a:pathLst>
            </a:custGeom>
            <a:noFill/>
            <a:ln w="9525" algn="ctr">
              <a:solidFill>
                <a:schemeClr val="tx1"/>
              </a:solidFill>
              <a:round/>
              <a:headEnd type="triangle" w="lg" len="lg"/>
              <a:tailEnd/>
            </a:ln>
            <a:extLst>
              <a:ext uri="{909E8E84-426E-40DD-AFC4-6F175D3DCCD1}">
                <a14:hiddenFill xmlns:a14="http://schemas.microsoft.com/office/drawing/2010/main">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11298" name="h(k1) label"/>
            <p:cNvSpPr txBox="1">
              <a:spLocks noChangeArrowheads="1"/>
            </p:cNvSpPr>
            <p:nvPr/>
          </p:nvSpPr>
          <p:spPr bwMode="auto">
            <a:xfrm>
              <a:off x="6553204" y="1066800"/>
              <a:ext cx="122873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ctr"/>
              <a:r>
                <a:rPr lang="en-US" sz="2300">
                  <a:latin typeface="Tahoma" pitchFamily="34" charset="0"/>
                  <a:cs typeface="Courier New" pitchFamily="49" charset="0"/>
                </a:rPr>
                <a:t>h(key1)</a:t>
              </a:r>
            </a:p>
          </p:txBody>
        </p:sp>
      </p:grpSp>
      <p:sp>
        <p:nvSpPr>
          <p:cNvPr id="11293" name="Slide Number Placeholder 3"/>
          <p:cNvSpPr txBox="1">
            <a:spLocks noGrp="1"/>
          </p:cNvSpPr>
          <p:nvPr/>
        </p:nvSpPr>
        <p:spPr bwMode="auto">
          <a:xfrm>
            <a:off x="8453438" y="6653213"/>
            <a:ext cx="40798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076923A-FF03-41D4-AB78-0F9D7B08D28E}" type="slidenum">
              <a:rPr lang="en-US" sz="900" b="1"/>
              <a:pPr algn="r"/>
              <a:t>93</a:t>
            </a:fld>
            <a:endParaRPr lang="en-US" sz="900" b="1"/>
          </a:p>
        </p:txBody>
      </p:sp>
      <p:sp>
        <p:nvSpPr>
          <p:cNvPr id="11294" name="Title: Partitioning"/>
          <p:cNvSpPr>
            <a:spLocks noGrp="1"/>
          </p:cNvSpPr>
          <p:nvPr>
            <p:ph type="title" idx="4294967295"/>
          </p:nvPr>
        </p:nvSpPr>
        <p:spPr>
          <a:xfrm>
            <a:off x="457200" y="274638"/>
            <a:ext cx="7162800" cy="1143000"/>
          </a:xfrm>
        </p:spPr>
        <p:txBody>
          <a:bodyPr lIns="91421" tIns="45710" rIns="91421" bIns="45710"/>
          <a:lstStyle/>
          <a:p>
            <a:pPr eaLnBrk="1" hangingPunct="1"/>
            <a:r>
              <a:rPr lang="en-US" sz="2400" b="1" smtClean="0"/>
              <a:t>Partitioning</a:t>
            </a:r>
          </a:p>
        </p:txBody>
      </p:sp>
      <p:sp>
        <p:nvSpPr>
          <p:cNvPr id="53" name="Title: and Replication"/>
          <p:cNvSpPr txBox="1">
            <a:spLocks/>
          </p:cNvSpPr>
          <p:nvPr/>
        </p:nvSpPr>
        <p:spPr bwMode="auto">
          <a:xfrm>
            <a:off x="4832350" y="457200"/>
            <a:ext cx="58356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b="1">
                <a:solidFill>
                  <a:schemeClr val="tx2"/>
                </a:solidFill>
              </a:rPr>
              <a:t>And Replication</a:t>
            </a:r>
          </a:p>
        </p:txBody>
      </p:sp>
      <p:sp>
        <p:nvSpPr>
          <p:cNvPr id="11296" name="Title: Load Balancing"/>
          <p:cNvSpPr txBox="1">
            <a:spLocks/>
          </p:cNvSpPr>
          <p:nvPr/>
        </p:nvSpPr>
        <p:spPr bwMode="auto">
          <a:xfrm>
            <a:off x="454025" y="376238"/>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sz="3000">
              <a:solidFill>
                <a:schemeClr val="tx2"/>
              </a:solidFill>
              <a:latin typeface="Tahoma" pitchFamily="34" charset="0"/>
            </a:endParaRPr>
          </a:p>
          <a:p>
            <a:endParaRPr lang="en-US" sz="3000">
              <a:solidFill>
                <a:schemeClr val="tx2"/>
              </a:solidFill>
              <a:latin typeface="Tahoma" pitchFamily="34" charset="0"/>
            </a:endParaRPr>
          </a:p>
        </p:txBody>
      </p:sp>
    </p:spTree>
    <p:custDataLst>
      <p:tags r:id="rId1"/>
    </p:custDataLst>
    <p:extLst>
      <p:ext uri="{BB962C8B-B14F-4D97-AF65-F5344CB8AC3E}">
        <p14:creationId xmlns:p14="http://schemas.microsoft.com/office/powerpoint/2010/main" val="3109301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up)">
                                      <p:cBhvr>
                                        <p:cTn id="27" dur="500"/>
                                        <p:tgtEl>
                                          <p:spTgt spid="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88"/>
                                        </p:tgtEl>
                                        <p:attrNameLst>
                                          <p:attrName>style.visibility</p:attrName>
                                        </p:attrNameLst>
                                      </p:cBhvr>
                                      <p:to>
                                        <p:strVal val="visible"/>
                                      </p:to>
                                    </p:set>
                                    <p:animEffect transition="in" filter="wipe(down)">
                                      <p:cBhvr>
                                        <p:cTn id="38" dur="500"/>
                                        <p:tgtEl>
                                          <p:spTgt spid="8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right)">
                                      <p:cBhvr>
                                        <p:cTn id="43" dur="500"/>
                                        <p:tgtEl>
                                          <p:spTgt spid="3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down)">
                                      <p:cBhvr>
                                        <p:cTn id="48" dur="500"/>
                                        <p:tgtEl>
                                          <p:spTgt spid="3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wipe(left)">
                                      <p:cBhvr>
                                        <p:cTn id="53" dur="500"/>
                                        <p:tgtEl>
                                          <p:spTgt spid="6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xit" presetSubtype="0" fill="hold" grpId="1" nodeType="clickEffect">
                                  <p:stCondLst>
                                    <p:cond delay="0"/>
                                  </p:stCondLst>
                                  <p:childTnLst>
                                    <p:animEffect transition="out" filter="dissolve">
                                      <p:cBhvr>
                                        <p:cTn id="63" dur="500"/>
                                        <p:tgtEl>
                                          <p:spTgt spid="61"/>
                                        </p:tgtEl>
                                      </p:cBhvr>
                                    </p:animEffect>
                                    <p:set>
                                      <p:cBhvr>
                                        <p:cTn id="64" dur="1" fill="hold">
                                          <p:stCondLst>
                                            <p:cond delay="499"/>
                                          </p:stCondLst>
                                        </p:cTn>
                                        <p:tgtEl>
                                          <p:spTgt spid="61"/>
                                        </p:tgtEl>
                                        <p:attrNameLst>
                                          <p:attrName>style.visibility</p:attrName>
                                        </p:attrNameLst>
                                      </p:cBhvr>
                                      <p:to>
                                        <p:strVal val="hidden"/>
                                      </p:to>
                                    </p:set>
                                  </p:childTnLst>
                                </p:cTn>
                              </p:par>
                            </p:childTnLst>
                          </p:cTn>
                        </p:par>
                        <p:par>
                          <p:cTn id="65" fill="hold" nodeType="afterGroup">
                            <p:stCondLst>
                              <p:cond delay="500"/>
                            </p:stCondLst>
                            <p:childTnLst>
                              <p:par>
                                <p:cTn id="66" presetID="9" presetClass="entr" presetSubtype="0" fill="hold" grpId="1" nodeType="after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dissolve">
                                      <p:cBhvr>
                                        <p:cTn id="68" dur="500"/>
                                        <p:tgtEl>
                                          <p:spTgt spid="3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7"/>
                                        </p:tgtEl>
                                        <p:attrNameLst>
                                          <p:attrName>style.visibility</p:attrName>
                                        </p:attrNameLst>
                                      </p:cBhvr>
                                      <p:to>
                                        <p:strVal val="visible"/>
                                      </p:to>
                                    </p:set>
                                  </p:childTnLst>
                                </p:cTn>
                              </p:par>
                              <p:par>
                                <p:cTn id="75" presetID="9" presetClass="exit" presetSubtype="0" fill="hold" nodeType="withEffect">
                                  <p:stCondLst>
                                    <p:cond delay="0"/>
                                  </p:stCondLst>
                                  <p:childTnLst>
                                    <p:animEffect transition="out" filter="dissolve">
                                      <p:cBhvr>
                                        <p:cTn id="76" dur="500"/>
                                        <p:tgtEl>
                                          <p:spTgt spid="36"/>
                                        </p:tgtEl>
                                      </p:cBhvr>
                                    </p:animEffect>
                                    <p:set>
                                      <p:cBhvr>
                                        <p:cTn id="77" dur="1" fill="hold">
                                          <p:stCondLst>
                                            <p:cond delay="499"/>
                                          </p:stCondLst>
                                        </p:cTn>
                                        <p:tgtEl>
                                          <p:spTgt spid="36"/>
                                        </p:tgtEl>
                                        <p:attrNameLst>
                                          <p:attrName>style.visibility</p:attrName>
                                        </p:attrNameLst>
                                      </p:cBhvr>
                                      <p:to>
                                        <p:strVal val="hidden"/>
                                      </p:to>
                                    </p:set>
                                  </p:childTnLst>
                                </p:cTn>
                              </p:par>
                            </p:childTnLst>
                          </p:cTn>
                        </p:par>
                        <p:par>
                          <p:cTn id="78" fill="hold" nodeType="afterGroup">
                            <p:stCondLst>
                              <p:cond delay="500"/>
                            </p:stCondLst>
                            <p:childTnLst>
                              <p:par>
                                <p:cTn id="79" presetID="9" presetClass="entr" presetSubtype="0" fill="hold" grpId="1" nodeType="afterEffect">
                                  <p:stCondLst>
                                    <p:cond delay="0"/>
                                  </p:stCondLst>
                                  <p:childTnLst>
                                    <p:set>
                                      <p:cBhvr>
                                        <p:cTn id="80" dur="1" fill="hold">
                                          <p:stCondLst>
                                            <p:cond delay="0"/>
                                          </p:stCondLst>
                                        </p:cTn>
                                        <p:tgtEl>
                                          <p:spTgt spid="66"/>
                                        </p:tgtEl>
                                        <p:attrNameLst>
                                          <p:attrName>style.visibility</p:attrName>
                                        </p:attrNameLst>
                                      </p:cBhvr>
                                      <p:to>
                                        <p:strVal val="visible"/>
                                      </p:to>
                                    </p:set>
                                    <p:animEffect transition="in" filter="dissolve">
                                      <p:cBhvr>
                                        <p:cTn id="81" dur="500"/>
                                        <p:tgtEl>
                                          <p:spTgt spid="6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nodeType="clickEffect">
                                  <p:stCondLst>
                                    <p:cond delay="0"/>
                                  </p:stCondLst>
                                  <p:childTnLst>
                                    <p:set>
                                      <p:cBhvr>
                                        <p:cTn id="85" dur="1" fill="hold">
                                          <p:stCondLst>
                                            <p:cond delay="0"/>
                                          </p:stCondLst>
                                        </p:cTn>
                                        <p:tgtEl>
                                          <p:spTgt spid="3"/>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71"/>
                                        </p:tgtEl>
                                        <p:attrNameLst>
                                          <p:attrName>style.visibility</p:attrName>
                                        </p:attrNameLst>
                                      </p:cBhvr>
                                      <p:to>
                                        <p:strVal val="visible"/>
                                      </p:to>
                                    </p:set>
                                  </p:childTnLst>
                                </p:cTn>
                              </p:par>
                              <p:par>
                                <p:cTn id="88" presetID="9" presetClass="exit" presetSubtype="0" fill="hold" grpId="1" nodeType="withEffect">
                                  <p:stCondLst>
                                    <p:cond delay="0"/>
                                  </p:stCondLst>
                                  <p:childTnLst>
                                    <p:animEffect transition="out" filter="dissolve">
                                      <p:cBhvr>
                                        <p:cTn id="89" dur="500"/>
                                        <p:tgtEl>
                                          <p:spTgt spid="37"/>
                                        </p:tgtEl>
                                      </p:cBhvr>
                                    </p:animEffect>
                                    <p:set>
                                      <p:cBhvr>
                                        <p:cTn id="90" dur="1" fill="hold">
                                          <p:stCondLst>
                                            <p:cond delay="499"/>
                                          </p:stCondLst>
                                        </p:cTn>
                                        <p:tgtEl>
                                          <p:spTgt spid="37"/>
                                        </p:tgtEl>
                                        <p:attrNameLst>
                                          <p:attrName>style.visibility</p:attrName>
                                        </p:attrNameLst>
                                      </p:cBhvr>
                                      <p:to>
                                        <p:strVal val="hidden"/>
                                      </p:to>
                                    </p:set>
                                  </p:childTnLst>
                                </p:cTn>
                              </p:par>
                            </p:childTnLst>
                          </p:cTn>
                        </p:par>
                        <p:par>
                          <p:cTn id="91" fill="hold" nodeType="afterGroup">
                            <p:stCondLst>
                              <p:cond delay="500"/>
                            </p:stCondLst>
                            <p:childTnLst>
                              <p:par>
                                <p:cTn id="92" presetID="9" presetClass="entr" presetSubtype="0" fill="hold" grpId="1" nodeType="after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dissolve">
                                      <p:cBhvr>
                                        <p:cTn id="94" dur="500"/>
                                        <p:tgtEl>
                                          <p:spTgt spid="72"/>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67"/>
                                        </p:tgtEl>
                                        <p:attrNameLst>
                                          <p:attrName>style.visibility</p:attrName>
                                        </p:attrNameLst>
                                      </p:cBhvr>
                                      <p:to>
                                        <p:strVal val="hidden"/>
                                      </p:to>
                                    </p:set>
                                  </p:childTnLst>
                                </p:cTn>
                              </p:par>
                              <p:par>
                                <p:cTn id="99" presetID="1" presetClass="exit" presetSubtype="0" fill="hold" grpId="0" nodeType="withEffect">
                                  <p:stCondLst>
                                    <p:cond delay="0"/>
                                  </p:stCondLst>
                                  <p:childTnLst>
                                    <p:set>
                                      <p:cBhvr>
                                        <p:cTn id="100" dur="1" fill="hold">
                                          <p:stCondLst>
                                            <p:cond delay="0"/>
                                          </p:stCondLst>
                                        </p:cTn>
                                        <p:tgtEl>
                                          <p:spTgt spid="71"/>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39"/>
                                        </p:tgtEl>
                                        <p:attrNameLst>
                                          <p:attrName>style.visibility</p:attrName>
                                        </p:attrNameLst>
                                      </p:cBhvr>
                                      <p:to>
                                        <p:strVal val="hidden"/>
                                      </p:to>
                                    </p:set>
                                  </p:childTnLst>
                                </p:cTn>
                              </p:par>
                              <p:par>
                                <p:cTn id="103" presetID="1" presetClass="exit" presetSubtype="0" fill="hold" grpId="0" nodeType="withEffect">
                                  <p:stCondLst>
                                    <p:cond delay="0"/>
                                  </p:stCondLst>
                                  <p:childTnLst>
                                    <p:set>
                                      <p:cBhvr>
                                        <p:cTn id="104" dur="1" fill="hold">
                                          <p:stCondLst>
                                            <p:cond delay="0"/>
                                          </p:stCondLst>
                                        </p:cTn>
                                        <p:tgtEl>
                                          <p:spTgt spid="38"/>
                                        </p:tgtEl>
                                        <p:attrNameLst>
                                          <p:attrName>style.visibility</p:attrName>
                                        </p:attrNameLst>
                                      </p:cBhvr>
                                      <p:to>
                                        <p:strVal val="hidden"/>
                                      </p:to>
                                    </p:set>
                                  </p:childTnLst>
                                </p:cTn>
                              </p:par>
                              <p:par>
                                <p:cTn id="105" presetID="1" presetClass="exit" presetSubtype="0" fill="hold" grpId="0" nodeType="withEffect">
                                  <p:stCondLst>
                                    <p:cond delay="0"/>
                                  </p:stCondLst>
                                  <p:childTnLst>
                                    <p:set>
                                      <p:cBhvr>
                                        <p:cTn id="106" dur="1" fill="hold">
                                          <p:stCondLst>
                                            <p:cond delay="0"/>
                                          </p:stCondLst>
                                        </p:cTn>
                                        <p:tgtEl>
                                          <p:spTgt spid="66"/>
                                        </p:tgtEl>
                                        <p:attrNameLst>
                                          <p:attrName>style.visibility</p:attrName>
                                        </p:attrNameLst>
                                      </p:cBhvr>
                                      <p:to>
                                        <p:strVal val="hidden"/>
                                      </p:to>
                                    </p:set>
                                  </p:childTnLst>
                                </p:cTn>
                              </p:par>
                              <p:par>
                                <p:cTn id="107" presetID="1" presetClass="exit" presetSubtype="0" fill="hold" grpId="0" nodeType="withEffect">
                                  <p:stCondLst>
                                    <p:cond delay="0"/>
                                  </p:stCondLst>
                                  <p:childTnLst>
                                    <p:set>
                                      <p:cBhvr>
                                        <p:cTn id="108" dur="1" fill="hold">
                                          <p:stCondLst>
                                            <p:cond delay="0"/>
                                          </p:stCondLst>
                                        </p:cTn>
                                        <p:tgtEl>
                                          <p:spTgt spid="72"/>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48"/>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88"/>
                                        </p:tgtEl>
                                        <p:attrNameLst>
                                          <p:attrName>style.visibility</p:attrName>
                                        </p:attrNameLst>
                                      </p:cBhvr>
                                      <p:to>
                                        <p:strVal val="hidden"/>
                                      </p:to>
                                    </p:set>
                                  </p:childTnLst>
                                </p:cTn>
                              </p:par>
                              <p:par>
                                <p:cTn id="113" presetID="1" presetClass="entr" presetSubtype="0"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6"/>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1" fill="hold" grpId="2" nodeType="click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wipe(up)">
                                      <p:cBhvr>
                                        <p:cTn id="121" dur="500"/>
                                        <p:tgtEl>
                                          <p:spTgt spid="48"/>
                                        </p:tgtEl>
                                      </p:cBhvr>
                                    </p:animEffect>
                                  </p:childTnLst>
                                </p:cTn>
                              </p:par>
                              <p:par>
                                <p:cTn id="122" presetID="22" presetClass="entr" presetSubtype="1" fill="hold" grpId="0" nodeType="withEffect">
                                  <p:stCondLst>
                                    <p:cond delay="500"/>
                                  </p:stCondLst>
                                  <p:childTnLst>
                                    <p:set>
                                      <p:cBhvr>
                                        <p:cTn id="123" dur="1" fill="hold">
                                          <p:stCondLst>
                                            <p:cond delay="0"/>
                                          </p:stCondLst>
                                        </p:cTn>
                                        <p:tgtEl>
                                          <p:spTgt spid="74"/>
                                        </p:tgtEl>
                                        <p:attrNameLst>
                                          <p:attrName>style.visibility</p:attrName>
                                        </p:attrNameLst>
                                      </p:cBhvr>
                                      <p:to>
                                        <p:strVal val="visible"/>
                                      </p:to>
                                    </p:set>
                                    <p:animEffect transition="in" filter="wipe(up)">
                                      <p:cBhvr>
                                        <p:cTn id="124" dur="500"/>
                                        <p:tgtEl>
                                          <p:spTgt spid="74"/>
                                        </p:tgtEl>
                                      </p:cBhvr>
                                    </p:animEffect>
                                  </p:childTnLst>
                                </p:cTn>
                              </p:par>
                              <p:par>
                                <p:cTn id="125" presetID="22" presetClass="entr" presetSubtype="1" fill="hold" grpId="0" nodeType="withEffect">
                                  <p:stCondLst>
                                    <p:cond delay="1000"/>
                                  </p:stCondLst>
                                  <p:childTnLst>
                                    <p:set>
                                      <p:cBhvr>
                                        <p:cTn id="126" dur="1" fill="hold">
                                          <p:stCondLst>
                                            <p:cond delay="0"/>
                                          </p:stCondLst>
                                        </p:cTn>
                                        <p:tgtEl>
                                          <p:spTgt spid="75"/>
                                        </p:tgtEl>
                                        <p:attrNameLst>
                                          <p:attrName>style.visibility</p:attrName>
                                        </p:attrNameLst>
                                      </p:cBhvr>
                                      <p:to>
                                        <p:strVal val="visible"/>
                                      </p:to>
                                    </p:set>
                                    <p:animEffect transition="in" filter="wipe(up)">
                                      <p:cBhvr>
                                        <p:cTn id="127" dur="500"/>
                                        <p:tgtEl>
                                          <p:spTgt spid="75"/>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57"/>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57"/>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58"/>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xit" presetSubtype="0" fill="hold" grpId="1" nodeType="clickEffect">
                                  <p:stCondLst>
                                    <p:cond delay="0"/>
                                  </p:stCondLst>
                                  <p:childTnLst>
                                    <p:set>
                                      <p:cBhvr>
                                        <p:cTn id="141" dur="1" fill="hold">
                                          <p:stCondLst>
                                            <p:cond delay="0"/>
                                          </p:stCondLst>
                                        </p:cTn>
                                        <p:tgtEl>
                                          <p:spTgt spid="58"/>
                                        </p:tgtEl>
                                        <p:attrNameLst>
                                          <p:attrName>style.visibility</p:attrName>
                                        </p:attrNameLst>
                                      </p:cBhvr>
                                      <p:to>
                                        <p:strVal val="hidden"/>
                                      </p:to>
                                    </p:set>
                                  </p:childTnLst>
                                </p:cTn>
                              </p:par>
                              <p:par>
                                <p:cTn id="142" presetID="1" presetClass="entr" presetSubtype="0" fill="hold" grpId="0" nodeType="withEffect">
                                  <p:stCondLst>
                                    <p:cond delay="0"/>
                                  </p:stCondLst>
                                  <p:childTnLst>
                                    <p:set>
                                      <p:cBhvr>
                                        <p:cTn id="143"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P spid="72" grpId="0" animBg="1"/>
      <p:bldP spid="72" grpId="1" animBg="1"/>
      <p:bldP spid="66" grpId="0" animBg="1"/>
      <p:bldP spid="66" grpId="1" animBg="1"/>
      <p:bldP spid="38" grpId="0" animBg="1"/>
      <p:bldP spid="38" grpId="1" animBg="1"/>
      <p:bldP spid="39" grpId="0" animBg="1"/>
      <p:bldP spid="39" grpId="1" animBg="1"/>
      <p:bldP spid="61" grpId="0" animBg="1"/>
      <p:bldP spid="61" grpId="1" animBg="1"/>
      <p:bldP spid="59" grpId="0" animBg="1"/>
      <p:bldP spid="71" grpId="0" animBg="1"/>
      <p:bldP spid="37" grpId="0" animBg="1"/>
      <p:bldP spid="37" grpId="1" animBg="1"/>
      <p:bldP spid="57" grpId="0" animBg="1"/>
      <p:bldP spid="57" grpId="1" animBg="1"/>
      <p:bldP spid="67" grpId="0" animBg="1"/>
      <p:bldP spid="67" grpId="1" animBg="1"/>
      <p:bldP spid="36" grpId="0" animBg="1"/>
      <p:bldP spid="88" grpId="0" animBg="1"/>
      <p:bldP spid="88" grpId="1" animBg="1"/>
      <p:bldP spid="56" grpId="0"/>
      <p:bldP spid="75" grpId="0" animBg="1"/>
      <p:bldP spid="74" grpId="0" animBg="1"/>
      <p:bldP spid="48" grpId="0" animBg="1"/>
      <p:bldP spid="48" grpId="1" animBg="1"/>
      <p:bldP spid="48" grpId="2" animBg="1"/>
      <p:bldP spid="43" grpId="0" animBg="1"/>
      <p:bldP spid="44" grpId="0"/>
      <p:bldP spid="5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sz="4000" smtClean="0"/>
              <a:t>Cluster Membership and Failure Detection</a:t>
            </a:r>
          </a:p>
        </p:txBody>
      </p:sp>
      <p:sp>
        <p:nvSpPr>
          <p:cNvPr id="12291" name="Rectangle 3"/>
          <p:cNvSpPr>
            <a:spLocks noGrp="1" noChangeArrowheads="1"/>
          </p:cNvSpPr>
          <p:nvPr>
            <p:ph type="body" idx="1"/>
          </p:nvPr>
        </p:nvSpPr>
        <p:spPr/>
        <p:txBody>
          <a:bodyPr/>
          <a:lstStyle/>
          <a:p>
            <a:pPr eaLnBrk="1" hangingPunct="1"/>
            <a:r>
              <a:rPr lang="en-US" sz="2000" smtClean="0"/>
              <a:t>Gossip protocol is used for cluster membership.</a:t>
            </a:r>
          </a:p>
          <a:p>
            <a:pPr eaLnBrk="1" hangingPunct="1"/>
            <a:r>
              <a:rPr lang="en-US" sz="2000" smtClean="0"/>
              <a:t>Super lightweight with mathematically provable properties.</a:t>
            </a:r>
          </a:p>
          <a:p>
            <a:pPr eaLnBrk="1" hangingPunct="1"/>
            <a:r>
              <a:rPr lang="en-US" sz="2000" smtClean="0"/>
              <a:t>State disseminated in O(logN) rounds where N is the number of nodes in the cluster.</a:t>
            </a:r>
          </a:p>
          <a:p>
            <a:pPr eaLnBrk="1" hangingPunct="1"/>
            <a:r>
              <a:rPr lang="en-US" sz="2000" smtClean="0"/>
              <a:t>Every T seconds each member increments its heartbeat counter and selects one other member to send its list to.</a:t>
            </a:r>
          </a:p>
          <a:p>
            <a:pPr eaLnBrk="1" hangingPunct="1"/>
            <a:r>
              <a:rPr lang="en-US" sz="2000" smtClean="0"/>
              <a:t>A member merges the list with its own list .</a:t>
            </a:r>
          </a:p>
        </p:txBody>
      </p:sp>
    </p:spTree>
    <p:extLst>
      <p:ext uri="{BB962C8B-B14F-4D97-AF65-F5344CB8AC3E}">
        <p14:creationId xmlns:p14="http://schemas.microsoft.com/office/powerpoint/2010/main" val="37095895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endParaRPr lang="en-US" smtClean="0"/>
          </a:p>
        </p:txBody>
      </p:sp>
      <p:sp>
        <p:nvSpPr>
          <p:cNvPr id="13315" name="Content Placeholder 2"/>
          <p:cNvSpPr>
            <a:spLocks noGrp="1"/>
          </p:cNvSpPr>
          <p:nvPr>
            <p:ph idx="1"/>
          </p:nvPr>
        </p:nvSpPr>
        <p:spPr/>
        <p:txBody>
          <a:bodyPr/>
          <a:lstStyle/>
          <a:p>
            <a:endParaRPr lang="en-US" smtClean="0"/>
          </a:p>
        </p:txBody>
      </p:sp>
      <p:pic>
        <p:nvPicPr>
          <p:cNvPr id="1331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088" y="581025"/>
            <a:ext cx="7999412" cy="581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92147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endParaRPr lang="en-US" smtClean="0"/>
          </a:p>
        </p:txBody>
      </p:sp>
      <p:sp>
        <p:nvSpPr>
          <p:cNvPr id="14339" name="Content Placeholder 2"/>
          <p:cNvSpPr>
            <a:spLocks noGrp="1"/>
          </p:cNvSpPr>
          <p:nvPr>
            <p:ph idx="1"/>
          </p:nvPr>
        </p:nvSpPr>
        <p:spPr/>
        <p:txBody>
          <a:bodyPr/>
          <a:lstStyle/>
          <a:p>
            <a:endParaRPr lang="en-US" smtClean="0"/>
          </a:p>
        </p:txBody>
      </p:sp>
      <p:pic>
        <p:nvPicPr>
          <p:cNvPr id="1434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088" y="287338"/>
            <a:ext cx="7999412" cy="641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824226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endParaRPr lang="en-US" smtClean="0"/>
          </a:p>
        </p:txBody>
      </p:sp>
      <p:sp>
        <p:nvSpPr>
          <p:cNvPr id="15363" name="Content Placeholder 2"/>
          <p:cNvSpPr>
            <a:spLocks noGrp="1"/>
          </p:cNvSpPr>
          <p:nvPr>
            <p:ph idx="1"/>
          </p:nvPr>
        </p:nvSpPr>
        <p:spPr/>
        <p:txBody>
          <a:bodyPr/>
          <a:lstStyle/>
          <a:p>
            <a:endParaRPr lang="en-US" smtClean="0"/>
          </a:p>
        </p:txBody>
      </p:sp>
      <p:pic>
        <p:nvPicPr>
          <p:cNvPr id="1536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675" y="414338"/>
            <a:ext cx="8504238" cy="602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87286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smtClean="0"/>
          </a:p>
        </p:txBody>
      </p:sp>
      <p:sp>
        <p:nvSpPr>
          <p:cNvPr id="16387" name="Content Placeholder 2"/>
          <p:cNvSpPr>
            <a:spLocks noGrp="1"/>
          </p:cNvSpPr>
          <p:nvPr>
            <p:ph idx="1"/>
          </p:nvPr>
        </p:nvSpPr>
        <p:spPr/>
        <p:txBody>
          <a:bodyPr/>
          <a:lstStyle/>
          <a:p>
            <a:endParaRPr lang="en-US" smtClean="0"/>
          </a:p>
        </p:txBody>
      </p:sp>
      <p:pic>
        <p:nvPicPr>
          <p:cNvPr id="1638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413" y="0"/>
            <a:ext cx="8132762" cy="639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840245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flipH="1">
            <a:off x="685800" y="457200"/>
            <a:ext cx="7696200" cy="762000"/>
          </a:xfrm>
        </p:spPr>
        <p:txBody>
          <a:bodyPr/>
          <a:lstStyle/>
          <a:p>
            <a:pPr eaLnBrk="1" hangingPunct="1"/>
            <a:r>
              <a:rPr lang="en-US" smtClean="0"/>
              <a:t>Accrual Failure Detector</a:t>
            </a:r>
          </a:p>
        </p:txBody>
      </p:sp>
      <p:sp>
        <p:nvSpPr>
          <p:cNvPr id="17411" name="Rectangle 3"/>
          <p:cNvSpPr>
            <a:spLocks noGrp="1" noChangeArrowheads="1"/>
          </p:cNvSpPr>
          <p:nvPr>
            <p:ph type="body" idx="1"/>
          </p:nvPr>
        </p:nvSpPr>
        <p:spPr/>
        <p:txBody>
          <a:bodyPr/>
          <a:lstStyle/>
          <a:p>
            <a:pPr eaLnBrk="1" hangingPunct="1"/>
            <a:r>
              <a:rPr lang="en-US" sz="2000" smtClean="0"/>
              <a:t>Valuable for system management, replication, load balancing etc.</a:t>
            </a:r>
          </a:p>
          <a:p>
            <a:pPr eaLnBrk="1" hangingPunct="1"/>
            <a:r>
              <a:rPr lang="en-US" sz="2000" smtClean="0"/>
              <a:t>Defined as a failure detector that outputs a value, PHI, associated with each process. </a:t>
            </a:r>
          </a:p>
          <a:p>
            <a:pPr eaLnBrk="1" hangingPunct="1"/>
            <a:r>
              <a:rPr lang="en-US" sz="2000" smtClean="0"/>
              <a:t>Also known as Adaptive Failure detectors - designed to adapt to changing network conditions.</a:t>
            </a:r>
          </a:p>
          <a:p>
            <a:pPr eaLnBrk="1" hangingPunct="1"/>
            <a:r>
              <a:rPr lang="en-US" sz="2000" smtClean="0"/>
              <a:t>The value output, PHI, represents a suspicion level.</a:t>
            </a:r>
          </a:p>
          <a:p>
            <a:pPr eaLnBrk="1" hangingPunct="1"/>
            <a:r>
              <a:rPr lang="en-US" sz="2000" smtClean="0"/>
              <a:t>Applications set an appropriate threshold, trigger suspicions and perform appropriate actions.</a:t>
            </a:r>
          </a:p>
          <a:p>
            <a:pPr eaLnBrk="1" hangingPunct="1"/>
            <a:r>
              <a:rPr lang="en-US" sz="2000" smtClean="0"/>
              <a:t>In Cassandra the average time taken to detect a failure is 10-15 seconds with the PHI threshold set at 5.</a:t>
            </a:r>
          </a:p>
        </p:txBody>
      </p:sp>
    </p:spTree>
    <p:extLst>
      <p:ext uri="{BB962C8B-B14F-4D97-AF65-F5344CB8AC3E}">
        <p14:creationId xmlns:p14="http://schemas.microsoft.com/office/powerpoint/2010/main" val="93541648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3|13.8|1.3|0.7|7|12.6|1.1|0.6|5|1.5|1.3|8.4|4.8|6|1.5|5.4|5.3|4.5|5.7|0.8|1|3|6.6|24.3|14.1|2.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My Theme Colors">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FFFF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1" i="0" u="none" strike="noStrike" cap="none" normalizeH="0" baseline="0" smtClean="0">
            <a:ln>
              <a:noFill/>
            </a:ln>
            <a:solidFill>
              <a:srgbClr val="A50021"/>
            </a:solidFill>
            <a:effectLst/>
            <a:latin typeface="Arial" charset="0"/>
            <a:cs typeface="Times New Roman"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1" i="0" u="none" strike="noStrike" cap="none" normalizeH="0" baseline="0" smtClean="0">
            <a:ln>
              <a:noFill/>
            </a:ln>
            <a:solidFill>
              <a:srgbClr val="A50021"/>
            </a:solidFill>
            <a:effectLst/>
            <a:latin typeface="Arial" charset="0"/>
            <a:cs typeface="Times New Roman"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8586</Words>
  <Application>Microsoft Office PowerPoint</Application>
  <PresentationFormat>全屏显示(4:3)</PresentationFormat>
  <Paragraphs>1356</Paragraphs>
  <Slides>144</Slides>
  <Notes>34</Notes>
  <HiddenSlides>0</HiddenSlides>
  <MMClips>0</MMClips>
  <ScaleCrop>false</ScaleCrop>
  <HeadingPairs>
    <vt:vector size="8" baseType="variant">
      <vt:variant>
        <vt:lpstr>已用的字体</vt:lpstr>
      </vt:variant>
      <vt:variant>
        <vt:i4>17</vt:i4>
      </vt:variant>
      <vt:variant>
        <vt:lpstr>主题</vt:lpstr>
      </vt:variant>
      <vt:variant>
        <vt:i4>3</vt:i4>
      </vt:variant>
      <vt:variant>
        <vt:lpstr>嵌入 OLE 服务器</vt:lpstr>
      </vt:variant>
      <vt:variant>
        <vt:i4>4</vt:i4>
      </vt:variant>
      <vt:variant>
        <vt:lpstr>幻灯片标题</vt:lpstr>
      </vt:variant>
      <vt:variant>
        <vt:i4>144</vt:i4>
      </vt:variant>
    </vt:vector>
  </HeadingPairs>
  <TitlesOfParts>
    <vt:vector size="168" baseType="lpstr">
      <vt:lpstr>Courier</vt:lpstr>
      <vt:lpstr>標楷體</vt:lpstr>
      <vt:lpstr>GillSans</vt:lpstr>
      <vt:lpstr>ＭＳ Ｐゴシック</vt:lpstr>
      <vt:lpstr>新細明體</vt:lpstr>
      <vt:lpstr>Times-Roman~1b</vt:lpstr>
      <vt:lpstr>ヒラギノ角ゴ ProN W3</vt:lpstr>
      <vt:lpstr>宋体</vt:lpstr>
      <vt:lpstr>Arial</vt:lpstr>
      <vt:lpstr>Arial Black</vt:lpstr>
      <vt:lpstr>Calibri</vt:lpstr>
      <vt:lpstr>Courier New</vt:lpstr>
      <vt:lpstr>Symbol</vt:lpstr>
      <vt:lpstr>Tahoma</vt:lpstr>
      <vt:lpstr>Times New Roman</vt:lpstr>
      <vt:lpstr>Webdings</vt:lpstr>
      <vt:lpstr>Wingdings</vt:lpstr>
      <vt:lpstr>Office Theme</vt:lpstr>
      <vt:lpstr>Default Design</vt:lpstr>
      <vt:lpstr>1_Default Design</vt:lpstr>
      <vt:lpstr>图表</vt:lpstr>
      <vt:lpstr>Visio</vt:lpstr>
      <vt:lpstr>Document</vt:lpstr>
      <vt:lpstr>Worksheet</vt:lpstr>
      <vt:lpstr>NoSQL and Big Data Processing  Hbase, Hive and Pig, etc. </vt:lpstr>
      <vt:lpstr>History of the World, Part 1</vt:lpstr>
      <vt:lpstr>Scaling Up</vt:lpstr>
      <vt:lpstr>Scaling RDBMS – Master/Slave</vt:lpstr>
      <vt:lpstr>Scaling RDBMS - Sharding</vt:lpstr>
      <vt:lpstr>Other ways to scale RDBMS</vt:lpstr>
      <vt:lpstr>What is NoSQL?</vt:lpstr>
      <vt:lpstr>Why NoSQL?</vt:lpstr>
      <vt:lpstr>How did we get here?</vt:lpstr>
      <vt:lpstr>Dynamo and BigTable</vt:lpstr>
      <vt:lpstr>The Perfect Storm</vt:lpstr>
      <vt:lpstr>CAP Theorem</vt:lpstr>
      <vt:lpstr>The CAP Theorem</vt:lpstr>
      <vt:lpstr>The CAP Theorem</vt:lpstr>
      <vt:lpstr>Consistency </vt:lpstr>
      <vt:lpstr>ACID Transactions</vt:lpstr>
      <vt:lpstr>Atomicity</vt:lpstr>
      <vt:lpstr>Commit and Abort</vt:lpstr>
      <vt:lpstr> Database Consistency</vt:lpstr>
      <vt:lpstr>Database Consistency (state invariants)</vt:lpstr>
      <vt:lpstr>Transaction Consistency</vt:lpstr>
      <vt:lpstr>Dynamic Integrity Constraints (transition invariants)</vt:lpstr>
      <vt:lpstr>Transaction Consistency</vt:lpstr>
      <vt:lpstr>Isolation</vt:lpstr>
      <vt:lpstr>Isolation</vt:lpstr>
      <vt:lpstr>Concurrent Execution</vt:lpstr>
      <vt:lpstr>Durability</vt:lpstr>
      <vt:lpstr>Implementing Durability</vt:lpstr>
      <vt:lpstr>Consistency Model</vt:lpstr>
      <vt:lpstr>Eventual Consistency</vt:lpstr>
      <vt:lpstr>The CAP Theorem</vt:lpstr>
      <vt:lpstr>Availability</vt:lpstr>
      <vt:lpstr>The CAP Theorem</vt:lpstr>
      <vt:lpstr>The CAP Theorem</vt:lpstr>
      <vt:lpstr>What kinds of NoSQL</vt:lpstr>
      <vt:lpstr>Key/Value</vt:lpstr>
      <vt:lpstr>Schema-Less</vt:lpstr>
      <vt:lpstr>Common Advantages</vt:lpstr>
      <vt:lpstr>What am I giving up?</vt:lpstr>
      <vt:lpstr>Big Table and Hbase (C+P)</vt:lpstr>
      <vt:lpstr>Data Model</vt:lpstr>
      <vt:lpstr>Rows and Columns</vt:lpstr>
      <vt:lpstr>Bigtable Building Blocks</vt:lpstr>
      <vt:lpstr>SSTable</vt:lpstr>
      <vt:lpstr>Tablet</vt:lpstr>
      <vt:lpstr>Table</vt:lpstr>
      <vt:lpstr>Architecture</vt:lpstr>
      <vt:lpstr>Bigtable Master</vt:lpstr>
      <vt:lpstr>Bigtable Tablet Servers</vt:lpstr>
      <vt:lpstr>Tablet Location</vt:lpstr>
      <vt:lpstr>Tablet Assignment</vt:lpstr>
      <vt:lpstr>Tablet Serving</vt:lpstr>
      <vt:lpstr>Compactions</vt:lpstr>
      <vt:lpstr>Bigtable Applications</vt:lpstr>
      <vt:lpstr>Lessons Learned</vt:lpstr>
      <vt:lpstr>HBase is an open-source,  distributed, column-oriented database built on top of HDFS based on BigTable! </vt:lpstr>
      <vt:lpstr>HBase is ..</vt:lpstr>
      <vt:lpstr>Benefits</vt:lpstr>
      <vt:lpstr>Backdrop</vt:lpstr>
      <vt:lpstr>HBase Is Not …</vt:lpstr>
      <vt:lpstr>HBase Is Not …(2)</vt:lpstr>
      <vt:lpstr>Why Bigtable?</vt:lpstr>
      <vt:lpstr>Why Bigtable? (2)</vt:lpstr>
      <vt:lpstr>Why HBase ?</vt:lpstr>
      <vt:lpstr>HBase benefits than RDBMS</vt:lpstr>
      <vt:lpstr>Data Model</vt:lpstr>
      <vt:lpstr>Members</vt:lpstr>
      <vt:lpstr>Architecture</vt:lpstr>
      <vt:lpstr>ZooKeeper</vt:lpstr>
      <vt:lpstr>Operation </vt:lpstr>
      <vt:lpstr>Installation (1)</vt:lpstr>
      <vt:lpstr>Setup (1)</vt:lpstr>
      <vt:lpstr>Setup (2)</vt:lpstr>
      <vt:lpstr>Startup &amp; Stop</vt:lpstr>
      <vt:lpstr>Testing (4)</vt:lpstr>
      <vt:lpstr>Connecting to HBase</vt:lpstr>
      <vt:lpstr>Thrift</vt:lpstr>
      <vt:lpstr>References</vt:lpstr>
      <vt:lpstr>ACID</vt:lpstr>
      <vt:lpstr>CAP Theorem </vt:lpstr>
      <vt:lpstr>Cassandra  Structured Storage System over a P2P Network</vt:lpstr>
      <vt:lpstr>Why Cassandra?</vt:lpstr>
      <vt:lpstr>Design Goals</vt:lpstr>
      <vt:lpstr>innovation at scale</vt:lpstr>
      <vt:lpstr>proven</vt:lpstr>
      <vt:lpstr>Data Model</vt:lpstr>
      <vt:lpstr>Write Operations</vt:lpstr>
      <vt:lpstr>write op</vt:lpstr>
      <vt:lpstr>Write cont’d</vt:lpstr>
      <vt:lpstr>Compactions</vt:lpstr>
      <vt:lpstr>Write Properties</vt:lpstr>
      <vt:lpstr>Read</vt:lpstr>
      <vt:lpstr>Partitioning</vt:lpstr>
      <vt:lpstr>Cluster Membership and Failure Detection</vt:lpstr>
      <vt:lpstr>PowerPoint 演示文稿</vt:lpstr>
      <vt:lpstr>PowerPoint 演示文稿</vt:lpstr>
      <vt:lpstr>PowerPoint 演示文稿</vt:lpstr>
      <vt:lpstr>PowerPoint 演示文稿</vt:lpstr>
      <vt:lpstr>Accrual Failure Detector</vt:lpstr>
      <vt:lpstr>Information Flow in the Implementation</vt:lpstr>
      <vt:lpstr>Performance Benchmark</vt:lpstr>
      <vt:lpstr>MySQL Comparison</vt:lpstr>
      <vt:lpstr>Lessons Learnt</vt:lpstr>
      <vt:lpstr>Future work</vt:lpstr>
      <vt:lpstr>Hive and Pig</vt:lpstr>
      <vt:lpstr>Need for High-Level Languages</vt:lpstr>
      <vt:lpstr>Hive and Pig</vt:lpstr>
      <vt:lpstr>Hive: Background</vt:lpstr>
      <vt:lpstr>Hive Components</vt:lpstr>
      <vt:lpstr>Data Model</vt:lpstr>
      <vt:lpstr>Metastore</vt:lpstr>
      <vt:lpstr>Physical Layout</vt:lpstr>
      <vt:lpstr>Hive: Example</vt:lpstr>
      <vt:lpstr>Hive: Behind the Scenes</vt:lpstr>
      <vt:lpstr>Hive: Behind the Scenes</vt:lpstr>
      <vt:lpstr>Example Data Analysis Task</vt:lpstr>
      <vt:lpstr>Conceptual Dataflow</vt:lpstr>
      <vt:lpstr>System-Level Dataflow</vt:lpstr>
      <vt:lpstr>MapReduce Code</vt:lpstr>
      <vt:lpstr>Pig Latin Script</vt:lpstr>
      <vt:lpstr>Java vs. Pig Latin</vt:lpstr>
      <vt:lpstr>Pig takes care of…</vt:lpstr>
      <vt:lpstr>Hive + HBase? </vt:lpstr>
      <vt:lpstr>Integration</vt:lpstr>
      <vt:lpstr>Integration</vt:lpstr>
      <vt:lpstr>Integration</vt:lpstr>
      <vt:lpstr>Integration</vt:lpstr>
      <vt:lpstr>Integration</vt:lpstr>
      <vt:lpstr>Data Flows</vt:lpstr>
      <vt:lpstr>Data Flows</vt:lpstr>
      <vt:lpstr>Data Flows</vt:lpstr>
      <vt:lpstr>Data Flows</vt:lpstr>
      <vt:lpstr>Use Cases</vt:lpstr>
      <vt:lpstr>Use Cases</vt:lpstr>
      <vt:lpstr>Use Cases</vt:lpstr>
      <vt:lpstr>Graph Databases</vt:lpstr>
      <vt:lpstr>NEO4J (Graphbase)</vt:lpstr>
      <vt:lpstr>NEO4J</vt:lpstr>
      <vt:lpstr>NEO4J</vt:lpstr>
      <vt:lpstr>NEO4J</vt:lpstr>
      <vt:lpstr>NEO4J</vt:lpstr>
      <vt:lpstr>NEO4J</vt:lpstr>
      <vt:lpstr>NEO4J</vt:lpstr>
      <vt:lpstr>NEO4J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 Hive and Pig</dc:title>
  <dc:creator>Jin</dc:creator>
  <cp:lastModifiedBy>Neusoft</cp:lastModifiedBy>
  <cp:revision>31</cp:revision>
  <dcterms:created xsi:type="dcterms:W3CDTF">2012-03-27T03:00:14Z</dcterms:created>
  <dcterms:modified xsi:type="dcterms:W3CDTF">2023-07-12T00:41:01Z</dcterms:modified>
</cp:coreProperties>
</file>