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7B57-D41D-46D9-8DFF-4AB0692A50B6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9854-85D6-4A13-AE90-3A6C7498B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8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7B57-D41D-46D9-8DFF-4AB0692A50B6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9854-85D6-4A13-AE90-3A6C7498B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2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7B57-D41D-46D9-8DFF-4AB0692A50B6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9854-85D6-4A13-AE90-3A6C7498B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0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7B57-D41D-46D9-8DFF-4AB0692A50B6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9854-85D6-4A13-AE90-3A6C7498B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6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7B57-D41D-46D9-8DFF-4AB0692A50B6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9854-85D6-4A13-AE90-3A6C7498B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1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7B57-D41D-46D9-8DFF-4AB0692A50B6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9854-85D6-4A13-AE90-3A6C7498B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86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7B57-D41D-46D9-8DFF-4AB0692A50B6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9854-85D6-4A13-AE90-3A6C7498B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0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7B57-D41D-46D9-8DFF-4AB0692A50B6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9854-85D6-4A13-AE90-3A6C7498B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03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7B57-D41D-46D9-8DFF-4AB0692A50B6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9854-85D6-4A13-AE90-3A6C7498B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7B57-D41D-46D9-8DFF-4AB0692A50B6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9854-85D6-4A13-AE90-3A6C7498B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0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7B57-D41D-46D9-8DFF-4AB0692A50B6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9854-85D6-4A13-AE90-3A6C7498B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3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7B57-D41D-46D9-8DFF-4AB0692A50B6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59854-85D6-4A13-AE90-3A6C7498B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9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0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6809" y="238991"/>
            <a:ext cx="303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2">
                    <a:lumMod val="25000"/>
                  </a:schemeClr>
                </a:solidFill>
              </a:rPr>
              <a:t>APEX2</a:t>
            </a:r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标记</a:t>
            </a:r>
            <a:r>
              <a:rPr lang="en-US" altLang="zh-CN" sz="2400" b="1" dirty="0" smtClean="0">
                <a:solidFill>
                  <a:schemeClr val="bg2">
                    <a:lumMod val="25000"/>
                  </a:schemeClr>
                </a:solidFill>
              </a:rPr>
              <a:t>RNA</a:t>
            </a:r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反应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6808" y="3661897"/>
            <a:ext cx="22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2">
                    <a:lumMod val="25000"/>
                  </a:schemeClr>
                </a:solidFill>
              </a:rPr>
              <a:t>RNA</a:t>
            </a:r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纯化回收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11" y="427779"/>
            <a:ext cx="452395" cy="14165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54756" y="808749"/>
            <a:ext cx="1243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RNA 15uL</a:t>
            </a:r>
          </a:p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20uM APEX2 15uL </a:t>
            </a:r>
          </a:p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altLang="zh-CN" sz="1400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O 9uL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256" y="162070"/>
            <a:ext cx="279607" cy="8754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454" y="698292"/>
            <a:ext cx="279607" cy="8754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638" y="1270928"/>
            <a:ext cx="279607" cy="875491"/>
          </a:xfrm>
          <a:prstGeom prst="rect">
            <a:avLst/>
          </a:prstGeom>
        </p:spPr>
      </p:pic>
      <p:cxnSp>
        <p:nvCxnSpPr>
          <p:cNvPr id="15" name="直接箭头连接符 14"/>
          <p:cNvCxnSpPr>
            <a:stCxn id="7" idx="3"/>
            <a:endCxn id="11" idx="1"/>
          </p:cNvCxnSpPr>
          <p:nvPr/>
        </p:nvCxnSpPr>
        <p:spPr>
          <a:xfrm flipV="1">
            <a:off x="4724006" y="599816"/>
            <a:ext cx="737250" cy="53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12" idx="1"/>
          </p:cNvCxnSpPr>
          <p:nvPr/>
        </p:nvCxnSpPr>
        <p:spPr>
          <a:xfrm>
            <a:off x="4724006" y="1136037"/>
            <a:ext cx="1329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  <a:endCxn id="7" idx="3"/>
          </p:cNvCxnSpPr>
          <p:nvPr/>
        </p:nvCxnSpPr>
        <p:spPr>
          <a:xfrm>
            <a:off x="4724006" y="113603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3"/>
            <a:endCxn id="13" idx="1"/>
          </p:cNvCxnSpPr>
          <p:nvPr/>
        </p:nvCxnSpPr>
        <p:spPr>
          <a:xfrm>
            <a:off x="4724006" y="1136037"/>
            <a:ext cx="1970632" cy="57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993813" y="1077935"/>
            <a:ext cx="124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mixture 13uL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119334" y="1533225"/>
            <a:ext cx="124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mixture 13uL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450322" y="224469"/>
            <a:ext cx="124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mixture 13uL</a:t>
            </a: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395" y="162070"/>
            <a:ext cx="279607" cy="875491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593" y="698292"/>
            <a:ext cx="279607" cy="875491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777" y="1270928"/>
            <a:ext cx="279607" cy="875491"/>
          </a:xfrm>
          <a:prstGeom prst="rect">
            <a:avLst/>
          </a:prstGeom>
        </p:spPr>
      </p:pic>
      <p:cxnSp>
        <p:nvCxnSpPr>
          <p:cNvPr id="79" name="直接箭头连接符 78"/>
          <p:cNvCxnSpPr>
            <a:stCxn id="11" idx="3"/>
            <a:endCxn id="75" idx="1"/>
          </p:cNvCxnSpPr>
          <p:nvPr/>
        </p:nvCxnSpPr>
        <p:spPr>
          <a:xfrm>
            <a:off x="5740863" y="599816"/>
            <a:ext cx="1434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2" idx="3"/>
            <a:endCxn id="76" idx="1"/>
          </p:cNvCxnSpPr>
          <p:nvPr/>
        </p:nvCxnSpPr>
        <p:spPr>
          <a:xfrm>
            <a:off x="6333061" y="1136038"/>
            <a:ext cx="1434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3" idx="3"/>
            <a:endCxn id="77" idx="1"/>
          </p:cNvCxnSpPr>
          <p:nvPr/>
        </p:nvCxnSpPr>
        <p:spPr>
          <a:xfrm>
            <a:off x="6974245" y="1708674"/>
            <a:ext cx="1434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887142" y="230585"/>
            <a:ext cx="124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2mM BP 5uL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6304717" y="835906"/>
            <a:ext cx="124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2mM BA 5uL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7029782" y="1409497"/>
            <a:ext cx="124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altLang="zh-CN" sz="1400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O 5uL</a:t>
            </a: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967" y="158403"/>
            <a:ext cx="279607" cy="875491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165" y="694625"/>
            <a:ext cx="279607" cy="875491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349" y="1267261"/>
            <a:ext cx="279607" cy="875491"/>
          </a:xfrm>
          <a:prstGeom prst="rect">
            <a:avLst/>
          </a:prstGeom>
        </p:spPr>
      </p:pic>
      <p:sp>
        <p:nvSpPr>
          <p:cNvPr id="107" name="文本框 106"/>
          <p:cNvSpPr txBox="1"/>
          <p:nvPr/>
        </p:nvSpPr>
        <p:spPr>
          <a:xfrm>
            <a:off x="8303693" y="204215"/>
            <a:ext cx="173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10 </a:t>
            </a: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</a:rPr>
              <a:t>mM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 H</a:t>
            </a:r>
            <a:r>
              <a:rPr lang="en-US" altLang="zh-CN" sz="1400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altLang="zh-CN" sz="1400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 2uL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8721268" y="809536"/>
            <a:ext cx="1913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10 </a:t>
            </a: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</a:rPr>
              <a:t>mM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 H</a:t>
            </a:r>
            <a:r>
              <a:rPr lang="en-US" altLang="zh-CN" sz="1400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altLang="zh-CN" sz="1400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 2uL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9446333" y="1383127"/>
            <a:ext cx="154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10 </a:t>
            </a: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</a:rPr>
              <a:t>mM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 H</a:t>
            </a:r>
            <a:r>
              <a:rPr lang="en-US" altLang="zh-CN" sz="1400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altLang="zh-CN" sz="1400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 2uL</a:t>
            </a:r>
          </a:p>
        </p:txBody>
      </p:sp>
      <p:cxnSp>
        <p:nvCxnSpPr>
          <p:cNvPr id="115" name="直接箭头连接符 114"/>
          <p:cNvCxnSpPr>
            <a:stCxn id="75" idx="3"/>
            <a:endCxn id="104" idx="1"/>
          </p:cNvCxnSpPr>
          <p:nvPr/>
        </p:nvCxnSpPr>
        <p:spPr>
          <a:xfrm flipV="1">
            <a:off x="7455002" y="596149"/>
            <a:ext cx="2948965" cy="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76" idx="3"/>
            <a:endCxn id="105" idx="1"/>
          </p:cNvCxnSpPr>
          <p:nvPr/>
        </p:nvCxnSpPr>
        <p:spPr>
          <a:xfrm flipV="1">
            <a:off x="8047200" y="1132371"/>
            <a:ext cx="2948965" cy="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77" idx="3"/>
            <a:endCxn id="106" idx="1"/>
          </p:cNvCxnSpPr>
          <p:nvPr/>
        </p:nvCxnSpPr>
        <p:spPr>
          <a:xfrm flipV="1">
            <a:off x="8688384" y="1705007"/>
            <a:ext cx="2948965" cy="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图片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782" y="3779658"/>
            <a:ext cx="1063104" cy="1860433"/>
          </a:xfrm>
          <a:prstGeom prst="rect">
            <a:avLst/>
          </a:prstGeom>
        </p:spPr>
      </p:pic>
      <p:pic>
        <p:nvPicPr>
          <p:cNvPr id="121" name="图片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471" y="3909665"/>
            <a:ext cx="1009791" cy="1600423"/>
          </a:xfrm>
          <a:prstGeom prst="rect">
            <a:avLst/>
          </a:prstGeom>
        </p:spPr>
      </p:pic>
      <p:sp>
        <p:nvSpPr>
          <p:cNvPr id="122" name="文本框 121"/>
          <p:cNvSpPr txBox="1"/>
          <p:nvPr/>
        </p:nvSpPr>
        <p:spPr>
          <a:xfrm>
            <a:off x="2943993" y="3581107"/>
            <a:ext cx="186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Binding Buffer 13uL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2943993" y="3862599"/>
            <a:ext cx="186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无水乙醇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 120uL</a:t>
            </a:r>
          </a:p>
        </p:txBody>
      </p:sp>
      <p:pic>
        <p:nvPicPr>
          <p:cNvPr id="124" name="图片 1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061" y="4138092"/>
            <a:ext cx="963300" cy="1143567"/>
          </a:xfrm>
          <a:prstGeom prst="rect">
            <a:avLst/>
          </a:prstGeom>
        </p:spPr>
      </p:pic>
      <p:cxnSp>
        <p:nvCxnSpPr>
          <p:cNvPr id="126" name="直接箭头连接符 125"/>
          <p:cNvCxnSpPr>
            <a:stCxn id="121" idx="3"/>
            <a:endCxn id="124" idx="1"/>
          </p:cNvCxnSpPr>
          <p:nvPr/>
        </p:nvCxnSpPr>
        <p:spPr>
          <a:xfrm flipV="1">
            <a:off x="4239262" y="4709876"/>
            <a:ext cx="6867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24" idx="3"/>
          </p:cNvCxnSpPr>
          <p:nvPr/>
        </p:nvCxnSpPr>
        <p:spPr>
          <a:xfrm flipV="1">
            <a:off x="5889361" y="4709875"/>
            <a:ext cx="1084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/>
          <p:cNvSpPr/>
          <p:nvPr/>
        </p:nvSpPr>
        <p:spPr>
          <a:xfrm rot="19491901">
            <a:off x="10716475" y="-158645"/>
            <a:ext cx="835064" cy="23462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曲线连接符 132"/>
          <p:cNvCxnSpPr>
            <a:stCxn id="131" idx="6"/>
            <a:endCxn id="121" idx="1"/>
          </p:cNvCxnSpPr>
          <p:nvPr/>
        </p:nvCxnSpPr>
        <p:spPr>
          <a:xfrm flipH="1">
            <a:off x="3229471" y="774164"/>
            <a:ext cx="8245993" cy="3935713"/>
          </a:xfrm>
          <a:prstGeom prst="curvedConnector5">
            <a:avLst>
              <a:gd name="adj1" fmla="val -2772"/>
              <a:gd name="adj2" fmla="val 57790"/>
              <a:gd name="adj3" fmla="val 10277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5838311" y="4366256"/>
            <a:ext cx="124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12000g 30s</a:t>
            </a:r>
          </a:p>
        </p:txBody>
      </p:sp>
      <p:cxnSp>
        <p:nvCxnSpPr>
          <p:cNvPr id="140" name="曲线连接符 139"/>
          <p:cNvCxnSpPr>
            <a:stCxn id="120" idx="2"/>
            <a:endCxn id="121" idx="2"/>
          </p:cNvCxnSpPr>
          <p:nvPr/>
        </p:nvCxnSpPr>
        <p:spPr>
          <a:xfrm rot="5400000" flipH="1">
            <a:off x="5582849" y="3661607"/>
            <a:ext cx="130003" cy="3826967"/>
          </a:xfrm>
          <a:prstGeom prst="curvedConnector3">
            <a:avLst>
              <a:gd name="adj1" fmla="val -175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4351652" y="5143135"/>
            <a:ext cx="245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Round1: Prep Buffer 400uL</a:t>
            </a:r>
          </a:p>
        </p:txBody>
      </p:sp>
      <p:sp>
        <p:nvSpPr>
          <p:cNvPr id="142" name="文本框 141"/>
          <p:cNvSpPr txBox="1"/>
          <p:nvPr/>
        </p:nvSpPr>
        <p:spPr>
          <a:xfrm>
            <a:off x="4365852" y="5470653"/>
            <a:ext cx="245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Round2: Wash Buffer 700uL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3288303" y="5866162"/>
            <a:ext cx="5035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Round3: Wash Buffer 400uL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（清空后额外离心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2min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3288303" y="6116975"/>
            <a:ext cx="5035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Round4: H</a:t>
            </a:r>
            <a:r>
              <a:rPr lang="en-US" altLang="zh-CN" sz="1400" baseline="-250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O (65°C) 10uL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（静置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1min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后离心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2min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2023" y="3883887"/>
            <a:ext cx="2442118" cy="1413136"/>
          </a:xfrm>
          <a:prstGeom prst="rect">
            <a:avLst/>
          </a:prstGeom>
        </p:spPr>
      </p:pic>
      <p:cxnSp>
        <p:nvCxnSpPr>
          <p:cNvPr id="147" name="直接箭头连接符 146"/>
          <p:cNvCxnSpPr>
            <a:stCxn id="120" idx="3"/>
          </p:cNvCxnSpPr>
          <p:nvPr/>
        </p:nvCxnSpPr>
        <p:spPr>
          <a:xfrm>
            <a:off x="8092886" y="4709875"/>
            <a:ext cx="676319" cy="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/>
          <p:cNvSpPr txBox="1"/>
          <p:nvPr/>
        </p:nvSpPr>
        <p:spPr>
          <a:xfrm>
            <a:off x="9487498" y="5385477"/>
            <a:ext cx="2348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水洗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1uL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擦拭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Blank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测基线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擦拭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上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样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1uL Measure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擦拭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测得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各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组标记后的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RNA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浓度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9405" y="266077"/>
            <a:ext cx="22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2">
                    <a:lumMod val="25000"/>
                  </a:schemeClr>
                </a:solidFill>
              </a:rPr>
              <a:t>Dot Blot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1" name="图片 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415" y="2522169"/>
            <a:ext cx="2737675" cy="223549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405" y="924294"/>
            <a:ext cx="2162477" cy="16004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6144" y="206685"/>
            <a:ext cx="2572109" cy="1609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710" y="2801588"/>
            <a:ext cx="2276793" cy="15718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294" y="1619556"/>
            <a:ext cx="514480" cy="9717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1760" y="5395509"/>
            <a:ext cx="1600423" cy="1267002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405" y="924294"/>
            <a:ext cx="1717783" cy="993998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420" y="2047009"/>
            <a:ext cx="581127" cy="921031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8547" y="2047009"/>
            <a:ext cx="581127" cy="921031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9674" y="2047009"/>
            <a:ext cx="581127" cy="921031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>
            <a:off x="2407534" y="1918292"/>
            <a:ext cx="2461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2254867" y="1395072"/>
            <a:ext cx="2668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稀释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到同一浓度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347.65 </a:t>
            </a: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</a:rPr>
              <a:t>ng.uL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等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质量点样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 3uL</a:t>
            </a:r>
          </a:p>
        </p:txBody>
      </p:sp>
      <p:cxnSp>
        <p:nvCxnSpPr>
          <p:cNvPr id="24" name="直接箭头连接符 23"/>
          <p:cNvCxnSpPr>
            <a:endCxn id="3" idx="1"/>
          </p:cNvCxnSpPr>
          <p:nvPr/>
        </p:nvCxnSpPr>
        <p:spPr>
          <a:xfrm flipV="1">
            <a:off x="6389225" y="1011660"/>
            <a:ext cx="2476919" cy="51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 rot="20840313">
            <a:off x="6585213" y="861981"/>
            <a:ext cx="186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紫外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交联一次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6537829" y="1134319"/>
            <a:ext cx="2473934" cy="188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 rot="19477600">
            <a:off x="6662139" y="1827757"/>
            <a:ext cx="186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PBS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洗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240710" y="4234446"/>
            <a:ext cx="249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Round 0:</a:t>
            </a:r>
          </a:p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3% BSA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的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PBS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封闭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30min</a:t>
            </a:r>
          </a:p>
        </p:txBody>
      </p:sp>
      <p:sp>
        <p:nvSpPr>
          <p:cNvPr id="46" name="下弧形箭头 45"/>
          <p:cNvSpPr/>
          <p:nvPr/>
        </p:nvSpPr>
        <p:spPr>
          <a:xfrm>
            <a:off x="7659415" y="4075085"/>
            <a:ext cx="2269512" cy="1535916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9623877" y="4656845"/>
            <a:ext cx="1611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Round 2:</a:t>
            </a:r>
          </a:p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PBST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溶液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洗三次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7" name="图片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283" y="4322893"/>
            <a:ext cx="514480" cy="971795"/>
          </a:xfrm>
          <a:prstGeom prst="rect">
            <a:avLst/>
          </a:prstGeom>
        </p:spPr>
      </p:pic>
      <p:sp>
        <p:nvSpPr>
          <p:cNvPr id="98" name="文本框 97"/>
          <p:cNvSpPr txBox="1"/>
          <p:nvPr/>
        </p:nvSpPr>
        <p:spPr>
          <a:xfrm>
            <a:off x="5162560" y="4691271"/>
            <a:ext cx="2687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Round 1:</a:t>
            </a:r>
          </a:p>
          <a:p>
            <a:pPr algn="ct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0.4 </a:t>
            </a: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</a:rPr>
              <a:t>ug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/mL SA-HRP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的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PBS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溶液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孵育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30min</a:t>
            </a:r>
          </a:p>
        </p:txBody>
      </p:sp>
      <p:cxnSp>
        <p:nvCxnSpPr>
          <p:cNvPr id="49" name="曲线连接符 48"/>
          <p:cNvCxnSpPr>
            <a:stCxn id="151" idx="3"/>
          </p:cNvCxnSpPr>
          <p:nvPr/>
        </p:nvCxnSpPr>
        <p:spPr>
          <a:xfrm flipH="1">
            <a:off x="4606724" y="3639918"/>
            <a:ext cx="5790366" cy="2632947"/>
          </a:xfrm>
          <a:prstGeom prst="curvedConnector3">
            <a:avLst>
              <a:gd name="adj1" fmla="val -237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7150432" y="6249877"/>
            <a:ext cx="2825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等体积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加入发光液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和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B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孵育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1min</a:t>
            </a:r>
          </a:p>
        </p:txBody>
      </p:sp>
    </p:spTree>
    <p:extLst>
      <p:ext uri="{BB962C8B-B14F-4D97-AF65-F5344CB8AC3E}">
        <p14:creationId xmlns:p14="http://schemas.microsoft.com/office/powerpoint/2010/main" val="17325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 flipH="1">
            <a:off x="1458410" y="2407534"/>
            <a:ext cx="9444942" cy="2766350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82096" y="3437681"/>
            <a:ext cx="451413" cy="48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757195" y="3264060"/>
            <a:ext cx="787078" cy="844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4420" y="3264060"/>
            <a:ext cx="787078" cy="844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391645" y="3264060"/>
            <a:ext cx="787078" cy="844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flipH="1">
            <a:off x="2274279" y="4364185"/>
            <a:ext cx="166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Biotin-Phenol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4317211" y="4364185"/>
            <a:ext cx="166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Biotin-Aniline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5984256" y="4364185"/>
            <a:ext cx="204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Without Probe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7763718" y="4364185"/>
            <a:ext cx="204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Biotin-Phenol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0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630" y="2355374"/>
            <a:ext cx="4396740" cy="3291840"/>
          </a:xfrm>
        </p:spPr>
      </p:pic>
      <p:sp>
        <p:nvSpPr>
          <p:cNvPr id="5" name="文本框 4"/>
          <p:cNvSpPr txBox="1"/>
          <p:nvPr/>
        </p:nvSpPr>
        <p:spPr>
          <a:xfrm>
            <a:off x="5428526" y="4557305"/>
            <a:ext cx="53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BA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94744" y="4525701"/>
            <a:ext cx="1103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Without</a:t>
            </a: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Probe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31980" y="4557306"/>
            <a:ext cx="53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BP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96091" y="4557305"/>
            <a:ext cx="53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BP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67300" y="3840480"/>
            <a:ext cx="251460" cy="3124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69014" y="3789049"/>
            <a:ext cx="391947" cy="480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15241" y="3861015"/>
            <a:ext cx="391947" cy="480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539745" y="3924838"/>
            <a:ext cx="391947" cy="480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28526" y="4557305"/>
            <a:ext cx="53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BA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94744" y="4525701"/>
            <a:ext cx="1103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Without</a:t>
            </a: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Probe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31980" y="4557306"/>
            <a:ext cx="53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BP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96091" y="4557305"/>
            <a:ext cx="53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BP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20" y="2355374"/>
            <a:ext cx="4404360" cy="3291840"/>
          </a:xfrm>
        </p:spPr>
      </p:pic>
      <p:sp>
        <p:nvSpPr>
          <p:cNvPr id="10" name="文本框 9"/>
          <p:cNvSpPr txBox="1"/>
          <p:nvPr/>
        </p:nvSpPr>
        <p:spPr>
          <a:xfrm>
            <a:off x="5580926" y="4709705"/>
            <a:ext cx="53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BA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47144" y="4678101"/>
            <a:ext cx="1103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Without</a:t>
            </a: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Probe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84380" y="4709706"/>
            <a:ext cx="53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BP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48491" y="4709705"/>
            <a:ext cx="53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BP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82057" y="4001294"/>
            <a:ext cx="391947" cy="480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711407" y="4001294"/>
            <a:ext cx="391947" cy="480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179469" y="3945894"/>
            <a:ext cx="391947" cy="480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689546" y="3912656"/>
            <a:ext cx="391947" cy="480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20" y="2343944"/>
            <a:ext cx="4404360" cy="3314700"/>
          </a:xfrm>
        </p:spPr>
      </p:pic>
      <p:sp>
        <p:nvSpPr>
          <p:cNvPr id="5" name="文本框 4"/>
          <p:cNvSpPr txBox="1"/>
          <p:nvPr/>
        </p:nvSpPr>
        <p:spPr>
          <a:xfrm>
            <a:off x="5230406" y="3848645"/>
            <a:ext cx="53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BA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96624" y="3817041"/>
            <a:ext cx="1103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Without</a:t>
            </a:r>
          </a:p>
          <a:p>
            <a:pPr algn="ctr"/>
            <a:r>
              <a:rPr lang="en-US" altLang="zh-CN" sz="1050" dirty="0" smtClean="0">
                <a:solidFill>
                  <a:schemeClr val="bg1"/>
                </a:solidFill>
              </a:rPr>
              <a:t>Probe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33860" y="3848646"/>
            <a:ext cx="53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BP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7971" y="3848645"/>
            <a:ext cx="53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BP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70894" y="3163785"/>
            <a:ext cx="391947" cy="480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852376" y="3184573"/>
            <a:ext cx="391947" cy="480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397822" y="3281735"/>
            <a:ext cx="391947" cy="480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0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191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zyan</dc:creator>
  <cp:lastModifiedBy>zyan</cp:lastModifiedBy>
  <cp:revision>15</cp:revision>
  <dcterms:created xsi:type="dcterms:W3CDTF">2025-02-22T01:42:58Z</dcterms:created>
  <dcterms:modified xsi:type="dcterms:W3CDTF">2025-02-22T11:52:41Z</dcterms:modified>
</cp:coreProperties>
</file>