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3888" y="-3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5FC8-D65B-4CD2-BE99-61EC8626A0CA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6F4F-2114-4BC3-B2F2-CBB41023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6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5FC8-D65B-4CD2-BE99-61EC8626A0CA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6F4F-2114-4BC3-B2F2-CBB41023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37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5FC8-D65B-4CD2-BE99-61EC8626A0CA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6F4F-2114-4BC3-B2F2-CBB41023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77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5FC8-D65B-4CD2-BE99-61EC8626A0CA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6F4F-2114-4BC3-B2F2-CBB41023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18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5FC8-D65B-4CD2-BE99-61EC8626A0CA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6F4F-2114-4BC3-B2F2-CBB41023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0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5FC8-D65B-4CD2-BE99-61EC8626A0CA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6F4F-2114-4BC3-B2F2-CBB41023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5FC8-D65B-4CD2-BE99-61EC8626A0CA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6F4F-2114-4BC3-B2F2-CBB41023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5FC8-D65B-4CD2-BE99-61EC8626A0CA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6F4F-2114-4BC3-B2F2-CBB41023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99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5FC8-D65B-4CD2-BE99-61EC8626A0CA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6F4F-2114-4BC3-B2F2-CBB41023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31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5FC8-D65B-4CD2-BE99-61EC8626A0CA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6F4F-2114-4BC3-B2F2-CBB41023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46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35FC8-D65B-4CD2-BE99-61EC8626A0CA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6F4F-2114-4BC3-B2F2-CBB41023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35FC8-D65B-4CD2-BE99-61EC8626A0CA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6F4F-2114-4BC3-B2F2-CBB4102386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67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5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291" y="86903"/>
            <a:ext cx="4488873" cy="6383828"/>
          </a:xfrm>
        </p:spPr>
      </p:pic>
      <p:sp>
        <p:nvSpPr>
          <p:cNvPr id="5" name="文本框 4"/>
          <p:cNvSpPr txBox="1"/>
          <p:nvPr/>
        </p:nvSpPr>
        <p:spPr>
          <a:xfrm>
            <a:off x="4925291" y="1030886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140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5291" y="661554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180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35681" y="1400218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25291" y="1769550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75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14901" y="2138882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60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14901" y="2755922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45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901" y="3526685"/>
            <a:ext cx="789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</a:rPr>
              <a:t>35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35681" y="4382738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14901" y="5479511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14901" y="5964207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14901" y="223000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kDa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6342609" y="5664177"/>
            <a:ext cx="50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zh-CN" altLang="en-US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6930732" y="5664177"/>
            <a:ext cx="50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zh-CN" altLang="en-US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 flipH="1">
            <a:off x="7518855" y="5664176"/>
            <a:ext cx="50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zh-CN" altLang="en-US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 flipH="1">
            <a:off x="7991635" y="5664176"/>
            <a:ext cx="50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zh-CN" altLang="en-US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 flipH="1">
            <a:off x="8507024" y="5664175"/>
            <a:ext cx="50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accent5">
                    <a:lumMod val="50000"/>
                  </a:schemeClr>
                </a:solidFill>
              </a:rPr>
              <a:t>5</a:t>
            </a:r>
            <a:endParaRPr lang="zh-CN" altLang="en-US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5596025" y="5670906"/>
            <a:ext cx="504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solidFill>
                  <a:schemeClr val="accent5">
                    <a:lumMod val="50000"/>
                  </a:schemeClr>
                </a:solidFill>
              </a:rPr>
              <a:t>0</a:t>
            </a:r>
            <a:endParaRPr lang="zh-CN" altLang="en-US" sz="4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21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252" y="1084591"/>
            <a:ext cx="3220196" cy="4579586"/>
          </a:xfrm>
        </p:spPr>
      </p:pic>
      <p:sp>
        <p:nvSpPr>
          <p:cNvPr id="5" name="文本框 4"/>
          <p:cNvSpPr txBox="1"/>
          <p:nvPr/>
        </p:nvSpPr>
        <p:spPr>
          <a:xfrm>
            <a:off x="4925291" y="1030886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140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25291" y="661554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180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35681" y="1400218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100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25291" y="1769550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75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14901" y="2138882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60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14901" y="2755922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45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14901" y="3526685"/>
            <a:ext cx="789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</a:rPr>
              <a:t>35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35681" y="4382738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en-US" altLang="zh-CN" b="1" dirty="0" smtClean="0">
                <a:solidFill>
                  <a:srgbClr val="FF0000"/>
                </a:solidFill>
              </a:rPr>
              <a:t>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14901" y="5479511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15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68006" y="5713607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10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14901" y="223000"/>
            <a:ext cx="789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kDa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 flipH="1">
            <a:off x="6418984" y="5610264"/>
            <a:ext cx="262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5">
                    <a:lumMod val="50000"/>
                  </a:schemeClr>
                </a:solidFill>
              </a:rPr>
              <a:t>0 1 2 3 4 5</a:t>
            </a:r>
            <a:endParaRPr lang="zh-CN" altLang="en-US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6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252" y="1084591"/>
            <a:ext cx="3220196" cy="457958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 flipH="1">
            <a:off x="5801526" y="5524941"/>
            <a:ext cx="3533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dirty="0" smtClean="0">
                <a:solidFill>
                  <a:schemeClr val="accent5">
                    <a:lumMod val="50000"/>
                  </a:schemeClr>
                </a:solidFill>
              </a:rPr>
              <a:t>     Marker </a:t>
            </a:r>
            <a:r>
              <a:rPr lang="en-US" altLang="zh-CN" sz="4000" b="1" dirty="0" smtClean="0">
                <a:solidFill>
                  <a:schemeClr val="accent5">
                    <a:lumMod val="50000"/>
                  </a:schemeClr>
                </a:solidFill>
              </a:rPr>
              <a:t>0 1 2 3 4 5</a:t>
            </a:r>
            <a:endParaRPr lang="zh-CN" altLang="en-US" sz="4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8910" y="1092222"/>
            <a:ext cx="789708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 err="1" smtClean="0">
                <a:solidFill>
                  <a:srgbClr val="C00000"/>
                </a:solidFill>
              </a:rPr>
              <a:t>kDa</a:t>
            </a:r>
            <a:endParaRPr lang="en-US" altLang="zh-CN" sz="1100" b="1" dirty="0" smtClean="0">
              <a:solidFill>
                <a:srgbClr val="C00000"/>
              </a:solidFill>
            </a:endParaRPr>
          </a:p>
          <a:p>
            <a:pPr algn="ctr"/>
            <a:endParaRPr lang="en-US" altLang="zh-CN" sz="11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1100" b="1" dirty="0" smtClean="0">
                <a:solidFill>
                  <a:srgbClr val="C00000"/>
                </a:solidFill>
              </a:rPr>
              <a:t>180</a:t>
            </a:r>
          </a:p>
          <a:p>
            <a:pPr algn="ctr"/>
            <a:r>
              <a:rPr lang="en-US" altLang="zh-CN" sz="1100" b="1" dirty="0" smtClean="0">
                <a:solidFill>
                  <a:srgbClr val="C00000"/>
                </a:solidFill>
              </a:rPr>
              <a:t>140</a:t>
            </a:r>
          </a:p>
          <a:p>
            <a:pPr algn="ctr"/>
            <a:endParaRPr lang="en-US" altLang="zh-CN" sz="11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1100" b="1" dirty="0" smtClean="0">
                <a:solidFill>
                  <a:srgbClr val="C00000"/>
                </a:solidFill>
              </a:rPr>
              <a:t>100</a:t>
            </a:r>
          </a:p>
          <a:p>
            <a:pPr algn="ctr"/>
            <a:r>
              <a:rPr lang="en-US" altLang="zh-CN" sz="1100" b="1" dirty="0" smtClean="0">
                <a:solidFill>
                  <a:srgbClr val="C00000"/>
                </a:solidFill>
              </a:rPr>
              <a:t>75</a:t>
            </a:r>
          </a:p>
          <a:p>
            <a:pPr algn="ctr"/>
            <a:endParaRPr lang="en-US" altLang="zh-CN" sz="11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1100" b="1" dirty="0" smtClean="0">
                <a:solidFill>
                  <a:srgbClr val="C00000"/>
                </a:solidFill>
              </a:rPr>
              <a:t>60</a:t>
            </a:r>
          </a:p>
          <a:p>
            <a:pPr algn="ctr"/>
            <a:endParaRPr lang="en-US" altLang="zh-CN" sz="1100" b="1" dirty="0">
              <a:solidFill>
                <a:srgbClr val="C00000"/>
              </a:solidFill>
            </a:endParaRPr>
          </a:p>
          <a:p>
            <a:pPr algn="ctr"/>
            <a:endParaRPr lang="en-US" altLang="zh-CN" sz="1100" b="1" dirty="0" smtClean="0">
              <a:solidFill>
                <a:srgbClr val="C00000"/>
              </a:solidFill>
            </a:endParaRPr>
          </a:p>
          <a:p>
            <a:pPr algn="ctr"/>
            <a:r>
              <a:rPr lang="en-US" altLang="zh-CN" sz="1100" b="1" dirty="0" smtClean="0">
                <a:solidFill>
                  <a:srgbClr val="C00000"/>
                </a:solidFill>
              </a:rPr>
              <a:t>45</a:t>
            </a:r>
          </a:p>
          <a:p>
            <a:pPr algn="ctr"/>
            <a:endParaRPr lang="en-US" altLang="zh-CN" sz="1100" b="1" dirty="0">
              <a:solidFill>
                <a:srgbClr val="C00000"/>
              </a:solidFill>
            </a:endParaRPr>
          </a:p>
          <a:p>
            <a:pPr algn="ctr"/>
            <a:r>
              <a:rPr lang="en-US" altLang="zh-CN" sz="1100" b="1" dirty="0" smtClean="0">
                <a:solidFill>
                  <a:srgbClr val="C00000"/>
                </a:solidFill>
              </a:rPr>
              <a:t>35</a:t>
            </a:r>
          </a:p>
          <a:p>
            <a:pPr algn="ctr"/>
            <a:endParaRPr lang="en-US" altLang="zh-CN" sz="1100" b="1" dirty="0">
              <a:solidFill>
                <a:srgbClr val="C00000"/>
              </a:solidFill>
            </a:endParaRPr>
          </a:p>
          <a:p>
            <a:pPr algn="ctr"/>
            <a:endParaRPr lang="en-US" altLang="zh-CN" sz="1100" b="1" dirty="0" smtClean="0">
              <a:solidFill>
                <a:srgbClr val="C00000"/>
              </a:solidFill>
            </a:endParaRPr>
          </a:p>
          <a:p>
            <a:pPr algn="ctr"/>
            <a:endParaRPr lang="en-US" altLang="zh-CN" sz="1100" b="1" dirty="0">
              <a:solidFill>
                <a:srgbClr val="C00000"/>
              </a:solidFill>
            </a:endParaRPr>
          </a:p>
          <a:p>
            <a:pPr algn="ctr"/>
            <a:r>
              <a:rPr lang="en-US" altLang="zh-CN" sz="1100" b="1" dirty="0" smtClean="0">
                <a:solidFill>
                  <a:srgbClr val="C00000"/>
                </a:solidFill>
              </a:rPr>
              <a:t>25</a:t>
            </a:r>
          </a:p>
          <a:p>
            <a:pPr algn="ctr"/>
            <a:endParaRPr lang="en-US" altLang="zh-CN" sz="1100" b="1" dirty="0">
              <a:solidFill>
                <a:srgbClr val="C00000"/>
              </a:solidFill>
            </a:endParaRPr>
          </a:p>
          <a:p>
            <a:pPr algn="ctr"/>
            <a:endParaRPr lang="en-US" altLang="zh-CN" sz="1100" b="1" dirty="0" smtClean="0">
              <a:solidFill>
                <a:srgbClr val="C00000"/>
              </a:solidFill>
            </a:endParaRPr>
          </a:p>
          <a:p>
            <a:pPr algn="ctr"/>
            <a:endParaRPr lang="en-US" altLang="zh-CN" sz="1100" b="1" dirty="0">
              <a:solidFill>
                <a:srgbClr val="C00000"/>
              </a:solidFill>
            </a:endParaRPr>
          </a:p>
          <a:p>
            <a:pPr algn="ctr"/>
            <a:endParaRPr lang="en-US" altLang="zh-CN" sz="1100" b="1" dirty="0" smtClean="0">
              <a:solidFill>
                <a:srgbClr val="C00000"/>
              </a:solidFill>
            </a:endParaRPr>
          </a:p>
          <a:p>
            <a:pPr algn="ctr"/>
            <a:endParaRPr lang="en-US" altLang="zh-CN" sz="1100" b="1" dirty="0">
              <a:solidFill>
                <a:srgbClr val="C00000"/>
              </a:solidFill>
            </a:endParaRPr>
          </a:p>
          <a:p>
            <a:pPr algn="ctr"/>
            <a:r>
              <a:rPr lang="en-US" altLang="zh-CN" sz="1100" b="1" dirty="0" smtClean="0">
                <a:solidFill>
                  <a:srgbClr val="C00000"/>
                </a:solidFill>
              </a:rPr>
              <a:t>15</a:t>
            </a:r>
          </a:p>
          <a:p>
            <a:pPr algn="ctr"/>
            <a:r>
              <a:rPr lang="en-US" altLang="zh-CN" sz="1100" b="1" dirty="0" smtClean="0">
                <a:solidFill>
                  <a:srgbClr val="C00000"/>
                </a:solidFill>
              </a:rPr>
              <a:t>10</a:t>
            </a:r>
          </a:p>
          <a:p>
            <a:pPr algn="ctr"/>
            <a:endParaRPr lang="en-US" altLang="zh-CN" sz="1100" b="1" dirty="0">
              <a:solidFill>
                <a:srgbClr val="C00000"/>
              </a:solidFill>
            </a:endParaRPr>
          </a:p>
          <a:p>
            <a:pPr algn="ctr"/>
            <a:endParaRPr lang="en-US" altLang="zh-CN" sz="1100" b="1" dirty="0" smtClean="0">
              <a:solidFill>
                <a:srgbClr val="C00000"/>
              </a:solidFill>
            </a:endParaRPr>
          </a:p>
          <a:p>
            <a:pPr algn="ctr"/>
            <a:endParaRPr lang="zh-CN" altLang="en-US" sz="1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92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82" y="441649"/>
            <a:ext cx="8435638" cy="6348772"/>
          </a:xfrm>
          <a:prstGeom prst="rect">
            <a:avLst/>
          </a:prstGeom>
        </p:spPr>
      </p:pic>
      <p:sp>
        <p:nvSpPr>
          <p:cNvPr id="5" name="下箭头 4"/>
          <p:cNvSpPr/>
          <p:nvPr/>
        </p:nvSpPr>
        <p:spPr>
          <a:xfrm>
            <a:off x="6930735" y="474829"/>
            <a:ext cx="322120" cy="1967034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 rot="10800000">
            <a:off x="3647210" y="3616035"/>
            <a:ext cx="415636" cy="2147453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 flipH="1">
            <a:off x="5764355" y="2625957"/>
            <a:ext cx="2818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6"/>
                </a:solidFill>
              </a:rPr>
              <a:t>Decrease with</a:t>
            </a:r>
          </a:p>
          <a:p>
            <a:pPr algn="ctr"/>
            <a:r>
              <a:rPr lang="en-US" altLang="zh-CN" b="1" dirty="0" smtClean="0">
                <a:solidFill>
                  <a:schemeClr val="accent6"/>
                </a:solidFill>
              </a:rPr>
              <a:t> guanidine concentration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1645226" y="4353791"/>
            <a:ext cx="2417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Increase with</a:t>
            </a:r>
          </a:p>
          <a:p>
            <a:pPr algn="ctr"/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 guanidine concentration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48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920" y="2778178"/>
            <a:ext cx="3452159" cy="226626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920" y="2778179"/>
            <a:ext cx="3455820" cy="22662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920" y="2778531"/>
            <a:ext cx="3475549" cy="226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49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920" y="2778178"/>
            <a:ext cx="3452159" cy="2266263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920" y="2778179"/>
            <a:ext cx="3455820" cy="226626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9920" y="2778531"/>
            <a:ext cx="3475549" cy="22659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920" y="2778178"/>
            <a:ext cx="3506509" cy="226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70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63</Words>
  <Application>Microsoft Office PowerPoint</Application>
  <PresentationFormat>宽屏</PresentationFormat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zyan</dc:creator>
  <cp:lastModifiedBy>zyan</cp:lastModifiedBy>
  <cp:revision>9</cp:revision>
  <dcterms:created xsi:type="dcterms:W3CDTF">2024-10-05T08:11:59Z</dcterms:created>
  <dcterms:modified xsi:type="dcterms:W3CDTF">2024-11-21T17:29:43Z</dcterms:modified>
</cp:coreProperties>
</file>