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675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94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627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56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269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433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962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28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61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27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874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9D46F-712E-4760-A451-DECB4E4DD4CC}" type="datetimeFigureOut">
              <a:rPr lang="zh-CN" altLang="en-US" smtClean="0"/>
              <a:t>2024/11/10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0F857-25BF-4FA4-855F-BAA178D5B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266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2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7257478"/>
              </p:ext>
            </p:extLst>
          </p:nvPr>
        </p:nvGraphicFramePr>
        <p:xfrm>
          <a:off x="1844715" y="694480"/>
          <a:ext cx="8757212" cy="572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303">
                  <a:extLst>
                    <a:ext uri="{9D8B030D-6E8A-4147-A177-3AD203B41FA5}">
                      <a16:colId xmlns:a16="http://schemas.microsoft.com/office/drawing/2014/main" val="3718945059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292469699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4103074271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2072560324"/>
                    </a:ext>
                  </a:extLst>
                </a:gridCol>
              </a:tblGrid>
              <a:tr h="635869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20 mg/mL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40 mg/mL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…parallel</a:t>
                      </a:r>
                      <a:r>
                        <a:rPr lang="en-US" altLang="zh-CN" baseline="0" dirty="0" smtClean="0"/>
                        <a:t> groups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5817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4.4;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4%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2571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4.4;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5%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6501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4.4;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8%</a:t>
                      </a:r>
                      <a:endParaRPr lang="zh-CN" alt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424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4.4;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10%</a:t>
                      </a:r>
                      <a:endParaRPr lang="zh-CN" alt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84628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4.7;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4%</a:t>
                      </a:r>
                      <a:endParaRPr lang="zh-CN" altLang="en-US" dirty="0" smtClean="0"/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59806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4.7;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5%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4784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4.7;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8%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93063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smtClean="0"/>
                        <a:t>pH</a:t>
                      </a:r>
                      <a:r>
                        <a:rPr lang="en-US" altLang="zh-CN" baseline="0" dirty="0" smtClean="0"/>
                        <a:t> 4.7; </a:t>
                      </a:r>
                      <a:r>
                        <a:rPr lang="en-US" altLang="zh-CN" baseline="0" dirty="0" err="1" smtClean="0"/>
                        <a:t>NaCl</a:t>
                      </a:r>
                      <a:r>
                        <a:rPr lang="en-US" altLang="zh-CN" baseline="0" dirty="0" smtClean="0"/>
                        <a:t> 10%</a:t>
                      </a:r>
                      <a:endParaRPr lang="zh-CN" altLang="en-US" dirty="0"/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9279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62715" y="171260"/>
            <a:ext cx="473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Protein Concentration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755" y="3426107"/>
            <a:ext cx="170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</a:rPr>
              <a:t>pH</a:t>
            </a:r>
            <a:r>
              <a:rPr lang="en-US" altLang="zh-CN" sz="54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5400" b="1" dirty="0" smtClean="0">
                <a:solidFill>
                  <a:srgbClr val="0070C0"/>
                </a:solidFill>
              </a:rPr>
              <a:t>↑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38896" y="2222340"/>
            <a:ext cx="214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Salt</a:t>
            </a:r>
          </a:p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Concentration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↑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138896" y="4737037"/>
            <a:ext cx="214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Salt</a:t>
            </a:r>
          </a:p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Concentration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↑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0833904" y="1331089"/>
            <a:ext cx="4398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A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10833904" y="1929952"/>
            <a:ext cx="37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B</a:t>
            </a:r>
            <a:endParaRPr lang="zh-CN" altLang="en-US" sz="32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0833904" y="2657112"/>
            <a:ext cx="37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C</a:t>
            </a:r>
            <a:endParaRPr lang="zh-CN" altLang="en-US" sz="32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10833904" y="3241887"/>
            <a:ext cx="37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D</a:t>
            </a:r>
            <a:endParaRPr lang="zh-CN" altLang="en-US" sz="32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0880203" y="3954959"/>
            <a:ext cx="52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E</a:t>
            </a:r>
            <a:endParaRPr lang="zh-CN" altLang="en-US" sz="32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10880203" y="4587424"/>
            <a:ext cx="522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F</a:t>
            </a:r>
            <a:endParaRPr lang="zh-CN" altLang="en-US" sz="32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10845479" y="5208932"/>
            <a:ext cx="37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 smtClean="0"/>
              <a:t>G</a:t>
            </a:r>
            <a:endParaRPr lang="zh-CN" altLang="en-US" sz="32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0880203" y="5812622"/>
            <a:ext cx="3703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H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878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左弧形箭头 15"/>
          <p:cNvSpPr/>
          <p:nvPr/>
        </p:nvSpPr>
        <p:spPr>
          <a:xfrm>
            <a:off x="1090152" y="2222340"/>
            <a:ext cx="689774" cy="321921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278003"/>
              </p:ext>
            </p:extLst>
          </p:nvPr>
        </p:nvGraphicFramePr>
        <p:xfrm>
          <a:off x="1844715" y="694480"/>
          <a:ext cx="8757212" cy="57228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89303">
                  <a:extLst>
                    <a:ext uri="{9D8B030D-6E8A-4147-A177-3AD203B41FA5}">
                      <a16:colId xmlns:a16="http://schemas.microsoft.com/office/drawing/2014/main" val="3718945059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292469699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4103074271"/>
                    </a:ext>
                  </a:extLst>
                </a:gridCol>
                <a:gridCol w="2189303">
                  <a:extLst>
                    <a:ext uri="{9D8B030D-6E8A-4147-A177-3AD203B41FA5}">
                      <a16:colId xmlns:a16="http://schemas.microsoft.com/office/drawing/2014/main" val="2072560324"/>
                    </a:ext>
                  </a:extLst>
                </a:gridCol>
              </a:tblGrid>
              <a:tr h="635869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20 mg/mL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40 mg/mL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6">
                            <a:tint val="66000"/>
                            <a:satMod val="160000"/>
                          </a:schemeClr>
                        </a:gs>
                        <a:gs pos="50000">
                          <a:schemeClr val="accent6">
                            <a:tint val="44500"/>
                            <a:satMod val="160000"/>
                          </a:schemeClr>
                        </a:gs>
                        <a:gs pos="100000">
                          <a:schemeClr val="accent6">
                            <a:tint val="23500"/>
                            <a:satMod val="160000"/>
                          </a:schemeClr>
                        </a:gs>
                      </a:gsLst>
                      <a:lin ang="162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…Parallel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Groups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95817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4.4;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4%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A6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982571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4.4;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5%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B6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56501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4.4;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8%</a:t>
                      </a:r>
                      <a:endParaRPr lang="zh-CN" altLang="en-US" sz="2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C4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5424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4.4;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10%</a:t>
                      </a:r>
                      <a:endParaRPr lang="zh-CN" altLang="en-US" sz="2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2">
                            <a:lumMod val="75000"/>
                            <a:tint val="66000"/>
                            <a:satMod val="160000"/>
                          </a:schemeClr>
                        </a:gs>
                        <a:gs pos="50000">
                          <a:schemeClr val="accent2">
                            <a:lumMod val="75000"/>
                            <a:tint val="44500"/>
                            <a:satMod val="160000"/>
                          </a:schemeClr>
                        </a:gs>
                        <a:gs pos="100000">
                          <a:schemeClr val="accent2">
                            <a:lumMod val="75000"/>
                            <a:tint val="23500"/>
                            <a:satMod val="160000"/>
                          </a:schemeClr>
                        </a:gs>
                      </a:gsLst>
                      <a:lin ang="1080000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D4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984628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4.7;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4%</a:t>
                      </a:r>
                      <a:endParaRPr lang="zh-CN" altLang="en-US" sz="2000" b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E4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2759806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4.7;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5%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F5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547842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4.7;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8%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G1,G2,G3,G4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400" b="1" dirty="0" smtClean="0">
                          <a:solidFill>
                            <a:schemeClr val="accent6">
                              <a:lumMod val="50000"/>
                            </a:schemeClr>
                          </a:solidFill>
                        </a:rPr>
                        <a:t>G1,G2</a:t>
                      </a:r>
                      <a:endParaRPr lang="zh-CN" altLang="en-US" sz="2400" b="1" dirty="0">
                        <a:solidFill>
                          <a:schemeClr val="accent6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793063"/>
                  </a:ext>
                </a:extLst>
              </a:tr>
              <a:tr h="6358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pH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4.7; </a:t>
                      </a:r>
                      <a:r>
                        <a:rPr lang="en-US" altLang="zh-CN" sz="2000" b="1" baseline="0" dirty="0" err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NaCl</a:t>
                      </a:r>
                      <a:r>
                        <a:rPr lang="en-US" altLang="zh-CN" sz="2000" b="1" baseline="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 10%</a:t>
                      </a:r>
                      <a:endParaRPr lang="zh-CN" altLang="en-US" sz="2000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>
                    <a:gradFill flip="none" rotWithShape="1">
                      <a:gsLst>
                        <a:gs pos="0">
                          <a:schemeClr val="accent5">
                            <a:lumMod val="60000"/>
                            <a:lumOff val="40000"/>
                            <a:tint val="66000"/>
                            <a:satMod val="160000"/>
                          </a:schemeClr>
                        </a:gs>
                        <a:gs pos="50000">
                          <a:schemeClr val="accent5">
                            <a:lumMod val="60000"/>
                            <a:lumOff val="40000"/>
                            <a:tint val="44500"/>
                            <a:satMod val="160000"/>
                          </a:schemeClr>
                        </a:gs>
                        <a:gs pos="100000">
                          <a:schemeClr val="accent5">
                            <a:lumMod val="60000"/>
                            <a:lumOff val="40000"/>
                            <a:tint val="23500"/>
                            <a:satMod val="160000"/>
                          </a:schemeClr>
                        </a:gs>
                      </a:gsLst>
                      <a:lin ang="0" scaled="1"/>
                      <a:tileRect/>
                    </a:gra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692792"/>
                  </a:ext>
                </a:extLst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4062715" y="171260"/>
            <a:ext cx="473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b="1" dirty="0" smtClean="0">
                <a:solidFill>
                  <a:schemeClr val="accent6">
                    <a:lumMod val="75000"/>
                  </a:schemeClr>
                </a:solidFill>
              </a:rPr>
              <a:t>Protein Concentration </a:t>
            </a:r>
            <a:r>
              <a:rPr lang="zh-CN" altLang="en-US" sz="2800" b="1" dirty="0" smtClean="0">
                <a:solidFill>
                  <a:schemeClr val="accent6">
                    <a:lumMod val="75000"/>
                  </a:schemeClr>
                </a:solidFill>
              </a:rPr>
              <a:t>↑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42755" y="3426107"/>
            <a:ext cx="170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rgbClr val="0070C0"/>
                </a:solidFill>
              </a:rPr>
              <a:t>pH</a:t>
            </a:r>
            <a:r>
              <a:rPr lang="en-US" altLang="zh-CN" sz="5400" b="1" dirty="0" smtClean="0">
                <a:solidFill>
                  <a:srgbClr val="0070C0"/>
                </a:solidFill>
              </a:rPr>
              <a:t> </a:t>
            </a:r>
            <a:r>
              <a:rPr lang="zh-CN" altLang="en-US" sz="5400" b="1" dirty="0" smtClean="0">
                <a:solidFill>
                  <a:srgbClr val="0070C0"/>
                </a:solidFill>
              </a:rPr>
              <a:t>↑</a:t>
            </a:r>
            <a:endParaRPr lang="zh-CN" altLang="en-US" sz="5400" b="1" dirty="0">
              <a:solidFill>
                <a:srgbClr val="0070C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-138896" y="2222340"/>
            <a:ext cx="214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Salt</a:t>
            </a:r>
          </a:p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Concentration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↑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-138896" y="4737037"/>
            <a:ext cx="21413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Salt</a:t>
            </a:r>
          </a:p>
          <a:p>
            <a:pPr algn="ctr"/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Concentration </a:t>
            </a:r>
            <a:r>
              <a:rPr lang="zh-CN" altLang="en-US" b="1" dirty="0" smtClean="0">
                <a:solidFill>
                  <a:schemeClr val="accent2">
                    <a:lumMod val="75000"/>
                  </a:schemeClr>
                </a:solidFill>
              </a:rPr>
              <a:t>↑</a:t>
            </a:r>
            <a:endParaRPr lang="zh-CN" alt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0787604" y="1133172"/>
            <a:ext cx="40511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 b="1" dirty="0" smtClean="0"/>
              <a:t>A</a:t>
            </a:r>
          </a:p>
          <a:p>
            <a:pPr algn="ctr"/>
            <a:r>
              <a:rPr lang="en-US" altLang="zh-CN" sz="4400" b="1" dirty="0" smtClean="0"/>
              <a:t>B</a:t>
            </a:r>
          </a:p>
          <a:p>
            <a:pPr algn="ctr"/>
            <a:r>
              <a:rPr lang="en-US" altLang="zh-CN" sz="4400" b="1" dirty="0" smtClean="0"/>
              <a:t>C</a:t>
            </a:r>
          </a:p>
          <a:p>
            <a:pPr algn="ctr"/>
            <a:r>
              <a:rPr lang="en-US" altLang="zh-CN" sz="4400" b="1" dirty="0" smtClean="0"/>
              <a:t>D</a:t>
            </a:r>
          </a:p>
          <a:p>
            <a:pPr algn="ctr"/>
            <a:r>
              <a:rPr lang="en-US" altLang="zh-CN" sz="4400" b="1" dirty="0" smtClean="0"/>
              <a:t>E</a:t>
            </a:r>
          </a:p>
          <a:p>
            <a:pPr algn="ctr"/>
            <a:r>
              <a:rPr lang="en-US" altLang="zh-CN" sz="4400" b="1" dirty="0" smtClean="0"/>
              <a:t>F</a:t>
            </a:r>
          </a:p>
          <a:p>
            <a:pPr algn="ctr"/>
            <a:r>
              <a:rPr lang="en-US" altLang="zh-CN" sz="4400" b="1" dirty="0" smtClean="0"/>
              <a:t>G</a:t>
            </a:r>
          </a:p>
          <a:p>
            <a:pPr algn="ctr"/>
            <a:r>
              <a:rPr lang="en-US" altLang="zh-CN" sz="4400" b="1" dirty="0"/>
              <a:t>H</a:t>
            </a:r>
            <a:endParaRPr lang="zh-CN" altLang="en-US" sz="44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894253" y="1388388"/>
            <a:ext cx="5364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①</a:t>
            </a:r>
          </a:p>
        </p:txBody>
      </p:sp>
      <p:sp>
        <p:nvSpPr>
          <p:cNvPr id="21" name="文本框 20"/>
          <p:cNvSpPr txBox="1"/>
          <p:nvPr/>
        </p:nvSpPr>
        <p:spPr>
          <a:xfrm>
            <a:off x="8680125" y="1388387"/>
            <a:ext cx="19218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②③④</a:t>
            </a:r>
            <a:r>
              <a:rPr lang="en-US" altLang="zh-CN" sz="3200" b="1" dirty="0" smtClean="0"/>
              <a:t>…</a:t>
            </a:r>
            <a:endParaRPr lang="zh-CN" altLang="en-US" sz="3200" b="1" dirty="0"/>
          </a:p>
        </p:txBody>
      </p:sp>
      <p:sp>
        <p:nvSpPr>
          <p:cNvPr id="22" name="下箭头 21"/>
          <p:cNvSpPr/>
          <p:nvPr/>
        </p:nvSpPr>
        <p:spPr>
          <a:xfrm>
            <a:off x="4067382" y="4033238"/>
            <a:ext cx="244593" cy="220380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下箭头 22"/>
          <p:cNvSpPr/>
          <p:nvPr/>
        </p:nvSpPr>
        <p:spPr>
          <a:xfrm>
            <a:off x="4067382" y="1567828"/>
            <a:ext cx="244593" cy="2203800"/>
          </a:xfrm>
          <a:prstGeom prst="downArrow">
            <a:avLst/>
          </a:prstGeom>
          <a:gradFill flip="none" rotWithShape="1">
            <a:gsLst>
              <a:gs pos="0">
                <a:schemeClr val="accent2">
                  <a:lumMod val="75000"/>
                  <a:shade val="30000"/>
                  <a:satMod val="115000"/>
                </a:schemeClr>
              </a:gs>
              <a:gs pos="50000">
                <a:schemeClr val="accent2">
                  <a:lumMod val="75000"/>
                  <a:shade val="67500"/>
                  <a:satMod val="115000"/>
                </a:schemeClr>
              </a:gs>
              <a:gs pos="100000">
                <a:schemeClr val="accent2">
                  <a:lumMod val="75000"/>
                  <a:shade val="100000"/>
                  <a:satMod val="115000"/>
                </a:schemeClr>
              </a:gs>
            </a:gsLst>
            <a:lin ang="162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003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94710" y="880334"/>
            <a:ext cx="1701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b="1" dirty="0">
                <a:solidFill>
                  <a:schemeClr val="accent2"/>
                </a:solidFill>
              </a:rPr>
              <a:t>pH</a:t>
            </a:r>
            <a:r>
              <a:rPr lang="en-US" altLang="zh-CN" sz="5400" b="1" dirty="0" smtClean="0">
                <a:solidFill>
                  <a:schemeClr val="accent2"/>
                </a:solidFill>
              </a:rPr>
              <a:t> </a:t>
            </a:r>
            <a:endParaRPr lang="zh-CN" altLang="en-US" sz="5400" b="1" dirty="0">
              <a:solidFill>
                <a:schemeClr val="accent2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869628" y="803390"/>
            <a:ext cx="3965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Hydrophilic</a:t>
            </a:r>
          </a:p>
          <a:p>
            <a:pPr algn="ctr"/>
            <a:r>
              <a:rPr lang="en-US" altLang="zh-CN" sz="3200" b="1" dirty="0" smtClean="0">
                <a:solidFill>
                  <a:schemeClr val="accent6">
                    <a:lumMod val="75000"/>
                  </a:schemeClr>
                </a:solidFill>
              </a:rPr>
              <a:t>Protein Side Chains </a:t>
            </a:r>
            <a:endParaRPr lang="zh-CN" altLang="en-US" sz="3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767201" y="803390"/>
            <a:ext cx="178649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 smtClean="0">
                <a:solidFill>
                  <a:srgbClr val="C00000"/>
                </a:solidFill>
              </a:rPr>
              <a:t>-COOH</a:t>
            </a:r>
          </a:p>
          <a:p>
            <a:pPr algn="ctr"/>
            <a:r>
              <a:rPr lang="en-US" altLang="zh-CN" sz="3200" b="1" dirty="0" smtClean="0">
                <a:solidFill>
                  <a:srgbClr val="0070C0"/>
                </a:solidFill>
              </a:rPr>
              <a:t>-NH</a:t>
            </a:r>
            <a:r>
              <a:rPr lang="en-US" altLang="zh-CN" sz="3200" b="1" baseline="-25000" dirty="0">
                <a:solidFill>
                  <a:srgbClr val="0070C0"/>
                </a:solidFill>
              </a:rPr>
              <a:t>2</a:t>
            </a:r>
            <a:r>
              <a:rPr lang="en-US" altLang="zh-CN" sz="3200" b="1" dirty="0" smtClean="0">
                <a:solidFill>
                  <a:srgbClr val="0070C0"/>
                </a:solidFill>
              </a:rPr>
              <a:t> </a:t>
            </a:r>
            <a:endParaRPr lang="zh-CN" altLang="en-US" sz="3200" b="1" dirty="0">
              <a:solidFill>
                <a:srgbClr val="0070C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862701" y="2545599"/>
            <a:ext cx="39651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>
                <a:solidFill>
                  <a:schemeClr val="accent3">
                    <a:lumMod val="50000"/>
                  </a:schemeClr>
                </a:solidFill>
              </a:rPr>
              <a:t>The tertiary and quaternary structure </a:t>
            </a:r>
            <a:endParaRPr lang="zh-CN" altLang="en-US" sz="32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-54716" y="2730264"/>
            <a:ext cx="3608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chemeClr val="accent3">
                    <a:lumMod val="50000"/>
                  </a:schemeClr>
                </a:solidFill>
              </a:rPr>
              <a:t>Crystallization </a:t>
            </a:r>
            <a:endParaRPr lang="zh-CN" altLang="en-US" sz="40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右箭头 1"/>
          <p:cNvSpPr/>
          <p:nvPr/>
        </p:nvSpPr>
        <p:spPr>
          <a:xfrm>
            <a:off x="1496291" y="1298864"/>
            <a:ext cx="3221182" cy="124691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箭头 8"/>
          <p:cNvSpPr/>
          <p:nvPr/>
        </p:nvSpPr>
        <p:spPr>
          <a:xfrm rot="5400000" flipV="1">
            <a:off x="5521146" y="2092991"/>
            <a:ext cx="662082" cy="24313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右箭头 9"/>
          <p:cNvSpPr/>
          <p:nvPr/>
        </p:nvSpPr>
        <p:spPr>
          <a:xfrm rot="10800000" flipV="1">
            <a:off x="3531660" y="2962640"/>
            <a:ext cx="662082" cy="24313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6552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176</Words>
  <Application>Microsoft Office PowerPoint</Application>
  <PresentationFormat>宽屏</PresentationFormat>
  <Paragraphs>67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zyan</dc:creator>
  <cp:lastModifiedBy>zyan</cp:lastModifiedBy>
  <cp:revision>6</cp:revision>
  <dcterms:created xsi:type="dcterms:W3CDTF">2024-11-03T09:10:06Z</dcterms:created>
  <dcterms:modified xsi:type="dcterms:W3CDTF">2024-11-10T11:33:33Z</dcterms:modified>
</cp:coreProperties>
</file>