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5"/>
    <p:sldMasterId id="214748367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Lst>
  <p:sldSz cy="6858000" cx="9144000"/>
  <p:notesSz cx="6858000" cy="9144000"/>
  <p:embeddedFontLst>
    <p:embeddedFont>
      <p:font typeface="Raleway"/>
      <p:regular r:id="rId76"/>
      <p:bold r:id="rId77"/>
      <p:italic r:id="rId78"/>
      <p:boldItalic r:id="rId79"/>
    </p:embeddedFont>
    <p:embeddedFont>
      <p:font typeface="Roboto"/>
      <p:regular r:id="rId80"/>
      <p:bold r:id="rId81"/>
      <p:italic r:id="rId82"/>
      <p:boldItalic r:id="rId83"/>
    </p:embeddedFont>
    <p:embeddedFont>
      <p:font typeface="Lato"/>
      <p:regular r:id="rId84"/>
      <p:bold r:id="rId85"/>
      <p:italic r:id="rId86"/>
      <p:boldItalic r:id="rId87"/>
    </p:embeddedFont>
    <p:embeddedFont>
      <p:font typeface="Inter"/>
      <p:regular r:id="rId88"/>
      <p:bold r:id="rId89"/>
    </p:embeddedFont>
    <p:embeddedFont>
      <p:font typeface="Barlow Condensed"/>
      <p:regular r:id="rId90"/>
      <p:bold r:id="rId91"/>
      <p:italic r:id="rId92"/>
      <p:boldItalic r:id="rId93"/>
    </p:embeddedFont>
    <p:embeddedFont>
      <p:font typeface="Work Sans"/>
      <p:regular r:id="rId94"/>
      <p:bold r:id="rId95"/>
      <p:italic r:id="rId96"/>
      <p:boldItalic r:id="rId97"/>
    </p:embeddedFont>
    <p:embeddedFont>
      <p:font typeface="Quattrocento Sans"/>
      <p:regular r:id="rId98"/>
      <p:bold r:id="rId99"/>
      <p:italic r:id="rId100"/>
      <p:boldItalic r:id="rId101"/>
    </p:embeddedFont>
    <p:embeddedFont>
      <p:font typeface="Helvetica Neue"/>
      <p:regular r:id="rId102"/>
      <p:bold r:id="rId103"/>
      <p:italic r:id="rId104"/>
      <p:boldItalic r:id="rId105"/>
    </p:embeddedFont>
    <p:embeddedFont>
      <p:font typeface="Merriweather"/>
      <p:regular r:id="rId106"/>
      <p:bold r:id="rId107"/>
      <p:italic r:id="rId108"/>
      <p:boldItalic r:id="rId109"/>
    </p:embeddedFont>
    <p:embeddedFont>
      <p:font typeface="Open Sans"/>
      <p:regular r:id="rId110"/>
      <p:bold r:id="rId111"/>
      <p:italic r:id="rId112"/>
      <p:boldItalic r:id="rId113"/>
    </p:embeddedFont>
    <p:embeddedFont>
      <p:font typeface="Questrial"/>
      <p:regular r:id="rId1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6AD31D-59D3-4ECF-AD63-81423DD250C3}">
  <a:tblStyle styleId="{596AD31D-59D3-4ECF-AD63-81423DD250C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34DCF887-144E-40F3-884A-0BE2F7A1CEB8}"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font" Target="fonts/Merriweather-bold.fntdata"/><Relationship Id="rId106" Type="http://schemas.openxmlformats.org/officeDocument/2006/relationships/font" Target="fonts/Merriweather-regular.fntdata"/><Relationship Id="rId105" Type="http://schemas.openxmlformats.org/officeDocument/2006/relationships/font" Target="fonts/HelveticaNeue-boldItalic.fntdata"/><Relationship Id="rId104" Type="http://schemas.openxmlformats.org/officeDocument/2006/relationships/font" Target="fonts/HelveticaNeue-italic.fntdata"/><Relationship Id="rId109" Type="http://schemas.openxmlformats.org/officeDocument/2006/relationships/font" Target="fonts/Merriweather-boldItalic.fntdata"/><Relationship Id="rId108" Type="http://schemas.openxmlformats.org/officeDocument/2006/relationships/font" Target="fonts/Merriweather-italic.fntdata"/><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font" Target="fonts/HelveticaNeue-bold.fntdata"/><Relationship Id="rId102" Type="http://schemas.openxmlformats.org/officeDocument/2006/relationships/font" Target="fonts/HelveticaNeue-regular.fntdata"/><Relationship Id="rId101" Type="http://schemas.openxmlformats.org/officeDocument/2006/relationships/font" Target="fonts/QuattrocentoSans-boldItalic.fntdata"/><Relationship Id="rId100" Type="http://schemas.openxmlformats.org/officeDocument/2006/relationships/font" Target="fonts/QuattrocentoSans-italic.fntdata"/><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font" Target="fonts/WorkSans-bold.fntdata"/><Relationship Id="rId94" Type="http://schemas.openxmlformats.org/officeDocument/2006/relationships/font" Target="fonts/WorkSans-regular.fntdata"/><Relationship Id="rId97" Type="http://schemas.openxmlformats.org/officeDocument/2006/relationships/font" Target="fonts/WorkSans-boldItalic.fntdata"/><Relationship Id="rId96" Type="http://schemas.openxmlformats.org/officeDocument/2006/relationships/font" Target="fonts/WorkSans-italic.fntdata"/><Relationship Id="rId11" Type="http://schemas.openxmlformats.org/officeDocument/2006/relationships/slide" Target="slides/slide4.xml"/><Relationship Id="rId99" Type="http://schemas.openxmlformats.org/officeDocument/2006/relationships/font" Target="fonts/QuattrocentoSans-bold.fntdata"/><Relationship Id="rId10" Type="http://schemas.openxmlformats.org/officeDocument/2006/relationships/slide" Target="slides/slide3.xml"/><Relationship Id="rId98" Type="http://schemas.openxmlformats.org/officeDocument/2006/relationships/font" Target="fonts/QuattrocentoSans-regular.fntdata"/><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font" Target="fonts/BarlowCondensed-bold.fntdata"/><Relationship Id="rId90" Type="http://schemas.openxmlformats.org/officeDocument/2006/relationships/font" Target="fonts/BarlowCondensed-regular.fntdata"/><Relationship Id="rId93" Type="http://schemas.openxmlformats.org/officeDocument/2006/relationships/font" Target="fonts/BarlowCondensed-boldItalic.fntdata"/><Relationship Id="rId92" Type="http://schemas.openxmlformats.org/officeDocument/2006/relationships/font" Target="fonts/BarlowCondensed-italic.fntdata"/><Relationship Id="rId15" Type="http://schemas.openxmlformats.org/officeDocument/2006/relationships/slide" Target="slides/slide8.xml"/><Relationship Id="rId110" Type="http://schemas.openxmlformats.org/officeDocument/2006/relationships/font" Target="fonts/OpenSans-regular.fntdata"/><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font" Target="fonts/Questrial-regular.fntdata"/><Relationship Id="rId18" Type="http://schemas.openxmlformats.org/officeDocument/2006/relationships/slide" Target="slides/slide11.xml"/><Relationship Id="rId113" Type="http://schemas.openxmlformats.org/officeDocument/2006/relationships/font" Target="fonts/OpenSans-boldItalic.fntdata"/><Relationship Id="rId112" Type="http://schemas.openxmlformats.org/officeDocument/2006/relationships/font" Target="fonts/OpenSans-italic.fntdata"/><Relationship Id="rId111" Type="http://schemas.openxmlformats.org/officeDocument/2006/relationships/font" Target="fonts/OpenSans-bold.fntdata"/><Relationship Id="rId84" Type="http://schemas.openxmlformats.org/officeDocument/2006/relationships/font" Target="fonts/Lato-regular.fntdata"/><Relationship Id="rId83" Type="http://schemas.openxmlformats.org/officeDocument/2006/relationships/font" Target="fonts/Roboto-boldItalic.fntdata"/><Relationship Id="rId86" Type="http://schemas.openxmlformats.org/officeDocument/2006/relationships/font" Target="fonts/Lato-italic.fntdata"/><Relationship Id="rId85" Type="http://schemas.openxmlformats.org/officeDocument/2006/relationships/font" Target="fonts/Lato-bold.fntdata"/><Relationship Id="rId88" Type="http://schemas.openxmlformats.org/officeDocument/2006/relationships/font" Target="fonts/Inter-regular.fntdata"/><Relationship Id="rId87" Type="http://schemas.openxmlformats.org/officeDocument/2006/relationships/font" Target="fonts/Lato-boldItalic.fntdata"/><Relationship Id="rId89" Type="http://schemas.openxmlformats.org/officeDocument/2006/relationships/font" Target="fonts/Inter-bold.fntdata"/><Relationship Id="rId80" Type="http://schemas.openxmlformats.org/officeDocument/2006/relationships/font" Target="fonts/Roboto-regular.fntdata"/><Relationship Id="rId82" Type="http://schemas.openxmlformats.org/officeDocument/2006/relationships/font" Target="fonts/Roboto-italic.fntdata"/><Relationship Id="rId81" Type="http://schemas.openxmlformats.org/officeDocument/2006/relationships/font" Target="fonts/Roboto-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font" Target="fonts/Raleway-bold.fntdata"/><Relationship Id="rId76" Type="http://schemas.openxmlformats.org/officeDocument/2006/relationships/font" Target="fonts/Raleway-regular.fntdata"/><Relationship Id="rId79" Type="http://schemas.openxmlformats.org/officeDocument/2006/relationships/font" Target="fonts/Raleway-boldItalic.fntdata"/><Relationship Id="rId78" Type="http://schemas.openxmlformats.org/officeDocument/2006/relationships/font" Target="fonts/Raleway-italic.fntdata"/><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1" Type="http://schemas.openxmlformats.org/officeDocument/2006/relationships/hyperlink" Target="https://www.linternaute.fr/dictionnaire/fr/definition/son/" TargetMode="External"/><Relationship Id="rId10" Type="http://schemas.openxmlformats.org/officeDocument/2006/relationships/hyperlink" Target="https://www.linternaute.fr/dictionnaire/fr/definition/dans/" TargetMode="External"/><Relationship Id="rId13" Type="http://schemas.openxmlformats.org/officeDocument/2006/relationships/hyperlink" Target="https://www.linternaute.fr/dictionnaire/fr/definition/initial/" TargetMode="External"/><Relationship Id="rId12" Type="http://schemas.openxmlformats.org/officeDocument/2006/relationships/hyperlink" Target="https://www.linternaute.fr/dictionnaire/fr/definition/etat-1/" TargetMode="External"/><Relationship Id="rId1" Type="http://schemas.openxmlformats.org/officeDocument/2006/relationships/notesMaster" Target="../notesMasters/notesMaster1.xml"/><Relationship Id="rId2" Type="http://schemas.openxmlformats.org/officeDocument/2006/relationships/hyperlink" Target="https://www.linternaute.fr/dictionnaire/fr/definition/capacite/" TargetMode="External"/><Relationship Id="rId3" Type="http://schemas.openxmlformats.org/officeDocument/2006/relationships/hyperlink" Target="https://www.linternaute.fr/dictionnaire/fr/definition/etre/" TargetMode="External"/><Relationship Id="rId4" Type="http://schemas.openxmlformats.org/officeDocument/2006/relationships/hyperlink" Target="https://www.linternaute.fr/dictionnaire/fr/definition/reparer/" TargetMode="External"/><Relationship Id="rId9" Type="http://schemas.openxmlformats.org/officeDocument/2006/relationships/hyperlink" Target="https://www.linternaute.fr/dictionnaire/fr/definition/remettre/" TargetMode="External"/><Relationship Id="rId5" Type="http://schemas.openxmlformats.org/officeDocument/2006/relationships/hyperlink" Target="https://www.linternaute.fr/dictionnaire/fr/definition/rapidement/" TargetMode="External"/><Relationship Id="rId6" Type="http://schemas.openxmlformats.org/officeDocument/2006/relationships/hyperlink" Target="https://www.linternaute.fr/dictionnaire/fr/definition/et/" TargetMode="External"/><Relationship Id="rId7" Type="http://schemas.openxmlformats.org/officeDocument/2006/relationships/hyperlink" Target="https://www.linternaute.fr/dictionnaire/fr/definition/simplement/" TargetMode="External"/><Relationship Id="rId8" Type="http://schemas.openxmlformats.org/officeDocument/2006/relationships/hyperlink" Target="https://www.linternaute.fr/dictionnaire/fr/definition/pour/"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coptimizer.com/%22http:/watir.com/" TargetMode="External"/><Relationship Id="rId3" Type="http://schemas.openxmlformats.org/officeDocument/2006/relationships/hyperlink" Target="http://www.seleniumhq.org/" TargetMode="External"/><Relationship Id="rId4" Type="http://schemas.openxmlformats.org/officeDocument/2006/relationships/hyperlink" Target="https://software.microfocus.com/fr-fr/software/uft" TargetMode="External"/><Relationship Id="rId5" Type="http://schemas.openxmlformats.org/officeDocument/2006/relationships/hyperlink" Target="http://webscraper.io/" TargetMode="External"/><Relationship Id="rId6" Type="http://schemas.openxmlformats.org/officeDocument/2006/relationships/hyperlink" Target="http://visualwebripper.com/" TargetMode="External"/><Relationship Id="rId7" Type="http://schemas.openxmlformats.org/officeDocument/2006/relationships/hyperlink" Target="https://www.automationanywhere.com/"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reeformatter.com/xpath-tester.htm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ictionnaire.sensagent.leparisien.fr/CRUD/fr-fr/" TargetMode="Externa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19192132f_1_14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19192132f_1_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0" i="0" lang="fr-FR">
                <a:solidFill>
                  <a:srgbClr val="2B2B2B"/>
                </a:solidFill>
                <a:latin typeface="Merriweather"/>
                <a:ea typeface="Merriweather"/>
                <a:cs typeface="Merriweather"/>
                <a:sym typeface="Merriweather"/>
              </a:rPr>
              <a:t>Il existe d’après ISTQB (International Software Testing Qualifications Board), 4 différents niveaux de tests.</a:t>
            </a:r>
            <a:endParaRPr/>
          </a:p>
          <a:p>
            <a:pPr indent="0" lvl="0" marL="0" rtl="0" algn="just">
              <a:spcBef>
                <a:spcPts val="0"/>
              </a:spcBef>
              <a:spcAft>
                <a:spcPts val="0"/>
              </a:spcAft>
              <a:buNone/>
            </a:pPr>
            <a:r>
              <a:rPr b="0" i="0" lang="fr-FR">
                <a:solidFill>
                  <a:srgbClr val="2B2B2B"/>
                </a:solidFill>
                <a:latin typeface="Merriweather"/>
                <a:ea typeface="Merriweather"/>
                <a:cs typeface="Merriweather"/>
                <a:sym typeface="Merriweather"/>
              </a:rPr>
              <a:t>Comme montrer sur la pyramide suivante :</a:t>
            </a:r>
            <a:endParaRPr/>
          </a:p>
          <a:p>
            <a:pPr indent="0" lvl="0" marL="0" rtl="0" algn="l">
              <a:spcBef>
                <a:spcPts val="0"/>
              </a:spcBef>
              <a:spcAft>
                <a:spcPts val="0"/>
              </a:spcAft>
              <a:buClr>
                <a:schemeClr val="dk1"/>
              </a:buClr>
              <a:buSzPts val="1200"/>
              <a:buFont typeface="Calibri"/>
              <a:buNone/>
            </a:pPr>
            <a:r>
              <a:t/>
            </a:r>
            <a:endParaRPr sz="1200"/>
          </a:p>
          <a:p>
            <a:pPr indent="0" lvl="0" marL="0" rtl="0" algn="just">
              <a:spcBef>
                <a:spcPts val="0"/>
              </a:spcBef>
              <a:spcAft>
                <a:spcPts val="0"/>
              </a:spcAft>
              <a:buNone/>
            </a:pPr>
            <a:r>
              <a:rPr b="1" i="0" lang="fr-FR" u="sng">
                <a:solidFill>
                  <a:srgbClr val="2B2B2B"/>
                </a:solidFill>
                <a:latin typeface="Merriweather"/>
                <a:ea typeface="Merriweather"/>
                <a:cs typeface="Merriweather"/>
                <a:sym typeface="Merriweather"/>
              </a:rPr>
              <a:t>Les tests de composants :</a:t>
            </a:r>
            <a:endParaRPr b="0" i="0">
              <a:solidFill>
                <a:srgbClr val="2B2B2B"/>
              </a:solidFill>
              <a:latin typeface="Merriweather"/>
              <a:ea typeface="Merriweather"/>
              <a:cs typeface="Merriweather"/>
              <a:sym typeface="Merriweather"/>
            </a:endParaRPr>
          </a:p>
          <a:p>
            <a:pPr indent="0" lvl="0" marL="0" rtl="0" algn="just">
              <a:spcBef>
                <a:spcPts val="0"/>
              </a:spcBef>
              <a:spcAft>
                <a:spcPts val="0"/>
              </a:spcAft>
              <a:buNone/>
            </a:pPr>
            <a:r>
              <a:rPr b="0" i="0" lang="fr-FR">
                <a:solidFill>
                  <a:srgbClr val="2B2B2B"/>
                </a:solidFill>
                <a:latin typeface="Merriweather"/>
                <a:ea typeface="Merriweather"/>
                <a:cs typeface="Merriweather"/>
                <a:sym typeface="Merriweather"/>
              </a:rPr>
              <a:t>Ou bien les test unitaire se sont des test effectuer par le developpeur dans cette phase on test (le code, le model de donnée,la conception…) </a:t>
            </a:r>
            <a:endParaRPr/>
          </a:p>
          <a:p>
            <a:pPr indent="0" lvl="0" marL="0" rtl="0" algn="l">
              <a:spcBef>
                <a:spcPts val="0"/>
              </a:spcBef>
              <a:spcAft>
                <a:spcPts val="0"/>
              </a:spcAft>
              <a:buClr>
                <a:schemeClr val="dk1"/>
              </a:buClr>
              <a:buSzPts val="1200"/>
              <a:buFont typeface="Calibri"/>
              <a:buNone/>
            </a:pPr>
            <a:r>
              <a:t/>
            </a:r>
            <a:endParaRPr sz="1200"/>
          </a:p>
          <a:p>
            <a:pPr indent="0" lvl="0" marL="0" rtl="0" algn="just">
              <a:spcBef>
                <a:spcPts val="0"/>
              </a:spcBef>
              <a:spcAft>
                <a:spcPts val="0"/>
              </a:spcAft>
              <a:buNone/>
            </a:pPr>
            <a:r>
              <a:rPr b="1" i="0" lang="fr-FR" u="sng">
                <a:solidFill>
                  <a:srgbClr val="2B2B2B"/>
                </a:solidFill>
                <a:latin typeface="Merriweather"/>
                <a:ea typeface="Merriweather"/>
                <a:cs typeface="Merriweather"/>
                <a:sym typeface="Merriweather"/>
              </a:rPr>
              <a:t>Les tests d’intégration :</a:t>
            </a:r>
            <a:endParaRPr b="0" i="0">
              <a:solidFill>
                <a:srgbClr val="2B2B2B"/>
              </a:solidFill>
              <a:latin typeface="Merriweather"/>
              <a:ea typeface="Merriweather"/>
              <a:cs typeface="Merriweather"/>
              <a:sym typeface="Merriweather"/>
            </a:endParaRPr>
          </a:p>
          <a:p>
            <a:pPr indent="0" lvl="0" marL="0" rtl="0" algn="just">
              <a:spcBef>
                <a:spcPts val="0"/>
              </a:spcBef>
              <a:spcAft>
                <a:spcPts val="0"/>
              </a:spcAft>
              <a:buNone/>
            </a:pPr>
            <a:r>
              <a:rPr b="0" i="0" lang="fr-FR">
                <a:solidFill>
                  <a:srgbClr val="2B2B2B"/>
                </a:solidFill>
                <a:latin typeface="Merriweather"/>
                <a:ea typeface="Merriweather"/>
                <a:cs typeface="Merriweather"/>
                <a:sym typeface="Merriweather"/>
              </a:rPr>
              <a:t>C’est pour s’assurer le test et le fonctionnement et les  interactions  entre  l’interface et  les différents composants</a:t>
            </a:r>
            <a:endParaRPr/>
          </a:p>
          <a:p>
            <a:pPr indent="0" lvl="0" marL="0" rtl="0" algn="just">
              <a:spcBef>
                <a:spcPts val="0"/>
              </a:spcBef>
              <a:spcAft>
                <a:spcPts val="0"/>
              </a:spcAft>
              <a:buNone/>
            </a:pPr>
            <a:r>
              <a:t/>
            </a:r>
            <a:endParaRPr b="0" i="0">
              <a:solidFill>
                <a:srgbClr val="2B2B2B"/>
              </a:solidFill>
              <a:latin typeface="Merriweather"/>
              <a:ea typeface="Merriweather"/>
              <a:cs typeface="Merriweather"/>
              <a:sym typeface="Merriweather"/>
            </a:endParaRPr>
          </a:p>
          <a:p>
            <a:pPr indent="0" lvl="0" marL="0" rtl="0" algn="just">
              <a:spcBef>
                <a:spcPts val="0"/>
              </a:spcBef>
              <a:spcAft>
                <a:spcPts val="0"/>
              </a:spcAft>
              <a:buNone/>
            </a:pPr>
            <a:r>
              <a:rPr b="1" i="0" lang="fr-FR" u="sng">
                <a:solidFill>
                  <a:srgbClr val="2B2B2B"/>
                </a:solidFill>
                <a:latin typeface="Merriweather"/>
                <a:ea typeface="Merriweather"/>
                <a:cs typeface="Merriweather"/>
                <a:sym typeface="Merriweather"/>
              </a:rPr>
              <a:t>Les tests système :</a:t>
            </a:r>
            <a:endParaRPr b="0" i="0">
              <a:solidFill>
                <a:srgbClr val="2B2B2B"/>
              </a:solidFill>
              <a:latin typeface="Merriweather"/>
              <a:ea typeface="Merriweather"/>
              <a:cs typeface="Merriweather"/>
              <a:sym typeface="Merriweather"/>
            </a:endParaRPr>
          </a:p>
          <a:p>
            <a:pPr indent="0" lvl="0" marL="0" rtl="0" algn="just">
              <a:spcBef>
                <a:spcPts val="0"/>
              </a:spcBef>
              <a:spcAft>
                <a:spcPts val="0"/>
              </a:spcAft>
              <a:buNone/>
            </a:pPr>
            <a:r>
              <a:rPr b="0" i="0" lang="fr-FR">
                <a:solidFill>
                  <a:srgbClr val="2B2B2B"/>
                </a:solidFill>
                <a:latin typeface="Merriweather"/>
                <a:ea typeface="Merriweather"/>
                <a:cs typeface="Merriweather"/>
                <a:sym typeface="Merriweather"/>
              </a:rPr>
              <a:t>Permet de vérifier  le comportement fonctionnel et fonctionnel du système</a:t>
            </a:r>
            <a:endParaRPr/>
          </a:p>
          <a:p>
            <a:pPr indent="0" lvl="0" marL="0" rtl="0" algn="just">
              <a:spcBef>
                <a:spcPts val="0"/>
              </a:spcBef>
              <a:spcAft>
                <a:spcPts val="0"/>
              </a:spcAft>
              <a:buNone/>
            </a:pPr>
            <a:r>
              <a:t/>
            </a:r>
            <a:endParaRPr b="0" i="0">
              <a:solidFill>
                <a:srgbClr val="2B2B2B"/>
              </a:solidFill>
              <a:latin typeface="Merriweather"/>
              <a:ea typeface="Merriweather"/>
              <a:cs typeface="Merriweather"/>
              <a:sym typeface="Merriweather"/>
            </a:endParaRPr>
          </a:p>
          <a:p>
            <a:pPr indent="0" lvl="0" marL="0" rtl="0" algn="just">
              <a:spcBef>
                <a:spcPts val="0"/>
              </a:spcBef>
              <a:spcAft>
                <a:spcPts val="0"/>
              </a:spcAft>
              <a:buNone/>
            </a:pPr>
            <a:r>
              <a:rPr b="1" i="0" lang="fr-FR" u="sng">
                <a:solidFill>
                  <a:srgbClr val="2B2B2B"/>
                </a:solidFill>
                <a:latin typeface="Merriweather"/>
                <a:ea typeface="Merriweather"/>
                <a:cs typeface="Merriweather"/>
                <a:sym typeface="Merriweather"/>
              </a:rPr>
              <a:t>Les tests d’acceptation :</a:t>
            </a:r>
            <a:endParaRPr b="0" i="0">
              <a:solidFill>
                <a:srgbClr val="2B2B2B"/>
              </a:solidFill>
              <a:latin typeface="Merriweather"/>
              <a:ea typeface="Merriweather"/>
              <a:cs typeface="Merriweather"/>
              <a:sym typeface="Merriweather"/>
            </a:endParaRPr>
          </a:p>
          <a:p>
            <a:pPr indent="0" lvl="0" marL="0" rtl="0" algn="just">
              <a:spcBef>
                <a:spcPts val="0"/>
              </a:spcBef>
              <a:spcAft>
                <a:spcPts val="0"/>
              </a:spcAft>
              <a:buNone/>
            </a:pPr>
            <a:r>
              <a:rPr b="0" i="0" lang="fr-FR">
                <a:solidFill>
                  <a:srgbClr val="2B2B2B"/>
                </a:solidFill>
                <a:latin typeface="Merriweather"/>
                <a:ea typeface="Merriweather"/>
                <a:cs typeface="Merriweather"/>
                <a:sym typeface="Merriweather"/>
              </a:rPr>
              <a:t>Cest des test Pour confirmer si le produit final correspond bien à ce qu’ils ont demandé au début , généralement effectué par l’utilisateur ou bien le client </a:t>
            </a:r>
            <a:endParaRPr/>
          </a:p>
          <a:p>
            <a:pPr indent="0" lvl="0" marL="0" rtl="0" algn="just">
              <a:spcBef>
                <a:spcPts val="0"/>
              </a:spcBef>
              <a:spcAft>
                <a:spcPts val="0"/>
              </a:spcAft>
              <a:buNone/>
            </a:pPr>
            <a:r>
              <a:t/>
            </a:r>
            <a:endParaRPr b="0" i="0">
              <a:solidFill>
                <a:srgbClr val="2B2B2B"/>
              </a:solidFill>
              <a:latin typeface="Merriweather"/>
              <a:ea typeface="Merriweather"/>
              <a:cs typeface="Merriweather"/>
              <a:sym typeface="Merriweather"/>
            </a:endParaRPr>
          </a:p>
          <a:p>
            <a:pPr indent="0" lvl="0" marL="0" rtl="0" algn="just">
              <a:spcBef>
                <a:spcPts val="0"/>
              </a:spcBef>
              <a:spcAft>
                <a:spcPts val="0"/>
              </a:spcAft>
              <a:buNone/>
            </a:pPr>
            <a:r>
              <a:t/>
            </a:r>
            <a:endParaRPr b="0" i="0">
              <a:solidFill>
                <a:srgbClr val="2B2B2B"/>
              </a:solidFill>
              <a:latin typeface="Merriweather"/>
              <a:ea typeface="Merriweather"/>
              <a:cs typeface="Merriweather"/>
              <a:sym typeface="Merriweather"/>
            </a:endParaRPr>
          </a:p>
          <a:p>
            <a:pPr indent="0" lvl="0" marL="0" rtl="0" algn="l">
              <a:spcBef>
                <a:spcPts val="0"/>
              </a:spcBef>
              <a:spcAft>
                <a:spcPts val="0"/>
              </a:spcAft>
              <a:buClr>
                <a:schemeClr val="dk1"/>
              </a:buClr>
              <a:buSzPts val="1200"/>
              <a:buFont typeface="Calibri"/>
              <a:buNone/>
            </a:pPr>
            <a:r>
              <a:t/>
            </a:r>
            <a:endParaRPr sz="1200"/>
          </a:p>
          <a:p>
            <a:pPr indent="0" lvl="0" marL="0" rtl="0" algn="l">
              <a:spcBef>
                <a:spcPts val="0"/>
              </a:spcBef>
              <a:spcAft>
                <a:spcPts val="0"/>
              </a:spcAft>
              <a:buClr>
                <a:schemeClr val="dk1"/>
              </a:buClr>
              <a:buSzPts val="1200"/>
              <a:buFont typeface="Calibri"/>
              <a:buNone/>
            </a:pPr>
            <a:r>
              <a:t/>
            </a:r>
            <a:endParaRPr sz="1200"/>
          </a:p>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Roi : retour sur investissement</a:t>
            </a:r>
            <a:endParaRPr/>
          </a:p>
          <a:p>
            <a:pPr indent="0" lvl="0" marL="0" rtl="0" algn="l">
              <a:spcBef>
                <a:spcPts val="0"/>
              </a:spcBef>
              <a:spcAft>
                <a:spcPts val="0"/>
              </a:spcAft>
              <a:buNone/>
            </a:pPr>
            <a:r>
              <a:rPr lang="fr-FR"/>
              <a:t>*****</a:t>
            </a:r>
            <a:endParaRPr/>
          </a:p>
          <a:p>
            <a:pPr indent="0" lvl="0" marL="0" marR="0" rtl="0" algn="l">
              <a:lnSpc>
                <a:spcPct val="100000"/>
              </a:lnSpc>
              <a:spcBef>
                <a:spcPts val="0"/>
              </a:spcBef>
              <a:spcAft>
                <a:spcPts val="0"/>
              </a:spcAft>
              <a:buClr>
                <a:srgbClr val="57585A"/>
              </a:buClr>
              <a:buSzPts val="1200"/>
              <a:buFont typeface="Raleway"/>
              <a:buNone/>
            </a:pPr>
            <a:r>
              <a:rPr b="0" i="0" lang="fr-FR">
                <a:solidFill>
                  <a:srgbClr val="57585A"/>
                </a:solidFill>
                <a:latin typeface="Raleway"/>
                <a:ea typeface="Raleway"/>
                <a:cs typeface="Raleway"/>
                <a:sym typeface="Raleway"/>
              </a:rPr>
              <a:t>L’automatisation des tests, c’est un moyen d’amélioration de la qualité logiciels et  diminue les coûts pour régler les erreurs.</a:t>
            </a:r>
            <a:endParaRPr/>
          </a:p>
          <a:p>
            <a:pPr indent="0" lvl="0" marL="0" marR="0" rtl="0" algn="l">
              <a:lnSpc>
                <a:spcPct val="100000"/>
              </a:lnSpc>
              <a:spcBef>
                <a:spcPts val="0"/>
              </a:spcBef>
              <a:spcAft>
                <a:spcPts val="0"/>
              </a:spcAft>
              <a:buClr>
                <a:schemeClr val="dk1"/>
              </a:buClr>
              <a:buSzPts val="1200"/>
              <a:buFont typeface="Calibri"/>
              <a:buNone/>
            </a:pPr>
            <a:r>
              <a:rPr lang="fr-FR"/>
              <a:t> éviter les erreuur humaine</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rgbClr val="57585A"/>
              </a:buClr>
              <a:buSzPts val="1200"/>
              <a:buFont typeface="Raleway"/>
              <a:buNone/>
            </a:pPr>
            <a:r>
              <a:rPr b="1" i="0" lang="fr-FR">
                <a:solidFill>
                  <a:srgbClr val="57585A"/>
                </a:solidFill>
                <a:latin typeface="Raleway"/>
                <a:ea typeface="Raleway"/>
                <a:cs typeface="Raleway"/>
                <a:sym typeface="Raleway"/>
              </a:rPr>
              <a:t>L’efficacité des coûts est améliorée</a:t>
            </a:r>
            <a:br>
              <a:rPr b="0" i="0" lang="fr-FR">
                <a:solidFill>
                  <a:srgbClr val="57585A"/>
                </a:solidFill>
                <a:latin typeface="Raleway"/>
                <a:ea typeface="Raleway"/>
                <a:cs typeface="Raleway"/>
                <a:sym typeface="Raleway"/>
              </a:rPr>
            </a:br>
            <a:r>
              <a:rPr b="0" i="0" lang="fr-FR">
                <a:solidFill>
                  <a:srgbClr val="57585A"/>
                </a:solidFill>
                <a:latin typeface="Raleway"/>
                <a:ea typeface="Raleway"/>
                <a:cs typeface="Raleway"/>
                <a:sym typeface="Raleway"/>
              </a:rPr>
              <a:t>Encore aujourd’hui, un grand pourcentage du coût de développement logiciel se retrouve dans l’identification et la correction des bugs et anomalies. Plus que jamais, il est essentiel pour les entreprises d’implanter des stratégies de tests avancées afin d’identifier et résoudre les erreurs plus rapidement.</a:t>
            </a:r>
            <a:endParaRPr/>
          </a:p>
          <a:p>
            <a:pPr indent="0" lvl="0" marL="0" rtl="0" algn="l">
              <a:spcBef>
                <a:spcPts val="0"/>
              </a:spcBef>
              <a:spcAft>
                <a:spcPts val="0"/>
              </a:spcAft>
              <a:buNone/>
            </a:pPr>
            <a:r>
              <a:t/>
            </a:r>
            <a:endParaRPr/>
          </a:p>
        </p:txBody>
      </p:sp>
      <p:sp>
        <p:nvSpPr>
          <p:cNvPr id="305" name="Google Shape;305;p1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fr-FR" sz="1200" u="none" cap="none" strike="noStrike">
                <a:solidFill>
                  <a:srgbClr val="000000"/>
                </a:solidFill>
                <a:latin typeface="Calibri"/>
                <a:ea typeface="Calibri"/>
                <a:cs typeface="Calibri"/>
                <a:sym typeface="Calibri"/>
              </a:rPr>
              <a:t>Sogeti Test Academy - ARP et stratégie de test - cours V1.00</a:t>
            </a:r>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fr-FR" sz="1800"/>
              <a:t>L'automatisation d'un test doits répondre à certain nombre de critères :</a:t>
            </a:r>
            <a:endParaRPr/>
          </a:p>
          <a:p>
            <a:pPr indent="0" lvl="1" marL="457200" rtl="0" algn="l">
              <a:lnSpc>
                <a:spcPct val="90000"/>
              </a:lnSpc>
              <a:spcBef>
                <a:spcPts val="0"/>
              </a:spcBef>
              <a:spcAft>
                <a:spcPts val="0"/>
              </a:spcAft>
              <a:buNone/>
            </a:pPr>
            <a:r>
              <a:rPr lang="fr-FR" sz="1800"/>
              <a:t>le test est systématique : il doit être exécuté à chaque nouvelle version de l'application.</a:t>
            </a:r>
            <a:endParaRPr/>
          </a:p>
          <a:p>
            <a:pPr indent="0" lvl="1" marL="457200" rtl="0" algn="l">
              <a:lnSpc>
                <a:spcPct val="90000"/>
              </a:lnSpc>
              <a:spcBef>
                <a:spcPts val="0"/>
              </a:spcBef>
              <a:spcAft>
                <a:spcPts val="0"/>
              </a:spcAft>
              <a:buNone/>
            </a:pPr>
            <a:r>
              <a:rPr lang="fr-FR" sz="1800"/>
              <a:t>le test est répétitif : il est présent dans de nombreux scénarios de test.</a:t>
            </a:r>
            <a:endParaRPr/>
          </a:p>
          <a:p>
            <a:pPr indent="0" lvl="1" marL="457200" rtl="0" algn="l">
              <a:lnSpc>
                <a:spcPct val="90000"/>
              </a:lnSpc>
              <a:spcBef>
                <a:spcPts val="0"/>
              </a:spcBef>
              <a:spcAft>
                <a:spcPts val="0"/>
              </a:spcAft>
              <a:buNone/>
            </a:pPr>
            <a:r>
              <a:rPr lang="fr-FR" sz="1800"/>
              <a:t>le test est automatisable : il est possible techniquement de faire jouer le test par un robot.</a:t>
            </a:r>
            <a:endParaRPr/>
          </a:p>
          <a:p>
            <a:pPr indent="0" lvl="1" marL="457200" rtl="0" algn="l">
              <a:lnSpc>
                <a:spcPct val="90000"/>
              </a:lnSpc>
              <a:spcBef>
                <a:spcPts val="0"/>
              </a:spcBef>
              <a:spcAft>
                <a:spcPts val="0"/>
              </a:spcAft>
              <a:buNone/>
            </a:pPr>
            <a:r>
              <a:rPr lang="fr-FR" sz="1800"/>
              <a:t>	</a:t>
            </a:r>
            <a:endParaRPr/>
          </a:p>
          <a:p>
            <a:pPr indent="0" lvl="0" marL="0" rtl="0" algn="l">
              <a:spcBef>
                <a:spcPts val="0"/>
              </a:spcBef>
              <a:spcAft>
                <a:spcPts val="0"/>
              </a:spcAft>
              <a:buNone/>
            </a:pPr>
            <a:r>
              <a:rPr lang="fr-FR">
                <a:latin typeface="Calibri"/>
                <a:ea typeface="Calibri"/>
                <a:cs typeface="Calibri"/>
                <a:sym typeface="Calibri"/>
              </a:rPr>
              <a:t>Elle doit être maintenable :avoir la </a:t>
            </a:r>
            <a:r>
              <a:rPr lang="fr-FR" sz="1200" u="sng">
                <a:solidFill>
                  <a:schemeClr val="hlink"/>
                </a:solidFill>
                <a:latin typeface="Calibri"/>
                <a:ea typeface="Calibri"/>
                <a:cs typeface="Calibri"/>
                <a:sym typeface="Calibri"/>
                <a:hlinkClick r:id="rId2"/>
              </a:rPr>
              <a:t>Capacité</a:t>
            </a:r>
            <a:r>
              <a:rPr lang="fr-FR" sz="1200">
                <a:solidFill>
                  <a:schemeClr val="dk1"/>
                </a:solidFill>
                <a:latin typeface="Calibri"/>
                <a:ea typeface="Calibri"/>
                <a:cs typeface="Calibri"/>
                <a:sym typeface="Calibri"/>
              </a:rPr>
              <a:t> d</a:t>
            </a:r>
            <a:r>
              <a:rPr lang="fr-FR" sz="1200" u="sng">
                <a:solidFill>
                  <a:schemeClr val="hlink"/>
                </a:solidFill>
                <a:latin typeface="Calibri"/>
                <a:ea typeface="Calibri"/>
                <a:cs typeface="Calibri"/>
                <a:sym typeface="Calibri"/>
                <a:hlinkClick r:id="rId3"/>
              </a:rPr>
              <a:t>’être</a:t>
            </a:r>
            <a:r>
              <a:rPr lang="fr-FR" sz="1200">
                <a:solidFill>
                  <a:schemeClr val="dk1"/>
                </a:solidFill>
                <a:latin typeface="Calibri"/>
                <a:ea typeface="Calibri"/>
                <a:cs typeface="Calibri"/>
                <a:sym typeface="Calibri"/>
              </a:rPr>
              <a:t> </a:t>
            </a:r>
            <a:r>
              <a:rPr lang="fr-FR" sz="1200" u="sng">
                <a:solidFill>
                  <a:schemeClr val="hlink"/>
                </a:solidFill>
                <a:latin typeface="Calibri"/>
                <a:ea typeface="Calibri"/>
                <a:cs typeface="Calibri"/>
                <a:sym typeface="Calibri"/>
                <a:hlinkClick r:id="rId4"/>
              </a:rPr>
              <a:t>réparée</a:t>
            </a:r>
            <a:r>
              <a:rPr lang="fr-FR" sz="1200">
                <a:solidFill>
                  <a:schemeClr val="dk1"/>
                </a:solidFill>
                <a:latin typeface="Calibri"/>
                <a:ea typeface="Calibri"/>
                <a:cs typeface="Calibri"/>
                <a:sym typeface="Calibri"/>
              </a:rPr>
              <a:t> </a:t>
            </a:r>
            <a:r>
              <a:rPr lang="fr-FR" sz="1200" u="sng">
                <a:solidFill>
                  <a:schemeClr val="hlink"/>
                </a:solidFill>
                <a:latin typeface="Calibri"/>
                <a:ea typeface="Calibri"/>
                <a:cs typeface="Calibri"/>
                <a:sym typeface="Calibri"/>
                <a:hlinkClick r:id="rId5"/>
              </a:rPr>
              <a:t>rapidement</a:t>
            </a:r>
            <a:r>
              <a:rPr lang="fr-FR" sz="1200">
                <a:solidFill>
                  <a:schemeClr val="dk1"/>
                </a:solidFill>
                <a:latin typeface="Calibri"/>
                <a:ea typeface="Calibri"/>
                <a:cs typeface="Calibri"/>
                <a:sym typeface="Calibri"/>
              </a:rPr>
              <a:t> </a:t>
            </a:r>
            <a:r>
              <a:rPr lang="fr-FR" sz="1200" u="sng">
                <a:solidFill>
                  <a:schemeClr val="hlink"/>
                </a:solidFill>
                <a:latin typeface="Calibri"/>
                <a:ea typeface="Calibri"/>
                <a:cs typeface="Calibri"/>
                <a:sym typeface="Calibri"/>
                <a:hlinkClick r:id="rId6"/>
              </a:rPr>
              <a:t>et</a:t>
            </a:r>
            <a:r>
              <a:rPr lang="fr-FR" sz="1200">
                <a:solidFill>
                  <a:schemeClr val="dk1"/>
                </a:solidFill>
                <a:latin typeface="Calibri"/>
                <a:ea typeface="Calibri"/>
                <a:cs typeface="Calibri"/>
                <a:sym typeface="Calibri"/>
              </a:rPr>
              <a:t> </a:t>
            </a:r>
            <a:r>
              <a:rPr lang="fr-FR" sz="1200" u="sng">
                <a:solidFill>
                  <a:schemeClr val="hlink"/>
                </a:solidFill>
                <a:latin typeface="Calibri"/>
                <a:ea typeface="Calibri"/>
                <a:cs typeface="Calibri"/>
                <a:sym typeface="Calibri"/>
                <a:hlinkClick r:id="rId7"/>
              </a:rPr>
              <a:t>simplement</a:t>
            </a:r>
            <a:r>
              <a:rPr lang="fr-FR" sz="1200">
                <a:solidFill>
                  <a:schemeClr val="dk1"/>
                </a:solidFill>
                <a:latin typeface="Calibri"/>
                <a:ea typeface="Calibri"/>
                <a:cs typeface="Calibri"/>
                <a:sym typeface="Calibri"/>
              </a:rPr>
              <a:t> </a:t>
            </a:r>
            <a:r>
              <a:rPr lang="fr-FR" sz="1200" u="sng">
                <a:solidFill>
                  <a:schemeClr val="hlink"/>
                </a:solidFill>
                <a:latin typeface="Calibri"/>
                <a:ea typeface="Calibri"/>
                <a:cs typeface="Calibri"/>
                <a:sym typeface="Calibri"/>
                <a:hlinkClick r:id="rId8"/>
              </a:rPr>
              <a:t>pour</a:t>
            </a:r>
            <a:r>
              <a:rPr lang="fr-FR" sz="1200">
                <a:solidFill>
                  <a:schemeClr val="dk1"/>
                </a:solidFill>
                <a:latin typeface="Calibri"/>
                <a:ea typeface="Calibri"/>
                <a:cs typeface="Calibri"/>
                <a:sym typeface="Calibri"/>
              </a:rPr>
              <a:t> le </a:t>
            </a:r>
            <a:r>
              <a:rPr lang="fr-FR" sz="1200" u="sng">
                <a:solidFill>
                  <a:schemeClr val="hlink"/>
                </a:solidFill>
                <a:latin typeface="Calibri"/>
                <a:ea typeface="Calibri"/>
                <a:cs typeface="Calibri"/>
                <a:sym typeface="Calibri"/>
                <a:hlinkClick r:id="rId9"/>
              </a:rPr>
              <a:t>remettre</a:t>
            </a:r>
            <a:r>
              <a:rPr lang="fr-FR" sz="1200">
                <a:solidFill>
                  <a:schemeClr val="dk1"/>
                </a:solidFill>
                <a:latin typeface="Calibri"/>
                <a:ea typeface="Calibri"/>
                <a:cs typeface="Calibri"/>
                <a:sym typeface="Calibri"/>
              </a:rPr>
              <a:t> </a:t>
            </a:r>
            <a:r>
              <a:rPr lang="fr-FR" sz="1200" u="sng">
                <a:solidFill>
                  <a:schemeClr val="hlink"/>
                </a:solidFill>
                <a:latin typeface="Calibri"/>
                <a:ea typeface="Calibri"/>
                <a:cs typeface="Calibri"/>
                <a:sym typeface="Calibri"/>
                <a:hlinkClick r:id="rId10"/>
              </a:rPr>
              <a:t>dans</a:t>
            </a:r>
            <a:r>
              <a:rPr lang="fr-FR" sz="1200">
                <a:solidFill>
                  <a:schemeClr val="dk1"/>
                </a:solidFill>
                <a:latin typeface="Calibri"/>
                <a:ea typeface="Calibri"/>
                <a:cs typeface="Calibri"/>
                <a:sym typeface="Calibri"/>
              </a:rPr>
              <a:t> </a:t>
            </a:r>
            <a:r>
              <a:rPr lang="fr-FR" sz="1200" u="sng">
                <a:solidFill>
                  <a:schemeClr val="hlink"/>
                </a:solidFill>
                <a:latin typeface="Calibri"/>
                <a:ea typeface="Calibri"/>
                <a:cs typeface="Calibri"/>
                <a:sym typeface="Calibri"/>
                <a:hlinkClick r:id="rId11"/>
              </a:rPr>
              <a:t>son</a:t>
            </a:r>
            <a:r>
              <a:rPr lang="fr-FR" sz="1200">
                <a:solidFill>
                  <a:schemeClr val="dk1"/>
                </a:solidFill>
                <a:latin typeface="Calibri"/>
                <a:ea typeface="Calibri"/>
                <a:cs typeface="Calibri"/>
                <a:sym typeface="Calibri"/>
              </a:rPr>
              <a:t> </a:t>
            </a:r>
            <a:r>
              <a:rPr lang="fr-FR" sz="1200" u="sng">
                <a:solidFill>
                  <a:schemeClr val="hlink"/>
                </a:solidFill>
                <a:latin typeface="Calibri"/>
                <a:ea typeface="Calibri"/>
                <a:cs typeface="Calibri"/>
                <a:sym typeface="Calibri"/>
                <a:hlinkClick r:id="rId12"/>
              </a:rPr>
              <a:t>état</a:t>
            </a:r>
            <a:r>
              <a:rPr lang="fr-FR" sz="1200">
                <a:solidFill>
                  <a:schemeClr val="dk1"/>
                </a:solidFill>
                <a:latin typeface="Calibri"/>
                <a:ea typeface="Calibri"/>
                <a:cs typeface="Calibri"/>
                <a:sym typeface="Calibri"/>
              </a:rPr>
              <a:t> </a:t>
            </a:r>
            <a:r>
              <a:rPr lang="fr-FR" sz="1200" u="sng">
                <a:solidFill>
                  <a:schemeClr val="hlink"/>
                </a:solidFill>
                <a:latin typeface="Calibri"/>
                <a:ea typeface="Calibri"/>
                <a:cs typeface="Calibri"/>
                <a:sym typeface="Calibri"/>
                <a:hlinkClick r:id="rId13"/>
              </a:rPr>
              <a:t>initial</a:t>
            </a:r>
            <a:endParaRPr sz="1200">
              <a:solidFill>
                <a:schemeClr val="dk1"/>
              </a:solidFill>
              <a:latin typeface="Calibri"/>
              <a:ea typeface="Calibri"/>
              <a:cs typeface="Calibri"/>
              <a:sym typeface="Calibri"/>
            </a:endParaRPr>
          </a:p>
          <a:p>
            <a:pPr indent="-128588" lvl="2" marL="296465" rtl="0" algn="l">
              <a:lnSpc>
                <a:spcPct val="90000"/>
              </a:lnSpc>
              <a:spcBef>
                <a:spcPts val="0"/>
              </a:spcBef>
              <a:spcAft>
                <a:spcPts val="0"/>
              </a:spcAft>
              <a:buNone/>
            </a:pPr>
            <a:r>
              <a:rPr lang="fr-FR">
                <a:latin typeface="Calibri"/>
                <a:ea typeface="Calibri"/>
                <a:cs typeface="Calibri"/>
                <a:sym typeface="Calibri"/>
              </a:rPr>
              <a:t>Utilisable </a:t>
            </a:r>
            <a:r>
              <a:rPr lang="fr-FR" sz="1200"/>
              <a:t>il doit être exécuté à chaque nouvelle version de l'application.</a:t>
            </a:r>
            <a:endParaRPr/>
          </a:p>
          <a:p>
            <a:pPr indent="-128588" lvl="2" marL="296465" rtl="0" algn="l">
              <a:lnSpc>
                <a:spcPct val="90000"/>
              </a:lnSpc>
              <a:spcBef>
                <a:spcPts val="180"/>
              </a:spcBef>
              <a:spcAft>
                <a:spcPts val="0"/>
              </a:spcAft>
              <a:buNone/>
            </a:pPr>
            <a:r>
              <a:rPr lang="fr-FR">
                <a:latin typeface="Calibri"/>
                <a:ea typeface="Calibri"/>
                <a:cs typeface="Calibri"/>
                <a:sym typeface="Calibri"/>
              </a:rPr>
              <a:t>Robustesse :</a:t>
            </a:r>
            <a:r>
              <a:rPr b="0" i="0" lang="fr-FR">
                <a:solidFill>
                  <a:srgbClr val="54565A"/>
                </a:solidFill>
                <a:latin typeface="Lato"/>
                <a:ea typeface="Lato"/>
                <a:cs typeface="Lato"/>
                <a:sym typeface="Lato"/>
              </a:rPr>
              <a:t> avoir un scénario  qui contient une entrée valide et une entrée invalide pour vérifier la fiabilité du logiciel.</a:t>
            </a:r>
            <a:endParaRPr>
              <a:latin typeface="Calibri"/>
              <a:ea typeface="Calibri"/>
              <a:cs typeface="Calibri"/>
              <a:sym typeface="Calibri"/>
            </a:endParaRPr>
          </a:p>
          <a:p>
            <a:pPr indent="-128588" lvl="2" marL="296465" rtl="0" algn="l">
              <a:lnSpc>
                <a:spcPct val="90000"/>
              </a:lnSpc>
              <a:spcBef>
                <a:spcPts val="180"/>
              </a:spcBef>
              <a:spcAft>
                <a:spcPts val="0"/>
              </a:spcAft>
              <a:buNone/>
            </a:pPr>
            <a:r>
              <a:rPr lang="fr-FR">
                <a:latin typeface="Calibri"/>
                <a:ea typeface="Calibri"/>
                <a:cs typeface="Calibri"/>
                <a:sym typeface="Calibri"/>
              </a:rPr>
              <a:t>Fiabile ( ça veut dire on peut faire confiance au test en fonction des points de vérification)</a:t>
            </a:r>
            <a:endParaRPr/>
          </a:p>
          <a:p>
            <a:pPr indent="-128588" lvl="2" marL="296465" rtl="0" algn="l">
              <a:lnSpc>
                <a:spcPct val="90000"/>
              </a:lnSpc>
              <a:spcBef>
                <a:spcPts val="180"/>
              </a:spcBef>
              <a:spcAft>
                <a:spcPts val="0"/>
              </a:spcAft>
              <a:buNone/>
            </a:pPr>
            <a:r>
              <a:rPr lang="fr-FR">
                <a:latin typeface="Calibri"/>
                <a:ea typeface="Calibri"/>
                <a:cs typeface="Calibri"/>
                <a:sym typeface="Calibri"/>
              </a:rPr>
              <a:t>Performance (performance de l’application, synchronisation des objets à manipuler)</a:t>
            </a:r>
            <a:endParaRPr/>
          </a:p>
          <a:p>
            <a:pPr indent="-128588" lvl="2" marL="296465" rtl="0" algn="l">
              <a:lnSpc>
                <a:spcPct val="90000"/>
              </a:lnSpc>
              <a:spcBef>
                <a:spcPts val="180"/>
              </a:spcBef>
              <a:spcAft>
                <a:spcPts val="0"/>
              </a:spcAft>
              <a:buNone/>
            </a:pPr>
            <a:r>
              <a:rPr lang="fr-FR">
                <a:latin typeface="Calibri"/>
                <a:ea typeface="Calibri"/>
                <a:cs typeface="Calibri"/>
                <a:sym typeface="Calibri"/>
              </a:rPr>
              <a:t>La Portabilité (lié à l’architecture de l’outil de test mis en place)</a:t>
            </a:r>
            <a:endParaRPr/>
          </a:p>
          <a:p>
            <a:pPr indent="0" lvl="1" marL="0" rtl="0" algn="l">
              <a:lnSpc>
                <a:spcPct val="90000"/>
              </a:lnSpc>
              <a:spcBef>
                <a:spcPts val="180"/>
              </a:spcBef>
              <a:spcAft>
                <a:spcPts val="0"/>
              </a:spcAft>
              <a:buNone/>
            </a:pPr>
            <a:r>
              <a:rPr b="1" lang="fr-FR" sz="1200">
                <a:latin typeface="Calibri"/>
                <a:ea typeface="Calibri"/>
                <a:cs typeface="Calibri"/>
                <a:sym typeface="Calibri"/>
              </a:rPr>
              <a:t>L’implémentation des tests automatisés  doit</a:t>
            </a:r>
            <a:endParaRPr/>
          </a:p>
          <a:p>
            <a:pPr indent="-128588" lvl="2" marL="296465" rtl="0" algn="l">
              <a:lnSpc>
                <a:spcPct val="90000"/>
              </a:lnSpc>
              <a:spcBef>
                <a:spcPts val="180"/>
              </a:spcBef>
              <a:spcAft>
                <a:spcPts val="0"/>
              </a:spcAft>
              <a:buNone/>
            </a:pPr>
            <a:r>
              <a:rPr lang="fr-FR">
                <a:latin typeface="Calibri"/>
                <a:ea typeface="Calibri"/>
                <a:cs typeface="Calibri"/>
                <a:sym typeface="Calibri"/>
              </a:rPr>
              <a:t>Etre configurable (règles d’arrêt en cas d’échec)</a:t>
            </a:r>
            <a:endParaRPr/>
          </a:p>
          <a:p>
            <a:pPr indent="-128588" lvl="2" marL="296465" rtl="0" algn="l">
              <a:lnSpc>
                <a:spcPct val="90000"/>
              </a:lnSpc>
              <a:spcBef>
                <a:spcPts val="180"/>
              </a:spcBef>
              <a:spcAft>
                <a:spcPts val="0"/>
              </a:spcAft>
              <a:buNone/>
            </a:pPr>
            <a:r>
              <a:rPr lang="fr-FR">
                <a:latin typeface="Calibri"/>
                <a:ea typeface="Calibri"/>
                <a:cs typeface="Calibri"/>
                <a:sym typeface="Calibri"/>
              </a:rPr>
              <a:t>Etre structuré, modulaire en différents niveaux de développement</a:t>
            </a:r>
            <a:endParaRPr/>
          </a:p>
          <a:p>
            <a:pPr indent="-128588" lvl="2" marL="296465" rtl="0" algn="l">
              <a:lnSpc>
                <a:spcPct val="90000"/>
              </a:lnSpc>
              <a:spcBef>
                <a:spcPts val="180"/>
              </a:spcBef>
              <a:spcAft>
                <a:spcPts val="0"/>
              </a:spcAft>
              <a:buNone/>
            </a:pPr>
            <a:r>
              <a:rPr lang="fr-FR">
                <a:latin typeface="Calibri"/>
                <a:ea typeface="Calibri"/>
                <a:cs typeface="Calibri"/>
                <a:sym typeface="Calibri"/>
              </a:rPr>
              <a:t>Etre indépendant de l’environnement et de ces données</a:t>
            </a:r>
            <a:endParaRPr/>
          </a:p>
          <a:p>
            <a:pPr indent="0" lvl="1" marL="0" rtl="0" algn="l">
              <a:lnSpc>
                <a:spcPct val="90000"/>
              </a:lnSpc>
              <a:spcBef>
                <a:spcPts val="180"/>
              </a:spcBef>
              <a:spcAft>
                <a:spcPts val="0"/>
              </a:spcAft>
              <a:buNone/>
            </a:pPr>
            <a:r>
              <a:rPr b="1" lang="fr-FR" sz="1200">
                <a:latin typeface="Calibri"/>
                <a:ea typeface="Calibri"/>
                <a:cs typeface="Calibri"/>
                <a:sym typeface="Calibri"/>
              </a:rPr>
              <a:t>Dans l’exécution des tests</a:t>
            </a:r>
            <a:endParaRPr/>
          </a:p>
          <a:p>
            <a:pPr indent="-128588" lvl="2" marL="296465" rtl="0" algn="l">
              <a:lnSpc>
                <a:spcPct val="90000"/>
              </a:lnSpc>
              <a:spcBef>
                <a:spcPts val="180"/>
              </a:spcBef>
              <a:spcAft>
                <a:spcPts val="0"/>
              </a:spcAft>
              <a:buNone/>
            </a:pPr>
            <a:r>
              <a:rPr lang="fr-FR">
                <a:latin typeface="Calibri"/>
                <a:ea typeface="Calibri"/>
                <a:cs typeface="Calibri"/>
                <a:sym typeface="Calibri"/>
              </a:rPr>
              <a:t>Le mode d’exécution doit être simple</a:t>
            </a:r>
            <a:endParaRPr/>
          </a:p>
          <a:p>
            <a:pPr indent="-128588" lvl="2" marL="296465" rtl="0" algn="l">
              <a:lnSpc>
                <a:spcPct val="90000"/>
              </a:lnSpc>
              <a:spcBef>
                <a:spcPts val="180"/>
              </a:spcBef>
              <a:spcAft>
                <a:spcPts val="0"/>
              </a:spcAft>
              <a:buNone/>
            </a:pPr>
            <a:r>
              <a:rPr lang="fr-FR">
                <a:latin typeface="Calibri"/>
                <a:ea typeface="Calibri"/>
                <a:cs typeface="Calibri"/>
                <a:sym typeface="Calibri"/>
              </a:rPr>
              <a:t>La sélection de l’environnement doit être simple</a:t>
            </a:r>
            <a:endParaRPr/>
          </a:p>
          <a:p>
            <a:pPr indent="-128588" lvl="2" marL="296465" rtl="0" algn="l">
              <a:lnSpc>
                <a:spcPct val="90000"/>
              </a:lnSpc>
              <a:spcBef>
                <a:spcPts val="180"/>
              </a:spcBef>
              <a:spcAft>
                <a:spcPts val="0"/>
              </a:spcAft>
              <a:buNone/>
            </a:pPr>
            <a:r>
              <a:rPr lang="fr-FR">
                <a:latin typeface="Calibri"/>
                <a:ea typeface="Calibri"/>
                <a:cs typeface="Calibri"/>
                <a:sym typeface="Calibri"/>
              </a:rPr>
              <a:t>La sélection des tests doit être simple</a:t>
            </a:r>
            <a:endParaRPr/>
          </a:p>
          <a:p>
            <a:pPr indent="-128588" lvl="2" marL="296465" rtl="0" algn="l">
              <a:lnSpc>
                <a:spcPct val="90000"/>
              </a:lnSpc>
              <a:spcBef>
                <a:spcPts val="180"/>
              </a:spcBef>
              <a:spcAft>
                <a:spcPts val="0"/>
              </a:spcAft>
              <a:buNone/>
            </a:pPr>
            <a:r>
              <a:rPr lang="fr-FR">
                <a:latin typeface="Calibri"/>
                <a:ea typeface="Calibri"/>
                <a:cs typeface="Calibri"/>
                <a:sym typeface="Calibri"/>
              </a:rPr>
              <a:t>Les rapports d’exécution sont exploitables pour analyse</a:t>
            </a:r>
            <a:endParaRPr/>
          </a:p>
          <a:p>
            <a:pPr indent="-128588" lvl="2" marL="296465" rtl="0" algn="l">
              <a:lnSpc>
                <a:spcPct val="90000"/>
              </a:lnSpc>
              <a:spcBef>
                <a:spcPts val="180"/>
              </a:spcBef>
              <a:spcAft>
                <a:spcPts val="0"/>
              </a:spcAft>
              <a:buNone/>
            </a:pPr>
            <a:r>
              <a:rPr lang="fr-FR">
                <a:latin typeface="Calibri"/>
                <a:ea typeface="Calibri"/>
                <a:cs typeface="Calibri"/>
                <a:sym typeface="Calibri"/>
              </a:rPr>
              <a:t>Chaque rapport d’exécution doit être historisé</a:t>
            </a:r>
            <a:endParaRPr/>
          </a:p>
          <a:p>
            <a:pPr indent="0" lvl="0" marL="0" rtl="0" algn="l">
              <a:spcBef>
                <a:spcPts val="180"/>
              </a:spcBef>
              <a:spcAft>
                <a:spcPts val="0"/>
              </a:spcAft>
              <a:buClr>
                <a:schemeClr val="dk1"/>
              </a:buClr>
              <a:buSzPts val="1200"/>
              <a:buFont typeface="Calibri"/>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fr-FR"/>
              <a:t>Alors la pour un cas de test automatisé il nous faut des donnees à l’entrés du cas de test </a:t>
            </a:r>
            <a:endParaRPr/>
          </a:p>
          <a:p>
            <a:pPr indent="0" lvl="0" marL="0" rtl="0" algn="l">
              <a:spcBef>
                <a:spcPts val="0"/>
              </a:spcBef>
              <a:spcAft>
                <a:spcPts val="0"/>
              </a:spcAft>
              <a:buClr>
                <a:schemeClr val="dk1"/>
              </a:buClr>
              <a:buSzPts val="1200"/>
              <a:buFont typeface="Calibri"/>
              <a:buNone/>
            </a:pPr>
            <a:r>
              <a:rPr lang="fr-FR"/>
              <a:t>Par exemple en veux automatiser un cas loging mot de passe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fr-FR"/>
              <a:t>J1 : matin</a:t>
            </a:r>
            <a:endParaRPr/>
          </a:p>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fr-FR"/>
              <a:t>1 faire un point avec l’equipe fontionel pour bien comprendre le cas de test et le passer manuelement </a:t>
            </a:r>
            <a:endParaRPr/>
          </a:p>
          <a:p>
            <a:pPr indent="0" lvl="0" marL="0" rtl="0" algn="l">
              <a:spcBef>
                <a:spcPts val="0"/>
              </a:spcBef>
              <a:spcAft>
                <a:spcPts val="0"/>
              </a:spcAft>
              <a:buClr>
                <a:schemeClr val="dk1"/>
              </a:buClr>
              <a:buSzPts val="1200"/>
              <a:buFont typeface="Calibri"/>
              <a:buNone/>
            </a:pPr>
            <a:r>
              <a:rPr lang="fr-FR"/>
              <a:t>2 faire une etude est ce que le cas de test automatisable ou pas</a:t>
            </a:r>
            <a:endParaRPr/>
          </a:p>
          <a:p>
            <a:pPr indent="0" lvl="0" marL="0" rtl="0" algn="l">
              <a:spcBef>
                <a:spcPts val="0"/>
              </a:spcBef>
              <a:spcAft>
                <a:spcPts val="0"/>
              </a:spcAft>
              <a:buClr>
                <a:schemeClr val="dk1"/>
              </a:buClr>
              <a:buSzPts val="1200"/>
              <a:buFont typeface="Calibri"/>
              <a:buNone/>
            </a:pPr>
            <a:r>
              <a:rPr lang="fr-FR"/>
              <a:t>3 faire une  preparation de jeu donnée est ce qu’on les faire statique,ou dynamique,,</a:t>
            </a:r>
            <a:endParaRPr/>
          </a:p>
          <a:p>
            <a:pPr indent="-228600" lvl="0" marL="228600" rtl="0" algn="l">
              <a:spcBef>
                <a:spcPts val="0"/>
              </a:spcBef>
              <a:spcAft>
                <a:spcPts val="0"/>
              </a:spcAft>
              <a:buClr>
                <a:schemeClr val="dk1"/>
              </a:buClr>
              <a:buSzPts val="1200"/>
              <a:buFont typeface="Calibri"/>
              <a:buAutoNum type="arabicPlain" startAt="4"/>
            </a:pPr>
            <a:r>
              <a:rPr lang="fr-FR"/>
              <a:t>On comnce à scripter notre cas  on transforme chaque etapes en un keyword </a:t>
            </a:r>
            <a:endParaRPr/>
          </a:p>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fr-FR"/>
              <a:t>J1 : matin</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fr-FR"/>
              <a:t>J1 : matin</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fr-FR"/>
              <a:t>J1 : matin</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fr-FR" u="sng">
                <a:latin typeface="Lato"/>
                <a:ea typeface="Lato"/>
                <a:cs typeface="Lato"/>
                <a:sym typeface="Lato"/>
              </a:rPr>
              <a:t>2. </a:t>
            </a:r>
            <a:r>
              <a:rPr b="1" i="0" lang="fr-FR" u="sng">
                <a:solidFill>
                  <a:schemeClr val="hlink"/>
                </a:solidFill>
                <a:latin typeface="Lato"/>
                <a:ea typeface="Lato"/>
                <a:cs typeface="Lato"/>
                <a:sym typeface="Lato"/>
                <a:hlinkClick r:id="rId2"/>
              </a:rPr>
              <a:t>Watir</a:t>
            </a:r>
            <a:endParaRPr b="1" i="0" u="sng">
              <a:latin typeface="Lato"/>
              <a:ea typeface="Lato"/>
              <a:cs typeface="Lato"/>
              <a:sym typeface="Lato"/>
            </a:endParaRPr>
          </a:p>
          <a:p>
            <a:pPr indent="0" lvl="0" marL="0" rtl="0" algn="l">
              <a:spcBef>
                <a:spcPts val="0"/>
              </a:spcBef>
              <a:spcAft>
                <a:spcPts val="0"/>
              </a:spcAft>
              <a:buNone/>
            </a:pPr>
            <a:r>
              <a:rPr b="1" i="0" lang="fr-FR" u="sng">
                <a:latin typeface="Lato"/>
                <a:ea typeface="Lato"/>
                <a:cs typeface="Lato"/>
                <a:sym typeface="Lato"/>
              </a:rPr>
              <a:t>1. </a:t>
            </a:r>
            <a:r>
              <a:rPr b="1" i="0" lang="fr-FR" u="sng">
                <a:solidFill>
                  <a:schemeClr val="hlink"/>
                </a:solidFill>
                <a:latin typeface="Lato"/>
                <a:ea typeface="Lato"/>
                <a:cs typeface="Lato"/>
                <a:sym typeface="Lato"/>
                <a:hlinkClick r:id="rId3"/>
              </a:rPr>
              <a:t>Sélénium</a:t>
            </a:r>
            <a:endParaRPr b="1" i="0" u="sng">
              <a:latin typeface="Lato"/>
              <a:ea typeface="Lato"/>
              <a:cs typeface="Lato"/>
              <a:sym typeface="Lato"/>
            </a:endParaRPr>
          </a:p>
          <a:p>
            <a:pPr indent="0" lvl="0" marL="0" rtl="0" algn="l">
              <a:spcBef>
                <a:spcPts val="0"/>
              </a:spcBef>
              <a:spcAft>
                <a:spcPts val="0"/>
              </a:spcAft>
              <a:buNone/>
            </a:pPr>
            <a:r>
              <a:rPr b="1" i="0" lang="fr-FR" u="sng">
                <a:solidFill>
                  <a:schemeClr val="hlink"/>
                </a:solidFill>
                <a:latin typeface="Lato"/>
                <a:ea typeface="Lato"/>
                <a:cs typeface="Lato"/>
                <a:sym typeface="Lato"/>
                <a:hlinkClick r:id="rId4"/>
              </a:rPr>
              <a:t>Unified Functional Testing</a:t>
            </a:r>
            <a:r>
              <a:rPr b="0" i="0" lang="fr-FR">
                <a:latin typeface="Lato"/>
                <a:ea typeface="Lato"/>
                <a:cs typeface="Lato"/>
                <a:sym typeface="Lato"/>
              </a:rPr>
              <a:t> </a:t>
            </a:r>
            <a:r>
              <a:rPr b="1" i="0" lang="fr-FR">
                <a:latin typeface="Lato"/>
                <a:ea typeface="Lato"/>
                <a:cs typeface="Lato"/>
                <a:sym typeface="Lato"/>
              </a:rPr>
              <a:t>(UFT)</a:t>
            </a:r>
            <a:endParaRPr/>
          </a:p>
          <a:p>
            <a:pPr indent="0" lvl="0" marL="0" rtl="0" algn="l">
              <a:spcBef>
                <a:spcPts val="0"/>
              </a:spcBef>
              <a:spcAft>
                <a:spcPts val="0"/>
              </a:spcAft>
              <a:buNone/>
            </a:pPr>
            <a:r>
              <a:t/>
            </a:r>
            <a:endParaRPr b="1" i="0">
              <a:latin typeface="Lato"/>
              <a:ea typeface="Lato"/>
              <a:cs typeface="Lato"/>
              <a:sym typeface="Lato"/>
            </a:endParaRPr>
          </a:p>
          <a:p>
            <a:pPr indent="0" lvl="0" marL="0" rtl="0" algn="l">
              <a:spcBef>
                <a:spcPts val="0"/>
              </a:spcBef>
              <a:spcAft>
                <a:spcPts val="0"/>
              </a:spcAft>
              <a:buNone/>
            </a:pPr>
            <a:r>
              <a:t/>
            </a:r>
            <a:endParaRPr b="1" i="0">
              <a:latin typeface="Lato"/>
              <a:ea typeface="Lato"/>
              <a:cs typeface="Lato"/>
              <a:sym typeface="Lato"/>
            </a:endParaRPr>
          </a:p>
          <a:p>
            <a:pPr indent="0" lvl="0" marL="0" rtl="0" algn="l">
              <a:spcBef>
                <a:spcPts val="0"/>
              </a:spcBef>
              <a:spcAft>
                <a:spcPts val="0"/>
              </a:spcAft>
              <a:buNone/>
            </a:pPr>
            <a:r>
              <a:rPr b="1" i="0" lang="fr-FR" u="sng">
                <a:solidFill>
                  <a:schemeClr val="hlink"/>
                </a:solidFill>
                <a:latin typeface="Lato"/>
                <a:ea typeface="Lato"/>
                <a:cs typeface="Lato"/>
                <a:sym typeface="Lato"/>
                <a:hlinkClick r:id="rId5"/>
              </a:rPr>
              <a:t>Web Scraper</a:t>
            </a:r>
            <a:r>
              <a:rPr b="1" i="0" lang="fr-FR">
                <a:latin typeface="Lato"/>
                <a:ea typeface="Lato"/>
                <a:cs typeface="Lato"/>
                <a:sym typeface="Lato"/>
              </a:rPr>
              <a:t> (Chrome) licence gratuite</a:t>
            </a:r>
            <a:endParaRPr/>
          </a:p>
          <a:p>
            <a:pPr indent="0" lvl="0" marL="0" rtl="0" algn="l">
              <a:spcBef>
                <a:spcPts val="0"/>
              </a:spcBef>
              <a:spcAft>
                <a:spcPts val="0"/>
              </a:spcAft>
              <a:buNone/>
            </a:pPr>
            <a:r>
              <a:t/>
            </a:r>
            <a:endParaRPr b="1" i="0">
              <a:latin typeface="Lato"/>
              <a:ea typeface="Lato"/>
              <a:cs typeface="Lato"/>
              <a:sym typeface="Lato"/>
            </a:endParaRPr>
          </a:p>
          <a:p>
            <a:pPr indent="0" lvl="0" marL="0" rtl="0" algn="l">
              <a:spcBef>
                <a:spcPts val="0"/>
              </a:spcBef>
              <a:spcAft>
                <a:spcPts val="0"/>
              </a:spcAft>
              <a:buNone/>
            </a:pPr>
            <a:r>
              <a:rPr b="1" i="0" lang="fr-FR" u="sng">
                <a:solidFill>
                  <a:schemeClr val="hlink"/>
                </a:solidFill>
                <a:latin typeface="Lato"/>
                <a:ea typeface="Lato"/>
                <a:cs typeface="Lato"/>
                <a:sym typeface="Lato"/>
                <a:hlinkClick r:id="rId6"/>
              </a:rPr>
              <a:t>Visual Web Ripper</a:t>
            </a:r>
            <a:r>
              <a:rPr b="1" i="0" lang="fr-FR" u="sng">
                <a:solidFill>
                  <a:srgbClr val="000000"/>
                </a:solidFill>
                <a:latin typeface="Lato"/>
                <a:ea typeface="Lato"/>
                <a:cs typeface="Lato"/>
                <a:sym typeface="Lato"/>
              </a:rPr>
              <a:t> licence commercail</a:t>
            </a:r>
            <a:endParaRPr b="1" i="0" u="sng">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Lato"/>
              <a:buNone/>
            </a:pPr>
            <a:r>
              <a:rPr b="1" i="0" lang="fr-FR" u="sng">
                <a:solidFill>
                  <a:schemeClr val="hlink"/>
                </a:solidFill>
                <a:latin typeface="Lato"/>
                <a:ea typeface="Lato"/>
                <a:cs typeface="Lato"/>
                <a:sym typeface="Lato"/>
                <a:hlinkClick r:id="rId7"/>
              </a:rPr>
              <a:t>Automation Anywhere</a:t>
            </a:r>
            <a:r>
              <a:rPr b="1" i="0" lang="fr-FR" u="sng">
                <a:solidFill>
                  <a:srgbClr val="000000"/>
                </a:solidFill>
                <a:latin typeface="Lato"/>
                <a:ea typeface="Lato"/>
                <a:cs typeface="Lato"/>
                <a:sym typeface="Lato"/>
              </a:rPr>
              <a:t> licence commercail</a:t>
            </a:r>
            <a:endParaRPr b="1" i="0" u="sng">
              <a:solidFill>
                <a:srgbClr val="000000"/>
              </a:solidFill>
              <a:latin typeface="Lato"/>
              <a:ea typeface="Lato"/>
              <a:cs typeface="Lato"/>
              <a:sym typeface="Lato"/>
            </a:endParaRPr>
          </a:p>
          <a:p>
            <a:pPr indent="0" lvl="0" marL="0" rtl="0" algn="l">
              <a:spcBef>
                <a:spcPts val="0"/>
              </a:spcBef>
              <a:spcAft>
                <a:spcPts val="0"/>
              </a:spcAft>
              <a:buNone/>
            </a:pPr>
            <a:r>
              <a:t/>
            </a:r>
            <a:endParaRPr/>
          </a:p>
        </p:txBody>
      </p:sp>
      <p:sp>
        <p:nvSpPr>
          <p:cNvPr id="382" name="Google Shape;382;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Le langage Python. </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Les test data sont définies dans des fichiers à l'aide de la syntaxe RF. Un fichier contenant des cas de test crée une suite de tests et le placement de ces fichiers dans des répertoires crée une structure imbriquée de suites de tests.</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Lorsque l'exécution du test est lancée, le framework analyse d'abord les données de test. Il utilise ensuite des mots-clés fournis par les bibliothèques de test pour interagir avec le système testé.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Exemple</a:t>
            </a:r>
            <a:endParaRPr/>
          </a:p>
          <a:p>
            <a:pPr indent="0" lvl="0" marL="0" rtl="0" algn="l">
              <a:spcBef>
                <a:spcPts val="0"/>
              </a:spcBef>
              <a:spcAft>
                <a:spcPts val="0"/>
              </a:spcAft>
              <a:buNone/>
            </a:pPr>
            <a:r>
              <a:t/>
            </a:r>
            <a:endParaRPr/>
          </a:p>
        </p:txBody>
      </p:sp>
      <p:sp>
        <p:nvSpPr>
          <p:cNvPr id="394" name="Google Shape;394;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fr-FR">
                <a:solidFill>
                  <a:srgbClr val="000000"/>
                </a:solidFill>
                <a:latin typeface="Open Sans"/>
                <a:ea typeface="Open Sans"/>
                <a:cs typeface="Open Sans"/>
                <a:sym typeface="Open Sans"/>
              </a:rPr>
              <a:t>C’est un designe paterne ou modèle de langage neutre pour </a:t>
            </a:r>
            <a:r>
              <a:rPr b="1" i="0" lang="fr-FR">
                <a:solidFill>
                  <a:srgbClr val="000000"/>
                </a:solidFill>
                <a:latin typeface="Open Sans"/>
                <a:ea typeface="Open Sans"/>
                <a:cs typeface="Open Sans"/>
                <a:sym typeface="Open Sans"/>
              </a:rPr>
              <a:t>représenter</a:t>
            </a:r>
            <a:r>
              <a:rPr b="0" i="0" lang="fr-FR">
                <a:solidFill>
                  <a:srgbClr val="000000"/>
                </a:solidFill>
                <a:latin typeface="Open Sans"/>
                <a:ea typeface="Open Sans"/>
                <a:cs typeface="Open Sans"/>
                <a:sym typeface="Open Sans"/>
              </a:rPr>
              <a:t> une </a:t>
            </a:r>
            <a:r>
              <a:rPr b="1" i="0" lang="fr-FR">
                <a:solidFill>
                  <a:srgbClr val="000000"/>
                </a:solidFill>
                <a:latin typeface="Open Sans"/>
                <a:ea typeface="Open Sans"/>
                <a:cs typeface="Open Sans"/>
                <a:sym typeface="Open Sans"/>
              </a:rPr>
              <a:t>page complète</a:t>
            </a:r>
            <a:r>
              <a:rPr b="0" i="0" lang="fr-FR">
                <a:solidFill>
                  <a:srgbClr val="000000"/>
                </a:solidFill>
                <a:latin typeface="Open Sans"/>
                <a:ea typeface="Open Sans"/>
                <a:cs typeface="Open Sans"/>
                <a:sym typeface="Open Sans"/>
              </a:rPr>
              <a:t> ou </a:t>
            </a:r>
            <a:r>
              <a:rPr b="1" i="0" lang="fr-FR">
                <a:solidFill>
                  <a:srgbClr val="000000"/>
                </a:solidFill>
                <a:latin typeface="Open Sans"/>
                <a:ea typeface="Open Sans"/>
                <a:cs typeface="Open Sans"/>
                <a:sym typeface="Open Sans"/>
              </a:rPr>
              <a:t>une partie d’une page</a:t>
            </a:r>
            <a:r>
              <a:rPr b="0" i="0" lang="fr-FR">
                <a:solidFill>
                  <a:srgbClr val="000000"/>
                </a:solidFill>
                <a:latin typeface="Open Sans"/>
                <a:ea typeface="Open Sans"/>
                <a:cs typeface="Open Sans"/>
                <a:sym typeface="Open Sans"/>
              </a:rPr>
              <a:t> de manière </a:t>
            </a:r>
            <a:r>
              <a:rPr b="1" i="0" lang="fr-FR">
                <a:solidFill>
                  <a:srgbClr val="000000"/>
                </a:solidFill>
                <a:latin typeface="Open Sans"/>
                <a:ea typeface="Open Sans"/>
                <a:cs typeface="Open Sans"/>
                <a:sym typeface="Open Sans"/>
              </a:rPr>
              <a:t>orientée objet</a:t>
            </a:r>
            <a:r>
              <a:rPr b="0" i="0" lang="fr-FR">
                <a:solidFill>
                  <a:srgbClr val="000000"/>
                </a:solidFill>
                <a:latin typeface="Open Sans"/>
                <a:ea typeface="Open Sans"/>
                <a:cs typeface="Open Sans"/>
                <a:sym typeface="Open Sans"/>
              </a:rPr>
              <a:t>.</a:t>
            </a:r>
            <a:endParaRPr/>
          </a:p>
          <a:p>
            <a:pPr indent="0" lvl="0" marL="0" rtl="0" algn="l">
              <a:spcBef>
                <a:spcPts val="0"/>
              </a:spcBef>
              <a:spcAft>
                <a:spcPts val="0"/>
              </a:spcAft>
              <a:buNone/>
            </a:pPr>
            <a:r>
              <a:rPr b="0" i="0" lang="fr-FR">
                <a:solidFill>
                  <a:srgbClr val="000000"/>
                </a:solidFill>
                <a:latin typeface="Open Sans"/>
                <a:ea typeface="Open Sans"/>
                <a:cs typeface="Open Sans"/>
                <a:sym typeface="Open Sans"/>
              </a:rPr>
              <a:t>Avec ce </a:t>
            </a:r>
            <a:r>
              <a:rPr b="1" i="0" lang="fr-FR">
                <a:solidFill>
                  <a:srgbClr val="000000"/>
                </a:solidFill>
                <a:latin typeface="Open Sans"/>
                <a:ea typeface="Open Sans"/>
                <a:cs typeface="Open Sans"/>
                <a:sym typeface="Open Sans"/>
              </a:rPr>
              <a:t>pattern</a:t>
            </a:r>
            <a:r>
              <a:rPr b="0" i="0" lang="fr-FR">
                <a:solidFill>
                  <a:srgbClr val="000000"/>
                </a:solidFill>
                <a:latin typeface="Open Sans"/>
                <a:ea typeface="Open Sans"/>
                <a:cs typeface="Open Sans"/>
                <a:sym typeface="Open Sans"/>
              </a:rPr>
              <a:t>, les </a:t>
            </a:r>
            <a:r>
              <a:rPr b="1" i="0" lang="fr-FR">
                <a:solidFill>
                  <a:srgbClr val="000000"/>
                </a:solidFill>
                <a:latin typeface="Open Sans"/>
                <a:ea typeface="Open Sans"/>
                <a:cs typeface="Open Sans"/>
                <a:sym typeface="Open Sans"/>
              </a:rPr>
              <a:t>objets</a:t>
            </a:r>
            <a:r>
              <a:rPr b="0" i="0" lang="fr-FR">
                <a:solidFill>
                  <a:srgbClr val="000000"/>
                </a:solidFill>
                <a:latin typeface="Open Sans"/>
                <a:ea typeface="Open Sans"/>
                <a:cs typeface="Open Sans"/>
                <a:sym typeface="Open Sans"/>
              </a:rPr>
              <a:t> de la page </a:t>
            </a:r>
            <a:r>
              <a:rPr b="1" i="0" lang="fr-FR">
                <a:solidFill>
                  <a:srgbClr val="000000"/>
                </a:solidFill>
                <a:latin typeface="Open Sans"/>
                <a:ea typeface="Open Sans"/>
                <a:cs typeface="Open Sans"/>
                <a:sym typeface="Open Sans"/>
              </a:rPr>
              <a:t>exposent des méthodes</a:t>
            </a:r>
            <a:r>
              <a:rPr b="0" i="0" lang="fr-FR">
                <a:solidFill>
                  <a:srgbClr val="000000"/>
                </a:solidFill>
                <a:latin typeface="Open Sans"/>
                <a:ea typeface="Open Sans"/>
                <a:cs typeface="Open Sans"/>
                <a:sym typeface="Open Sans"/>
              </a:rPr>
              <a:t> qui </a:t>
            </a:r>
            <a:r>
              <a:rPr b="1" i="0" lang="fr-FR">
                <a:solidFill>
                  <a:srgbClr val="000000"/>
                </a:solidFill>
                <a:latin typeface="Open Sans"/>
                <a:ea typeface="Open Sans"/>
                <a:cs typeface="Open Sans"/>
                <a:sym typeface="Open Sans"/>
              </a:rPr>
              <a:t>reflètent</a:t>
            </a:r>
            <a:r>
              <a:rPr b="0" i="0" lang="fr-FR">
                <a:solidFill>
                  <a:srgbClr val="000000"/>
                </a:solidFill>
                <a:latin typeface="Open Sans"/>
                <a:ea typeface="Open Sans"/>
                <a:cs typeface="Open Sans"/>
                <a:sym typeface="Open Sans"/>
              </a:rPr>
              <a:t> les </a:t>
            </a:r>
            <a:r>
              <a:rPr b="1" i="0" lang="fr-FR">
                <a:solidFill>
                  <a:srgbClr val="000000"/>
                </a:solidFill>
                <a:latin typeface="Open Sans"/>
                <a:ea typeface="Open Sans"/>
                <a:cs typeface="Open Sans"/>
                <a:sym typeface="Open Sans"/>
              </a:rPr>
              <a:t>actions</a:t>
            </a:r>
            <a:r>
              <a:rPr b="0" i="0" lang="fr-FR">
                <a:solidFill>
                  <a:srgbClr val="000000"/>
                </a:solidFill>
                <a:latin typeface="Open Sans"/>
                <a:ea typeface="Open Sans"/>
                <a:cs typeface="Open Sans"/>
                <a:sym typeface="Open Sans"/>
              </a:rPr>
              <a:t> ou les </a:t>
            </a:r>
            <a:r>
              <a:rPr b="1" i="0" lang="fr-FR">
                <a:solidFill>
                  <a:srgbClr val="000000"/>
                </a:solidFill>
                <a:latin typeface="Open Sans"/>
                <a:ea typeface="Open Sans"/>
                <a:cs typeface="Open Sans"/>
                <a:sym typeface="Open Sans"/>
              </a:rPr>
              <a:t>éléments graphiques</a:t>
            </a:r>
            <a:r>
              <a:rPr b="0" i="0" lang="fr-FR">
                <a:solidFill>
                  <a:srgbClr val="000000"/>
                </a:solidFill>
                <a:latin typeface="Open Sans"/>
                <a:ea typeface="Open Sans"/>
                <a:cs typeface="Open Sans"/>
                <a:sym typeface="Open Sans"/>
              </a:rPr>
              <a:t> qu’un </a:t>
            </a:r>
            <a:r>
              <a:rPr b="1" i="0" lang="fr-FR">
                <a:solidFill>
                  <a:srgbClr val="000000"/>
                </a:solidFill>
                <a:latin typeface="Open Sans"/>
                <a:ea typeface="Open Sans"/>
                <a:cs typeface="Open Sans"/>
                <a:sym typeface="Open Sans"/>
              </a:rPr>
              <a:t>utilisateur</a:t>
            </a:r>
            <a:r>
              <a:rPr b="0" i="0" lang="fr-FR">
                <a:solidFill>
                  <a:srgbClr val="000000"/>
                </a:solidFill>
                <a:latin typeface="Open Sans"/>
                <a:ea typeface="Open Sans"/>
                <a:cs typeface="Open Sans"/>
                <a:sym typeface="Open Sans"/>
              </a:rPr>
              <a:t> peut </a:t>
            </a:r>
            <a:r>
              <a:rPr b="1" i="0" lang="fr-FR">
                <a:solidFill>
                  <a:srgbClr val="000000"/>
                </a:solidFill>
                <a:latin typeface="Open Sans"/>
                <a:ea typeface="Open Sans"/>
                <a:cs typeface="Open Sans"/>
                <a:sym typeface="Open Sans"/>
              </a:rPr>
              <a:t>faire</a:t>
            </a:r>
            <a:r>
              <a:rPr b="0" i="0" lang="fr-FR">
                <a:solidFill>
                  <a:srgbClr val="000000"/>
                </a:solidFill>
                <a:latin typeface="Open Sans"/>
                <a:ea typeface="Open Sans"/>
                <a:cs typeface="Open Sans"/>
                <a:sym typeface="Open Sans"/>
              </a:rPr>
              <a:t> et </a:t>
            </a:r>
            <a:r>
              <a:rPr b="1" i="0" lang="fr-FR">
                <a:solidFill>
                  <a:srgbClr val="000000"/>
                </a:solidFill>
                <a:latin typeface="Open Sans"/>
                <a:ea typeface="Open Sans"/>
                <a:cs typeface="Open Sans"/>
                <a:sym typeface="Open Sans"/>
              </a:rPr>
              <a:t>voir</a:t>
            </a:r>
            <a:r>
              <a:rPr b="0" i="0" lang="fr-FR">
                <a:solidFill>
                  <a:srgbClr val="000000"/>
                </a:solidFill>
                <a:latin typeface="Open Sans"/>
                <a:ea typeface="Open Sans"/>
                <a:cs typeface="Open Sans"/>
                <a:sym typeface="Open Sans"/>
              </a:rPr>
              <a:t> sur une page web</a:t>
            </a:r>
            <a:endParaRPr/>
          </a:p>
        </p:txBody>
      </p:sp>
      <p:sp>
        <p:nvSpPr>
          <p:cNvPr id="405" name="Google Shape;405;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fr-FR" sz="1200">
                <a:latin typeface="Calibri"/>
                <a:ea typeface="Calibri"/>
                <a:cs typeface="Calibri"/>
                <a:sym typeface="Calibri"/>
              </a:rPr>
              <a:t> </a:t>
            </a:r>
            <a:r>
              <a:rPr b="1" lang="fr-FR" sz="1200">
                <a:latin typeface="Calibri"/>
                <a:ea typeface="Calibri"/>
                <a:cs typeface="Calibri"/>
                <a:sym typeface="Calibri"/>
              </a:rPr>
              <a:t>L'avantage du modèle page object c’est qu'il réduit la duplication de code et améliore la maintenance des tests.</a:t>
            </a:r>
            <a:endParaRPr/>
          </a:p>
          <a:p>
            <a:pPr indent="0" lvl="0" marL="0" rtl="0" algn="l">
              <a:spcBef>
                <a:spcPts val="0"/>
              </a:spcBef>
              <a:spcAft>
                <a:spcPts val="0"/>
              </a:spcAft>
              <a:buNone/>
            </a:pPr>
            <a:r>
              <a:t/>
            </a:r>
            <a:endParaRPr b="0" i="0">
              <a:solidFill>
                <a:srgbClr val="000000"/>
              </a:solidFill>
              <a:latin typeface="Open Sans"/>
              <a:ea typeface="Open Sans"/>
              <a:cs typeface="Open Sans"/>
              <a:sym typeface="Open Sans"/>
            </a:endParaRPr>
          </a:p>
          <a:p>
            <a:pPr indent="0" lvl="0" marL="0" rtl="0" algn="l">
              <a:spcBef>
                <a:spcPts val="0"/>
              </a:spcBef>
              <a:spcAft>
                <a:spcPts val="0"/>
              </a:spcAft>
              <a:buNone/>
            </a:pPr>
            <a:r>
              <a:rPr b="0" i="0" lang="fr-FR">
                <a:solidFill>
                  <a:srgbClr val="000000"/>
                </a:solidFill>
                <a:latin typeface="Open Sans"/>
                <a:ea typeface="Open Sans"/>
                <a:cs typeface="Open Sans"/>
                <a:sym typeface="Open Sans"/>
              </a:rPr>
              <a:t>Il rond les script lisible et reutilisable </a:t>
            </a:r>
            <a:endParaRPr/>
          </a:p>
          <a:p>
            <a:pPr indent="0" lvl="0" marL="0" rtl="0" algn="l">
              <a:spcBef>
                <a:spcPts val="0"/>
              </a:spcBef>
              <a:spcAft>
                <a:spcPts val="0"/>
              </a:spcAft>
              <a:buNone/>
            </a:pPr>
            <a:r>
              <a:rPr b="0" i="0" lang="fr-FR">
                <a:solidFill>
                  <a:srgbClr val="000000"/>
                </a:solidFill>
                <a:latin typeface="Open Sans"/>
                <a:ea typeface="Open Sans"/>
                <a:cs typeface="Open Sans"/>
                <a:sym typeface="Open Sans"/>
              </a:rPr>
              <a:t>Et il ameliore l’organisation du code source</a:t>
            </a:r>
            <a:endParaRPr/>
          </a:p>
        </p:txBody>
      </p:sp>
      <p:sp>
        <p:nvSpPr>
          <p:cNvPr id="417" name="Google Shape;417;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fr-FR">
                <a:solidFill>
                  <a:srgbClr val="000000"/>
                </a:solidFill>
                <a:latin typeface="Open Sans"/>
                <a:ea typeface="Open Sans"/>
                <a:cs typeface="Open Sans"/>
                <a:sym typeface="Open Sans"/>
              </a:rPr>
              <a:t>Il s’agit d’un modèle de langage neutre pour </a:t>
            </a:r>
            <a:r>
              <a:rPr b="1" i="0" lang="fr-FR">
                <a:solidFill>
                  <a:srgbClr val="000000"/>
                </a:solidFill>
                <a:latin typeface="Open Sans"/>
                <a:ea typeface="Open Sans"/>
                <a:cs typeface="Open Sans"/>
                <a:sym typeface="Open Sans"/>
              </a:rPr>
              <a:t>représenter</a:t>
            </a:r>
            <a:r>
              <a:rPr b="0" i="0" lang="fr-FR">
                <a:solidFill>
                  <a:srgbClr val="000000"/>
                </a:solidFill>
                <a:latin typeface="Open Sans"/>
                <a:ea typeface="Open Sans"/>
                <a:cs typeface="Open Sans"/>
                <a:sym typeface="Open Sans"/>
              </a:rPr>
              <a:t> une </a:t>
            </a:r>
            <a:r>
              <a:rPr b="1" i="0" lang="fr-FR">
                <a:solidFill>
                  <a:srgbClr val="000000"/>
                </a:solidFill>
                <a:latin typeface="Open Sans"/>
                <a:ea typeface="Open Sans"/>
                <a:cs typeface="Open Sans"/>
                <a:sym typeface="Open Sans"/>
              </a:rPr>
              <a:t>page complète</a:t>
            </a:r>
            <a:r>
              <a:rPr b="0" i="0" lang="fr-FR">
                <a:solidFill>
                  <a:srgbClr val="000000"/>
                </a:solidFill>
                <a:latin typeface="Open Sans"/>
                <a:ea typeface="Open Sans"/>
                <a:cs typeface="Open Sans"/>
                <a:sym typeface="Open Sans"/>
              </a:rPr>
              <a:t> ou </a:t>
            </a:r>
            <a:r>
              <a:rPr b="1" i="0" lang="fr-FR">
                <a:solidFill>
                  <a:srgbClr val="000000"/>
                </a:solidFill>
                <a:latin typeface="Open Sans"/>
                <a:ea typeface="Open Sans"/>
                <a:cs typeface="Open Sans"/>
                <a:sym typeface="Open Sans"/>
              </a:rPr>
              <a:t>une partie d’une page</a:t>
            </a:r>
            <a:r>
              <a:rPr b="0" i="0" lang="fr-FR">
                <a:solidFill>
                  <a:srgbClr val="000000"/>
                </a:solidFill>
                <a:latin typeface="Open Sans"/>
                <a:ea typeface="Open Sans"/>
                <a:cs typeface="Open Sans"/>
                <a:sym typeface="Open Sans"/>
              </a:rPr>
              <a:t> de manière </a:t>
            </a:r>
            <a:r>
              <a:rPr b="1" i="0" lang="fr-FR">
                <a:solidFill>
                  <a:srgbClr val="000000"/>
                </a:solidFill>
                <a:latin typeface="Open Sans"/>
                <a:ea typeface="Open Sans"/>
                <a:cs typeface="Open Sans"/>
                <a:sym typeface="Open Sans"/>
              </a:rPr>
              <a:t>orientée objet</a:t>
            </a:r>
            <a:r>
              <a:rPr b="0" i="0" lang="fr-FR">
                <a:solidFill>
                  <a:srgbClr val="000000"/>
                </a:solidFill>
                <a:latin typeface="Open Sans"/>
                <a:ea typeface="Open Sans"/>
                <a:cs typeface="Open Sans"/>
                <a:sym typeface="Open Sans"/>
              </a:rPr>
              <a:t>.</a:t>
            </a:r>
            <a:endParaRPr/>
          </a:p>
          <a:p>
            <a:pPr indent="0" lvl="0" marL="0" rtl="0" algn="l">
              <a:spcBef>
                <a:spcPts val="0"/>
              </a:spcBef>
              <a:spcAft>
                <a:spcPts val="0"/>
              </a:spcAft>
              <a:buNone/>
            </a:pPr>
            <a:r>
              <a:rPr b="0" i="0" lang="fr-FR">
                <a:solidFill>
                  <a:srgbClr val="000000"/>
                </a:solidFill>
                <a:latin typeface="Open Sans"/>
                <a:ea typeface="Open Sans"/>
                <a:cs typeface="Open Sans"/>
                <a:sym typeface="Open Sans"/>
              </a:rPr>
              <a:t>Avec ce </a:t>
            </a:r>
            <a:r>
              <a:rPr b="1" i="0" lang="fr-FR">
                <a:solidFill>
                  <a:srgbClr val="000000"/>
                </a:solidFill>
                <a:latin typeface="Open Sans"/>
                <a:ea typeface="Open Sans"/>
                <a:cs typeface="Open Sans"/>
                <a:sym typeface="Open Sans"/>
              </a:rPr>
              <a:t>pattern</a:t>
            </a:r>
            <a:r>
              <a:rPr b="0" i="0" lang="fr-FR">
                <a:solidFill>
                  <a:srgbClr val="000000"/>
                </a:solidFill>
                <a:latin typeface="Open Sans"/>
                <a:ea typeface="Open Sans"/>
                <a:cs typeface="Open Sans"/>
                <a:sym typeface="Open Sans"/>
              </a:rPr>
              <a:t>, les </a:t>
            </a:r>
            <a:r>
              <a:rPr b="1" i="0" lang="fr-FR">
                <a:solidFill>
                  <a:srgbClr val="000000"/>
                </a:solidFill>
                <a:latin typeface="Open Sans"/>
                <a:ea typeface="Open Sans"/>
                <a:cs typeface="Open Sans"/>
                <a:sym typeface="Open Sans"/>
              </a:rPr>
              <a:t>objets</a:t>
            </a:r>
            <a:r>
              <a:rPr b="0" i="0" lang="fr-FR">
                <a:solidFill>
                  <a:srgbClr val="000000"/>
                </a:solidFill>
                <a:latin typeface="Open Sans"/>
                <a:ea typeface="Open Sans"/>
                <a:cs typeface="Open Sans"/>
                <a:sym typeface="Open Sans"/>
              </a:rPr>
              <a:t> de la page </a:t>
            </a:r>
            <a:r>
              <a:rPr b="1" i="0" lang="fr-FR">
                <a:solidFill>
                  <a:srgbClr val="000000"/>
                </a:solidFill>
                <a:latin typeface="Open Sans"/>
                <a:ea typeface="Open Sans"/>
                <a:cs typeface="Open Sans"/>
                <a:sym typeface="Open Sans"/>
              </a:rPr>
              <a:t>exposent des méthodes</a:t>
            </a:r>
            <a:r>
              <a:rPr b="0" i="0" lang="fr-FR">
                <a:solidFill>
                  <a:srgbClr val="000000"/>
                </a:solidFill>
                <a:latin typeface="Open Sans"/>
                <a:ea typeface="Open Sans"/>
                <a:cs typeface="Open Sans"/>
                <a:sym typeface="Open Sans"/>
              </a:rPr>
              <a:t> qui </a:t>
            </a:r>
            <a:r>
              <a:rPr b="1" i="0" lang="fr-FR">
                <a:solidFill>
                  <a:srgbClr val="000000"/>
                </a:solidFill>
                <a:latin typeface="Open Sans"/>
                <a:ea typeface="Open Sans"/>
                <a:cs typeface="Open Sans"/>
                <a:sym typeface="Open Sans"/>
              </a:rPr>
              <a:t>reflètent</a:t>
            </a:r>
            <a:r>
              <a:rPr b="0" i="0" lang="fr-FR">
                <a:solidFill>
                  <a:srgbClr val="000000"/>
                </a:solidFill>
                <a:latin typeface="Open Sans"/>
                <a:ea typeface="Open Sans"/>
                <a:cs typeface="Open Sans"/>
                <a:sym typeface="Open Sans"/>
              </a:rPr>
              <a:t> les </a:t>
            </a:r>
            <a:r>
              <a:rPr b="1" i="0" lang="fr-FR">
                <a:solidFill>
                  <a:srgbClr val="000000"/>
                </a:solidFill>
                <a:latin typeface="Open Sans"/>
                <a:ea typeface="Open Sans"/>
                <a:cs typeface="Open Sans"/>
                <a:sym typeface="Open Sans"/>
              </a:rPr>
              <a:t>actions</a:t>
            </a:r>
            <a:r>
              <a:rPr b="0" i="0" lang="fr-FR">
                <a:solidFill>
                  <a:srgbClr val="000000"/>
                </a:solidFill>
                <a:latin typeface="Open Sans"/>
                <a:ea typeface="Open Sans"/>
                <a:cs typeface="Open Sans"/>
                <a:sym typeface="Open Sans"/>
              </a:rPr>
              <a:t> ou les </a:t>
            </a:r>
            <a:r>
              <a:rPr b="1" i="0" lang="fr-FR">
                <a:solidFill>
                  <a:srgbClr val="000000"/>
                </a:solidFill>
                <a:latin typeface="Open Sans"/>
                <a:ea typeface="Open Sans"/>
                <a:cs typeface="Open Sans"/>
                <a:sym typeface="Open Sans"/>
              </a:rPr>
              <a:t>éléments graphiques</a:t>
            </a:r>
            <a:r>
              <a:rPr b="0" i="0" lang="fr-FR">
                <a:solidFill>
                  <a:srgbClr val="000000"/>
                </a:solidFill>
                <a:latin typeface="Open Sans"/>
                <a:ea typeface="Open Sans"/>
                <a:cs typeface="Open Sans"/>
                <a:sym typeface="Open Sans"/>
              </a:rPr>
              <a:t> qu’un </a:t>
            </a:r>
            <a:r>
              <a:rPr b="1" i="0" lang="fr-FR">
                <a:solidFill>
                  <a:srgbClr val="000000"/>
                </a:solidFill>
                <a:latin typeface="Open Sans"/>
                <a:ea typeface="Open Sans"/>
                <a:cs typeface="Open Sans"/>
                <a:sym typeface="Open Sans"/>
              </a:rPr>
              <a:t>utilisateur</a:t>
            </a:r>
            <a:r>
              <a:rPr b="0" i="0" lang="fr-FR">
                <a:solidFill>
                  <a:srgbClr val="000000"/>
                </a:solidFill>
                <a:latin typeface="Open Sans"/>
                <a:ea typeface="Open Sans"/>
                <a:cs typeface="Open Sans"/>
                <a:sym typeface="Open Sans"/>
              </a:rPr>
              <a:t> peut </a:t>
            </a:r>
            <a:r>
              <a:rPr b="1" i="0" lang="fr-FR">
                <a:solidFill>
                  <a:srgbClr val="000000"/>
                </a:solidFill>
                <a:latin typeface="Open Sans"/>
                <a:ea typeface="Open Sans"/>
                <a:cs typeface="Open Sans"/>
                <a:sym typeface="Open Sans"/>
              </a:rPr>
              <a:t>faire</a:t>
            </a:r>
            <a:r>
              <a:rPr b="0" i="0" lang="fr-FR">
                <a:solidFill>
                  <a:srgbClr val="000000"/>
                </a:solidFill>
                <a:latin typeface="Open Sans"/>
                <a:ea typeface="Open Sans"/>
                <a:cs typeface="Open Sans"/>
                <a:sym typeface="Open Sans"/>
              </a:rPr>
              <a:t> et </a:t>
            </a:r>
            <a:r>
              <a:rPr b="1" i="0" lang="fr-FR">
                <a:solidFill>
                  <a:srgbClr val="000000"/>
                </a:solidFill>
                <a:latin typeface="Open Sans"/>
                <a:ea typeface="Open Sans"/>
                <a:cs typeface="Open Sans"/>
                <a:sym typeface="Open Sans"/>
              </a:rPr>
              <a:t>voir</a:t>
            </a:r>
            <a:r>
              <a:rPr b="0" i="0" lang="fr-FR">
                <a:solidFill>
                  <a:srgbClr val="000000"/>
                </a:solidFill>
                <a:latin typeface="Open Sans"/>
                <a:ea typeface="Open Sans"/>
                <a:cs typeface="Open Sans"/>
                <a:sym typeface="Open Sans"/>
              </a:rPr>
              <a:t> sur une page web.</a:t>
            </a:r>
            <a:endParaRPr/>
          </a:p>
        </p:txBody>
      </p:sp>
      <p:sp>
        <p:nvSpPr>
          <p:cNvPr id="429" name="Google Shape;429;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0" name="Google Shape;440;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J2 :matin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b="0" i="0">
              <a:solidFill>
                <a:srgbClr val="3C3C3C"/>
              </a:solidFill>
              <a:latin typeface="Open Sans"/>
              <a:ea typeface="Open Sans"/>
              <a:cs typeface="Open Sans"/>
              <a:sym typeface="Open Sa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fr-FR"/>
              <a:t>J2 :matin</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rPr b="0" i="0" lang="fr-FR">
                <a:solidFill>
                  <a:srgbClr val="003D8D"/>
                </a:solidFill>
                <a:latin typeface="Arial"/>
                <a:ea typeface="Arial"/>
                <a:cs typeface="Arial"/>
                <a:sym typeface="Arial"/>
              </a:rPr>
              <a:t>Qu’est-ce que XPath ?</a:t>
            </a:r>
            <a:endParaRPr/>
          </a:p>
          <a:p>
            <a:pPr indent="0" lvl="0" marL="0" rtl="0" algn="l">
              <a:spcBef>
                <a:spcPts val="0"/>
              </a:spcBef>
              <a:spcAft>
                <a:spcPts val="0"/>
              </a:spcAft>
              <a:buNone/>
            </a:pPr>
            <a:r>
              <a:rPr b="0" i="0" lang="fr-FR">
                <a:solidFill>
                  <a:srgbClr val="3C3C3C"/>
                </a:solidFill>
                <a:latin typeface="Open Sans"/>
                <a:ea typeface="Open Sans"/>
                <a:cs typeface="Open Sans"/>
                <a:sym typeface="Open Sans"/>
              </a:rPr>
              <a:t>L’XML Path Language (XPath) est un </a:t>
            </a:r>
            <a:r>
              <a:rPr b="1" i="0" lang="fr-FR">
                <a:solidFill>
                  <a:srgbClr val="3C3C3C"/>
                </a:solidFill>
                <a:latin typeface="Open Sans"/>
                <a:ea typeface="Open Sans"/>
                <a:cs typeface="Open Sans"/>
                <a:sym typeface="Open Sans"/>
              </a:rPr>
              <a:t>langage de requête </a:t>
            </a:r>
            <a:r>
              <a:rPr b="0" i="0" lang="fr-FR">
                <a:solidFill>
                  <a:srgbClr val="3C3C3C"/>
                </a:solidFill>
                <a:latin typeface="Open Sans"/>
                <a:ea typeface="Open Sans"/>
                <a:cs typeface="Open Sans"/>
                <a:sym typeface="Open Sans"/>
              </a:rPr>
              <a:t>. </a:t>
            </a:r>
            <a:endParaRPr/>
          </a:p>
          <a:p>
            <a:pPr indent="0" lvl="0" marL="0" rtl="0" algn="l">
              <a:spcBef>
                <a:spcPts val="0"/>
              </a:spcBef>
              <a:spcAft>
                <a:spcPts val="0"/>
              </a:spcAft>
              <a:buNone/>
            </a:pPr>
            <a:r>
              <a:rPr b="0" i="0" lang="fr-FR">
                <a:solidFill>
                  <a:srgbClr val="3C3C3C"/>
                </a:solidFill>
                <a:latin typeface="Open Sans"/>
                <a:ea typeface="Open Sans"/>
                <a:cs typeface="Open Sans"/>
                <a:sym typeface="Open Sans"/>
              </a:rPr>
              <a:t>basé sur un modèle de données qui interprète les documents XML comme une séquence d’éléments disposés dans une </a:t>
            </a:r>
            <a:r>
              <a:rPr b="1" i="0" lang="fr-FR">
                <a:solidFill>
                  <a:srgbClr val="3C3C3C"/>
                </a:solidFill>
                <a:latin typeface="Open Sans"/>
                <a:ea typeface="Open Sans"/>
                <a:cs typeface="Open Sans"/>
                <a:sym typeface="Open Sans"/>
              </a:rPr>
              <a:t>arborescence,</a:t>
            </a:r>
            <a:endParaRPr/>
          </a:p>
          <a:p>
            <a:pPr indent="0" lvl="0" marL="0" rtl="0" algn="l">
              <a:spcBef>
                <a:spcPts val="0"/>
              </a:spcBef>
              <a:spcAft>
                <a:spcPts val="0"/>
              </a:spcAft>
              <a:buNone/>
            </a:pPr>
            <a:r>
              <a:t/>
            </a:r>
            <a:endParaRPr b="1" i="0">
              <a:solidFill>
                <a:srgbClr val="3C3C3C"/>
              </a:solidFill>
              <a:latin typeface="Open Sans"/>
              <a:ea typeface="Open Sans"/>
              <a:cs typeface="Open Sans"/>
              <a:sym typeface="Open Sans"/>
            </a:endParaRPr>
          </a:p>
          <a:p>
            <a:pPr indent="0" lvl="0" marL="0" rtl="0" algn="l">
              <a:spcBef>
                <a:spcPts val="0"/>
              </a:spcBef>
              <a:spcAft>
                <a:spcPts val="0"/>
              </a:spcAft>
              <a:buNone/>
            </a:pPr>
            <a:r>
              <a:t/>
            </a:r>
            <a:endParaRPr b="0" i="0">
              <a:solidFill>
                <a:srgbClr val="3C3C3C"/>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200"/>
              <a:buFont typeface="Calibri"/>
              <a:buNone/>
            </a:pPr>
            <a:r>
              <a:rPr lang="fr-FR" sz="1200"/>
              <a:t>On peut aussi s’entrainer sur des sites en ligne </a:t>
            </a:r>
            <a:r>
              <a:rPr lang="fr-FR" sz="1200" u="sng">
                <a:solidFill>
                  <a:schemeClr val="hlink"/>
                </a:solidFill>
                <a:hlinkClick r:id="rId2"/>
              </a:rPr>
              <a:t>https://www.freeformatter.com/xpath-tester.html</a:t>
            </a:r>
            <a:endParaRPr sz="1200"/>
          </a:p>
          <a:p>
            <a:pPr indent="0" lvl="0" marL="0" rtl="0" algn="l">
              <a:spcBef>
                <a:spcPts val="0"/>
              </a:spcBef>
              <a:spcAft>
                <a:spcPts val="0"/>
              </a:spcAft>
              <a:buNone/>
            </a:pPr>
            <a:r>
              <a:rPr b="0" i="0" lang="fr-FR">
                <a:solidFill>
                  <a:srgbClr val="3C3C3C"/>
                </a:solidFill>
                <a:latin typeface="Open Sans"/>
                <a:ea typeface="Open Sans"/>
                <a:cs typeface="Open Sans"/>
                <a:sym typeface="Open Sans"/>
              </a:rPr>
              <a:t>e données qui interprète les documents XML comme une séquence d’éléments disposés dans une </a:t>
            </a:r>
            <a:r>
              <a:rPr b="1" i="0" lang="fr-FR">
                <a:solidFill>
                  <a:srgbClr val="3C3C3C"/>
                </a:solidFill>
                <a:latin typeface="Open Sans"/>
                <a:ea typeface="Open Sans"/>
                <a:cs typeface="Open Sans"/>
                <a:sym typeface="Open Sans"/>
              </a:rPr>
              <a:t>arborescence</a:t>
            </a:r>
            <a:r>
              <a:rPr b="0" i="0" lang="fr-FR">
                <a:solidFill>
                  <a:srgbClr val="3C3C3C"/>
                </a:solidFill>
                <a:latin typeface="Open Sans"/>
                <a:ea typeface="Open Sans"/>
                <a:cs typeface="Open Sans"/>
                <a:sym typeface="Open Sans"/>
              </a:rPr>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3" name="Google Shape;463;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fr-FR"/>
              <a:t>J2 :matin</a:t>
            </a:r>
            <a:endParaRPr/>
          </a:p>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fr-FR"/>
              <a:t>J2 :matin</a:t>
            </a:r>
            <a:endParaRPr/>
          </a:p>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fr-FR" sz="1200"/>
              <a:t>Les tests Robot sont scriptés dans un fichier avec l’extension .robot. </a:t>
            </a:r>
            <a:endParaRPr/>
          </a:p>
          <a:p>
            <a:pPr indent="0" lvl="0" marL="0" rtl="0" algn="l">
              <a:spcBef>
                <a:spcPts val="0"/>
              </a:spcBef>
              <a:spcAft>
                <a:spcPts val="0"/>
              </a:spcAft>
              <a:buClr>
                <a:schemeClr val="dk1"/>
              </a:buClr>
              <a:buSzPts val="1200"/>
              <a:buFont typeface="Calibri"/>
              <a:buNone/>
            </a:pPr>
            <a:r>
              <a:rPr lang="fr-FR" sz="1200"/>
              <a:t>Dans n’importe quel fichier test robot, il y a des sections obligatoires. Les sections sont identifiées par un motif de trois astérisques (***). </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exemple</a:t>
            </a:r>
            <a:endParaRPr/>
          </a:p>
        </p:txBody>
      </p:sp>
      <p:sp>
        <p:nvSpPr>
          <p:cNvPr id="505" name="Google Shape;505;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3" name="Google Shape;513;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fr-FR" sz="1200">
                <a:solidFill>
                  <a:srgbClr val="404040"/>
                </a:solidFill>
                <a:latin typeface="Roboto"/>
                <a:ea typeface="Roboto"/>
                <a:cs typeface="Roboto"/>
                <a:sym typeface="Roboto"/>
              </a:rPr>
              <a:t>Un fichier robot peut définir plusieurs cas de tests; on appelle cela une Suite de Tests. Le mot clé </a:t>
            </a:r>
            <a:r>
              <a:rPr b="1" i="0" lang="fr-FR" sz="1200">
                <a:solidFill>
                  <a:srgbClr val="404040"/>
                </a:solidFill>
                <a:latin typeface="Roboto"/>
                <a:ea typeface="Roboto"/>
                <a:cs typeface="Roboto"/>
                <a:sym typeface="Roboto"/>
              </a:rPr>
              <a:t>Documentation</a:t>
            </a:r>
            <a:r>
              <a:rPr b="0" i="0" lang="fr-FR" sz="1200">
                <a:solidFill>
                  <a:srgbClr val="404040"/>
                </a:solidFill>
                <a:latin typeface="Roboto"/>
                <a:ea typeface="Roboto"/>
                <a:cs typeface="Roboto"/>
                <a:sym typeface="Roboto"/>
              </a:rPr>
              <a:t> dans la section </a:t>
            </a:r>
            <a:r>
              <a:rPr b="0" i="1" lang="fr-FR" sz="1200">
                <a:solidFill>
                  <a:srgbClr val="404040"/>
                </a:solidFill>
                <a:latin typeface="Roboto"/>
                <a:ea typeface="Roboto"/>
                <a:cs typeface="Roboto"/>
                <a:sym typeface="Roboto"/>
              </a:rPr>
              <a:t>Settings</a:t>
            </a:r>
            <a:r>
              <a:rPr b="0" i="0" lang="fr-FR" sz="1200">
                <a:solidFill>
                  <a:srgbClr val="404040"/>
                </a:solidFill>
                <a:latin typeface="Roboto"/>
                <a:ea typeface="Roboto"/>
                <a:cs typeface="Roboto"/>
                <a:sym typeface="Roboto"/>
              </a:rPr>
              <a:t> est utilisé pour décrire brièvement la Suite de Tests.</a:t>
            </a:r>
            <a:endParaRPr/>
          </a:p>
          <a:p>
            <a:pPr indent="0" lvl="0" marL="0" rtl="0" algn="l">
              <a:spcBef>
                <a:spcPts val="0"/>
              </a:spcBef>
              <a:spcAft>
                <a:spcPts val="0"/>
              </a:spcAft>
              <a:buNone/>
            </a:pPr>
            <a:r>
              <a:rPr lang="fr-FR" sz="1200">
                <a:solidFill>
                  <a:srgbClr val="404040"/>
                </a:solidFill>
                <a:latin typeface="Roboto"/>
                <a:ea typeface="Roboto"/>
                <a:cs typeface="Roboto"/>
                <a:sym typeface="Roboto"/>
              </a:rPr>
              <a:t>Le séparateur entre les éléments dans RobotFramework sont de deux espaces ou plus. </a:t>
            </a:r>
            <a:endParaRPr/>
          </a:p>
          <a:p>
            <a:pPr indent="0" lvl="0" marL="0" rtl="0" algn="l">
              <a:spcBef>
                <a:spcPts val="0"/>
              </a:spcBef>
              <a:spcAft>
                <a:spcPts val="0"/>
              </a:spcAft>
              <a:buNone/>
            </a:pPr>
            <a:r>
              <a:t/>
            </a:r>
            <a:endParaRPr/>
          </a:p>
        </p:txBody>
      </p:sp>
      <p:sp>
        <p:nvSpPr>
          <p:cNvPr id="514" name="Google Shape;514;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fr-FR"/>
              <a:t>j1</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0" name="Google Shape;560;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exepmle</a:t>
            </a:r>
            <a:endParaRPr/>
          </a:p>
        </p:txBody>
      </p:sp>
      <p:sp>
        <p:nvSpPr>
          <p:cNvPr id="561" name="Google Shape;561;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2" name="Google Shape;592;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fr-FR"/>
              <a:t>BuiltIn</a:t>
            </a:r>
            <a:r>
              <a:rPr lang="fr-FR"/>
              <a:t> est la bibliothèque standard de Robot Framework qui fournit un ensemble de mots-clés génériques souvent nécessaires. Il est importé automatiquement et donc toujours disponible. Les mots-clés fournis peuvent être utilisés, par exemple, pour des vérifications (par exemple, Doit être égal, Devrait contenir), des conversions (par exemple, Convertir en entier) et à diverses autres fins (par exemple, Log, Sleep, Run Keyword If, Set Global Variable).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fr-FR"/>
              <a:t>Collection</a:t>
            </a:r>
            <a:r>
              <a:rPr lang="fr-FR"/>
              <a:t> est  bibliothèque standard de Robot Framework elle contient des mots-clés, par exemple, pour modifier et obtenir des valeurs à partir de listes et de dictionnaires (par exemple, Append To List, Get From Dictionary) et pour vérifier leur contenu (par exemple, </a:t>
            </a:r>
            <a:r>
              <a:rPr b="1" lang="fr-FR"/>
              <a:t>Lists Should Be Equal, Dictionary Should Contain Value</a:t>
            </a:r>
            <a:r>
              <a:rPr lang="fr-FR"/>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fr-FR"/>
              <a:t>DatTime: </a:t>
            </a:r>
            <a:r>
              <a:rPr lang="fr-FR"/>
              <a:t>Obtenir la date actuelle, ou bien convertir l'heure, ainsi que faire des calculs simples avec eux (par exemple, soustraire l'heure de la date, ajouter l'heure à l'heure). Il prend en charge les dates et les heures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fr-FR"/>
              <a:t>Process</a:t>
            </a:r>
            <a:r>
              <a:rPr lang="fr-FR"/>
              <a:t> est la bibliothèque pour les processus en cours d'exécution.  </a:t>
            </a:r>
            <a:r>
              <a:rPr b="1" lang="fr-FR">
                <a:solidFill>
                  <a:srgbClr val="FF0000"/>
                </a:solidFill>
              </a:rPr>
              <a:t>Run process</a:t>
            </a:r>
            <a:endParaRPr/>
          </a:p>
          <a:p>
            <a:pPr indent="0" lvl="0" marL="0" rtl="0" algn="l">
              <a:spcBef>
                <a:spcPts val="0"/>
              </a:spcBef>
              <a:spcAft>
                <a:spcPts val="0"/>
              </a:spcAft>
              <a:buNone/>
            </a:pPr>
            <a:r>
              <a:t/>
            </a:r>
            <a:endParaRPr b="1">
              <a:solidFill>
                <a:srgbClr val="FF0000"/>
              </a:solidFill>
            </a:endParaRPr>
          </a:p>
          <a:p>
            <a:pPr indent="0" lvl="0" marL="0" rtl="0" algn="l">
              <a:spcBef>
                <a:spcPts val="0"/>
              </a:spcBef>
              <a:spcAft>
                <a:spcPts val="0"/>
              </a:spcAft>
              <a:buNone/>
            </a:pPr>
            <a:r>
              <a:rPr b="1" lang="fr-FR">
                <a:solidFill>
                  <a:srgbClr val="FF0000"/>
                </a:solidFill>
              </a:rPr>
              <a:t>String: </a:t>
            </a:r>
            <a:r>
              <a:rPr lang="fr-FR"/>
              <a:t>Une bibliothèque de test pour la manipulation et la vérification de chaînes.</a:t>
            </a:r>
            <a:endParaRPr b="1">
              <a:solidFill>
                <a:srgbClr val="FF0000"/>
              </a:solidFill>
            </a:endParaRPr>
          </a:p>
          <a:p>
            <a:pPr indent="0" lvl="0" marL="0" rtl="0" algn="l">
              <a:spcBef>
                <a:spcPts val="0"/>
              </a:spcBef>
              <a:spcAft>
                <a:spcPts val="0"/>
              </a:spcAft>
              <a:buNone/>
            </a:pPr>
            <a:r>
              <a:t/>
            </a:r>
            <a:endParaRPr b="1">
              <a:solidFill>
                <a:srgbClr val="FF0000"/>
              </a:solidFill>
            </a:endParaRPr>
          </a:p>
          <a:p>
            <a:pPr indent="0" lvl="0" marL="0" rtl="0" algn="l">
              <a:spcBef>
                <a:spcPts val="0"/>
              </a:spcBef>
              <a:spcAft>
                <a:spcPts val="0"/>
              </a:spcAft>
              <a:buNone/>
            </a:pPr>
            <a:r>
              <a:rPr lang="fr-FR"/>
              <a:t>https://robotframework.org/robotframework/latest/libraries/Collections.html</a:t>
            </a:r>
            <a:endParaRPr/>
          </a:p>
        </p:txBody>
      </p:sp>
      <p:sp>
        <p:nvSpPr>
          <p:cNvPr id="593" name="Google Shape;593;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fr-FR">
                <a:solidFill>
                  <a:srgbClr val="52388F"/>
                </a:solidFill>
                <a:latin typeface="Barlow Condensed"/>
                <a:ea typeface="Barlow Condensed"/>
                <a:cs typeface="Barlow Condensed"/>
                <a:sym typeface="Barlow Condensed"/>
              </a:rPr>
              <a:t>Pourquoi opter pour le test automatisé ?</a:t>
            </a:r>
            <a:endParaRPr b="0" i="0">
              <a:solidFill>
                <a:srgbClr val="52388F"/>
              </a:solidFill>
              <a:latin typeface="Work Sans"/>
              <a:ea typeface="Work Sans"/>
              <a:cs typeface="Work Sans"/>
              <a:sym typeface="Work Sans"/>
            </a:endParaRPr>
          </a:p>
          <a:p>
            <a:pPr indent="0" lvl="0" marL="0" rtl="0" algn="l">
              <a:spcBef>
                <a:spcPts val="0"/>
              </a:spcBef>
              <a:spcAft>
                <a:spcPts val="0"/>
              </a:spcAft>
              <a:buNone/>
            </a:pPr>
            <a:r>
              <a:rPr b="0" i="0" lang="fr-FR">
                <a:solidFill>
                  <a:srgbClr val="0A0A0A"/>
                </a:solidFill>
                <a:latin typeface="Work Sans"/>
                <a:ea typeface="Work Sans"/>
                <a:cs typeface="Work Sans"/>
                <a:sym typeface="Work Sans"/>
              </a:rPr>
              <a:t>Pour simplifier autant que possible les efforts de test grâce aux scripts.</a:t>
            </a:r>
            <a:endParaRPr/>
          </a:p>
          <a:p>
            <a:pPr indent="0" lvl="0" marL="0" rtl="0" algn="l">
              <a:spcBef>
                <a:spcPts val="0"/>
              </a:spcBef>
              <a:spcAft>
                <a:spcPts val="0"/>
              </a:spcAft>
              <a:buNone/>
            </a:pPr>
            <a:r>
              <a:rPr b="0" i="0" lang="fr-FR">
                <a:solidFill>
                  <a:srgbClr val="0A0A0A"/>
                </a:solidFill>
                <a:latin typeface="Work Sans"/>
                <a:ea typeface="Work Sans"/>
                <a:cs typeface="Work Sans"/>
                <a:sym typeface="Work Sans"/>
              </a:rPr>
              <a:t>-pour gagner du temps et de l’argent.</a:t>
            </a:r>
            <a:endParaRPr/>
          </a:p>
          <a:p>
            <a:pPr indent="0" lvl="0" marL="0" rtl="0" algn="l">
              <a:spcBef>
                <a:spcPts val="0"/>
              </a:spcBef>
              <a:spcAft>
                <a:spcPts val="0"/>
              </a:spcAft>
              <a:buNone/>
            </a:pPr>
            <a:r>
              <a:rPr b="0" i="0" lang="fr-FR">
                <a:solidFill>
                  <a:srgbClr val="0A0A0A"/>
                </a:solidFill>
                <a:latin typeface="Work Sans"/>
                <a:ea typeface="Work Sans"/>
                <a:cs typeface="Work Sans"/>
                <a:sym typeface="Work Sans"/>
              </a:rPr>
              <a:t> -En termes de budget, il rend possible des économies sur les charges pacque  on sollicite moins les ressources humaine.</a:t>
            </a:r>
            <a:endParaRPr/>
          </a:p>
          <a:p>
            <a:pPr indent="0" lvl="0" marL="0" rtl="0" algn="l">
              <a:spcBef>
                <a:spcPts val="0"/>
              </a:spcBef>
              <a:spcAft>
                <a:spcPts val="0"/>
              </a:spcAft>
              <a:buNone/>
            </a:pPr>
            <a:r>
              <a:rPr b="0" i="0" lang="fr-FR">
                <a:solidFill>
                  <a:srgbClr val="0A0A0A"/>
                </a:solidFill>
                <a:latin typeface="Work Sans"/>
                <a:ea typeface="Work Sans"/>
                <a:cs typeface="Work Sans"/>
                <a:sym typeface="Work Sans"/>
              </a:rPr>
              <a:t>-En ce qui concerne le temps, le caractère répétitif du test automatisé permet de tester les applications en continu mais aussi de tester plus et mieux.</a:t>
            </a:r>
            <a:endParaRPr/>
          </a:p>
          <a:p>
            <a:pPr indent="0" lvl="0" marL="0" rtl="0" algn="l">
              <a:spcBef>
                <a:spcPts val="0"/>
              </a:spcBef>
              <a:spcAft>
                <a:spcPts val="0"/>
              </a:spcAft>
              <a:buNone/>
            </a:pPr>
            <a:r>
              <a:rPr b="0" i="0" lang="fr-FR">
                <a:solidFill>
                  <a:srgbClr val="0A0A0A"/>
                </a:solidFill>
                <a:latin typeface="Work Sans"/>
                <a:ea typeface="Work Sans"/>
                <a:cs typeface="Work Sans"/>
                <a:sym typeface="Work Sans"/>
              </a:rPr>
              <a:t>C’est notamment le cas pour les tests de non-régression. Cela favorise une mise en production plus rapide ainsi qu’une réduction des délais de livraison.</a:t>
            </a:r>
            <a:endParaRPr/>
          </a:p>
          <a:p>
            <a:pPr indent="0" lvl="0" marL="0" rtl="0" algn="l">
              <a:spcBef>
                <a:spcPts val="0"/>
              </a:spcBef>
              <a:spcAft>
                <a:spcPts val="0"/>
              </a:spcAft>
              <a:buNone/>
            </a:pPr>
            <a:r>
              <a:rPr b="0" i="0" lang="fr-FR">
                <a:solidFill>
                  <a:srgbClr val="0A0A0A"/>
                </a:solidFill>
                <a:latin typeface="Work Sans"/>
                <a:ea typeface="Work Sans"/>
                <a:cs typeface="Work Sans"/>
                <a:sym typeface="Work Sans"/>
              </a:rPr>
              <a:t>- Aussi, le test automatisé permet une flexibilité au niveau du temps: les tests peuvent être exécutés en dehors des horaires de travail.</a:t>
            </a:r>
            <a:endParaRPr/>
          </a:p>
          <a:p>
            <a:pPr indent="0" lvl="0" marL="0" rtl="0" algn="l">
              <a:spcBef>
                <a:spcPts val="0"/>
              </a:spcBef>
              <a:spcAft>
                <a:spcPts val="0"/>
              </a:spcAft>
              <a:buNone/>
            </a:pPr>
            <a:r>
              <a:rPr b="0" i="0" lang="fr-FR">
                <a:solidFill>
                  <a:srgbClr val="0A0A0A"/>
                </a:solidFill>
                <a:latin typeface="Work Sans"/>
                <a:ea typeface="Work Sans"/>
                <a:cs typeface="Work Sans"/>
                <a:sym typeface="Work Sans"/>
              </a:rPr>
              <a:t>Et aussi les campagnes de test peuvent être tracées grâce à l’automatisation des tests parceque  les automates préservent l’historique de l’exécution donc . Les testeur/chef d’équipe peuvent ainsi assurer un suivi fiable et qualitatif  d’exécution des tests.</a:t>
            </a:r>
            <a:endParaRPr/>
          </a:p>
          <a:p>
            <a:pPr indent="0" lvl="0" marL="0" rtl="0" algn="l">
              <a:spcBef>
                <a:spcPts val="0"/>
              </a:spcBef>
              <a:spcAft>
                <a:spcPts val="0"/>
              </a:spcAft>
              <a:buNone/>
            </a:pPr>
            <a:r>
              <a:t/>
            </a:r>
            <a:endParaRPr b="1" i="0">
              <a:solidFill>
                <a:srgbClr val="1D1D1B"/>
              </a:solidFill>
              <a:latin typeface="Inter"/>
              <a:ea typeface="Inter"/>
              <a:cs typeface="Inter"/>
              <a:sym typeface="Inter"/>
            </a:endParaRPr>
          </a:p>
          <a:p>
            <a:pPr indent="0" lvl="0" marL="0" rtl="0" algn="l">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9" name="Google Shape;619;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fr-FR"/>
              <a:t>J2 :aprem</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4" name="Google Shape;624;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j1:aprem</a:t>
            </a:r>
            <a:endParaRPr/>
          </a:p>
        </p:txBody>
      </p:sp>
      <p:sp>
        <p:nvSpPr>
          <p:cNvPr id="625" name="Google Shape;625;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3" name="Google Shape;633;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fr-FR"/>
              <a:t>J2 :aprem</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4" name="Google Shape;654;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0" name="Google Shape;670;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D1D1B"/>
              </a:buClr>
              <a:buSzPts val="1200"/>
              <a:buFont typeface="Inter"/>
              <a:buNone/>
            </a:pPr>
            <a:r>
              <a:rPr b="1" i="0" lang="fr-FR">
                <a:solidFill>
                  <a:srgbClr val="1D1D1B"/>
                </a:solidFill>
                <a:latin typeface="Inter"/>
                <a:ea typeface="Inter"/>
                <a:cs typeface="Inter"/>
                <a:sym typeface="Inter"/>
              </a:rPr>
              <a:t>Pourquoi passer aux tests fonctionnels automatisés ?</a:t>
            </a:r>
            <a:endParaRPr/>
          </a:p>
          <a:p>
            <a:pPr indent="0" lvl="0" marL="0" rtl="0" algn="l">
              <a:spcBef>
                <a:spcPts val="0"/>
              </a:spcBef>
              <a:spcAft>
                <a:spcPts val="0"/>
              </a:spcAft>
              <a:buNone/>
            </a:pPr>
            <a:r>
              <a:rPr lang="fr-FR"/>
              <a:t>Donc supposant qu’on a plusieurs application à tester donc on doit recruter plusieurs testeur fonctionnel pour tester chaque  applications  chaque jour .</a:t>
            </a:r>
            <a:endParaRPr/>
          </a:p>
          <a:p>
            <a:pPr indent="0" lvl="0" marL="0" rtl="0" algn="l">
              <a:spcBef>
                <a:spcPts val="0"/>
              </a:spcBef>
              <a:spcAft>
                <a:spcPts val="0"/>
              </a:spcAft>
              <a:buNone/>
            </a:pPr>
            <a:r>
              <a:rPr lang="fr-FR"/>
              <a:t>et donc ,Ca va nous couter cher paceque qui dit plus de ressouce dis  des frais de plus,</a:t>
            </a:r>
            <a:endParaRPr/>
          </a:p>
          <a:p>
            <a:pPr indent="0" lvl="0" marL="0" rtl="0" algn="l">
              <a:spcBef>
                <a:spcPts val="0"/>
              </a:spcBef>
              <a:spcAft>
                <a:spcPts val="0"/>
              </a:spcAft>
              <a:buNone/>
            </a:pPr>
            <a:r>
              <a:rPr lang="fr-FR"/>
              <a:t> et aussi dis la perte de temps au moment de  l’execution manuelle des cas de test</a:t>
            </a:r>
            <a:endParaRPr/>
          </a:p>
          <a:p>
            <a:pPr indent="0" lvl="0" marL="0" rtl="0" algn="l">
              <a:spcBef>
                <a:spcPts val="0"/>
              </a:spcBef>
              <a:spcAft>
                <a:spcPts val="0"/>
              </a:spcAft>
              <a:buNone/>
            </a:pPr>
            <a:r>
              <a:rPr lang="fr-FR"/>
              <a:t>Sans oublier que ces testeurs   doivent chaque jour effectuer les même taches repetitifs pour ne pas louper les probleme ou bien les animalie sur l’application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b="0" i="0" lang="fr-FR">
                <a:solidFill>
                  <a:srgbClr val="1D1D1B"/>
                </a:solidFill>
                <a:latin typeface="Inter"/>
                <a:ea typeface="Inter"/>
                <a:cs typeface="Inter"/>
                <a:sym typeface="Inter"/>
              </a:rPr>
              <a:t>Ils doivent</a:t>
            </a:r>
            <a:endParaRPr/>
          </a:p>
          <a:p>
            <a:pPr indent="-76200" lvl="0" marL="0" rtl="0" algn="l">
              <a:spcBef>
                <a:spcPts val="0"/>
              </a:spcBef>
              <a:spcAft>
                <a:spcPts val="0"/>
              </a:spcAft>
              <a:buClr>
                <a:srgbClr val="006554"/>
              </a:buClr>
              <a:buSzPts val="1200"/>
              <a:buFont typeface="Arial"/>
              <a:buChar char="•"/>
            </a:pPr>
            <a:r>
              <a:rPr b="0" i="0" lang="fr-FR">
                <a:solidFill>
                  <a:srgbClr val="006554"/>
                </a:solidFill>
                <a:latin typeface="Inter"/>
                <a:ea typeface="Inter"/>
                <a:cs typeface="Inter"/>
                <a:sym typeface="Inter"/>
              </a:rPr>
              <a:t>Passer un maximum de tests (contrôle de surface, ergonomie, navigation, </a:t>
            </a:r>
            <a:r>
              <a:rPr b="1" i="0" lang="fr-FR" u="sng" strike="noStrike">
                <a:solidFill>
                  <a:schemeClr val="hlink"/>
                </a:solidFill>
                <a:latin typeface="Inter"/>
                <a:ea typeface="Inter"/>
                <a:cs typeface="Inter"/>
                <a:sym typeface="Inter"/>
                <a:hlinkClick r:id="rId2"/>
              </a:rPr>
              <a:t>CRUD</a:t>
            </a:r>
            <a:r>
              <a:rPr b="0" i="0" lang="fr-FR">
                <a:solidFill>
                  <a:srgbClr val="006554"/>
                </a:solidFill>
                <a:latin typeface="Inter"/>
                <a:ea typeface="Inter"/>
                <a:cs typeface="Inter"/>
                <a:sym typeface="Inter"/>
              </a:rPr>
              <a:t>, métier) dans un délai court ; </a:t>
            </a:r>
            <a:endParaRPr/>
          </a:p>
          <a:p>
            <a:pPr indent="-76200" lvl="0" marL="0" rtl="0" algn="l">
              <a:spcBef>
                <a:spcPts val="0"/>
              </a:spcBef>
              <a:spcAft>
                <a:spcPts val="0"/>
              </a:spcAft>
              <a:buClr>
                <a:srgbClr val="006554"/>
              </a:buClr>
              <a:buSzPts val="1200"/>
              <a:buFont typeface="Arial"/>
              <a:buChar char="•"/>
            </a:pPr>
            <a:r>
              <a:rPr b="0" i="0" lang="fr-FR">
                <a:solidFill>
                  <a:srgbClr val="006554"/>
                </a:solidFill>
                <a:latin typeface="Inter"/>
                <a:ea typeface="Inter"/>
                <a:cs typeface="Inter"/>
                <a:sym typeface="Inter"/>
              </a:rPr>
              <a:t>Il doivent Maîtriser la non-régression ; </a:t>
            </a:r>
            <a:endParaRPr/>
          </a:p>
          <a:p>
            <a:pPr indent="-76200" lvl="0" marL="0" rtl="0" algn="l">
              <a:spcBef>
                <a:spcPts val="0"/>
              </a:spcBef>
              <a:spcAft>
                <a:spcPts val="0"/>
              </a:spcAft>
              <a:buClr>
                <a:srgbClr val="006554"/>
              </a:buClr>
              <a:buSzPts val="1200"/>
              <a:buFont typeface="Arial"/>
              <a:buChar char="•"/>
            </a:pPr>
            <a:r>
              <a:rPr b="0" i="0" lang="fr-FR">
                <a:solidFill>
                  <a:srgbClr val="006554"/>
                </a:solidFill>
                <a:latin typeface="Inter"/>
                <a:ea typeface="Inter"/>
                <a:cs typeface="Inter"/>
                <a:sym typeface="Inter"/>
              </a:rPr>
              <a:t>Il doivent Optimiser la couverture des tests ;</a:t>
            </a:r>
            <a:endParaRPr/>
          </a:p>
          <a:p>
            <a:pPr indent="-76200" lvl="0" marL="0" rtl="0" algn="l">
              <a:spcBef>
                <a:spcPts val="0"/>
              </a:spcBef>
              <a:spcAft>
                <a:spcPts val="0"/>
              </a:spcAft>
              <a:buClr>
                <a:srgbClr val="006554"/>
              </a:buClr>
              <a:buSzPts val="1200"/>
              <a:buFont typeface="Arial"/>
              <a:buChar char="•"/>
            </a:pPr>
            <a:r>
              <a:rPr b="0" i="0" lang="fr-FR">
                <a:solidFill>
                  <a:srgbClr val="006554"/>
                </a:solidFill>
                <a:latin typeface="Inter"/>
                <a:ea typeface="Inter"/>
                <a:cs typeface="Inter"/>
                <a:sym typeface="Inter"/>
              </a:rPr>
              <a:t>Et Optimiser la qualité des livraisons ;</a:t>
            </a:r>
            <a:endParaRPr/>
          </a:p>
          <a:p>
            <a:pPr indent="0" lvl="0" marL="0" rtl="0" algn="l">
              <a:spcBef>
                <a:spcPts val="0"/>
              </a:spcBef>
              <a:spcAft>
                <a:spcPts val="0"/>
              </a:spcAft>
              <a:buNone/>
            </a:pPr>
            <a:r>
              <a:rPr lang="fr-FR"/>
              <a:t>Donc c’est pressqu une missons impossible </a:t>
            </a:r>
            <a:endParaRPr/>
          </a:p>
        </p:txBody>
      </p:sp>
      <p:sp>
        <p:nvSpPr>
          <p:cNvPr id="227" name="Google Shape;227;p5: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1" name="Google Shape;691;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1" name="Google Shape;711;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1" name="Google Shape;721;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8" name="Google Shape;728;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5" name="Google Shape;735;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1" name="Google Shape;741;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7" name="Google Shape;747;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Comme vous pouvez le voir notre testeur fonctionel est tres ennuyé par le processus repetitif</a:t>
            </a:r>
            <a:endParaRPr/>
          </a:p>
          <a:p>
            <a:pPr indent="0" lvl="0" marL="0" rtl="0" algn="l">
              <a:spcBef>
                <a:spcPts val="0"/>
              </a:spcBef>
              <a:spcAft>
                <a:spcPts val="0"/>
              </a:spcAft>
              <a:buNone/>
            </a:pPr>
            <a:r>
              <a:rPr lang="fr-FR"/>
              <a:t>Vu  qu’il execute chaque jour malgré que ya aucun changement dans l’application </a:t>
            </a:r>
            <a:endParaRPr/>
          </a:p>
        </p:txBody>
      </p:sp>
      <p:sp>
        <p:nvSpPr>
          <p:cNvPr id="244" name="Google Shape;244;p6: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fr-FR" sz="1200">
                <a:solidFill>
                  <a:schemeClr val="dk1"/>
                </a:solidFill>
                <a:latin typeface="Calibri"/>
                <a:ea typeface="Calibri"/>
                <a:cs typeface="Calibri"/>
                <a:sym typeface="Calibri"/>
              </a:rPr>
              <a:t>Parmi les objectif de l’auotmtistion le fait  q’uon peut utiliser un même script  pour les cas de test qui se répète </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lang="fr-FR" sz="1200">
                <a:solidFill>
                  <a:schemeClr val="dk1"/>
                </a:solidFill>
                <a:latin typeface="Calibri"/>
                <a:ea typeface="Calibri"/>
                <a:cs typeface="Calibri"/>
                <a:sym typeface="Calibri"/>
              </a:rPr>
              <a:t>Et le fait de lancer plusieurs test  ça permettra au testeurs d’avoir plus de temps pour  faire d’autre tâche,</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lang="fr-FR" sz="1200">
                <a:solidFill>
                  <a:schemeClr val="dk1"/>
                </a:solidFill>
                <a:latin typeface="Calibri"/>
                <a:ea typeface="Calibri"/>
                <a:cs typeface="Calibri"/>
                <a:sym typeface="Calibri"/>
              </a:rPr>
              <a:t>On va avoir des resultat de test qui sont exacte c’est-à-dire les  résultats des test comparatifs plus fiables. Tous en gardant l’historique de chaque cas de test</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lang="fr-FR" sz="1200">
                <a:solidFill>
                  <a:schemeClr val="dk1"/>
                </a:solidFill>
                <a:latin typeface="Calibri"/>
                <a:ea typeface="Calibri"/>
                <a:cs typeface="Calibri"/>
                <a:sym typeface="Calibri"/>
              </a:rPr>
              <a:t>On peut aussi assurer une livraison moderne et rooooobuste </a:t>
            </a:r>
            <a:r>
              <a:rPr b="1" lang="fr-FR" sz="1200">
                <a:solidFill>
                  <a:schemeClr val="lt1"/>
                </a:solidFill>
              </a:rPr>
              <a:t>ayant le minimum possible de défauts et répondant aux besoins de la MOA</a:t>
            </a:r>
            <a:endParaRPr/>
          </a:p>
          <a:p>
            <a:pPr indent="0" lvl="0" marL="0" marR="0" rtl="0" algn="l">
              <a:lnSpc>
                <a:spcPct val="100000"/>
              </a:lnSpc>
              <a:spcBef>
                <a:spcPts val="0"/>
              </a:spcBef>
              <a:spcAft>
                <a:spcPts val="0"/>
              </a:spcAft>
              <a:buClr>
                <a:srgbClr val="BDC1C6"/>
              </a:buClr>
              <a:buSzPts val="1200"/>
              <a:buFont typeface="arial"/>
              <a:buNone/>
            </a:pPr>
            <a:r>
              <a:rPr b="0" i="0" lang="fr-FR">
                <a:solidFill>
                  <a:srgbClr val="BDC1C6"/>
                </a:solidFill>
                <a:latin typeface="arial"/>
                <a:ea typeface="arial"/>
                <a:cs typeface="arial"/>
                <a:sym typeface="arial"/>
              </a:rPr>
              <a:t>La </a:t>
            </a:r>
            <a:r>
              <a:rPr b="1" i="0" lang="fr-FR">
                <a:solidFill>
                  <a:srgbClr val="BDC1C6"/>
                </a:solidFill>
                <a:latin typeface="arial"/>
                <a:ea typeface="arial"/>
                <a:cs typeface="arial"/>
                <a:sym typeface="arial"/>
              </a:rPr>
              <a:t>MOA</a:t>
            </a:r>
            <a:r>
              <a:rPr b="0" i="0" lang="fr-FR">
                <a:solidFill>
                  <a:srgbClr val="BDC1C6"/>
                </a:solidFill>
                <a:latin typeface="arial"/>
                <a:ea typeface="arial"/>
                <a:cs typeface="arial"/>
                <a:sym typeface="arial"/>
              </a:rPr>
              <a:t> exprime le besoin des utilisateurs,</a:t>
            </a:r>
            <a:r>
              <a:rPr b="1" i="0" lang="fr-FR" sz="1200">
                <a:solidFill>
                  <a:schemeClr val="lt1"/>
                </a:solidFill>
                <a:latin typeface="arial"/>
                <a:ea typeface="arial"/>
                <a:cs typeface="arial"/>
                <a:sym typeface="arial"/>
              </a:rPr>
              <a:t>(maitrise d’ouvrage)</a:t>
            </a:r>
            <a:endParaRPr/>
          </a:p>
          <a:p>
            <a:pPr indent="0" lvl="0" marL="0" marR="0" rtl="0" algn="l">
              <a:lnSpc>
                <a:spcPct val="100000"/>
              </a:lnSpc>
              <a:spcBef>
                <a:spcPts val="0"/>
              </a:spcBef>
              <a:spcAft>
                <a:spcPts val="0"/>
              </a:spcAft>
              <a:buClr>
                <a:schemeClr val="dk1"/>
              </a:buClr>
              <a:buSzPts val="1200"/>
              <a:buFont typeface="Calibri"/>
              <a:buNone/>
            </a:pPr>
            <a:r>
              <a:t/>
            </a:r>
            <a:endParaRPr b="1" i="0" sz="1200">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BDC1C6"/>
              </a:buClr>
              <a:buSzPts val="1200"/>
              <a:buFont typeface="arial"/>
              <a:buNone/>
            </a:pPr>
            <a:r>
              <a:rPr b="0" i="0" lang="fr-FR">
                <a:solidFill>
                  <a:srgbClr val="BDC1C6"/>
                </a:solidFill>
                <a:latin typeface="arial"/>
                <a:ea typeface="arial"/>
                <a:cs typeface="arial"/>
                <a:sym typeface="arial"/>
              </a:rPr>
              <a:t>La </a:t>
            </a:r>
            <a:r>
              <a:rPr b="1" i="0" lang="fr-FR">
                <a:solidFill>
                  <a:srgbClr val="BDC1C6"/>
                </a:solidFill>
                <a:latin typeface="arial"/>
                <a:ea typeface="arial"/>
                <a:cs typeface="arial"/>
                <a:sym typeface="arial"/>
              </a:rPr>
              <a:t>MOA</a:t>
            </a:r>
            <a:r>
              <a:rPr b="0" i="0" lang="fr-FR">
                <a:solidFill>
                  <a:srgbClr val="BDC1C6"/>
                </a:solidFill>
                <a:latin typeface="arial"/>
                <a:ea typeface="arial"/>
                <a:cs typeface="arial"/>
                <a:sym typeface="arial"/>
              </a:rPr>
              <a:t> exprime le besoin des utilisateurs, la </a:t>
            </a:r>
            <a:r>
              <a:rPr b="1" i="0" lang="fr-FR">
                <a:solidFill>
                  <a:srgbClr val="BDC1C6"/>
                </a:solidFill>
                <a:latin typeface="arial"/>
                <a:ea typeface="arial"/>
                <a:cs typeface="arial"/>
                <a:sym typeface="arial"/>
              </a:rPr>
              <a:t>MOE</a:t>
            </a:r>
            <a:r>
              <a:rPr b="0" i="0" lang="fr-FR">
                <a:solidFill>
                  <a:srgbClr val="BDC1C6"/>
                </a:solidFill>
                <a:latin typeface="arial"/>
                <a:ea typeface="arial"/>
                <a:cs typeface="arial"/>
                <a:sym typeface="arial"/>
              </a:rPr>
              <a:t>  maitrise d’ouevre répond avec la solution technique ! </a:t>
            </a:r>
            <a:endParaRPr/>
          </a:p>
        </p:txBody>
      </p:sp>
      <p:sp>
        <p:nvSpPr>
          <p:cNvPr id="253" name="Google Shape;253;p7: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Et la  notre ami le testeur fonctionnel est eppanui  parcqu’ il n’est plus obligé  de faire des taches répétitifs , tout est géré automatiquement, il peut mnt se concentrer analyse et conception du projet</a:t>
            </a:r>
            <a:endParaRPr/>
          </a:p>
        </p:txBody>
      </p:sp>
      <p:sp>
        <p:nvSpPr>
          <p:cNvPr id="280" name="Google Shape;280;p8: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 name="Google Shape;17;p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8" name="Google Shape;18;p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p1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73" name="Shape 73"/>
        <p:cNvGrpSpPr/>
        <p:nvPr/>
      </p:nvGrpSpPr>
      <p:grpSpPr>
        <a:xfrm>
          <a:off x="0" y="0"/>
          <a:ext cx="0" cy="0"/>
          <a:chOff x="0" y="0"/>
          <a:chExt cx="0" cy="0"/>
        </a:xfrm>
      </p:grpSpPr>
      <p:sp>
        <p:nvSpPr>
          <p:cNvPr id="74" name="Google Shape;74;p1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p1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77" name="Shape 77"/>
        <p:cNvGrpSpPr/>
        <p:nvPr/>
      </p:nvGrpSpPr>
      <p:grpSpPr>
        <a:xfrm>
          <a:off x="0" y="0"/>
          <a:ext cx="0" cy="0"/>
          <a:chOff x="0" y="0"/>
          <a:chExt cx="0" cy="0"/>
        </a:xfrm>
      </p:grpSpPr>
      <p:sp>
        <p:nvSpPr>
          <p:cNvPr id="78" name="Google Shape;78;p13"/>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3"/>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80" name="Google Shape;80;p13"/>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81" name="Google Shape;81;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84" name="Shape 84"/>
        <p:cNvGrpSpPr/>
        <p:nvPr/>
      </p:nvGrpSpPr>
      <p:grpSpPr>
        <a:xfrm>
          <a:off x="0" y="0"/>
          <a:ext cx="0" cy="0"/>
          <a:chOff x="0" y="0"/>
          <a:chExt cx="0" cy="0"/>
        </a:xfrm>
      </p:grpSpPr>
      <p:sp>
        <p:nvSpPr>
          <p:cNvPr id="85" name="Google Shape;85;p14"/>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p14"/>
          <p:cNvSpPr/>
          <p:nvPr>
            <p:ph idx="2" type="pic"/>
          </p:nvPr>
        </p:nvSpPr>
        <p:spPr>
          <a:xfrm>
            <a:off x="1792288" y="612775"/>
            <a:ext cx="5486400" cy="4114800"/>
          </a:xfrm>
          <a:prstGeom prst="rect">
            <a:avLst/>
          </a:prstGeom>
          <a:noFill/>
          <a:ln>
            <a:noFill/>
          </a:ln>
        </p:spPr>
      </p:sp>
      <p:sp>
        <p:nvSpPr>
          <p:cNvPr id="87" name="Google Shape;87;p14"/>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88" name="Google Shape;88;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91" name="Shape 91"/>
        <p:cNvGrpSpPr/>
        <p:nvPr/>
      </p:nvGrpSpPr>
      <p:grpSpPr>
        <a:xfrm>
          <a:off x="0" y="0"/>
          <a:ext cx="0" cy="0"/>
          <a:chOff x="0" y="0"/>
          <a:chExt cx="0" cy="0"/>
        </a:xfrm>
      </p:grpSpPr>
      <p:sp>
        <p:nvSpPr>
          <p:cNvPr id="92" name="Google Shape;92;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15"/>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94" name="Google Shape;94;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97" name="Shape 97"/>
        <p:cNvGrpSpPr/>
        <p:nvPr/>
      </p:nvGrpSpPr>
      <p:grpSpPr>
        <a:xfrm>
          <a:off x="0" y="0"/>
          <a:ext cx="0" cy="0"/>
          <a:chOff x="0" y="0"/>
          <a:chExt cx="0" cy="0"/>
        </a:xfrm>
      </p:grpSpPr>
      <p:sp>
        <p:nvSpPr>
          <p:cNvPr id="98" name="Google Shape;98;p16"/>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9" name="Google Shape;99;p16"/>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00" name="Google Shape;100;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07" name="Shape 107"/>
        <p:cNvGrpSpPr/>
        <p:nvPr/>
      </p:nvGrpSpPr>
      <p:grpSpPr>
        <a:xfrm>
          <a:off x="0" y="0"/>
          <a:ext cx="0" cy="0"/>
          <a:chOff x="0" y="0"/>
          <a:chExt cx="0" cy="0"/>
        </a:xfrm>
      </p:grpSpPr>
      <p:cxnSp>
        <p:nvCxnSpPr>
          <p:cNvPr id="108" name="Google Shape;108;p18"/>
          <p:cNvCxnSpPr/>
          <p:nvPr/>
        </p:nvCxnSpPr>
        <p:spPr>
          <a:xfrm>
            <a:off x="2477724" y="554200"/>
            <a:ext cx="6244200" cy="0"/>
          </a:xfrm>
          <a:prstGeom prst="straightConnector1">
            <a:avLst/>
          </a:prstGeom>
          <a:noFill/>
          <a:ln cap="flat" cmpd="sng" w="38100">
            <a:solidFill>
              <a:schemeClr val="lt1"/>
            </a:solidFill>
            <a:prstDash val="solid"/>
            <a:round/>
            <a:headEnd len="sm" w="sm" type="none"/>
            <a:tailEnd len="sm" w="sm" type="none"/>
          </a:ln>
        </p:spPr>
      </p:cxnSp>
      <p:cxnSp>
        <p:nvCxnSpPr>
          <p:cNvPr id="109" name="Google Shape;109;p18"/>
          <p:cNvCxnSpPr/>
          <p:nvPr/>
        </p:nvCxnSpPr>
        <p:spPr>
          <a:xfrm>
            <a:off x="2477724" y="632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10" name="Google Shape;110;p18"/>
          <p:cNvCxnSpPr/>
          <p:nvPr/>
        </p:nvCxnSpPr>
        <p:spPr>
          <a:xfrm>
            <a:off x="425198" y="554200"/>
            <a:ext cx="183300" cy="0"/>
          </a:xfrm>
          <a:prstGeom prst="straightConnector1">
            <a:avLst/>
          </a:prstGeom>
          <a:noFill/>
          <a:ln cap="flat" cmpd="sng" w="19050">
            <a:solidFill>
              <a:schemeClr val="lt1"/>
            </a:solidFill>
            <a:prstDash val="solid"/>
            <a:round/>
            <a:headEnd len="sm" w="sm" type="none"/>
            <a:tailEnd len="sm" w="sm" type="none"/>
          </a:ln>
        </p:spPr>
      </p:cxnSp>
      <p:sp>
        <p:nvSpPr>
          <p:cNvPr id="111" name="Google Shape;111;p18"/>
          <p:cNvSpPr txBox="1"/>
          <p:nvPr>
            <p:ph type="ctrTitle"/>
          </p:nvPr>
        </p:nvSpPr>
        <p:spPr>
          <a:xfrm>
            <a:off x="2371725" y="840300"/>
            <a:ext cx="6331500" cy="2055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2" name="Google Shape;112;p18"/>
          <p:cNvSpPr txBox="1"/>
          <p:nvPr>
            <p:ph idx="1" type="subTitle"/>
          </p:nvPr>
        </p:nvSpPr>
        <p:spPr>
          <a:xfrm>
            <a:off x="2390267" y="4317933"/>
            <a:ext cx="6331500" cy="16557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13" name="Google Shape;113;p18"/>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14" name="Shape 114"/>
        <p:cNvGrpSpPr/>
        <p:nvPr/>
      </p:nvGrpSpPr>
      <p:grpSpPr>
        <a:xfrm>
          <a:off x="0" y="0"/>
          <a:ext cx="0" cy="0"/>
          <a:chOff x="0" y="0"/>
          <a:chExt cx="0" cy="0"/>
        </a:xfrm>
      </p:grpSpPr>
      <p:cxnSp>
        <p:nvCxnSpPr>
          <p:cNvPr id="115" name="Google Shape;115;p19"/>
          <p:cNvCxnSpPr/>
          <p:nvPr/>
        </p:nvCxnSpPr>
        <p:spPr>
          <a:xfrm>
            <a:off x="425200" y="554200"/>
            <a:ext cx="8296800" cy="0"/>
          </a:xfrm>
          <a:prstGeom prst="straightConnector1">
            <a:avLst/>
          </a:prstGeom>
          <a:noFill/>
          <a:ln cap="flat" cmpd="sng" w="38100">
            <a:solidFill>
              <a:schemeClr val="lt1"/>
            </a:solidFill>
            <a:prstDash val="solid"/>
            <a:round/>
            <a:headEnd len="sm" w="sm" type="none"/>
            <a:tailEnd len="sm" w="sm" type="none"/>
          </a:ln>
        </p:spPr>
      </p:cxnSp>
      <p:cxnSp>
        <p:nvCxnSpPr>
          <p:cNvPr id="116" name="Google Shape;116;p19"/>
          <p:cNvCxnSpPr/>
          <p:nvPr/>
        </p:nvCxnSpPr>
        <p:spPr>
          <a:xfrm>
            <a:off x="425200" y="6320000"/>
            <a:ext cx="8296800" cy="0"/>
          </a:xfrm>
          <a:prstGeom prst="straightConnector1">
            <a:avLst/>
          </a:prstGeom>
          <a:noFill/>
          <a:ln cap="flat" cmpd="sng" w="19050">
            <a:solidFill>
              <a:schemeClr val="lt1"/>
            </a:solidFill>
            <a:prstDash val="solid"/>
            <a:round/>
            <a:headEnd len="sm" w="sm" type="none"/>
            <a:tailEnd len="sm" w="sm" type="none"/>
          </a:ln>
        </p:spPr>
      </p:cxnSp>
      <p:sp>
        <p:nvSpPr>
          <p:cNvPr id="117" name="Google Shape;117;p19"/>
          <p:cNvSpPr txBox="1"/>
          <p:nvPr>
            <p:ph type="title"/>
          </p:nvPr>
        </p:nvSpPr>
        <p:spPr>
          <a:xfrm>
            <a:off x="406425" y="2409100"/>
            <a:ext cx="8296800" cy="20559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118" name="Google Shape;118;p19"/>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9" name="Shape 119"/>
        <p:cNvGrpSpPr/>
        <p:nvPr/>
      </p:nvGrpSpPr>
      <p:grpSpPr>
        <a:xfrm>
          <a:off x="0" y="0"/>
          <a:ext cx="0" cy="0"/>
          <a:chOff x="0" y="0"/>
          <a:chExt cx="0" cy="0"/>
        </a:xfrm>
      </p:grpSpPr>
      <p:cxnSp>
        <p:nvCxnSpPr>
          <p:cNvPr id="120" name="Google Shape;120;p20"/>
          <p:cNvCxnSpPr/>
          <p:nvPr/>
        </p:nvCxnSpPr>
        <p:spPr>
          <a:xfrm>
            <a:off x="2477724" y="554200"/>
            <a:ext cx="6244200" cy="0"/>
          </a:xfrm>
          <a:prstGeom prst="straightConnector1">
            <a:avLst/>
          </a:prstGeom>
          <a:noFill/>
          <a:ln cap="flat" cmpd="sng" w="38100">
            <a:solidFill>
              <a:schemeClr val="dk2"/>
            </a:solidFill>
            <a:prstDash val="solid"/>
            <a:round/>
            <a:headEnd len="sm" w="sm" type="none"/>
            <a:tailEnd len="sm" w="sm" type="none"/>
          </a:ln>
        </p:spPr>
      </p:cxnSp>
      <p:cxnSp>
        <p:nvCxnSpPr>
          <p:cNvPr id="121" name="Google Shape;121;p20"/>
          <p:cNvCxnSpPr/>
          <p:nvPr/>
        </p:nvCxnSpPr>
        <p:spPr>
          <a:xfrm>
            <a:off x="2477724" y="632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122" name="Google Shape;122;p20"/>
          <p:cNvCxnSpPr/>
          <p:nvPr/>
        </p:nvCxnSpPr>
        <p:spPr>
          <a:xfrm>
            <a:off x="425198" y="554200"/>
            <a:ext cx="183300" cy="0"/>
          </a:xfrm>
          <a:prstGeom prst="straightConnector1">
            <a:avLst/>
          </a:prstGeom>
          <a:noFill/>
          <a:ln cap="flat" cmpd="sng" w="19050">
            <a:solidFill>
              <a:schemeClr val="dk2"/>
            </a:solidFill>
            <a:prstDash val="solid"/>
            <a:round/>
            <a:headEnd len="sm" w="sm" type="none"/>
            <a:tailEnd len="sm" w="sm" type="none"/>
          </a:ln>
        </p:spPr>
      </p:cxnSp>
      <p:sp>
        <p:nvSpPr>
          <p:cNvPr id="123" name="Google Shape;123;p20"/>
          <p:cNvSpPr txBox="1"/>
          <p:nvPr>
            <p:ph type="title"/>
          </p:nvPr>
        </p:nvSpPr>
        <p:spPr>
          <a:xfrm>
            <a:off x="2400250" y="767933"/>
            <a:ext cx="6321600" cy="847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4" name="Google Shape;124;p20"/>
          <p:cNvSpPr txBox="1"/>
          <p:nvPr>
            <p:ph idx="1" type="body"/>
          </p:nvPr>
        </p:nvSpPr>
        <p:spPr>
          <a:xfrm>
            <a:off x="2410112" y="2127701"/>
            <a:ext cx="6321600" cy="4003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5" name="Google Shape;125;p20"/>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6" name="Shape 126"/>
        <p:cNvGrpSpPr/>
        <p:nvPr/>
      </p:nvGrpSpPr>
      <p:grpSpPr>
        <a:xfrm>
          <a:off x="0" y="0"/>
          <a:ext cx="0" cy="0"/>
          <a:chOff x="0" y="0"/>
          <a:chExt cx="0" cy="0"/>
        </a:xfrm>
      </p:grpSpPr>
      <p:cxnSp>
        <p:nvCxnSpPr>
          <p:cNvPr id="127" name="Google Shape;127;p21"/>
          <p:cNvCxnSpPr/>
          <p:nvPr/>
        </p:nvCxnSpPr>
        <p:spPr>
          <a:xfrm>
            <a:off x="2477724" y="554200"/>
            <a:ext cx="6244200" cy="0"/>
          </a:xfrm>
          <a:prstGeom prst="straightConnector1">
            <a:avLst/>
          </a:prstGeom>
          <a:noFill/>
          <a:ln cap="flat" cmpd="sng" w="38100">
            <a:solidFill>
              <a:schemeClr val="dk2"/>
            </a:solidFill>
            <a:prstDash val="solid"/>
            <a:round/>
            <a:headEnd len="sm" w="sm" type="none"/>
            <a:tailEnd len="sm" w="sm" type="none"/>
          </a:ln>
        </p:spPr>
      </p:cxnSp>
      <p:cxnSp>
        <p:nvCxnSpPr>
          <p:cNvPr id="128" name="Google Shape;128;p21"/>
          <p:cNvCxnSpPr/>
          <p:nvPr/>
        </p:nvCxnSpPr>
        <p:spPr>
          <a:xfrm>
            <a:off x="2477724" y="632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129" name="Google Shape;129;p21"/>
          <p:cNvCxnSpPr/>
          <p:nvPr/>
        </p:nvCxnSpPr>
        <p:spPr>
          <a:xfrm>
            <a:off x="425198" y="554200"/>
            <a:ext cx="183300" cy="0"/>
          </a:xfrm>
          <a:prstGeom prst="straightConnector1">
            <a:avLst/>
          </a:prstGeom>
          <a:noFill/>
          <a:ln cap="flat" cmpd="sng" w="19050">
            <a:solidFill>
              <a:schemeClr val="dk2"/>
            </a:solidFill>
            <a:prstDash val="solid"/>
            <a:round/>
            <a:headEnd len="sm" w="sm" type="none"/>
            <a:tailEnd len="sm" w="sm" type="none"/>
          </a:ln>
        </p:spPr>
      </p:cxnSp>
      <p:sp>
        <p:nvSpPr>
          <p:cNvPr id="130" name="Google Shape;130;p21"/>
          <p:cNvSpPr txBox="1"/>
          <p:nvPr>
            <p:ph type="title"/>
          </p:nvPr>
        </p:nvSpPr>
        <p:spPr>
          <a:xfrm>
            <a:off x="2400250" y="767933"/>
            <a:ext cx="6321600" cy="847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1" name="Google Shape;131;p21"/>
          <p:cNvSpPr txBox="1"/>
          <p:nvPr>
            <p:ph idx="1" type="body"/>
          </p:nvPr>
        </p:nvSpPr>
        <p:spPr>
          <a:xfrm>
            <a:off x="2400303" y="2136900"/>
            <a:ext cx="3071400" cy="4003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32" name="Google Shape;132;p21"/>
          <p:cNvSpPr txBox="1"/>
          <p:nvPr>
            <p:ph idx="2" type="body"/>
          </p:nvPr>
        </p:nvSpPr>
        <p:spPr>
          <a:xfrm>
            <a:off x="5650572" y="2136900"/>
            <a:ext cx="3071400" cy="4003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33" name="Google Shape;133;p21"/>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White">
  <p:cSld name="Blank-White">
    <p:spTree>
      <p:nvGrpSpPr>
        <p:cNvPr id="21" name="Shape 21"/>
        <p:cNvGrpSpPr/>
        <p:nvPr/>
      </p:nvGrpSpPr>
      <p:grpSpPr>
        <a:xfrm>
          <a:off x="0" y="0"/>
          <a:ext cx="0" cy="0"/>
          <a:chOff x="0" y="0"/>
          <a:chExt cx="0" cy="0"/>
        </a:xfrm>
      </p:grpSpPr>
      <p:sp>
        <p:nvSpPr>
          <p:cNvPr id="22" name="Google Shape;22;p3"/>
          <p:cNvSpPr txBox="1"/>
          <p:nvPr>
            <p:ph type="title"/>
          </p:nvPr>
        </p:nvSpPr>
        <p:spPr>
          <a:xfrm>
            <a:off x="305991" y="404813"/>
            <a:ext cx="8152200" cy="863700"/>
          </a:xfrm>
          <a:prstGeom prst="rect">
            <a:avLst/>
          </a:prstGeom>
          <a:noFill/>
          <a:ln>
            <a:noFill/>
          </a:ln>
        </p:spPr>
        <p:txBody>
          <a:bodyPr anchorCtr="0" anchor="t" bIns="0" lIns="0" spcFirstLastPara="1" rIns="0" wrap="square" tIns="0">
            <a:normAutofit/>
          </a:bodyPr>
          <a:lstStyle>
            <a:lvl1pPr lvl="0" rtl="0" algn="ctr">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 name="Google Shape;23;p3"/>
          <p:cNvSpPr txBox="1"/>
          <p:nvPr>
            <p:ph idx="1" type="body"/>
          </p:nvPr>
        </p:nvSpPr>
        <p:spPr>
          <a:xfrm>
            <a:off x="305991" y="1413990"/>
            <a:ext cx="8532000" cy="5039100"/>
          </a:xfrm>
          <a:prstGeom prst="rect">
            <a:avLst/>
          </a:prstGeom>
          <a:noFill/>
          <a:ln>
            <a:noFill/>
          </a:ln>
        </p:spPr>
        <p:txBody>
          <a:bodyPr anchorCtr="0" anchor="t" bIns="45700" lIns="91425" spcFirstLastPara="1" rIns="91425" wrap="square" tIns="45700">
            <a:noAutofit/>
          </a:bodyPr>
          <a:lstStyle>
            <a:lvl1pPr indent="-314325" lvl="0" marL="457200" rtl="0" algn="l">
              <a:lnSpc>
                <a:spcPct val="122222"/>
              </a:lnSpc>
              <a:spcBef>
                <a:spcPts val="270"/>
              </a:spcBef>
              <a:spcAft>
                <a:spcPts val="0"/>
              </a:spcAft>
              <a:buClr>
                <a:schemeClr val="dk2"/>
              </a:buClr>
              <a:buSzPts val="1350"/>
              <a:buFont typeface="Noto Sans Symbols"/>
              <a:buChar char="▪"/>
              <a:defRPr sz="1350">
                <a:solidFill>
                  <a:schemeClr val="dk1"/>
                </a:solidFill>
              </a:defRPr>
            </a:lvl1pPr>
            <a:lvl2pPr indent="-295275" lvl="1" marL="914400" rtl="0" algn="l">
              <a:lnSpc>
                <a:spcPct val="100000"/>
              </a:lnSpc>
              <a:spcBef>
                <a:spcPts val="210"/>
              </a:spcBef>
              <a:spcAft>
                <a:spcPts val="0"/>
              </a:spcAft>
              <a:buClr>
                <a:schemeClr val="dk1"/>
              </a:buClr>
              <a:buSzPts val="1050"/>
              <a:buChar char="–"/>
              <a:defRPr sz="1050"/>
            </a:lvl2pPr>
            <a:lvl3pPr indent="-295275" lvl="2" marL="1371600" rtl="0" algn="l">
              <a:lnSpc>
                <a:spcPct val="100000"/>
              </a:lnSpc>
              <a:spcBef>
                <a:spcPts val="210"/>
              </a:spcBef>
              <a:spcAft>
                <a:spcPts val="0"/>
              </a:spcAft>
              <a:buClr>
                <a:schemeClr val="dk1"/>
              </a:buClr>
              <a:buSzPts val="1050"/>
              <a:buChar char="•"/>
              <a:defRPr sz="1050"/>
            </a:lvl3pPr>
            <a:lvl4pPr indent="-295275" lvl="3" marL="1828800" rtl="0" algn="l">
              <a:lnSpc>
                <a:spcPct val="100000"/>
              </a:lnSpc>
              <a:spcBef>
                <a:spcPts val="210"/>
              </a:spcBef>
              <a:spcAft>
                <a:spcPts val="0"/>
              </a:spcAft>
              <a:buClr>
                <a:schemeClr val="dk1"/>
              </a:buClr>
              <a:buSzPts val="1050"/>
              <a:buChar char="–"/>
              <a:defRPr sz="1050"/>
            </a:lvl4pPr>
            <a:lvl5pPr indent="-295275" lvl="4" marL="2286000" rtl="0" algn="l">
              <a:lnSpc>
                <a:spcPct val="100000"/>
              </a:lnSpc>
              <a:spcBef>
                <a:spcPts val="210"/>
              </a:spcBef>
              <a:spcAft>
                <a:spcPts val="0"/>
              </a:spcAft>
              <a:buClr>
                <a:schemeClr val="dk1"/>
              </a:buClr>
              <a:buSzPts val="1050"/>
              <a:buChar char="»"/>
              <a:defRPr sz="1050"/>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4" name="Shape 134"/>
        <p:cNvGrpSpPr/>
        <p:nvPr/>
      </p:nvGrpSpPr>
      <p:grpSpPr>
        <a:xfrm>
          <a:off x="0" y="0"/>
          <a:ext cx="0" cy="0"/>
          <a:chOff x="0" y="0"/>
          <a:chExt cx="0" cy="0"/>
        </a:xfrm>
      </p:grpSpPr>
      <p:sp>
        <p:nvSpPr>
          <p:cNvPr id="135" name="Google Shape;135;p22"/>
          <p:cNvSpPr txBox="1"/>
          <p:nvPr>
            <p:ph type="title"/>
          </p:nvPr>
        </p:nvSpPr>
        <p:spPr>
          <a:xfrm>
            <a:off x="303300" y="548767"/>
            <a:ext cx="8520600" cy="8529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6" name="Google Shape;136;p22"/>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7" name="Shape 137"/>
        <p:cNvGrpSpPr/>
        <p:nvPr/>
      </p:nvGrpSpPr>
      <p:grpSpPr>
        <a:xfrm>
          <a:off x="0" y="0"/>
          <a:ext cx="0" cy="0"/>
          <a:chOff x="0" y="0"/>
          <a:chExt cx="0" cy="0"/>
        </a:xfrm>
      </p:grpSpPr>
      <p:cxnSp>
        <p:nvCxnSpPr>
          <p:cNvPr id="138" name="Google Shape;138;p23"/>
          <p:cNvCxnSpPr/>
          <p:nvPr/>
        </p:nvCxnSpPr>
        <p:spPr>
          <a:xfrm>
            <a:off x="425198" y="554200"/>
            <a:ext cx="183300" cy="0"/>
          </a:xfrm>
          <a:prstGeom prst="straightConnector1">
            <a:avLst/>
          </a:prstGeom>
          <a:noFill/>
          <a:ln cap="flat" cmpd="sng" w="19050">
            <a:solidFill>
              <a:schemeClr val="dk2"/>
            </a:solidFill>
            <a:prstDash val="solid"/>
            <a:round/>
            <a:headEnd len="sm" w="sm" type="none"/>
            <a:tailEnd len="sm" w="sm" type="none"/>
          </a:ln>
        </p:spPr>
      </p:cxnSp>
      <p:sp>
        <p:nvSpPr>
          <p:cNvPr id="139" name="Google Shape;139;p23"/>
          <p:cNvSpPr txBox="1"/>
          <p:nvPr>
            <p:ph type="title"/>
          </p:nvPr>
        </p:nvSpPr>
        <p:spPr>
          <a:xfrm>
            <a:off x="319500" y="1248800"/>
            <a:ext cx="2808000" cy="1007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0" name="Google Shape;140;p23"/>
          <p:cNvSpPr txBox="1"/>
          <p:nvPr>
            <p:ph idx="1" type="body"/>
          </p:nvPr>
        </p:nvSpPr>
        <p:spPr>
          <a:xfrm>
            <a:off x="319500" y="2462405"/>
            <a:ext cx="2808000" cy="37416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1" name="Google Shape;141;p23"/>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42" name="Shape 142"/>
        <p:cNvGrpSpPr/>
        <p:nvPr/>
      </p:nvGrpSpPr>
      <p:grpSpPr>
        <a:xfrm>
          <a:off x="0" y="0"/>
          <a:ext cx="0" cy="0"/>
          <a:chOff x="0" y="0"/>
          <a:chExt cx="0" cy="0"/>
        </a:xfrm>
      </p:grpSpPr>
      <p:cxnSp>
        <p:nvCxnSpPr>
          <p:cNvPr id="143" name="Google Shape;143;p24"/>
          <p:cNvCxnSpPr/>
          <p:nvPr/>
        </p:nvCxnSpPr>
        <p:spPr>
          <a:xfrm>
            <a:off x="425198" y="554200"/>
            <a:ext cx="183300" cy="0"/>
          </a:xfrm>
          <a:prstGeom prst="straightConnector1">
            <a:avLst/>
          </a:prstGeom>
          <a:noFill/>
          <a:ln cap="flat" cmpd="sng" w="19050">
            <a:solidFill>
              <a:schemeClr val="lt1"/>
            </a:solidFill>
            <a:prstDash val="solid"/>
            <a:round/>
            <a:headEnd len="sm" w="sm" type="none"/>
            <a:tailEnd len="sm" w="sm" type="none"/>
          </a:ln>
        </p:spPr>
      </p:cxnSp>
      <p:sp>
        <p:nvSpPr>
          <p:cNvPr id="144" name="Google Shape;144;p24"/>
          <p:cNvSpPr txBox="1"/>
          <p:nvPr>
            <p:ph type="title"/>
          </p:nvPr>
        </p:nvSpPr>
        <p:spPr>
          <a:xfrm>
            <a:off x="283103" y="949521"/>
            <a:ext cx="6244200" cy="51141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5" name="Google Shape;145;p24"/>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6" name="Shape 146"/>
        <p:cNvGrpSpPr/>
        <p:nvPr/>
      </p:nvGrpSpPr>
      <p:grpSpPr>
        <a:xfrm>
          <a:off x="0" y="0"/>
          <a:ext cx="0" cy="0"/>
          <a:chOff x="0" y="0"/>
          <a:chExt cx="0" cy="0"/>
        </a:xfrm>
      </p:grpSpPr>
      <p:sp>
        <p:nvSpPr>
          <p:cNvPr id="147" name="Google Shape;147;p25"/>
          <p:cNvSpPr/>
          <p:nvPr/>
        </p:nvSpPr>
        <p:spPr>
          <a:xfrm>
            <a:off x="4572000" y="167"/>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25"/>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149" name="Google Shape;149;p25"/>
          <p:cNvSpPr txBox="1"/>
          <p:nvPr>
            <p:ph type="title"/>
          </p:nvPr>
        </p:nvSpPr>
        <p:spPr>
          <a:xfrm>
            <a:off x="265500" y="1863133"/>
            <a:ext cx="4045200" cy="1757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150" name="Google Shape;150;p25"/>
          <p:cNvSpPr txBox="1"/>
          <p:nvPr>
            <p:ph idx="1" type="subTitle"/>
          </p:nvPr>
        </p:nvSpPr>
        <p:spPr>
          <a:xfrm>
            <a:off x="265500" y="3647161"/>
            <a:ext cx="4045200" cy="1794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1" name="Google Shape;151;p25"/>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152" name="Google Shape;152;p25"/>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3" name="Shape 153"/>
        <p:cNvGrpSpPr/>
        <p:nvPr/>
      </p:nvGrpSpPr>
      <p:grpSpPr>
        <a:xfrm>
          <a:off x="0" y="0"/>
          <a:ext cx="0" cy="0"/>
          <a:chOff x="0" y="0"/>
          <a:chExt cx="0" cy="0"/>
        </a:xfrm>
      </p:grpSpPr>
      <p:cxnSp>
        <p:nvCxnSpPr>
          <p:cNvPr id="154" name="Google Shape;154;p26"/>
          <p:cNvCxnSpPr/>
          <p:nvPr/>
        </p:nvCxnSpPr>
        <p:spPr>
          <a:xfrm>
            <a:off x="425200" y="632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55" name="Google Shape;155;p26"/>
          <p:cNvCxnSpPr/>
          <p:nvPr/>
        </p:nvCxnSpPr>
        <p:spPr>
          <a:xfrm>
            <a:off x="425198" y="554200"/>
            <a:ext cx="183300" cy="0"/>
          </a:xfrm>
          <a:prstGeom prst="straightConnector1">
            <a:avLst/>
          </a:prstGeom>
          <a:noFill/>
          <a:ln cap="flat" cmpd="sng" w="19050">
            <a:solidFill>
              <a:schemeClr val="dk2"/>
            </a:solidFill>
            <a:prstDash val="solid"/>
            <a:round/>
            <a:headEnd len="sm" w="sm" type="none"/>
            <a:tailEnd len="sm" w="sm" type="none"/>
          </a:ln>
        </p:spPr>
      </p:cxnSp>
      <p:sp>
        <p:nvSpPr>
          <p:cNvPr id="156" name="Google Shape;156;p26"/>
          <p:cNvSpPr txBox="1"/>
          <p:nvPr>
            <p:ph idx="1" type="body"/>
          </p:nvPr>
        </p:nvSpPr>
        <p:spPr>
          <a:xfrm>
            <a:off x="328017" y="5634700"/>
            <a:ext cx="8388600" cy="5247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57" name="Google Shape;157;p26"/>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8" name="Shape 158"/>
        <p:cNvGrpSpPr/>
        <p:nvPr/>
      </p:nvGrpSpPr>
      <p:grpSpPr>
        <a:xfrm>
          <a:off x="0" y="0"/>
          <a:ext cx="0" cy="0"/>
          <a:chOff x="0" y="0"/>
          <a:chExt cx="0" cy="0"/>
        </a:xfrm>
      </p:grpSpPr>
      <p:cxnSp>
        <p:nvCxnSpPr>
          <p:cNvPr id="159" name="Google Shape;159;p27"/>
          <p:cNvCxnSpPr/>
          <p:nvPr/>
        </p:nvCxnSpPr>
        <p:spPr>
          <a:xfrm>
            <a:off x="425200" y="632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60" name="Google Shape;160;p27"/>
          <p:cNvCxnSpPr/>
          <p:nvPr/>
        </p:nvCxnSpPr>
        <p:spPr>
          <a:xfrm>
            <a:off x="425200" y="554200"/>
            <a:ext cx="8296800" cy="0"/>
          </a:xfrm>
          <a:prstGeom prst="straightConnector1">
            <a:avLst/>
          </a:prstGeom>
          <a:noFill/>
          <a:ln cap="flat" cmpd="sng" w="38100">
            <a:solidFill>
              <a:schemeClr val="dk2"/>
            </a:solidFill>
            <a:prstDash val="solid"/>
            <a:round/>
            <a:headEnd len="sm" w="sm" type="none"/>
            <a:tailEnd len="sm" w="sm" type="none"/>
          </a:ln>
        </p:spPr>
      </p:cxnSp>
      <p:sp>
        <p:nvSpPr>
          <p:cNvPr id="161" name="Google Shape;161;p27"/>
          <p:cNvSpPr txBox="1"/>
          <p:nvPr>
            <p:ph hasCustomPrompt="1" type="title"/>
          </p:nvPr>
        </p:nvSpPr>
        <p:spPr>
          <a:xfrm>
            <a:off x="853950" y="1739800"/>
            <a:ext cx="7436100" cy="2051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162" name="Google Shape;162;p27"/>
          <p:cNvSpPr txBox="1"/>
          <p:nvPr>
            <p:ph idx="1" type="body"/>
          </p:nvPr>
        </p:nvSpPr>
        <p:spPr>
          <a:xfrm>
            <a:off x="853950" y="3892600"/>
            <a:ext cx="7436100" cy="1428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3" name="Google Shape;163;p27"/>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4" name="Shape 164"/>
        <p:cNvGrpSpPr/>
        <p:nvPr/>
      </p:nvGrpSpPr>
      <p:grpSpPr>
        <a:xfrm>
          <a:off x="0" y="0"/>
          <a:ext cx="0" cy="0"/>
          <a:chOff x="0" y="0"/>
          <a:chExt cx="0" cy="0"/>
        </a:xfrm>
      </p:grpSpPr>
      <p:sp>
        <p:nvSpPr>
          <p:cNvPr id="165" name="Google Shape;165;p28"/>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Two columns">
    <p:spTree>
      <p:nvGrpSpPr>
        <p:cNvPr id="24" name="Shape 24"/>
        <p:cNvGrpSpPr/>
        <p:nvPr/>
      </p:nvGrpSpPr>
      <p:grpSpPr>
        <a:xfrm>
          <a:off x="0" y="0"/>
          <a:ext cx="0" cy="0"/>
          <a:chOff x="0" y="0"/>
          <a:chExt cx="0" cy="0"/>
        </a:xfrm>
      </p:grpSpPr>
      <p:sp>
        <p:nvSpPr>
          <p:cNvPr id="25" name="Google Shape;25;p4"/>
          <p:cNvSpPr txBox="1"/>
          <p:nvPr>
            <p:ph idx="1" type="body"/>
          </p:nvPr>
        </p:nvSpPr>
        <p:spPr>
          <a:xfrm>
            <a:off x="305991" y="2010607"/>
            <a:ext cx="4157700" cy="4442700"/>
          </a:xfrm>
          <a:prstGeom prst="rect">
            <a:avLst/>
          </a:prstGeom>
          <a:noFill/>
          <a:ln>
            <a:noFill/>
          </a:ln>
        </p:spPr>
        <p:txBody>
          <a:bodyPr anchorCtr="0" anchor="t" bIns="45700" lIns="91425" spcFirstLastPara="1" rIns="91425" wrap="square" tIns="45700">
            <a:noAutofit/>
          </a:bodyPr>
          <a:lstStyle>
            <a:lvl1pPr indent="-295275" lvl="0" marL="457200" rtl="0" algn="l">
              <a:lnSpc>
                <a:spcPct val="100000"/>
              </a:lnSpc>
              <a:spcBef>
                <a:spcPts val="210"/>
              </a:spcBef>
              <a:spcAft>
                <a:spcPts val="0"/>
              </a:spcAft>
              <a:buClr>
                <a:schemeClr val="dk1"/>
              </a:buClr>
              <a:buSzPts val="1050"/>
              <a:buChar char="•"/>
              <a:defRPr sz="1050">
                <a:solidFill>
                  <a:schemeClr val="dk1"/>
                </a:solidFill>
              </a:defRPr>
            </a:lvl1pPr>
            <a:lvl2pPr indent="-285750" lvl="1" marL="914400" rtl="0" algn="l">
              <a:lnSpc>
                <a:spcPct val="100000"/>
              </a:lnSpc>
              <a:spcBef>
                <a:spcPts val="180"/>
              </a:spcBef>
              <a:spcAft>
                <a:spcPts val="0"/>
              </a:spcAft>
              <a:buClr>
                <a:schemeClr val="dk1"/>
              </a:buClr>
              <a:buSzPts val="900"/>
              <a:buChar char="–"/>
              <a:defRPr sz="900"/>
            </a:lvl2pPr>
            <a:lvl3pPr indent="-285750" lvl="2" marL="1371600" rtl="0" algn="l">
              <a:lnSpc>
                <a:spcPct val="100000"/>
              </a:lnSpc>
              <a:spcBef>
                <a:spcPts val="180"/>
              </a:spcBef>
              <a:spcAft>
                <a:spcPts val="0"/>
              </a:spcAft>
              <a:buClr>
                <a:schemeClr val="dk1"/>
              </a:buClr>
              <a:buSzPts val="900"/>
              <a:buChar char="•"/>
              <a:defRPr sz="900"/>
            </a:lvl3pPr>
            <a:lvl4pPr indent="-285750" lvl="3" marL="1828800" rtl="0" algn="l">
              <a:lnSpc>
                <a:spcPct val="100000"/>
              </a:lnSpc>
              <a:spcBef>
                <a:spcPts val="180"/>
              </a:spcBef>
              <a:spcAft>
                <a:spcPts val="0"/>
              </a:spcAft>
              <a:buClr>
                <a:schemeClr val="dk1"/>
              </a:buClr>
              <a:buSzPts val="900"/>
              <a:buChar char="–"/>
              <a:defRPr sz="900"/>
            </a:lvl4pPr>
            <a:lvl5pPr indent="-285750" lvl="4" marL="2286000" rtl="0" algn="l">
              <a:lnSpc>
                <a:spcPct val="100000"/>
              </a:lnSpc>
              <a:spcBef>
                <a:spcPts val="180"/>
              </a:spcBef>
              <a:spcAft>
                <a:spcPts val="0"/>
              </a:spcAft>
              <a:buClr>
                <a:schemeClr val="dk1"/>
              </a:buClr>
              <a:buSzPts val="900"/>
              <a:buChar char="»"/>
              <a:defRPr sz="900"/>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6" name="Google Shape;26;p4"/>
          <p:cNvSpPr txBox="1"/>
          <p:nvPr>
            <p:ph idx="2" type="body"/>
          </p:nvPr>
        </p:nvSpPr>
        <p:spPr>
          <a:xfrm>
            <a:off x="4680349" y="2010606"/>
            <a:ext cx="4137300" cy="4441500"/>
          </a:xfrm>
          <a:prstGeom prst="rect">
            <a:avLst/>
          </a:prstGeom>
          <a:noFill/>
          <a:ln>
            <a:noFill/>
          </a:ln>
        </p:spPr>
        <p:txBody>
          <a:bodyPr anchorCtr="0" anchor="t" bIns="45700" lIns="91425" spcFirstLastPara="1" rIns="91425" wrap="square" tIns="45700">
            <a:noAutofit/>
          </a:bodyPr>
          <a:lstStyle>
            <a:lvl1pPr indent="-295275" lvl="0" marL="457200" rtl="0" algn="l">
              <a:lnSpc>
                <a:spcPct val="100000"/>
              </a:lnSpc>
              <a:spcBef>
                <a:spcPts val="210"/>
              </a:spcBef>
              <a:spcAft>
                <a:spcPts val="0"/>
              </a:spcAft>
              <a:buClr>
                <a:schemeClr val="dk1"/>
              </a:buClr>
              <a:buSzPts val="1050"/>
              <a:buChar char="•"/>
              <a:defRPr sz="1050">
                <a:solidFill>
                  <a:schemeClr val="dk1"/>
                </a:solidFill>
              </a:defRPr>
            </a:lvl1pPr>
            <a:lvl2pPr indent="-285750" lvl="1" marL="914400" rtl="0" algn="l">
              <a:lnSpc>
                <a:spcPct val="100000"/>
              </a:lnSpc>
              <a:spcBef>
                <a:spcPts val="180"/>
              </a:spcBef>
              <a:spcAft>
                <a:spcPts val="0"/>
              </a:spcAft>
              <a:buClr>
                <a:schemeClr val="dk1"/>
              </a:buClr>
              <a:buSzPts val="900"/>
              <a:buChar char="–"/>
              <a:defRPr sz="900"/>
            </a:lvl2pPr>
            <a:lvl3pPr indent="-285750" lvl="2" marL="1371600" rtl="0" algn="l">
              <a:lnSpc>
                <a:spcPct val="100000"/>
              </a:lnSpc>
              <a:spcBef>
                <a:spcPts val="180"/>
              </a:spcBef>
              <a:spcAft>
                <a:spcPts val="0"/>
              </a:spcAft>
              <a:buClr>
                <a:schemeClr val="dk1"/>
              </a:buClr>
              <a:buSzPts val="900"/>
              <a:buChar char="•"/>
              <a:defRPr sz="900"/>
            </a:lvl3pPr>
            <a:lvl4pPr indent="-285750" lvl="3" marL="1828800" rtl="0" algn="l">
              <a:lnSpc>
                <a:spcPct val="100000"/>
              </a:lnSpc>
              <a:spcBef>
                <a:spcPts val="180"/>
              </a:spcBef>
              <a:spcAft>
                <a:spcPts val="0"/>
              </a:spcAft>
              <a:buClr>
                <a:schemeClr val="dk1"/>
              </a:buClr>
              <a:buSzPts val="900"/>
              <a:buChar char="–"/>
              <a:defRPr sz="900"/>
            </a:lvl4pPr>
            <a:lvl5pPr indent="-285750" lvl="4" marL="2286000" rtl="0" algn="l">
              <a:lnSpc>
                <a:spcPct val="100000"/>
              </a:lnSpc>
              <a:spcBef>
                <a:spcPts val="180"/>
              </a:spcBef>
              <a:spcAft>
                <a:spcPts val="0"/>
              </a:spcAft>
              <a:buClr>
                <a:schemeClr val="dk1"/>
              </a:buClr>
              <a:buSzPts val="900"/>
              <a:buChar char="»"/>
              <a:defRPr sz="900"/>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7" name="Google Shape;27;p4"/>
          <p:cNvSpPr txBox="1"/>
          <p:nvPr>
            <p:ph idx="3" type="body"/>
          </p:nvPr>
        </p:nvSpPr>
        <p:spPr>
          <a:xfrm>
            <a:off x="305991" y="1420990"/>
            <a:ext cx="4157700" cy="438600"/>
          </a:xfrm>
          <a:prstGeom prst="rect">
            <a:avLst/>
          </a:prstGeom>
          <a:noFill/>
          <a:ln>
            <a:noFill/>
          </a:ln>
        </p:spPr>
        <p:txBody>
          <a:bodyPr anchorCtr="0" anchor="t" bIns="45700" lIns="91425" spcFirstLastPara="1" rIns="91425" wrap="square" tIns="45700">
            <a:noAutofit/>
          </a:bodyPr>
          <a:lstStyle>
            <a:lvl1pPr indent="-314325" lvl="0" marL="457200" rtl="0" algn="l">
              <a:lnSpc>
                <a:spcPct val="122222"/>
              </a:lnSpc>
              <a:spcBef>
                <a:spcPts val="270"/>
              </a:spcBef>
              <a:spcAft>
                <a:spcPts val="0"/>
              </a:spcAft>
              <a:buClr>
                <a:srgbClr val="12ABDB"/>
              </a:buClr>
              <a:buSzPts val="1350"/>
              <a:buChar char="•"/>
              <a:defRPr b="0" sz="1350">
                <a:solidFill>
                  <a:srgbClr val="12ABDB"/>
                </a:solidFill>
              </a:defRPr>
            </a:lvl1pPr>
            <a:lvl2pPr indent="-285750" lvl="1" marL="914400" rtl="0" algn="l">
              <a:lnSpc>
                <a:spcPct val="100000"/>
              </a:lnSpc>
              <a:spcBef>
                <a:spcPts val="180"/>
              </a:spcBef>
              <a:spcAft>
                <a:spcPts val="0"/>
              </a:spcAft>
              <a:buClr>
                <a:schemeClr val="dk1"/>
              </a:buClr>
              <a:buSzPts val="900"/>
              <a:buChar char="–"/>
              <a:defRPr sz="900"/>
            </a:lvl2pPr>
            <a:lvl3pPr indent="-285750" lvl="2" marL="1371600" rtl="0" algn="l">
              <a:lnSpc>
                <a:spcPct val="100000"/>
              </a:lnSpc>
              <a:spcBef>
                <a:spcPts val="180"/>
              </a:spcBef>
              <a:spcAft>
                <a:spcPts val="0"/>
              </a:spcAft>
              <a:buClr>
                <a:schemeClr val="dk1"/>
              </a:buClr>
              <a:buSzPts val="900"/>
              <a:buChar char="•"/>
              <a:defRPr sz="900"/>
            </a:lvl3pPr>
            <a:lvl4pPr indent="-285750" lvl="3" marL="1828800" rtl="0" algn="l">
              <a:lnSpc>
                <a:spcPct val="100000"/>
              </a:lnSpc>
              <a:spcBef>
                <a:spcPts val="180"/>
              </a:spcBef>
              <a:spcAft>
                <a:spcPts val="0"/>
              </a:spcAft>
              <a:buClr>
                <a:schemeClr val="dk1"/>
              </a:buClr>
              <a:buSzPts val="900"/>
              <a:buChar char="–"/>
              <a:defRPr sz="900"/>
            </a:lvl4pPr>
            <a:lvl5pPr indent="-285750" lvl="4" marL="2286000" rtl="0" algn="l">
              <a:lnSpc>
                <a:spcPct val="100000"/>
              </a:lnSpc>
              <a:spcBef>
                <a:spcPts val="180"/>
              </a:spcBef>
              <a:spcAft>
                <a:spcPts val="0"/>
              </a:spcAft>
              <a:buClr>
                <a:schemeClr val="dk1"/>
              </a:buClr>
              <a:buSzPts val="900"/>
              <a:buChar char="»"/>
              <a:defRPr sz="900"/>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8" name="Google Shape;28;p4"/>
          <p:cNvSpPr txBox="1"/>
          <p:nvPr>
            <p:ph idx="4" type="body"/>
          </p:nvPr>
        </p:nvSpPr>
        <p:spPr>
          <a:xfrm>
            <a:off x="4680349" y="1420990"/>
            <a:ext cx="4137300" cy="438600"/>
          </a:xfrm>
          <a:prstGeom prst="rect">
            <a:avLst/>
          </a:prstGeom>
          <a:noFill/>
          <a:ln>
            <a:noFill/>
          </a:ln>
        </p:spPr>
        <p:txBody>
          <a:bodyPr anchorCtr="0" anchor="t" bIns="45700" lIns="91425" spcFirstLastPara="1" rIns="91425" wrap="square" tIns="45700">
            <a:noAutofit/>
          </a:bodyPr>
          <a:lstStyle>
            <a:lvl1pPr indent="-314325" lvl="0" marL="457200" rtl="0" algn="l">
              <a:lnSpc>
                <a:spcPct val="122222"/>
              </a:lnSpc>
              <a:spcBef>
                <a:spcPts val="270"/>
              </a:spcBef>
              <a:spcAft>
                <a:spcPts val="0"/>
              </a:spcAft>
              <a:buClr>
                <a:srgbClr val="12ABDB"/>
              </a:buClr>
              <a:buSzPts val="1350"/>
              <a:buChar char="•"/>
              <a:defRPr b="0" sz="1350">
                <a:solidFill>
                  <a:srgbClr val="12ABDB"/>
                </a:solidFill>
              </a:defRPr>
            </a:lvl1pPr>
            <a:lvl2pPr indent="-285750" lvl="1" marL="914400" rtl="0" algn="l">
              <a:lnSpc>
                <a:spcPct val="100000"/>
              </a:lnSpc>
              <a:spcBef>
                <a:spcPts val="180"/>
              </a:spcBef>
              <a:spcAft>
                <a:spcPts val="0"/>
              </a:spcAft>
              <a:buClr>
                <a:schemeClr val="dk1"/>
              </a:buClr>
              <a:buSzPts val="900"/>
              <a:buChar char="–"/>
              <a:defRPr sz="900"/>
            </a:lvl2pPr>
            <a:lvl3pPr indent="-285750" lvl="2" marL="1371600" rtl="0" algn="l">
              <a:lnSpc>
                <a:spcPct val="100000"/>
              </a:lnSpc>
              <a:spcBef>
                <a:spcPts val="180"/>
              </a:spcBef>
              <a:spcAft>
                <a:spcPts val="0"/>
              </a:spcAft>
              <a:buClr>
                <a:schemeClr val="dk1"/>
              </a:buClr>
              <a:buSzPts val="900"/>
              <a:buChar char="•"/>
              <a:defRPr sz="900"/>
            </a:lvl3pPr>
            <a:lvl4pPr indent="-285750" lvl="3" marL="1828800" rtl="0" algn="l">
              <a:lnSpc>
                <a:spcPct val="100000"/>
              </a:lnSpc>
              <a:spcBef>
                <a:spcPts val="180"/>
              </a:spcBef>
              <a:spcAft>
                <a:spcPts val="0"/>
              </a:spcAft>
              <a:buClr>
                <a:schemeClr val="dk1"/>
              </a:buClr>
              <a:buSzPts val="900"/>
              <a:buChar char="–"/>
              <a:defRPr sz="900"/>
            </a:lvl4pPr>
            <a:lvl5pPr indent="-285750" lvl="4" marL="2286000" rtl="0" algn="l">
              <a:lnSpc>
                <a:spcPct val="100000"/>
              </a:lnSpc>
              <a:spcBef>
                <a:spcPts val="180"/>
              </a:spcBef>
              <a:spcAft>
                <a:spcPts val="0"/>
              </a:spcAft>
              <a:buClr>
                <a:schemeClr val="dk1"/>
              </a:buClr>
              <a:buSzPts val="900"/>
              <a:buChar char="»"/>
              <a:defRPr sz="900"/>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9" name="Google Shape;29;p4"/>
          <p:cNvSpPr txBox="1"/>
          <p:nvPr>
            <p:ph type="title"/>
          </p:nvPr>
        </p:nvSpPr>
        <p:spPr>
          <a:xfrm>
            <a:off x="305991" y="404813"/>
            <a:ext cx="8208300" cy="865200"/>
          </a:xfrm>
          <a:prstGeom prst="rect">
            <a:avLst/>
          </a:prstGeom>
          <a:noFill/>
          <a:ln>
            <a:noFill/>
          </a:ln>
        </p:spPr>
        <p:txBody>
          <a:bodyPr anchorCtr="0" anchor="t" bIns="0" lIns="0" spcFirstLastPara="1" rIns="0" wrap="square" tIns="0">
            <a:normAutofit/>
          </a:bodyPr>
          <a:lstStyle>
            <a:lvl1pPr lvl="0" rtl="0" algn="ctr">
              <a:spcBef>
                <a:spcPts val="0"/>
              </a:spcBef>
              <a:spcAft>
                <a:spcPts val="0"/>
              </a:spcAft>
              <a:buClr>
                <a:schemeClr val="dk2"/>
              </a:buClr>
              <a:buSzPts val="4400"/>
              <a:buFont typeface="Calibri"/>
              <a:buNone/>
              <a:defRPr>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bg>
      <p:bgPr>
        <a:solidFill>
          <a:schemeClr val="lt1"/>
        </a:solidFill>
      </p:bgPr>
    </p:bg>
    <p:spTree>
      <p:nvGrpSpPr>
        <p:cNvPr id="30" name="Shape 30"/>
        <p:cNvGrpSpPr/>
        <p:nvPr/>
      </p:nvGrpSpPr>
      <p:grpSpPr>
        <a:xfrm>
          <a:off x="0" y="0"/>
          <a:ext cx="0" cy="0"/>
          <a:chOff x="0" y="0"/>
          <a:chExt cx="0" cy="0"/>
        </a:xfrm>
      </p:grpSpPr>
      <p:sp>
        <p:nvSpPr>
          <p:cNvPr id="31" name="Google Shape;31;p5"/>
          <p:cNvSpPr/>
          <p:nvPr>
            <p:ph idx="2" type="tbl"/>
          </p:nvPr>
        </p:nvSpPr>
        <p:spPr>
          <a:xfrm>
            <a:off x="305991" y="2073275"/>
            <a:ext cx="8532000" cy="4178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1800"/>
              <a:buFont typeface="Calibri"/>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1" type="body"/>
          </p:nvPr>
        </p:nvSpPr>
        <p:spPr>
          <a:xfrm>
            <a:off x="305991" y="1410654"/>
            <a:ext cx="8208300" cy="504300"/>
          </a:xfrm>
          <a:prstGeom prst="rect">
            <a:avLst/>
          </a:prstGeom>
          <a:noFill/>
          <a:ln>
            <a:noFill/>
          </a:ln>
        </p:spPr>
        <p:txBody>
          <a:bodyPr anchorCtr="0" anchor="t" bIns="45700" lIns="91425" spcFirstLastPara="1" rIns="91425" wrap="square" tIns="45700">
            <a:noAutofit/>
          </a:bodyPr>
          <a:lstStyle>
            <a:lvl1pPr indent="-228600" lvl="0" marL="457200" rtl="0" algn="l">
              <a:lnSpc>
                <a:spcPct val="116666"/>
              </a:lnSpc>
              <a:spcBef>
                <a:spcPts val="0"/>
              </a:spcBef>
              <a:spcAft>
                <a:spcPts val="0"/>
              </a:spcAft>
              <a:buClr>
                <a:schemeClr val="dk1"/>
              </a:buClr>
              <a:buSzPts val="900"/>
              <a:buNone/>
              <a:defRPr sz="900"/>
            </a:lvl1pPr>
            <a:lvl2pPr indent="-406400" lvl="1" marL="914400" rtl="0" algn="ctr">
              <a:spcBef>
                <a:spcPts val="560"/>
              </a:spcBef>
              <a:spcAft>
                <a:spcPts val="0"/>
              </a:spcAft>
              <a:buClr>
                <a:schemeClr val="dk1"/>
              </a:buClr>
              <a:buSzPts val="2800"/>
              <a:buChar char="–"/>
              <a:defRPr/>
            </a:lvl2pPr>
            <a:lvl3pPr indent="-381000" lvl="2" marL="1371600" rtl="0" algn="ctr">
              <a:spcBef>
                <a:spcPts val="480"/>
              </a:spcBef>
              <a:spcAft>
                <a:spcPts val="0"/>
              </a:spcAft>
              <a:buClr>
                <a:schemeClr val="dk1"/>
              </a:buClr>
              <a:buSzPts val="2400"/>
              <a:buChar char="•"/>
              <a:defRPr/>
            </a:lvl3pPr>
            <a:lvl4pPr indent="-355600" lvl="3" marL="1828800" rtl="0" algn="ctr">
              <a:spcBef>
                <a:spcPts val="400"/>
              </a:spcBef>
              <a:spcAft>
                <a:spcPts val="0"/>
              </a:spcAft>
              <a:buClr>
                <a:schemeClr val="dk1"/>
              </a:buClr>
              <a:buSzPts val="2000"/>
              <a:buChar char="–"/>
              <a:defRPr/>
            </a:lvl4pPr>
            <a:lvl5pPr indent="-355600" lvl="4" marL="2286000" rtl="0" algn="ctr">
              <a:spcBef>
                <a:spcPts val="400"/>
              </a:spcBef>
              <a:spcAft>
                <a:spcPts val="0"/>
              </a:spcAft>
              <a:buClr>
                <a:schemeClr val="dk1"/>
              </a:buClr>
              <a:buSzPts val="20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33" name="Google Shape;33;p5"/>
          <p:cNvSpPr txBox="1"/>
          <p:nvPr>
            <p:ph type="title"/>
          </p:nvPr>
        </p:nvSpPr>
        <p:spPr>
          <a:xfrm>
            <a:off x="305991" y="404813"/>
            <a:ext cx="8208300" cy="863700"/>
          </a:xfrm>
          <a:prstGeom prst="rect">
            <a:avLst/>
          </a:prstGeom>
          <a:noFill/>
          <a:ln>
            <a:noFill/>
          </a:ln>
        </p:spPr>
        <p:txBody>
          <a:bodyPr anchorCtr="0" anchor="t" bIns="0" lIns="0" spcFirstLastPara="1" rIns="0" wrap="square" tIns="0">
            <a:normAutofit/>
          </a:bodyPr>
          <a:lstStyle>
            <a:lvl1pPr lvl="0" rtl="0" algn="ctr">
              <a:spcBef>
                <a:spcPts val="0"/>
              </a:spcBef>
              <a:spcAft>
                <a:spcPts val="0"/>
              </a:spcAft>
              <a:buClr>
                <a:schemeClr val="dk2"/>
              </a:buClr>
              <a:buSzPts val="4400"/>
              <a:buFont typeface="Calibri"/>
              <a:buNone/>
              <a:defRPr>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34" name="Shape 34"/>
        <p:cNvGrpSpPr/>
        <p:nvPr/>
      </p:nvGrpSpPr>
      <p:grpSpPr>
        <a:xfrm>
          <a:off x="0" y="0"/>
          <a:ext cx="0" cy="0"/>
          <a:chOff x="0" y="0"/>
          <a:chExt cx="0" cy="0"/>
        </a:xfrm>
      </p:grpSpPr>
      <p:sp>
        <p:nvSpPr>
          <p:cNvPr id="35" name="Google Shape;35;p6"/>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 name="Google Shape;36;p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37" name="Google Shape;37;p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over1">
  <p:cSld name="4_Cover1">
    <p:bg>
      <p:bgPr>
        <a:solidFill>
          <a:schemeClr val="lt1"/>
        </a:solidFill>
      </p:bgPr>
    </p:bg>
    <p:spTree>
      <p:nvGrpSpPr>
        <p:cNvPr id="40" name="Shape 40"/>
        <p:cNvGrpSpPr/>
        <p:nvPr/>
      </p:nvGrpSpPr>
      <p:grpSpPr>
        <a:xfrm>
          <a:off x="0" y="0"/>
          <a:ext cx="0" cy="0"/>
          <a:chOff x="0" y="0"/>
          <a:chExt cx="0" cy="0"/>
        </a:xfrm>
      </p:grpSpPr>
      <p:pic>
        <p:nvPicPr>
          <p:cNvPr id="41" name="Google Shape;41;p7"/>
          <p:cNvPicPr preferRelativeResize="0"/>
          <p:nvPr/>
        </p:nvPicPr>
        <p:blipFill rotWithShape="1">
          <a:blip r:embed="rId2">
            <a:alphaModFix/>
          </a:blip>
          <a:srcRect b="0" l="0" r="0" t="0"/>
          <a:stretch/>
        </p:blipFill>
        <p:spPr>
          <a:xfrm>
            <a:off x="302896" y="411482"/>
            <a:ext cx="1183005" cy="820447"/>
          </a:xfrm>
          <a:prstGeom prst="rect">
            <a:avLst/>
          </a:prstGeom>
          <a:noFill/>
          <a:ln>
            <a:noFill/>
          </a:ln>
        </p:spPr>
      </p:pic>
      <p:sp>
        <p:nvSpPr>
          <p:cNvPr id="42" name="Google Shape;42;p7"/>
          <p:cNvSpPr/>
          <p:nvPr/>
        </p:nvSpPr>
        <p:spPr>
          <a:xfrm>
            <a:off x="4978056" y="1"/>
            <a:ext cx="4165945" cy="6471084"/>
          </a:xfrm>
          <a:custGeom>
            <a:rect b="b" l="l" r="r" t="t"/>
            <a:pathLst>
              <a:path extrusionOk="0" h="1032" w="885">
                <a:moveTo>
                  <a:pt x="0" y="0"/>
                </a:moveTo>
                <a:cubicBezTo>
                  <a:pt x="0" y="844"/>
                  <a:pt x="0" y="844"/>
                  <a:pt x="0" y="844"/>
                </a:cubicBezTo>
                <a:cubicBezTo>
                  <a:pt x="233" y="908"/>
                  <a:pt x="516" y="969"/>
                  <a:pt x="850" y="1026"/>
                </a:cubicBezTo>
                <a:cubicBezTo>
                  <a:pt x="861" y="1028"/>
                  <a:pt x="873" y="1030"/>
                  <a:pt x="885" y="1032"/>
                </a:cubicBezTo>
                <a:cubicBezTo>
                  <a:pt x="885" y="0"/>
                  <a:pt x="885" y="0"/>
                  <a:pt x="885" y="0"/>
                </a:cubicBezTo>
                <a:cubicBezTo>
                  <a:pt x="0" y="0"/>
                  <a:pt x="0" y="0"/>
                  <a:pt x="0" y="0"/>
                </a:cubicBezTo>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pic>
        <p:nvPicPr>
          <p:cNvPr id="43" name="Google Shape;43;p7"/>
          <p:cNvPicPr preferRelativeResize="0"/>
          <p:nvPr/>
        </p:nvPicPr>
        <p:blipFill rotWithShape="1">
          <a:blip r:embed="rId3">
            <a:alphaModFix/>
          </a:blip>
          <a:srcRect b="0" l="0" r="0" t="0"/>
          <a:stretch/>
        </p:blipFill>
        <p:spPr>
          <a:xfrm>
            <a:off x="4242411" y="244132"/>
            <a:ext cx="4284369" cy="7067727"/>
          </a:xfrm>
          <a:prstGeom prst="rect">
            <a:avLst/>
          </a:prstGeom>
          <a:noFill/>
          <a:ln>
            <a:noFill/>
          </a:ln>
        </p:spPr>
      </p:pic>
      <p:sp>
        <p:nvSpPr>
          <p:cNvPr id="44" name="Google Shape;44;p7"/>
          <p:cNvSpPr txBox="1"/>
          <p:nvPr>
            <p:ph type="ctrTitle"/>
          </p:nvPr>
        </p:nvSpPr>
        <p:spPr>
          <a:xfrm>
            <a:off x="305991" y="2408561"/>
            <a:ext cx="3726000" cy="720600"/>
          </a:xfrm>
          <a:prstGeom prst="rect">
            <a:avLst/>
          </a:prstGeom>
          <a:noFill/>
          <a:ln>
            <a:noFill/>
          </a:ln>
        </p:spPr>
        <p:txBody>
          <a:bodyPr anchorCtr="0" anchor="b" bIns="0" lIns="0" spcFirstLastPara="1" rIns="0" wrap="square" tIns="0">
            <a:noAutofit/>
          </a:bodyPr>
          <a:lstStyle>
            <a:lvl1pPr lvl="0" rtl="0" algn="ctr">
              <a:lnSpc>
                <a:spcPct val="115384"/>
              </a:lnSpc>
              <a:spcBef>
                <a:spcPts val="0"/>
              </a:spcBef>
              <a:spcAft>
                <a:spcPts val="0"/>
              </a:spcAft>
              <a:buClr>
                <a:schemeClr val="accent3"/>
              </a:buClr>
              <a:buSzPts val="1950"/>
              <a:buFont typeface="Calibri"/>
              <a:buNone/>
              <a:defRPr b="0" sz="1950">
                <a:solidFill>
                  <a:schemeClr val="accent3"/>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5" name="Google Shape;45;p7"/>
          <p:cNvSpPr txBox="1"/>
          <p:nvPr>
            <p:ph idx="1" type="subTitle"/>
          </p:nvPr>
        </p:nvSpPr>
        <p:spPr>
          <a:xfrm>
            <a:off x="305991" y="3322960"/>
            <a:ext cx="3726000" cy="1224000"/>
          </a:xfrm>
          <a:prstGeom prst="rect">
            <a:avLst/>
          </a:prstGeom>
          <a:noFill/>
          <a:ln>
            <a:noFill/>
          </a:ln>
        </p:spPr>
        <p:txBody>
          <a:bodyPr anchorCtr="0" anchor="t" bIns="0" lIns="0" spcFirstLastPara="1" rIns="0" wrap="square" tIns="0">
            <a:normAutofit/>
          </a:bodyPr>
          <a:lstStyle>
            <a:lvl1pPr lvl="0" marR="0" rtl="0" algn="l">
              <a:lnSpc>
                <a:spcPct val="112500"/>
              </a:lnSpc>
              <a:spcBef>
                <a:spcPts val="0"/>
              </a:spcBef>
              <a:spcAft>
                <a:spcPts val="0"/>
              </a:spcAft>
              <a:buClr>
                <a:schemeClr val="accent3"/>
              </a:buClr>
              <a:buSzPts val="1200"/>
              <a:buFont typeface="Arial"/>
              <a:buNone/>
              <a:defRPr sz="1200">
                <a:solidFill>
                  <a:schemeClr val="accent3"/>
                </a:solidFill>
                <a:latin typeface="Calibri"/>
                <a:ea typeface="Calibri"/>
                <a:cs typeface="Calibri"/>
                <a:sym typeface="Calibri"/>
              </a:defRPr>
            </a:lvl1pPr>
            <a:lvl2pPr lvl="1" rtl="0" algn="l">
              <a:spcBef>
                <a:spcPts val="360"/>
              </a:spcBef>
              <a:spcAft>
                <a:spcPts val="0"/>
              </a:spcAft>
              <a:buClr>
                <a:schemeClr val="dk1"/>
              </a:buClr>
              <a:buSzPts val="1800"/>
              <a:buChar char="–"/>
              <a:defRPr/>
            </a:lvl2pPr>
            <a:lvl3pPr lvl="2" rtl="0" algn="l">
              <a:spcBef>
                <a:spcPts val="360"/>
              </a:spcBef>
              <a:spcAft>
                <a:spcPts val="0"/>
              </a:spcAft>
              <a:buClr>
                <a:schemeClr val="dk1"/>
              </a:buClr>
              <a:buSzPts val="1800"/>
              <a:buChar char="•"/>
              <a:defRPr/>
            </a:lvl3pPr>
            <a:lvl4pPr lvl="3" rtl="0" algn="l">
              <a:spcBef>
                <a:spcPts val="360"/>
              </a:spcBef>
              <a:spcAft>
                <a:spcPts val="0"/>
              </a:spcAft>
              <a:buClr>
                <a:schemeClr val="dk1"/>
              </a:buClr>
              <a:buSzPts val="1800"/>
              <a:buChar char="–"/>
              <a:defRPr/>
            </a:lvl4pPr>
            <a:lvl5pPr lvl="4" rtl="0" algn="l">
              <a:spcBef>
                <a:spcPts val="360"/>
              </a:spcBef>
              <a:spcAft>
                <a:spcPts val="0"/>
              </a:spcAft>
              <a:buClr>
                <a:schemeClr val="dk1"/>
              </a:buClr>
              <a:buSzPts val="1800"/>
              <a:buChar char="»"/>
              <a:defRPr/>
            </a:lvl5pPr>
            <a:lvl6pPr lvl="5" rtl="0" algn="l">
              <a:spcBef>
                <a:spcPts val="360"/>
              </a:spcBef>
              <a:spcAft>
                <a:spcPts val="0"/>
              </a:spcAft>
              <a:buClr>
                <a:schemeClr val="dk1"/>
              </a:buClr>
              <a:buSzPts val="1800"/>
              <a:buChar char="•"/>
              <a:defRPr/>
            </a:lvl6pPr>
            <a:lvl7pPr lvl="6" rtl="0" algn="l">
              <a:spcBef>
                <a:spcPts val="360"/>
              </a:spcBef>
              <a:spcAft>
                <a:spcPts val="0"/>
              </a:spcAft>
              <a:buClr>
                <a:schemeClr val="dk1"/>
              </a:buClr>
              <a:buSzPts val="1800"/>
              <a:buChar char="•"/>
              <a:defRPr/>
            </a:lvl7pPr>
            <a:lvl8pPr lvl="7" rtl="0" algn="l">
              <a:spcBef>
                <a:spcPts val="360"/>
              </a:spcBef>
              <a:spcAft>
                <a:spcPts val="0"/>
              </a:spcAft>
              <a:buClr>
                <a:schemeClr val="dk1"/>
              </a:buClr>
              <a:buSzPts val="1800"/>
              <a:buChar char="•"/>
              <a:defRPr/>
            </a:lvl8pPr>
            <a:lvl9pPr lvl="8" rtl="0" algn="l">
              <a:spcBef>
                <a:spcPts val="360"/>
              </a:spcBef>
              <a:spcAft>
                <a:spcPts val="0"/>
              </a:spcAft>
              <a:buClr>
                <a:schemeClr val="dk1"/>
              </a:buClr>
              <a:buSzPts val="1800"/>
              <a:buChar char="•"/>
              <a:defRPr/>
            </a:lvl9pPr>
          </a:lstStyle>
          <a:p/>
        </p:txBody>
      </p:sp>
    </p:spTree>
  </p:cSld>
  <p:clrMapOvr>
    <a:masterClrMapping/>
  </p:clrMapOvr>
  <p:extLst>
    <p:ext uri="{DCECCB84-F9BA-43D5-87BE-67443E8EF086}">
      <p15:sldGuideLst>
        <p15:guide id="1" pos="721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46" name="Shape 46"/>
        <p:cNvGrpSpPr/>
        <p:nvPr/>
      </p:nvGrpSpPr>
      <p:grpSpPr>
        <a:xfrm>
          <a:off x="0" y="0"/>
          <a:ext cx="0" cy="0"/>
          <a:chOff x="0" y="0"/>
          <a:chExt cx="0" cy="0"/>
        </a:xfrm>
      </p:grpSpPr>
      <p:sp>
        <p:nvSpPr>
          <p:cNvPr id="47" name="Google Shape;47;p8"/>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dk1"/>
              </a:buClr>
              <a:buSzPts val="4000"/>
              <a:buFont typeface="Calibri"/>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8" name="Google Shape;48;p8"/>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49" name="Google Shape;49;p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1" name="Google Shape;51;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52" name="Shape 52"/>
        <p:cNvGrpSpPr/>
        <p:nvPr/>
      </p:nvGrpSpPr>
      <p:grpSpPr>
        <a:xfrm>
          <a:off x="0" y="0"/>
          <a:ext cx="0" cy="0"/>
          <a:chOff x="0" y="0"/>
          <a:chExt cx="0" cy="0"/>
        </a:xfrm>
      </p:grpSpPr>
      <p:sp>
        <p:nvSpPr>
          <p:cNvPr id="53" name="Google Shape;53;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4" name="Google Shape;54;p9"/>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55" name="Google Shape;55;p9"/>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56" name="Google Shape;56;p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59" name="Shape 59"/>
        <p:cNvGrpSpPr/>
        <p:nvPr/>
      </p:nvGrpSpPr>
      <p:grpSpPr>
        <a:xfrm>
          <a:off x="0" y="0"/>
          <a:ext cx="0" cy="0"/>
          <a:chOff x="0" y="0"/>
          <a:chExt cx="0" cy="0"/>
        </a:xfrm>
      </p:grpSpPr>
      <p:sp>
        <p:nvSpPr>
          <p:cNvPr id="60" name="Google Shape;60;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 name="Google Shape;61;p10"/>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62" name="Google Shape;62;p10"/>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63" name="Google Shape;63;p10"/>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64" name="Google Shape;64;p10"/>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65" name="Google Shape;65;p1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2" Type="http://schemas.openxmlformats.org/officeDocument/2006/relationships/theme" Target="../theme/theme2.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103" name="Shape 103"/>
        <p:cNvGrpSpPr/>
        <p:nvPr/>
      </p:nvGrpSpPr>
      <p:grpSpPr>
        <a:xfrm>
          <a:off x="0" y="0"/>
          <a:ext cx="0" cy="0"/>
          <a:chOff x="0" y="0"/>
          <a:chExt cx="0" cy="0"/>
        </a:xfrm>
      </p:grpSpPr>
      <p:sp>
        <p:nvSpPr>
          <p:cNvPr id="104" name="Google Shape;104;p17"/>
          <p:cNvSpPr txBox="1"/>
          <p:nvPr>
            <p:ph type="title"/>
          </p:nvPr>
        </p:nvSpPr>
        <p:spPr>
          <a:xfrm>
            <a:off x="2400250" y="767933"/>
            <a:ext cx="6321600" cy="8472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105" name="Google Shape;105;p17"/>
          <p:cNvSpPr txBox="1"/>
          <p:nvPr>
            <p:ph idx="1" type="body"/>
          </p:nvPr>
        </p:nvSpPr>
        <p:spPr>
          <a:xfrm>
            <a:off x="2410112" y="2127701"/>
            <a:ext cx="6321600" cy="4003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106" name="Google Shape;106;p17"/>
          <p:cNvSpPr txBox="1"/>
          <p:nvPr>
            <p:ph idx="12" type="sldNum"/>
          </p:nvPr>
        </p:nvSpPr>
        <p:spPr>
          <a:xfrm>
            <a:off x="8497999" y="6251679"/>
            <a:ext cx="548700" cy="5247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30.png"/><Relationship Id="rId5" Type="http://schemas.openxmlformats.org/officeDocument/2006/relationships/image" Target="../media/image25.png"/><Relationship Id="rId6" Type="http://schemas.openxmlformats.org/officeDocument/2006/relationships/image" Target="../media/image5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www.python.org/" TargetMode="External"/><Relationship Id="rId4" Type="http://schemas.openxmlformats.org/officeDocument/2006/relationships/image" Target="../media/image32.png"/><Relationship Id="rId5" Type="http://schemas.openxmlformats.org/officeDocument/2006/relationships/image" Target="../media/image5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2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www.lambdatest.com/"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www.lambdatest.com/"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 Id="rId3" Type="http://schemas.openxmlformats.org/officeDocument/2006/relationships/image" Target="../media/image2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3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41.png"/><Relationship Id="rId4" Type="http://schemas.openxmlformats.org/officeDocument/2006/relationships/image" Target="../media/image4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hyperlink" Target="http://robotframework.org/robotframework/#standard-libraries" TargetMode="External"/><Relationship Id="rId4" Type="http://schemas.openxmlformats.org/officeDocument/2006/relationships/image" Target="../media/image4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4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48.png"/><Relationship Id="rId4" Type="http://schemas.openxmlformats.org/officeDocument/2006/relationships/image" Target="../media/image4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47.png"/><Relationship Id="rId4" Type="http://schemas.openxmlformats.org/officeDocument/2006/relationships/image" Target="../media/image4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54.png"/><Relationship Id="rId4" Type="http://schemas.openxmlformats.org/officeDocument/2006/relationships/image" Target="../media/image5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5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5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hyperlink" Target="http://robotframework.org/robotframework/latest/libraries/Dialogs.html"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 Id="rId3" Type="http://schemas.openxmlformats.org/officeDocument/2006/relationships/image" Target="../media/image28.png"/></Relationships>
</file>

<file path=ppt/slides/_rels/slide68.xml.rels><?xml version="1.0" encoding="UTF-8" standalone="yes"?><Relationships xmlns="http://schemas.openxmlformats.org/package/2006/relationships"><Relationship Id="rId11" Type="http://schemas.openxmlformats.org/officeDocument/2006/relationships/hyperlink" Target="http://robotframework.org/robotframework/#standard-libraries" TargetMode="External"/><Relationship Id="rId10" Type="http://schemas.openxmlformats.org/officeDocument/2006/relationships/hyperlink" Target="http://robotframework.org/robotframework/latest/libraries/BuiltIn.html" TargetMode="External"/><Relationship Id="rId12" Type="http://schemas.openxmlformats.org/officeDocument/2006/relationships/hyperlink" Target="https://github.com/NitorCreations/RobotFramework-EclipseIDE/wiki" TargetMode="External"/><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hyperlink" Target="https://github.com/robotframework/HowToWriteGoodTestCases/blob/master/HowToWriteGoodTestCases.rst" TargetMode="External"/><Relationship Id="rId4" Type="http://schemas.openxmlformats.org/officeDocument/2006/relationships/hyperlink" Target="http://www.virtuousprogrammer.com/?p=264" TargetMode="External"/><Relationship Id="rId9" Type="http://schemas.openxmlformats.org/officeDocument/2006/relationships/hyperlink" Target="http://robotframework.org/Selenium2Library/Selenium2Library.html" TargetMode="External"/><Relationship Id="rId5" Type="http://schemas.openxmlformats.org/officeDocument/2006/relationships/hyperlink" Target="https://github.com/idumpling/robotx/blob/master/docs/ROBOT_BEST_PRACTICE.md" TargetMode="External"/><Relationship Id="rId6" Type="http://schemas.openxmlformats.org/officeDocument/2006/relationships/hyperlink" Target="http://deusyss.developpez.com/tutoriels/Python/Robotframework/" TargetMode="External"/><Relationship Id="rId7" Type="http://schemas.openxmlformats.org/officeDocument/2006/relationships/hyperlink" Target="https://github.com/ncbi/robotframework-pageobjects" TargetMode="External"/><Relationship Id="rId8" Type="http://schemas.openxmlformats.org/officeDocument/2006/relationships/hyperlink" Target="http://robotframework.org/robotframework/latest/RobotFrameworkUserGuide.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7.jpg"/><Relationship Id="rId9" Type="http://schemas.openxmlformats.org/officeDocument/2006/relationships/image" Target="../media/image17.png"/><Relationship Id="rId5" Type="http://schemas.openxmlformats.org/officeDocument/2006/relationships/image" Target="../media/image14.png"/><Relationship Id="rId6" Type="http://schemas.openxmlformats.org/officeDocument/2006/relationships/image" Target="../media/image26.png"/><Relationship Id="rId7" Type="http://schemas.openxmlformats.org/officeDocument/2006/relationships/image" Target="../media/image24.png"/><Relationship Id="rId8"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29"/>
          <p:cNvSpPr txBox="1"/>
          <p:nvPr>
            <p:ph type="ctrTitle"/>
          </p:nvPr>
        </p:nvSpPr>
        <p:spPr>
          <a:xfrm>
            <a:off x="481600" y="840300"/>
            <a:ext cx="8485800" cy="205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FR">
                <a:solidFill>
                  <a:schemeClr val="dk2"/>
                </a:solidFill>
                <a:latin typeface="Helvetica Neue"/>
                <a:ea typeface="Helvetica Neue"/>
                <a:cs typeface="Helvetica Neue"/>
                <a:sym typeface="Helvetica Neue"/>
              </a:rPr>
              <a:t>Robot Framework et automatisation des tests</a:t>
            </a:r>
            <a:endParaRPr>
              <a:solidFill>
                <a:schemeClr val="dk2"/>
              </a:solidFill>
              <a:latin typeface="Helvetica Neue"/>
              <a:ea typeface="Helvetica Neue"/>
              <a:cs typeface="Helvetica Neue"/>
              <a:sym typeface="Helvetica Neue"/>
            </a:endParaRPr>
          </a:p>
        </p:txBody>
      </p:sp>
      <p:sp>
        <p:nvSpPr>
          <p:cNvPr id="171" name="Google Shape;171;p29"/>
          <p:cNvSpPr txBox="1"/>
          <p:nvPr>
            <p:ph idx="1" type="subTitle"/>
          </p:nvPr>
        </p:nvSpPr>
        <p:spPr>
          <a:xfrm>
            <a:off x="2390267" y="4317933"/>
            <a:ext cx="6331500" cy="16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FR" sz="2400">
                <a:solidFill>
                  <a:schemeClr val="dk2"/>
                </a:solidFill>
                <a:latin typeface="Helvetica Neue"/>
                <a:ea typeface="Helvetica Neue"/>
                <a:cs typeface="Helvetica Neue"/>
                <a:sym typeface="Helvetica Neue"/>
              </a:rPr>
              <a:t>Un guide de Salah Eddine Admou</a:t>
            </a:r>
            <a:endParaRPr sz="2400">
              <a:solidFill>
                <a:schemeClr val="dk2"/>
              </a:solidFill>
              <a:latin typeface="Helvetica Neue"/>
              <a:ea typeface="Helvetica Neue"/>
              <a:cs typeface="Helvetica Neue"/>
              <a:sym typeface="Helvetica Neue"/>
            </a:endParaRPr>
          </a:p>
        </p:txBody>
      </p:sp>
      <p:pic>
        <p:nvPicPr>
          <p:cNvPr id="172" name="Google Shape;172;p29"/>
          <p:cNvPicPr preferRelativeResize="0"/>
          <p:nvPr/>
        </p:nvPicPr>
        <p:blipFill>
          <a:blip r:embed="rId3">
            <a:alphaModFix/>
          </a:blip>
          <a:stretch>
            <a:fillRect/>
          </a:stretch>
        </p:blipFill>
        <p:spPr>
          <a:xfrm>
            <a:off x="123900" y="4698000"/>
            <a:ext cx="1542000" cy="154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type="title"/>
          </p:nvPr>
        </p:nvSpPr>
        <p:spPr>
          <a:xfrm>
            <a:off x="305991" y="1160860"/>
            <a:ext cx="8152200" cy="647700"/>
          </a:xfrm>
          <a:prstGeom prst="rect">
            <a:avLst/>
          </a:prstGeom>
          <a:noFill/>
          <a:ln>
            <a:noFill/>
          </a:ln>
        </p:spPr>
        <p:txBody>
          <a:bodyPr anchorCtr="0" anchor="t" bIns="0" lIns="0" spcFirstLastPara="1" rIns="0" wrap="square" tIns="0">
            <a:normAutofit fontScale="90000"/>
          </a:bodyPr>
          <a:lstStyle/>
          <a:p>
            <a:pPr indent="0" lvl="0" marL="0" rtl="0" algn="ctr">
              <a:spcBef>
                <a:spcPts val="0"/>
              </a:spcBef>
              <a:spcAft>
                <a:spcPts val="0"/>
              </a:spcAft>
              <a:buClr>
                <a:schemeClr val="dk1"/>
              </a:buClr>
              <a:buSzPct val="100000"/>
              <a:buFont typeface="Calibri"/>
              <a:buNone/>
            </a:pPr>
            <a:r>
              <a:rPr lang="fr-FR"/>
              <a:t>Introduction à l’automatisation</a:t>
            </a:r>
            <a:endParaRPr/>
          </a:p>
        </p:txBody>
      </p:sp>
      <p:sp>
        <p:nvSpPr>
          <p:cNvPr id="290" name="Google Shape;290;p38"/>
          <p:cNvSpPr txBox="1"/>
          <p:nvPr>
            <p:ph idx="1" type="body"/>
          </p:nvPr>
        </p:nvSpPr>
        <p:spPr>
          <a:xfrm>
            <a:off x="323528" y="2276872"/>
            <a:ext cx="6912900" cy="3779400"/>
          </a:xfrm>
          <a:prstGeom prst="rect">
            <a:avLst/>
          </a:prstGeom>
          <a:noFill/>
          <a:ln>
            <a:noFill/>
          </a:ln>
        </p:spPr>
        <p:txBody>
          <a:bodyPr anchorCtr="0" anchor="t" bIns="0" lIns="0" spcFirstLastPara="1" rIns="0" wrap="square" tIns="0">
            <a:noAutofit/>
          </a:bodyPr>
          <a:lstStyle/>
          <a:p>
            <a:pPr indent="-169069" lvl="0" marL="169069" rtl="0" algn="l">
              <a:lnSpc>
                <a:spcPct val="91666"/>
              </a:lnSpc>
              <a:spcBef>
                <a:spcPts val="0"/>
              </a:spcBef>
              <a:spcAft>
                <a:spcPts val="0"/>
              </a:spcAft>
              <a:buClr>
                <a:schemeClr val="dk2"/>
              </a:buClr>
              <a:buSzPts val="1800"/>
              <a:buFont typeface="Noto Sans Symbols"/>
              <a:buChar char="▪"/>
            </a:pPr>
            <a:r>
              <a:rPr lang="fr-FR" sz="1800"/>
              <a:t>A quel niveau on automatise ? </a:t>
            </a:r>
            <a:endParaRPr/>
          </a:p>
          <a:p>
            <a:pPr indent="0" lvl="1" marL="174784" rtl="0" algn="l">
              <a:lnSpc>
                <a:spcPct val="100000"/>
              </a:lnSpc>
              <a:spcBef>
                <a:spcPts val="210"/>
              </a:spcBef>
              <a:spcAft>
                <a:spcPts val="0"/>
              </a:spcAft>
              <a:buClr>
                <a:schemeClr val="dk2"/>
              </a:buClr>
              <a:buSzPts val="1050"/>
              <a:buNone/>
            </a:pPr>
            <a:r>
              <a:t/>
            </a:r>
            <a:endParaRPr/>
          </a:p>
          <a:p>
            <a:pPr indent="-102393" lvl="1" marL="343853" rtl="0" algn="l">
              <a:lnSpc>
                <a:spcPct val="100000"/>
              </a:lnSpc>
              <a:spcBef>
                <a:spcPts val="210"/>
              </a:spcBef>
              <a:spcAft>
                <a:spcPts val="0"/>
              </a:spcAft>
              <a:buClr>
                <a:schemeClr val="dk2"/>
              </a:buClr>
              <a:buSzPts val="105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323528" y="764704"/>
            <a:ext cx="8152200" cy="647700"/>
          </a:xfrm>
          <a:prstGeom prst="rect">
            <a:avLst/>
          </a:prstGeom>
          <a:noFill/>
          <a:ln>
            <a:noFill/>
          </a:ln>
        </p:spPr>
        <p:txBody>
          <a:bodyPr anchorCtr="0" anchor="t" bIns="0" lIns="0" spcFirstLastPara="1" rIns="0" wrap="square" tIns="0">
            <a:normAutofit fontScale="90000"/>
          </a:bodyPr>
          <a:lstStyle/>
          <a:p>
            <a:pPr indent="0" lvl="0" marL="0" rtl="0" algn="ctr">
              <a:spcBef>
                <a:spcPts val="0"/>
              </a:spcBef>
              <a:spcAft>
                <a:spcPts val="0"/>
              </a:spcAft>
              <a:buClr>
                <a:schemeClr val="dk1"/>
              </a:buClr>
              <a:buSzPct val="100000"/>
              <a:buFont typeface="Calibri"/>
              <a:buNone/>
            </a:pPr>
            <a:r>
              <a:rPr lang="fr-FR"/>
              <a:t>Introduction à l’automatisation</a:t>
            </a:r>
            <a:endParaRPr/>
          </a:p>
        </p:txBody>
      </p:sp>
      <p:sp>
        <p:nvSpPr>
          <p:cNvPr id="296" name="Google Shape;296;p39"/>
          <p:cNvSpPr txBox="1"/>
          <p:nvPr>
            <p:ph idx="1" type="body"/>
          </p:nvPr>
        </p:nvSpPr>
        <p:spPr>
          <a:xfrm>
            <a:off x="395536" y="1700808"/>
            <a:ext cx="6714600" cy="3329100"/>
          </a:xfrm>
          <a:prstGeom prst="rect">
            <a:avLst/>
          </a:prstGeom>
          <a:noFill/>
          <a:ln>
            <a:noFill/>
          </a:ln>
        </p:spPr>
        <p:txBody>
          <a:bodyPr anchorCtr="0" anchor="t" bIns="0" lIns="0" spcFirstLastPara="1" rIns="0" wrap="square" tIns="0">
            <a:noAutofit/>
          </a:bodyPr>
          <a:lstStyle/>
          <a:p>
            <a:pPr indent="-169069" lvl="0" marL="169069" rtl="0" algn="l">
              <a:lnSpc>
                <a:spcPct val="91666"/>
              </a:lnSpc>
              <a:spcBef>
                <a:spcPts val="0"/>
              </a:spcBef>
              <a:spcAft>
                <a:spcPts val="0"/>
              </a:spcAft>
              <a:buClr>
                <a:schemeClr val="dk2"/>
              </a:buClr>
              <a:buSzPts val="1800"/>
              <a:buFont typeface="Noto Sans Symbols"/>
              <a:buChar char="▪"/>
            </a:pPr>
            <a:r>
              <a:rPr lang="fr-FR" sz="1800"/>
              <a:t>A quel niveau on automatise ? </a:t>
            </a:r>
            <a:endParaRPr/>
          </a:p>
          <a:p>
            <a:pPr indent="0" lvl="1" marL="174784" rtl="0" algn="l">
              <a:lnSpc>
                <a:spcPct val="100000"/>
              </a:lnSpc>
              <a:spcBef>
                <a:spcPts val="210"/>
              </a:spcBef>
              <a:spcAft>
                <a:spcPts val="0"/>
              </a:spcAft>
              <a:buClr>
                <a:schemeClr val="dk2"/>
              </a:buClr>
              <a:buSzPts val="1050"/>
              <a:buNone/>
            </a:pPr>
            <a:r>
              <a:t/>
            </a:r>
            <a:endParaRPr/>
          </a:p>
          <a:p>
            <a:pPr indent="0" lvl="1" marL="174784" rtl="0" algn="l">
              <a:lnSpc>
                <a:spcPct val="100000"/>
              </a:lnSpc>
              <a:spcBef>
                <a:spcPts val="280"/>
              </a:spcBef>
              <a:spcAft>
                <a:spcPts val="0"/>
              </a:spcAft>
              <a:buClr>
                <a:schemeClr val="dk2"/>
              </a:buClr>
              <a:buSzPts val="1400"/>
              <a:buNone/>
            </a:pPr>
            <a:r>
              <a:rPr lang="fr-FR" sz="1400"/>
              <a:t>Les tests unitaire : tester les composants </a:t>
            </a:r>
            <a:endParaRPr sz="1400"/>
          </a:p>
          <a:p>
            <a:pPr indent="0" lvl="1" marL="174784" rtl="0" algn="l">
              <a:lnSpc>
                <a:spcPct val="100000"/>
              </a:lnSpc>
              <a:spcBef>
                <a:spcPts val="280"/>
              </a:spcBef>
              <a:spcAft>
                <a:spcPts val="0"/>
              </a:spcAft>
              <a:buClr>
                <a:schemeClr val="dk2"/>
              </a:buClr>
              <a:buSzPts val="1400"/>
              <a:buNone/>
            </a:pPr>
            <a:r>
              <a:rPr lang="fr-FR" sz="1400"/>
              <a:t>	</a:t>
            </a:r>
            <a:endParaRPr sz="1400"/>
          </a:p>
          <a:p>
            <a:pPr indent="0" lvl="1" marL="174784" rtl="0" algn="l">
              <a:lnSpc>
                <a:spcPct val="100000"/>
              </a:lnSpc>
              <a:spcBef>
                <a:spcPts val="280"/>
              </a:spcBef>
              <a:spcAft>
                <a:spcPts val="0"/>
              </a:spcAft>
              <a:buClr>
                <a:schemeClr val="dk2"/>
              </a:buClr>
              <a:buSzPts val="1400"/>
              <a:buNone/>
            </a:pPr>
            <a:r>
              <a:rPr lang="fr-FR" sz="1400"/>
              <a:t>Les tests d’intégration : tester les interactions entre les composants, les systèmes.</a:t>
            </a:r>
            <a:endParaRPr sz="1400"/>
          </a:p>
          <a:p>
            <a:pPr indent="0" lvl="1" marL="174784" rtl="0" algn="l">
              <a:lnSpc>
                <a:spcPct val="100000"/>
              </a:lnSpc>
              <a:spcBef>
                <a:spcPts val="280"/>
              </a:spcBef>
              <a:spcAft>
                <a:spcPts val="0"/>
              </a:spcAft>
              <a:buClr>
                <a:schemeClr val="dk2"/>
              </a:buClr>
              <a:buSzPts val="1400"/>
              <a:buNone/>
            </a:pPr>
            <a:r>
              <a:t/>
            </a:r>
            <a:endParaRPr sz="1400"/>
          </a:p>
          <a:p>
            <a:pPr indent="0" lvl="1" marL="174784" rtl="0" algn="l">
              <a:lnSpc>
                <a:spcPct val="100000"/>
              </a:lnSpc>
              <a:spcBef>
                <a:spcPts val="280"/>
              </a:spcBef>
              <a:spcAft>
                <a:spcPts val="0"/>
              </a:spcAft>
              <a:buClr>
                <a:schemeClr val="dk2"/>
              </a:buClr>
              <a:buSzPts val="1400"/>
              <a:buNone/>
            </a:pPr>
            <a:r>
              <a:rPr lang="fr-FR" sz="1400"/>
              <a:t>Les tests systèmes : tester les fonctionnalités du système</a:t>
            </a:r>
            <a:endParaRPr sz="1400"/>
          </a:p>
          <a:p>
            <a:pPr indent="0" lvl="1" marL="174784" rtl="0" algn="l">
              <a:lnSpc>
                <a:spcPct val="100000"/>
              </a:lnSpc>
              <a:spcBef>
                <a:spcPts val="280"/>
              </a:spcBef>
              <a:spcAft>
                <a:spcPts val="0"/>
              </a:spcAft>
              <a:buClr>
                <a:schemeClr val="dk2"/>
              </a:buClr>
              <a:buSzPts val="1400"/>
              <a:buNone/>
            </a:pPr>
            <a:r>
              <a:rPr lang="fr-FR" sz="1400"/>
              <a:t>	</a:t>
            </a:r>
            <a:endParaRPr sz="1400"/>
          </a:p>
          <a:p>
            <a:pPr indent="0" lvl="1" marL="174784" rtl="0" algn="l">
              <a:lnSpc>
                <a:spcPct val="100000"/>
              </a:lnSpc>
              <a:spcBef>
                <a:spcPts val="280"/>
              </a:spcBef>
              <a:spcAft>
                <a:spcPts val="0"/>
              </a:spcAft>
              <a:buClr>
                <a:schemeClr val="dk2"/>
              </a:buClr>
              <a:buSzPts val="1400"/>
              <a:buNone/>
            </a:pPr>
            <a:r>
              <a:rPr lang="fr-FR" sz="1400"/>
              <a:t>	</a:t>
            </a:r>
            <a:endParaRPr sz="1400"/>
          </a:p>
          <a:p>
            <a:pPr indent="-214313" lvl="1" marL="389096" rtl="0" algn="l">
              <a:lnSpc>
                <a:spcPct val="100000"/>
              </a:lnSpc>
              <a:spcBef>
                <a:spcPts val="280"/>
              </a:spcBef>
              <a:spcAft>
                <a:spcPts val="0"/>
              </a:spcAft>
              <a:buClr>
                <a:schemeClr val="dk2"/>
              </a:buClr>
              <a:buSzPts val="1400"/>
              <a:buFont typeface="Noto Sans Symbols"/>
              <a:buChar char="🡪"/>
            </a:pPr>
            <a:r>
              <a:rPr lang="fr-FR" sz="1400"/>
              <a:t>L’automatisation est à réaliser à tous les niveaux.</a:t>
            </a:r>
            <a:endParaRPr sz="1400"/>
          </a:p>
          <a:p>
            <a:pPr indent="-125413" lvl="1" marL="389096" rtl="0" algn="l">
              <a:lnSpc>
                <a:spcPct val="100000"/>
              </a:lnSpc>
              <a:spcBef>
                <a:spcPts val="280"/>
              </a:spcBef>
              <a:spcAft>
                <a:spcPts val="0"/>
              </a:spcAft>
              <a:buClr>
                <a:schemeClr val="dk2"/>
              </a:buClr>
              <a:buSzPts val="1400"/>
              <a:buFont typeface="Noto Sans Symbols"/>
              <a:buNone/>
            </a:pPr>
            <a:r>
              <a:t/>
            </a:r>
            <a:endParaRPr sz="1400"/>
          </a:p>
          <a:p>
            <a:pPr indent="0" lvl="2" marL="1143000" rtl="0" algn="l">
              <a:lnSpc>
                <a:spcPct val="100000"/>
              </a:lnSpc>
              <a:spcBef>
                <a:spcPts val="280"/>
              </a:spcBef>
              <a:spcAft>
                <a:spcPts val="0"/>
              </a:spcAft>
              <a:buClr>
                <a:schemeClr val="dk2"/>
              </a:buClr>
              <a:buSzPts val="1400"/>
              <a:buNone/>
            </a:pPr>
            <a:r>
              <a:rPr lang="fr-FR" sz="1400"/>
              <a:t>L’éffort étant réalisé par le bas (plus rapide à exécuter et moins couteux à développer)</a:t>
            </a:r>
            <a:endParaRPr sz="1400"/>
          </a:p>
          <a:p>
            <a:pPr indent="0" lvl="2" marL="1143000" rtl="0" algn="l">
              <a:lnSpc>
                <a:spcPct val="100000"/>
              </a:lnSpc>
              <a:spcBef>
                <a:spcPts val="280"/>
              </a:spcBef>
              <a:spcAft>
                <a:spcPts val="0"/>
              </a:spcAft>
              <a:buClr>
                <a:schemeClr val="dk2"/>
              </a:buClr>
              <a:buSzPts val="1400"/>
              <a:buNone/>
            </a:pPr>
            <a:r>
              <a:rPr lang="fr-FR" sz="1400"/>
              <a:t>Tester séquentiellement les différentes couches de bas en haut.</a:t>
            </a:r>
            <a:endParaRPr sz="1400"/>
          </a:p>
          <a:p>
            <a:pPr indent="-102393" lvl="1" marL="343853" rtl="0" algn="l">
              <a:lnSpc>
                <a:spcPct val="100000"/>
              </a:lnSpc>
              <a:spcBef>
                <a:spcPts val="210"/>
              </a:spcBef>
              <a:spcAft>
                <a:spcPts val="0"/>
              </a:spcAft>
              <a:buClr>
                <a:schemeClr val="dk2"/>
              </a:buClr>
              <a:buSzPts val="1050"/>
              <a:buNone/>
            </a:pPr>
            <a:r>
              <a:t/>
            </a:r>
            <a:endParaRPr/>
          </a:p>
        </p:txBody>
      </p:sp>
      <p:sp>
        <p:nvSpPr>
          <p:cNvPr id="297" name="Google Shape;297;p39"/>
          <p:cNvSpPr txBox="1"/>
          <p:nvPr/>
        </p:nvSpPr>
        <p:spPr>
          <a:xfrm>
            <a:off x="7177100" y="1538790"/>
            <a:ext cx="1602608"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350">
                <a:solidFill>
                  <a:schemeClr val="dk1"/>
                </a:solidFill>
                <a:latin typeface="Calibri"/>
                <a:ea typeface="Calibri"/>
                <a:cs typeface="Calibri"/>
                <a:sym typeface="Calibri"/>
              </a:rPr>
              <a:t>Niveaux de tests</a:t>
            </a:r>
            <a:endParaRPr/>
          </a:p>
        </p:txBody>
      </p:sp>
      <p:sp>
        <p:nvSpPr>
          <p:cNvPr id="298" name="Google Shape;298;p39"/>
          <p:cNvSpPr/>
          <p:nvPr/>
        </p:nvSpPr>
        <p:spPr>
          <a:xfrm>
            <a:off x="5724128" y="3645024"/>
            <a:ext cx="3016994" cy="320898"/>
          </a:xfrm>
          <a:prstGeom prst="trapezoid">
            <a:avLst>
              <a:gd fmla="val 64683" name="adj"/>
            </a:avLst>
          </a:prstGeom>
          <a:solidFill>
            <a:schemeClr val="lt2"/>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400">
                <a:solidFill>
                  <a:schemeClr val="dk1"/>
                </a:solidFill>
                <a:latin typeface="Calibri"/>
                <a:ea typeface="Calibri"/>
                <a:cs typeface="Calibri"/>
                <a:sym typeface="Calibri"/>
              </a:rPr>
              <a:t>Tests d’intégration</a:t>
            </a:r>
            <a:endParaRPr/>
          </a:p>
        </p:txBody>
      </p:sp>
      <p:sp>
        <p:nvSpPr>
          <p:cNvPr id="299" name="Google Shape;299;p39"/>
          <p:cNvSpPr/>
          <p:nvPr/>
        </p:nvSpPr>
        <p:spPr>
          <a:xfrm>
            <a:off x="5940152" y="3284984"/>
            <a:ext cx="2503233" cy="320898"/>
          </a:xfrm>
          <a:prstGeom prst="trapezoid">
            <a:avLst>
              <a:gd fmla="val 64683" name="adj"/>
            </a:avLst>
          </a:prstGeom>
          <a:solidFill>
            <a:schemeClr val="lt2"/>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400">
                <a:solidFill>
                  <a:schemeClr val="dk1"/>
                </a:solidFill>
                <a:latin typeface="Calibri"/>
                <a:ea typeface="Calibri"/>
                <a:cs typeface="Calibri"/>
                <a:sym typeface="Calibri"/>
              </a:rPr>
              <a:t>Tests Système</a:t>
            </a:r>
            <a:endParaRPr/>
          </a:p>
        </p:txBody>
      </p:sp>
      <p:sp>
        <p:nvSpPr>
          <p:cNvPr id="300" name="Google Shape;300;p39"/>
          <p:cNvSpPr/>
          <p:nvPr/>
        </p:nvSpPr>
        <p:spPr>
          <a:xfrm>
            <a:off x="6228184" y="1916832"/>
            <a:ext cx="1979010" cy="1313336"/>
          </a:xfrm>
          <a:prstGeom prst="triangle">
            <a:avLst>
              <a:gd fmla="val 49535" name="adj"/>
            </a:avLst>
          </a:prstGeom>
          <a:solidFill>
            <a:schemeClr val="lt2"/>
          </a:solidFill>
          <a:ln cap="flat" cmpd="sng" w="25400">
            <a:solidFill>
              <a:schemeClr val="accen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fr-FR" sz="1400">
                <a:solidFill>
                  <a:schemeClr val="dk1"/>
                </a:solidFill>
                <a:latin typeface="Calibri"/>
                <a:ea typeface="Calibri"/>
                <a:cs typeface="Calibri"/>
                <a:sym typeface="Calibri"/>
              </a:rPr>
              <a:t>Tests d’acceptation</a:t>
            </a:r>
            <a:endParaRPr/>
          </a:p>
        </p:txBody>
      </p:sp>
      <p:sp>
        <p:nvSpPr>
          <p:cNvPr id="301" name="Google Shape;301;p39"/>
          <p:cNvSpPr/>
          <p:nvPr/>
        </p:nvSpPr>
        <p:spPr>
          <a:xfrm>
            <a:off x="5436096" y="4005064"/>
            <a:ext cx="3600400" cy="360040"/>
          </a:xfrm>
          <a:prstGeom prst="trapezoid">
            <a:avLst>
              <a:gd fmla="val 64683" name="adj"/>
            </a:avLst>
          </a:prstGeom>
          <a:solidFill>
            <a:schemeClr val="lt2"/>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400">
                <a:solidFill>
                  <a:schemeClr val="dk1"/>
                </a:solidFill>
                <a:latin typeface="Calibri"/>
                <a:ea typeface="Calibri"/>
                <a:cs typeface="Calibri"/>
                <a:sym typeface="Calibri"/>
              </a:rPr>
              <a:t>Tests de composants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0"/>
          <p:cNvSpPr txBox="1"/>
          <p:nvPr>
            <p:ph type="title"/>
          </p:nvPr>
        </p:nvSpPr>
        <p:spPr>
          <a:xfrm>
            <a:off x="-540568" y="548680"/>
            <a:ext cx="10153200" cy="472500"/>
          </a:xfrm>
          <a:prstGeom prst="rect">
            <a:avLst/>
          </a:prstGeom>
          <a:noFill/>
          <a:ln>
            <a:noFill/>
          </a:ln>
        </p:spPr>
        <p:txBody>
          <a:bodyPr anchorCtr="0" anchor="t" bIns="0" lIns="0" spcFirstLastPara="1" rIns="0" wrap="square" tIns="0">
            <a:normAutofit fontScale="90000"/>
          </a:bodyPr>
          <a:lstStyle/>
          <a:p>
            <a:pPr indent="-342900" lvl="0" marL="342900" rtl="0" algn="ctr">
              <a:spcBef>
                <a:spcPts val="0"/>
              </a:spcBef>
              <a:spcAft>
                <a:spcPts val="0"/>
              </a:spcAft>
              <a:buClr>
                <a:schemeClr val="dk1"/>
              </a:buClr>
              <a:buSzPct val="100000"/>
              <a:buFont typeface="Noto Sans Symbols"/>
              <a:buChar char="▪"/>
            </a:pPr>
            <a:r>
              <a:rPr lang="fr-FR"/>
              <a:t>Bénéfices et coûts de l’automatisation</a:t>
            </a:r>
            <a:endParaRPr/>
          </a:p>
        </p:txBody>
      </p:sp>
      <p:sp>
        <p:nvSpPr>
          <p:cNvPr id="308" name="Google Shape;308;p40"/>
          <p:cNvSpPr txBox="1"/>
          <p:nvPr>
            <p:ph idx="1" type="body"/>
          </p:nvPr>
        </p:nvSpPr>
        <p:spPr>
          <a:xfrm>
            <a:off x="457200" y="2057400"/>
            <a:ext cx="8532000" cy="3779400"/>
          </a:xfrm>
          <a:prstGeom prst="rect">
            <a:avLst/>
          </a:prstGeom>
          <a:noFill/>
          <a:ln>
            <a:noFill/>
          </a:ln>
        </p:spPr>
        <p:txBody>
          <a:bodyPr anchorCtr="0" anchor="t" bIns="45700" lIns="91425" spcFirstLastPara="1" rIns="91425" wrap="square" tIns="45700">
            <a:noAutofit/>
          </a:bodyPr>
          <a:lstStyle/>
          <a:p>
            <a:pPr indent="-169069" lvl="0" marL="169069" rtl="0" algn="l">
              <a:lnSpc>
                <a:spcPct val="91666"/>
              </a:lnSpc>
              <a:spcBef>
                <a:spcPts val="0"/>
              </a:spcBef>
              <a:spcAft>
                <a:spcPts val="0"/>
              </a:spcAft>
              <a:buClr>
                <a:schemeClr val="dk2"/>
              </a:buClr>
              <a:buSzPts val="1800"/>
              <a:buFont typeface="Noto Sans Symbols"/>
              <a:buChar char="▪"/>
            </a:pPr>
            <a:r>
              <a:rPr b="1" lang="fr-FR" sz="1800"/>
              <a:t>Bénéfices</a:t>
            </a:r>
            <a:r>
              <a:rPr b="1" lang="fr-FR"/>
              <a:t> :</a:t>
            </a:r>
            <a:endParaRPr/>
          </a:p>
          <a:p>
            <a:pPr indent="-83344" lvl="0" marL="169069" rtl="0" algn="l">
              <a:lnSpc>
                <a:spcPct val="122222"/>
              </a:lnSpc>
              <a:spcBef>
                <a:spcPts val="270"/>
              </a:spcBef>
              <a:spcAft>
                <a:spcPts val="0"/>
              </a:spcAft>
              <a:buClr>
                <a:schemeClr val="dk2"/>
              </a:buClr>
              <a:buSzPts val="1350"/>
              <a:buFont typeface="Noto Sans Symbols"/>
              <a:buNone/>
            </a:pPr>
            <a:r>
              <a:t/>
            </a:r>
            <a:endParaRPr b="1"/>
          </a:p>
          <a:p>
            <a:pPr indent="-214313" lvl="0" marL="214313" rtl="0" algn="l">
              <a:lnSpc>
                <a:spcPct val="126923"/>
              </a:lnSpc>
              <a:spcBef>
                <a:spcPts val="260"/>
              </a:spcBef>
              <a:spcAft>
                <a:spcPts val="0"/>
              </a:spcAft>
              <a:buSzPts val="1300"/>
              <a:buChar char="▪"/>
            </a:pPr>
            <a:r>
              <a:rPr lang="fr-FR"/>
              <a:t>Réduction du coût (calcul de ROI)</a:t>
            </a:r>
            <a:endParaRPr/>
          </a:p>
          <a:p>
            <a:pPr indent="-214313" lvl="0" marL="214313" rtl="0" algn="l">
              <a:lnSpc>
                <a:spcPct val="126923"/>
              </a:lnSpc>
              <a:spcBef>
                <a:spcPts val="260"/>
              </a:spcBef>
              <a:spcAft>
                <a:spcPts val="0"/>
              </a:spcAft>
              <a:buSzPts val="1300"/>
              <a:buChar char="▪"/>
            </a:pPr>
            <a:r>
              <a:rPr lang="fr-FR"/>
              <a:t>Possibilité de dérouler les tests de façon régulière</a:t>
            </a:r>
            <a:endParaRPr/>
          </a:p>
          <a:p>
            <a:pPr indent="-214313" lvl="0" marL="214313" rtl="0" algn="l">
              <a:lnSpc>
                <a:spcPct val="126923"/>
              </a:lnSpc>
              <a:spcBef>
                <a:spcPts val="260"/>
              </a:spcBef>
              <a:spcAft>
                <a:spcPts val="0"/>
              </a:spcAft>
              <a:buSzPts val="1300"/>
              <a:buChar char="▪"/>
            </a:pPr>
            <a:r>
              <a:rPr lang="fr-FR"/>
              <a:t>Eviter les erreurs dues au facteur humain</a:t>
            </a:r>
            <a:endParaRPr/>
          </a:p>
          <a:p>
            <a:pPr indent="-214313" lvl="0" marL="214313" rtl="0" algn="l">
              <a:lnSpc>
                <a:spcPct val="126923"/>
              </a:lnSpc>
              <a:spcBef>
                <a:spcPts val="260"/>
              </a:spcBef>
              <a:spcAft>
                <a:spcPts val="0"/>
              </a:spcAft>
              <a:buSzPts val="1300"/>
              <a:buChar char="▪"/>
            </a:pPr>
            <a:r>
              <a:rPr lang="fr-FR"/>
              <a:t>tests de non régression (confort)</a:t>
            </a:r>
            <a:endParaRPr/>
          </a:p>
          <a:p>
            <a:pPr indent="-128588" lvl="0" marL="214313" rtl="0" algn="l">
              <a:lnSpc>
                <a:spcPct val="122222"/>
              </a:lnSpc>
              <a:spcBef>
                <a:spcPts val="270"/>
              </a:spcBef>
              <a:spcAft>
                <a:spcPts val="0"/>
              </a:spcAft>
              <a:buSzPts val="1350"/>
              <a:buNone/>
            </a:pPr>
            <a:r>
              <a:t/>
            </a:r>
            <a:endParaRPr/>
          </a:p>
          <a:p>
            <a:pPr indent="-169069" lvl="0" marL="169069" rtl="0" algn="l">
              <a:lnSpc>
                <a:spcPct val="91666"/>
              </a:lnSpc>
              <a:spcBef>
                <a:spcPts val="360"/>
              </a:spcBef>
              <a:spcAft>
                <a:spcPts val="0"/>
              </a:spcAft>
              <a:buClr>
                <a:schemeClr val="dk2"/>
              </a:buClr>
              <a:buSzPts val="1800"/>
              <a:buFont typeface="Noto Sans Symbols"/>
              <a:buChar char="▪"/>
            </a:pPr>
            <a:r>
              <a:rPr b="1" lang="fr-FR" sz="1800"/>
              <a:t>Coûts :</a:t>
            </a:r>
            <a:endParaRPr/>
          </a:p>
          <a:p>
            <a:pPr indent="-83344" lvl="0" marL="169069" rtl="0" algn="l">
              <a:lnSpc>
                <a:spcPct val="122222"/>
              </a:lnSpc>
              <a:spcBef>
                <a:spcPts val="270"/>
              </a:spcBef>
              <a:spcAft>
                <a:spcPts val="0"/>
              </a:spcAft>
              <a:buClr>
                <a:schemeClr val="dk2"/>
              </a:buClr>
              <a:buSzPts val="1350"/>
              <a:buFont typeface="Noto Sans Symbols"/>
              <a:buNone/>
            </a:pPr>
            <a:r>
              <a:t/>
            </a:r>
            <a:endParaRPr b="1"/>
          </a:p>
          <a:p>
            <a:pPr indent="-214313" lvl="0" marL="214313" rtl="0" algn="l">
              <a:lnSpc>
                <a:spcPct val="126923"/>
              </a:lnSpc>
              <a:spcBef>
                <a:spcPts val="260"/>
              </a:spcBef>
              <a:spcAft>
                <a:spcPts val="0"/>
              </a:spcAft>
              <a:buSzPts val="1300"/>
              <a:buChar char="▪"/>
            </a:pPr>
            <a:r>
              <a:rPr lang="fr-FR"/>
              <a:t>Mise en place infrastructure</a:t>
            </a:r>
            <a:endParaRPr/>
          </a:p>
          <a:p>
            <a:pPr indent="-214313" lvl="0" marL="214313" rtl="0" algn="l">
              <a:lnSpc>
                <a:spcPct val="126923"/>
              </a:lnSpc>
              <a:spcBef>
                <a:spcPts val="260"/>
              </a:spcBef>
              <a:spcAft>
                <a:spcPts val="0"/>
              </a:spcAft>
              <a:buSzPts val="1300"/>
              <a:buChar char="▪"/>
            </a:pPr>
            <a:r>
              <a:rPr lang="fr-FR"/>
              <a:t>Montée en compétence sur l’outil</a:t>
            </a:r>
            <a:endParaRPr/>
          </a:p>
          <a:p>
            <a:pPr indent="-214313" lvl="0" marL="214313" rtl="0" algn="l">
              <a:lnSpc>
                <a:spcPct val="126923"/>
              </a:lnSpc>
              <a:spcBef>
                <a:spcPts val="260"/>
              </a:spcBef>
              <a:spcAft>
                <a:spcPts val="0"/>
              </a:spcAft>
              <a:buSzPts val="1300"/>
              <a:buChar char="▪"/>
            </a:pPr>
            <a:r>
              <a:rPr lang="fr-FR"/>
              <a:t>Elaboration et maintenance des scripts</a:t>
            </a:r>
            <a:endParaRPr/>
          </a:p>
          <a:p>
            <a:pPr indent="-83344" lvl="0" marL="169069" rtl="0" algn="l">
              <a:lnSpc>
                <a:spcPct val="122222"/>
              </a:lnSpc>
              <a:spcBef>
                <a:spcPts val="270"/>
              </a:spcBef>
              <a:spcAft>
                <a:spcPts val="0"/>
              </a:spcAft>
              <a:buClr>
                <a:schemeClr val="dk2"/>
              </a:buClr>
              <a:buSzPts val="1350"/>
              <a:buFont typeface="Noto Sans Symbols"/>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305991" y="404813"/>
            <a:ext cx="8152200" cy="863700"/>
          </a:xfrm>
          <a:prstGeom prst="rect">
            <a:avLst/>
          </a:prstGeom>
          <a:noFill/>
          <a:ln>
            <a:noFill/>
          </a:ln>
        </p:spPr>
        <p:txBody>
          <a:bodyPr anchorCtr="0" anchor="t" bIns="0" lIns="0" spcFirstLastPara="1" rIns="0" wrap="square" tIns="0">
            <a:normAutofit/>
          </a:bodyPr>
          <a:lstStyle/>
          <a:p>
            <a:pPr indent="0" lvl="0" marL="0" rtl="0" algn="ctr">
              <a:spcBef>
                <a:spcPts val="0"/>
              </a:spcBef>
              <a:spcAft>
                <a:spcPts val="0"/>
              </a:spcAft>
              <a:buClr>
                <a:schemeClr val="dk1"/>
              </a:buClr>
              <a:buSzPts val="4400"/>
              <a:buFont typeface="Calibri"/>
              <a:buNone/>
            </a:pPr>
            <a:r>
              <a:rPr lang="fr-FR"/>
              <a:t>Introduction à l’automatisation</a:t>
            </a:r>
            <a:endParaRPr/>
          </a:p>
        </p:txBody>
      </p:sp>
      <p:sp>
        <p:nvSpPr>
          <p:cNvPr id="314" name="Google Shape;314;p41"/>
          <p:cNvSpPr txBox="1"/>
          <p:nvPr>
            <p:ph idx="1" type="body"/>
          </p:nvPr>
        </p:nvSpPr>
        <p:spPr>
          <a:xfrm>
            <a:off x="305991" y="1917742"/>
            <a:ext cx="8532000" cy="3887400"/>
          </a:xfrm>
          <a:prstGeom prst="rect">
            <a:avLst/>
          </a:prstGeom>
          <a:noFill/>
          <a:ln>
            <a:noFill/>
          </a:ln>
        </p:spPr>
        <p:txBody>
          <a:bodyPr anchorCtr="0" anchor="t" bIns="45700" lIns="91425" spcFirstLastPara="1" rIns="91425" wrap="square" tIns="45700">
            <a:noAutofit/>
          </a:bodyPr>
          <a:lstStyle/>
          <a:p>
            <a:pPr indent="-169069" lvl="0" marL="169069" rtl="0" algn="l">
              <a:lnSpc>
                <a:spcPct val="126923"/>
              </a:lnSpc>
              <a:spcBef>
                <a:spcPts val="0"/>
              </a:spcBef>
              <a:spcAft>
                <a:spcPts val="0"/>
              </a:spcAft>
              <a:buClr>
                <a:schemeClr val="dk2"/>
              </a:buClr>
              <a:buSzPts val="1300"/>
              <a:buFont typeface="Noto Sans Symbols"/>
              <a:buChar char="▪"/>
            </a:pPr>
            <a:r>
              <a:rPr lang="fr-FR"/>
              <a:t>Quelles sont les caractéristiques d’une bonne automatisation ? </a:t>
            </a:r>
            <a:endParaRPr/>
          </a:p>
          <a:p>
            <a:pPr indent="0" lvl="1" marL="0" rtl="0" algn="l">
              <a:lnSpc>
                <a:spcPct val="90000"/>
              </a:lnSpc>
              <a:spcBef>
                <a:spcPts val="0"/>
              </a:spcBef>
              <a:spcAft>
                <a:spcPts val="0"/>
              </a:spcAft>
              <a:buClr>
                <a:schemeClr val="dk1"/>
              </a:buClr>
              <a:buSzPts val="1200"/>
              <a:buNone/>
            </a:pPr>
            <a:r>
              <a:t/>
            </a:r>
            <a:endParaRPr b="1" sz="1200">
              <a:latin typeface="Calibri"/>
              <a:ea typeface="Calibri"/>
              <a:cs typeface="Calibri"/>
              <a:sym typeface="Calibri"/>
            </a:endParaRPr>
          </a:p>
          <a:p>
            <a:pPr indent="0" lvl="1" marL="0" rtl="0" algn="l">
              <a:lnSpc>
                <a:spcPct val="90000"/>
              </a:lnSpc>
              <a:spcBef>
                <a:spcPts val="180"/>
              </a:spcBef>
              <a:spcAft>
                <a:spcPts val="0"/>
              </a:spcAft>
              <a:buClr>
                <a:schemeClr val="dk1"/>
              </a:buClr>
              <a:buSzPts val="1200"/>
              <a:buChar char="–"/>
            </a:pPr>
            <a:r>
              <a:rPr b="1" lang="fr-FR" sz="1200">
                <a:latin typeface="Calibri"/>
                <a:ea typeface="Calibri"/>
                <a:cs typeface="Calibri"/>
                <a:sym typeface="Calibri"/>
              </a:rPr>
              <a:t>Au niveau de son utilisation générale </a:t>
            </a:r>
            <a:endParaRPr/>
          </a:p>
          <a:p>
            <a:pPr indent="76200" lvl="1" marL="0" rtl="0" algn="l">
              <a:lnSpc>
                <a:spcPct val="90000"/>
              </a:lnSpc>
              <a:spcBef>
                <a:spcPts val="180"/>
              </a:spcBef>
              <a:spcAft>
                <a:spcPts val="0"/>
              </a:spcAft>
              <a:buClr>
                <a:schemeClr val="dk1"/>
              </a:buClr>
              <a:buSzPts val="1200"/>
              <a:buNone/>
            </a:pPr>
            <a:r>
              <a:t/>
            </a:r>
            <a:endParaRPr b="1" sz="1200">
              <a:latin typeface="Calibri"/>
              <a:ea typeface="Calibri"/>
              <a:cs typeface="Calibri"/>
              <a:sym typeface="Calibri"/>
            </a:endParaRPr>
          </a:p>
          <a:p>
            <a:pPr indent="0" lvl="1" marL="0" rtl="0" algn="l">
              <a:lnSpc>
                <a:spcPct val="90000"/>
              </a:lnSpc>
              <a:spcBef>
                <a:spcPts val="180"/>
              </a:spcBef>
              <a:spcAft>
                <a:spcPts val="0"/>
              </a:spcAft>
              <a:buClr>
                <a:schemeClr val="dk1"/>
              </a:buClr>
              <a:buSzPts val="1200"/>
              <a:buChar char="–"/>
            </a:pPr>
            <a:r>
              <a:rPr b="1" lang="fr-FR" sz="1200">
                <a:latin typeface="Calibri"/>
                <a:ea typeface="Calibri"/>
                <a:cs typeface="Calibri"/>
                <a:sym typeface="Calibri"/>
              </a:rPr>
              <a:t>Au niveau de son implémentation </a:t>
            </a:r>
            <a:endParaRPr/>
          </a:p>
          <a:p>
            <a:pPr indent="76200" lvl="1" marL="0" rtl="0" algn="l">
              <a:lnSpc>
                <a:spcPct val="90000"/>
              </a:lnSpc>
              <a:spcBef>
                <a:spcPts val="180"/>
              </a:spcBef>
              <a:spcAft>
                <a:spcPts val="0"/>
              </a:spcAft>
              <a:buClr>
                <a:schemeClr val="dk1"/>
              </a:buClr>
              <a:buSzPts val="1200"/>
              <a:buNone/>
            </a:pPr>
            <a:r>
              <a:t/>
            </a:r>
            <a:endParaRPr b="1" sz="1200">
              <a:latin typeface="Calibri"/>
              <a:ea typeface="Calibri"/>
              <a:cs typeface="Calibri"/>
              <a:sym typeface="Calibri"/>
            </a:endParaRPr>
          </a:p>
          <a:p>
            <a:pPr indent="0" lvl="1" marL="0" rtl="0" algn="l">
              <a:lnSpc>
                <a:spcPct val="90000"/>
              </a:lnSpc>
              <a:spcBef>
                <a:spcPts val="180"/>
              </a:spcBef>
              <a:spcAft>
                <a:spcPts val="0"/>
              </a:spcAft>
              <a:buClr>
                <a:schemeClr val="dk1"/>
              </a:buClr>
              <a:buSzPts val="1200"/>
              <a:buChar char="–"/>
            </a:pPr>
            <a:r>
              <a:rPr b="1" lang="fr-FR" sz="1200">
                <a:latin typeface="Calibri"/>
                <a:ea typeface="Calibri"/>
                <a:cs typeface="Calibri"/>
                <a:sym typeface="Calibri"/>
              </a:rPr>
              <a:t>Au niveau de l’exécution des tests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2"/>
          <p:cNvSpPr txBox="1"/>
          <p:nvPr>
            <p:ph type="title"/>
          </p:nvPr>
        </p:nvSpPr>
        <p:spPr>
          <a:xfrm>
            <a:off x="305991" y="404813"/>
            <a:ext cx="8152200" cy="863700"/>
          </a:xfrm>
          <a:prstGeom prst="rect">
            <a:avLst/>
          </a:prstGeom>
          <a:noFill/>
          <a:ln>
            <a:noFill/>
          </a:ln>
        </p:spPr>
        <p:txBody>
          <a:bodyPr anchorCtr="0" anchor="t" bIns="0" lIns="0" spcFirstLastPara="1" rIns="0" wrap="square" tIns="0">
            <a:normAutofit/>
          </a:bodyPr>
          <a:lstStyle/>
          <a:p>
            <a:pPr indent="0" lvl="0" marL="0" rtl="0" algn="ctr">
              <a:spcBef>
                <a:spcPts val="0"/>
              </a:spcBef>
              <a:spcAft>
                <a:spcPts val="0"/>
              </a:spcAft>
              <a:buClr>
                <a:schemeClr val="dk1"/>
              </a:buClr>
              <a:buSzPts val="4400"/>
              <a:buFont typeface="Calibri"/>
              <a:buNone/>
            </a:pPr>
            <a:r>
              <a:rPr lang="fr-FR"/>
              <a:t>Introduction à l’automatisation</a:t>
            </a:r>
            <a:endParaRPr/>
          </a:p>
        </p:txBody>
      </p:sp>
      <p:sp>
        <p:nvSpPr>
          <p:cNvPr id="320" name="Google Shape;320;p42"/>
          <p:cNvSpPr txBox="1"/>
          <p:nvPr>
            <p:ph idx="1" type="body"/>
          </p:nvPr>
        </p:nvSpPr>
        <p:spPr>
          <a:xfrm>
            <a:off x="305991" y="1917742"/>
            <a:ext cx="8532000" cy="3887400"/>
          </a:xfrm>
          <a:prstGeom prst="rect">
            <a:avLst/>
          </a:prstGeom>
          <a:noFill/>
          <a:ln>
            <a:noFill/>
          </a:ln>
        </p:spPr>
        <p:txBody>
          <a:bodyPr anchorCtr="0" anchor="t" bIns="45700" lIns="91425" spcFirstLastPara="1" rIns="91425" wrap="square" tIns="45700">
            <a:noAutofit/>
          </a:bodyPr>
          <a:lstStyle/>
          <a:p>
            <a:pPr indent="-169069" lvl="0" marL="169069" rtl="0" algn="l">
              <a:lnSpc>
                <a:spcPct val="117857"/>
              </a:lnSpc>
              <a:spcBef>
                <a:spcPts val="0"/>
              </a:spcBef>
              <a:spcAft>
                <a:spcPts val="0"/>
              </a:spcAft>
              <a:buClr>
                <a:schemeClr val="dk2"/>
              </a:buClr>
              <a:buSzPts val="1400"/>
              <a:buFont typeface="Noto Sans Symbols"/>
              <a:buChar char="▪"/>
            </a:pPr>
            <a:r>
              <a:rPr lang="fr-FR" sz="1400"/>
              <a:t>Quelles sont les caractéristiques d’une bonne automatisation ? </a:t>
            </a:r>
            <a:endParaRPr/>
          </a:p>
          <a:p>
            <a:pPr indent="0" lvl="1" marL="0" rtl="0" algn="l">
              <a:lnSpc>
                <a:spcPct val="90000"/>
              </a:lnSpc>
              <a:spcBef>
                <a:spcPts val="0"/>
              </a:spcBef>
              <a:spcAft>
                <a:spcPts val="0"/>
              </a:spcAft>
              <a:buClr>
                <a:schemeClr val="dk1"/>
              </a:buClr>
              <a:buSzPts val="1400"/>
              <a:buNone/>
            </a:pPr>
            <a:r>
              <a:t/>
            </a:r>
            <a:endParaRPr b="1" sz="1400">
              <a:latin typeface="Calibri"/>
              <a:ea typeface="Calibri"/>
              <a:cs typeface="Calibri"/>
              <a:sym typeface="Calibri"/>
            </a:endParaRPr>
          </a:p>
          <a:p>
            <a:pPr indent="0" lvl="1" marL="0" rtl="0" algn="l">
              <a:lnSpc>
                <a:spcPct val="90000"/>
              </a:lnSpc>
              <a:spcBef>
                <a:spcPts val="210"/>
              </a:spcBef>
              <a:spcAft>
                <a:spcPts val="0"/>
              </a:spcAft>
              <a:buClr>
                <a:schemeClr val="dk1"/>
              </a:buClr>
              <a:buSzPts val="1400"/>
              <a:buChar char="–"/>
            </a:pPr>
            <a:r>
              <a:rPr b="1" lang="fr-FR" sz="1400">
                <a:latin typeface="Calibri"/>
                <a:ea typeface="Calibri"/>
                <a:cs typeface="Calibri"/>
                <a:sym typeface="Calibri"/>
              </a:rPr>
              <a:t>Dans son utilisation générale, il doit comporter des principes de </a:t>
            </a:r>
            <a:endParaRPr/>
          </a:p>
          <a:p>
            <a:pPr indent="-128587" lvl="2" marL="296465" rtl="0" algn="l">
              <a:lnSpc>
                <a:spcPct val="90000"/>
              </a:lnSpc>
              <a:spcBef>
                <a:spcPts val="210"/>
              </a:spcBef>
              <a:spcAft>
                <a:spcPts val="0"/>
              </a:spcAft>
              <a:buClr>
                <a:schemeClr val="dk1"/>
              </a:buClr>
              <a:buSzPts val="1400"/>
              <a:buChar char="•"/>
            </a:pPr>
            <a:r>
              <a:rPr lang="fr-FR" sz="1400">
                <a:latin typeface="Calibri"/>
                <a:ea typeface="Calibri"/>
                <a:cs typeface="Calibri"/>
                <a:sym typeface="Calibri"/>
              </a:rPr>
              <a:t>Maintenabilité </a:t>
            </a:r>
            <a:endParaRPr/>
          </a:p>
          <a:p>
            <a:pPr indent="-128587" lvl="2" marL="296465" rtl="0" algn="l">
              <a:lnSpc>
                <a:spcPct val="90000"/>
              </a:lnSpc>
              <a:spcBef>
                <a:spcPts val="210"/>
              </a:spcBef>
              <a:spcAft>
                <a:spcPts val="0"/>
              </a:spcAft>
              <a:buClr>
                <a:schemeClr val="dk1"/>
              </a:buClr>
              <a:buSzPts val="1400"/>
              <a:buChar char="•"/>
            </a:pPr>
            <a:r>
              <a:rPr lang="fr-FR" sz="1400">
                <a:latin typeface="Calibri"/>
                <a:ea typeface="Calibri"/>
                <a:cs typeface="Calibri"/>
                <a:sym typeface="Calibri"/>
              </a:rPr>
              <a:t>Utilisabilité </a:t>
            </a:r>
            <a:endParaRPr/>
          </a:p>
          <a:p>
            <a:pPr indent="-128587" lvl="2" marL="296465" rtl="0" algn="l">
              <a:lnSpc>
                <a:spcPct val="90000"/>
              </a:lnSpc>
              <a:spcBef>
                <a:spcPts val="210"/>
              </a:spcBef>
              <a:spcAft>
                <a:spcPts val="0"/>
              </a:spcAft>
              <a:buClr>
                <a:schemeClr val="dk1"/>
              </a:buClr>
              <a:buSzPts val="1400"/>
              <a:buChar char="•"/>
            </a:pPr>
            <a:r>
              <a:rPr lang="fr-FR" sz="1400">
                <a:latin typeface="Calibri"/>
                <a:ea typeface="Calibri"/>
                <a:cs typeface="Calibri"/>
                <a:sym typeface="Calibri"/>
              </a:rPr>
              <a:t>Robustesse</a:t>
            </a:r>
            <a:endParaRPr/>
          </a:p>
          <a:p>
            <a:pPr indent="-128587" lvl="2" marL="296465" rtl="0" algn="l">
              <a:lnSpc>
                <a:spcPct val="90000"/>
              </a:lnSpc>
              <a:spcBef>
                <a:spcPts val="210"/>
              </a:spcBef>
              <a:spcAft>
                <a:spcPts val="0"/>
              </a:spcAft>
              <a:buClr>
                <a:schemeClr val="dk1"/>
              </a:buClr>
              <a:buSzPts val="1400"/>
              <a:buChar char="•"/>
            </a:pPr>
            <a:r>
              <a:rPr lang="fr-FR" sz="1400">
                <a:latin typeface="Calibri"/>
                <a:ea typeface="Calibri"/>
                <a:cs typeface="Calibri"/>
                <a:sym typeface="Calibri"/>
              </a:rPr>
              <a:t>Fiabilité </a:t>
            </a:r>
            <a:endParaRPr/>
          </a:p>
          <a:p>
            <a:pPr indent="-128587" lvl="2" marL="296465" rtl="0" algn="l">
              <a:lnSpc>
                <a:spcPct val="90000"/>
              </a:lnSpc>
              <a:spcBef>
                <a:spcPts val="210"/>
              </a:spcBef>
              <a:spcAft>
                <a:spcPts val="0"/>
              </a:spcAft>
              <a:buClr>
                <a:schemeClr val="dk1"/>
              </a:buClr>
              <a:buSzPts val="1400"/>
              <a:buChar char="•"/>
            </a:pPr>
            <a:r>
              <a:rPr lang="fr-FR" sz="1400">
                <a:latin typeface="Calibri"/>
                <a:ea typeface="Calibri"/>
                <a:cs typeface="Calibri"/>
                <a:sym typeface="Calibri"/>
              </a:rPr>
              <a:t>Performance </a:t>
            </a:r>
            <a:endParaRPr/>
          </a:p>
          <a:p>
            <a:pPr indent="-128587" lvl="2" marL="296465" rtl="0" algn="l">
              <a:lnSpc>
                <a:spcPct val="90000"/>
              </a:lnSpc>
              <a:spcBef>
                <a:spcPts val="210"/>
              </a:spcBef>
              <a:spcAft>
                <a:spcPts val="0"/>
              </a:spcAft>
              <a:buClr>
                <a:schemeClr val="dk1"/>
              </a:buClr>
              <a:buSzPts val="1400"/>
              <a:buChar char="•"/>
            </a:pPr>
            <a:r>
              <a:rPr lang="fr-FR" sz="1400">
                <a:latin typeface="Calibri"/>
                <a:ea typeface="Calibri"/>
                <a:cs typeface="Calibri"/>
                <a:sym typeface="Calibri"/>
              </a:rPr>
              <a:t>Portabilité</a:t>
            </a:r>
            <a:endParaRPr/>
          </a:p>
          <a:p>
            <a:pPr indent="-128587" lvl="2" marL="296465" rtl="0" algn="l">
              <a:lnSpc>
                <a:spcPct val="90000"/>
              </a:lnSpc>
              <a:spcBef>
                <a:spcPts val="210"/>
              </a:spcBef>
              <a:spcAft>
                <a:spcPts val="0"/>
              </a:spcAft>
              <a:buClr>
                <a:schemeClr val="dk1"/>
              </a:buClr>
              <a:buSzPts val="1400"/>
              <a:buChar char="•"/>
            </a:pPr>
            <a:r>
              <a:rPr lang="fr-FR" sz="1400">
                <a:latin typeface="Calibri"/>
                <a:ea typeface="Calibri"/>
                <a:cs typeface="Calibri"/>
                <a:sym typeface="Calibri"/>
              </a:rPr>
              <a:t>D’efficacité (lié à l’architecture, aux méthodes)</a:t>
            </a:r>
            <a:endParaRPr/>
          </a:p>
          <a:p>
            <a:pPr indent="0" lvl="1" marL="0" rtl="0" algn="l">
              <a:lnSpc>
                <a:spcPct val="90000"/>
              </a:lnSpc>
              <a:spcBef>
                <a:spcPts val="210"/>
              </a:spcBef>
              <a:spcAft>
                <a:spcPts val="0"/>
              </a:spcAft>
              <a:buClr>
                <a:schemeClr val="dk1"/>
              </a:buClr>
              <a:buSzPts val="1400"/>
              <a:buChar char="–"/>
            </a:pPr>
            <a:r>
              <a:rPr b="1" lang="fr-FR" sz="1400">
                <a:latin typeface="Calibri"/>
                <a:ea typeface="Calibri"/>
                <a:cs typeface="Calibri"/>
                <a:sym typeface="Calibri"/>
              </a:rPr>
              <a:t>L’implémentation des tests automatisés  doit</a:t>
            </a:r>
            <a:endParaRPr/>
          </a:p>
          <a:p>
            <a:pPr indent="-128587" lvl="2" marL="296465" rtl="0" algn="l">
              <a:lnSpc>
                <a:spcPct val="90000"/>
              </a:lnSpc>
              <a:spcBef>
                <a:spcPts val="210"/>
              </a:spcBef>
              <a:spcAft>
                <a:spcPts val="0"/>
              </a:spcAft>
              <a:buClr>
                <a:schemeClr val="dk1"/>
              </a:buClr>
              <a:buSzPts val="1400"/>
              <a:buChar char="•"/>
            </a:pPr>
            <a:r>
              <a:rPr lang="fr-FR" sz="1400">
                <a:latin typeface="Calibri"/>
                <a:ea typeface="Calibri"/>
                <a:cs typeface="Calibri"/>
                <a:sym typeface="Calibri"/>
              </a:rPr>
              <a:t>Être configurable (règles d’arrêt en cas d’échec)</a:t>
            </a:r>
            <a:endParaRPr/>
          </a:p>
          <a:p>
            <a:pPr indent="-128587" lvl="2" marL="296465" rtl="0" algn="l">
              <a:lnSpc>
                <a:spcPct val="90000"/>
              </a:lnSpc>
              <a:spcBef>
                <a:spcPts val="210"/>
              </a:spcBef>
              <a:spcAft>
                <a:spcPts val="0"/>
              </a:spcAft>
              <a:buClr>
                <a:schemeClr val="dk1"/>
              </a:buClr>
              <a:buSzPts val="1400"/>
              <a:buChar char="•"/>
            </a:pPr>
            <a:r>
              <a:rPr lang="fr-FR" sz="1400">
                <a:latin typeface="Calibri"/>
                <a:ea typeface="Calibri"/>
                <a:cs typeface="Calibri"/>
                <a:sym typeface="Calibri"/>
              </a:rPr>
              <a:t>Être structuré, modulaire en différents niveaux de développement</a:t>
            </a:r>
            <a:endParaRPr/>
          </a:p>
          <a:p>
            <a:pPr indent="-128587" lvl="2" marL="296465" rtl="0" algn="l">
              <a:lnSpc>
                <a:spcPct val="90000"/>
              </a:lnSpc>
              <a:spcBef>
                <a:spcPts val="210"/>
              </a:spcBef>
              <a:spcAft>
                <a:spcPts val="0"/>
              </a:spcAft>
              <a:buClr>
                <a:schemeClr val="dk1"/>
              </a:buClr>
              <a:buSzPts val="1400"/>
              <a:buChar char="•"/>
            </a:pPr>
            <a:r>
              <a:rPr lang="fr-FR" sz="1400">
                <a:latin typeface="Calibri"/>
                <a:ea typeface="Calibri"/>
                <a:cs typeface="Calibri"/>
                <a:sym typeface="Calibri"/>
              </a:rPr>
              <a:t>Être indépendant de l’environnement et de ces données</a:t>
            </a:r>
            <a:endParaRPr/>
          </a:p>
          <a:p>
            <a:pPr indent="0" lvl="1" marL="0" rtl="0" algn="l">
              <a:lnSpc>
                <a:spcPct val="90000"/>
              </a:lnSpc>
              <a:spcBef>
                <a:spcPts val="210"/>
              </a:spcBef>
              <a:spcAft>
                <a:spcPts val="0"/>
              </a:spcAft>
              <a:buClr>
                <a:schemeClr val="dk1"/>
              </a:buClr>
              <a:buSzPts val="1400"/>
              <a:buChar char="–"/>
            </a:pPr>
            <a:r>
              <a:rPr b="1" lang="fr-FR" sz="1400">
                <a:latin typeface="Calibri"/>
                <a:ea typeface="Calibri"/>
                <a:cs typeface="Calibri"/>
                <a:sym typeface="Calibri"/>
              </a:rPr>
              <a:t>Dans l’exécution des tests</a:t>
            </a:r>
            <a:endParaRPr/>
          </a:p>
          <a:p>
            <a:pPr indent="-128587" lvl="2" marL="296465" rtl="0" algn="l">
              <a:lnSpc>
                <a:spcPct val="90000"/>
              </a:lnSpc>
              <a:spcBef>
                <a:spcPts val="210"/>
              </a:spcBef>
              <a:spcAft>
                <a:spcPts val="0"/>
              </a:spcAft>
              <a:buClr>
                <a:schemeClr val="dk1"/>
              </a:buClr>
              <a:buSzPts val="1400"/>
              <a:buChar char="•"/>
            </a:pPr>
            <a:r>
              <a:rPr lang="fr-FR" sz="1400">
                <a:latin typeface="Calibri"/>
                <a:ea typeface="Calibri"/>
                <a:cs typeface="Calibri"/>
                <a:sym typeface="Calibri"/>
              </a:rPr>
              <a:t>Le mode d’exécution doit être simple et efficace</a:t>
            </a:r>
            <a:endParaRPr/>
          </a:p>
          <a:p>
            <a:pPr indent="-128587" lvl="2" marL="296465" rtl="0" algn="l">
              <a:lnSpc>
                <a:spcPct val="90000"/>
              </a:lnSpc>
              <a:spcBef>
                <a:spcPts val="210"/>
              </a:spcBef>
              <a:spcAft>
                <a:spcPts val="0"/>
              </a:spcAft>
              <a:buClr>
                <a:schemeClr val="dk1"/>
              </a:buClr>
              <a:buSzPts val="1400"/>
              <a:buChar char="•"/>
            </a:pPr>
            <a:r>
              <a:rPr lang="fr-FR" sz="1400">
                <a:latin typeface="Calibri"/>
                <a:ea typeface="Calibri"/>
                <a:cs typeface="Calibri"/>
                <a:sym typeface="Calibri"/>
              </a:rPr>
              <a:t>Les rapports d’exécution sont exploitables pour analyse</a:t>
            </a:r>
            <a:endParaRPr/>
          </a:p>
          <a:p>
            <a:pPr indent="-128587" lvl="2" marL="296465" rtl="0" algn="l">
              <a:lnSpc>
                <a:spcPct val="90000"/>
              </a:lnSpc>
              <a:spcBef>
                <a:spcPts val="210"/>
              </a:spcBef>
              <a:spcAft>
                <a:spcPts val="0"/>
              </a:spcAft>
              <a:buClr>
                <a:schemeClr val="dk1"/>
              </a:buClr>
              <a:buSzPts val="1400"/>
              <a:buChar char="•"/>
            </a:pPr>
            <a:r>
              <a:rPr lang="fr-FR" sz="1400">
                <a:latin typeface="Calibri"/>
                <a:ea typeface="Calibri"/>
                <a:cs typeface="Calibri"/>
                <a:sym typeface="Calibri"/>
              </a:rPr>
              <a:t>Chaque rapport d’exécution doit être historisé</a:t>
            </a:r>
            <a:endParaRPr sz="1400"/>
          </a:p>
        </p:txBody>
      </p:sp>
      <p:sp>
        <p:nvSpPr>
          <p:cNvPr id="321" name="Google Shape;321;p42"/>
          <p:cNvSpPr txBox="1"/>
          <p:nvPr/>
        </p:nvSpPr>
        <p:spPr>
          <a:xfrm>
            <a:off x="5004048" y="3140968"/>
            <a:ext cx="334837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350">
                <a:solidFill>
                  <a:schemeClr val="dk2"/>
                </a:solidFill>
                <a:latin typeface="Verdana"/>
                <a:ea typeface="Verdana"/>
                <a:cs typeface="Verdana"/>
                <a:sym typeface="Verdana"/>
              </a:rPr>
              <a:t>Toutes ces caractéristiques  permettront de réduire la charge de développement, de maintenance et d’utilisation des tests automatisés.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3"/>
          <p:cNvSpPr txBox="1"/>
          <p:nvPr>
            <p:ph type="title"/>
          </p:nvPr>
        </p:nvSpPr>
        <p:spPr>
          <a:xfrm>
            <a:off x="305991" y="404813"/>
            <a:ext cx="8152200" cy="863700"/>
          </a:xfrm>
          <a:prstGeom prst="rect">
            <a:avLst/>
          </a:prstGeom>
          <a:noFill/>
          <a:ln>
            <a:noFill/>
          </a:ln>
        </p:spPr>
        <p:txBody>
          <a:bodyPr anchorCtr="0" anchor="t" bIns="0" lIns="0" spcFirstLastPara="1" rIns="0" wrap="square" tIns="0">
            <a:normAutofit/>
          </a:bodyPr>
          <a:lstStyle/>
          <a:p>
            <a:pPr indent="-279400" lvl="0" marL="169069" rtl="0" algn="ctr">
              <a:spcBef>
                <a:spcPts val="0"/>
              </a:spcBef>
              <a:spcAft>
                <a:spcPts val="0"/>
              </a:spcAft>
              <a:buClr>
                <a:schemeClr val="dk2"/>
              </a:buClr>
              <a:buSzPts val="4400"/>
              <a:buFont typeface="Noto Sans Symbols"/>
              <a:buChar char="▪"/>
            </a:pPr>
            <a:r>
              <a:rPr lang="fr-FR"/>
              <a:t>Gestion du jeu de données</a:t>
            </a:r>
            <a:endParaRPr b="1" sz="1800">
              <a:latin typeface="Calibri"/>
              <a:ea typeface="Calibri"/>
              <a:cs typeface="Calibri"/>
              <a:sym typeface="Calibri"/>
            </a:endParaRPr>
          </a:p>
        </p:txBody>
      </p:sp>
      <p:sp>
        <p:nvSpPr>
          <p:cNvPr id="327" name="Google Shape;327;p43"/>
          <p:cNvSpPr txBox="1"/>
          <p:nvPr>
            <p:ph idx="1" type="body"/>
          </p:nvPr>
        </p:nvSpPr>
        <p:spPr>
          <a:xfrm>
            <a:off x="305991" y="1605915"/>
            <a:ext cx="8532000" cy="4199400"/>
          </a:xfrm>
          <a:prstGeom prst="rect">
            <a:avLst/>
          </a:prstGeom>
          <a:noFill/>
          <a:ln>
            <a:noFill/>
          </a:ln>
        </p:spPr>
        <p:txBody>
          <a:bodyPr anchorCtr="0" anchor="t" bIns="45700" lIns="91425" spcFirstLastPara="1" rIns="91425" wrap="square" tIns="45700">
            <a:noAutofit/>
          </a:bodyPr>
          <a:lstStyle/>
          <a:p>
            <a:pPr indent="0" lvl="1" marL="0" rtl="0" algn="l">
              <a:lnSpc>
                <a:spcPct val="90000"/>
              </a:lnSpc>
              <a:spcBef>
                <a:spcPts val="0"/>
              </a:spcBef>
              <a:spcAft>
                <a:spcPts val="0"/>
              </a:spcAft>
              <a:buClr>
                <a:schemeClr val="dk1"/>
              </a:buClr>
              <a:buSzPts val="1200"/>
              <a:buChar char="–"/>
            </a:pPr>
            <a:r>
              <a:rPr b="1" lang="fr-FR" sz="1200">
                <a:latin typeface="Calibri"/>
                <a:ea typeface="Calibri"/>
                <a:cs typeface="Calibri"/>
                <a:sym typeface="Calibri"/>
              </a:rPr>
              <a:t>Les méthodes de gestion du jeu de données</a:t>
            </a:r>
            <a:endParaRPr/>
          </a:p>
        </p:txBody>
      </p:sp>
      <p:graphicFrame>
        <p:nvGraphicFramePr>
          <p:cNvPr id="328" name="Google Shape;328;p43"/>
          <p:cNvGraphicFramePr/>
          <p:nvPr/>
        </p:nvGraphicFramePr>
        <p:xfrm>
          <a:off x="202513" y="1885950"/>
          <a:ext cx="3000000" cy="3000000"/>
        </p:xfrm>
        <a:graphic>
          <a:graphicData uri="http://schemas.openxmlformats.org/drawingml/2006/table">
            <a:tbl>
              <a:tblPr bandRow="1" firstRow="1">
                <a:noFill/>
                <a:tableStyleId>{596AD31D-59D3-4ECF-AD63-81423DD250C3}</a:tableStyleId>
              </a:tblPr>
              <a:tblGrid>
                <a:gridCol w="998400"/>
                <a:gridCol w="1728775"/>
                <a:gridCol w="1863850"/>
                <a:gridCol w="2115075"/>
                <a:gridCol w="2032875"/>
              </a:tblGrid>
              <a:tr h="434350">
                <a:tc>
                  <a:txBody>
                    <a:bodyPr/>
                    <a:lstStyle/>
                    <a:p>
                      <a:pPr indent="0" lvl="0" marL="0" marR="0" rtl="0" algn="l">
                        <a:spcBef>
                          <a:spcPts val="0"/>
                        </a:spcBef>
                        <a:spcAft>
                          <a:spcPts val="0"/>
                        </a:spcAft>
                        <a:buNone/>
                      </a:pPr>
                      <a:r>
                        <a:t/>
                      </a:r>
                      <a:endParaRPr sz="900"/>
                    </a:p>
                  </a:txBody>
                  <a:tcPr marT="34300" marB="34300" marR="68575" marL="68575"/>
                </a:tc>
                <a:tc>
                  <a:txBody>
                    <a:bodyPr/>
                    <a:lstStyle/>
                    <a:p>
                      <a:pPr indent="0" lvl="0" marL="0" marR="0" rtl="0" algn="ctr">
                        <a:lnSpc>
                          <a:spcPct val="100000"/>
                        </a:lnSpc>
                        <a:spcBef>
                          <a:spcPts val="0"/>
                        </a:spcBef>
                        <a:spcAft>
                          <a:spcPts val="0"/>
                        </a:spcAft>
                        <a:buClr>
                          <a:schemeClr val="dk1"/>
                        </a:buClr>
                        <a:buSzPts val="1200"/>
                        <a:buFont typeface="Calibri"/>
                        <a:buNone/>
                      </a:pPr>
                      <a:r>
                        <a:rPr lang="fr-FR" sz="1200">
                          <a:latin typeface="Calibri"/>
                          <a:ea typeface="Calibri"/>
                          <a:cs typeface="Calibri"/>
                          <a:sym typeface="Calibri"/>
                        </a:rPr>
                        <a:t>Gestion dans le code</a:t>
                      </a:r>
                      <a:endParaRPr/>
                    </a:p>
                    <a:p>
                      <a:pPr indent="0" lvl="0" marL="0" marR="0" rtl="0" algn="ctr">
                        <a:lnSpc>
                          <a:spcPct val="100000"/>
                        </a:lnSpc>
                        <a:spcBef>
                          <a:spcPts val="0"/>
                        </a:spcBef>
                        <a:spcAft>
                          <a:spcPts val="0"/>
                        </a:spcAft>
                        <a:buClr>
                          <a:schemeClr val="dk1"/>
                        </a:buClr>
                        <a:buSzPts val="1200"/>
                        <a:buFont typeface="Calibri"/>
                        <a:buNone/>
                      </a:pPr>
                      <a:r>
                        <a:rPr lang="fr-FR" sz="1200">
                          <a:latin typeface="Calibri"/>
                          <a:ea typeface="Calibri"/>
                          <a:cs typeface="Calibri"/>
                          <a:sym typeface="Calibri"/>
                        </a:rPr>
                        <a:t>statique</a:t>
                      </a:r>
                      <a:endParaRPr sz="1400"/>
                    </a:p>
                  </a:txBody>
                  <a:tcPr marT="34300" marB="34300" marR="54000" marL="54000" anchor="ctr"/>
                </a:tc>
                <a:tc>
                  <a:txBody>
                    <a:bodyPr/>
                    <a:lstStyle/>
                    <a:p>
                      <a:pPr indent="0" lvl="0" marL="0" marR="0" rtl="0" algn="ctr">
                        <a:lnSpc>
                          <a:spcPct val="90000"/>
                        </a:lnSpc>
                        <a:spcBef>
                          <a:spcPts val="0"/>
                        </a:spcBef>
                        <a:spcAft>
                          <a:spcPts val="0"/>
                        </a:spcAft>
                        <a:buNone/>
                      </a:pPr>
                      <a:r>
                        <a:rPr lang="fr-FR" sz="1200">
                          <a:latin typeface="Calibri"/>
                          <a:ea typeface="Calibri"/>
                          <a:cs typeface="Calibri"/>
                          <a:sym typeface="Calibri"/>
                        </a:rPr>
                        <a:t>Création par l’automate</a:t>
                      </a:r>
                      <a:endParaRPr/>
                    </a:p>
                    <a:p>
                      <a:pPr indent="0" lvl="0" marL="0" marR="0" rtl="0" algn="ctr">
                        <a:lnSpc>
                          <a:spcPct val="90000"/>
                        </a:lnSpc>
                        <a:spcBef>
                          <a:spcPts val="180"/>
                        </a:spcBef>
                        <a:spcAft>
                          <a:spcPts val="0"/>
                        </a:spcAft>
                        <a:buNone/>
                      </a:pPr>
                      <a:r>
                        <a:rPr lang="fr-FR" sz="1200">
                          <a:latin typeface="Calibri"/>
                          <a:ea typeface="Calibri"/>
                          <a:cs typeface="Calibri"/>
                          <a:sym typeface="Calibri"/>
                        </a:rPr>
                        <a:t>dynamique</a:t>
                      </a:r>
                      <a:endParaRPr sz="1400"/>
                    </a:p>
                  </a:txBody>
                  <a:tcPr marT="34300" marB="34300" marR="54000" marL="54000" anchor="ctr"/>
                </a:tc>
                <a:tc>
                  <a:txBody>
                    <a:bodyPr/>
                    <a:lstStyle/>
                    <a:p>
                      <a:pPr indent="0" lvl="0" marL="0" marR="0" rtl="0" algn="ctr">
                        <a:spcBef>
                          <a:spcPts val="0"/>
                        </a:spcBef>
                        <a:spcAft>
                          <a:spcPts val="0"/>
                        </a:spcAft>
                        <a:buNone/>
                      </a:pPr>
                      <a:r>
                        <a:rPr lang="fr-FR" sz="1200">
                          <a:latin typeface="Calibri"/>
                          <a:ea typeface="Calibri"/>
                          <a:cs typeface="Calibri"/>
                          <a:sym typeface="Calibri"/>
                        </a:rPr>
                        <a:t>Fichier contenant les données</a:t>
                      </a:r>
                      <a:endParaRPr/>
                    </a:p>
                    <a:p>
                      <a:pPr indent="0" lvl="0" marL="0" marR="0" rtl="0" algn="ctr">
                        <a:spcBef>
                          <a:spcPts val="0"/>
                        </a:spcBef>
                        <a:spcAft>
                          <a:spcPts val="0"/>
                        </a:spcAft>
                        <a:buNone/>
                      </a:pPr>
                      <a:r>
                        <a:rPr lang="fr-FR" sz="1200">
                          <a:latin typeface="Calibri"/>
                          <a:ea typeface="Calibri"/>
                          <a:cs typeface="Calibri"/>
                          <a:sym typeface="Calibri"/>
                        </a:rPr>
                        <a:t>statique</a:t>
                      </a:r>
                      <a:endParaRPr sz="1200"/>
                    </a:p>
                  </a:txBody>
                  <a:tcPr marT="34300" marB="34300" marR="54000" marL="54000" anchor="ctr"/>
                </a:tc>
                <a:tc>
                  <a:txBody>
                    <a:bodyPr/>
                    <a:lstStyle/>
                    <a:p>
                      <a:pPr indent="0" lvl="0" marL="0" marR="0" rtl="0" algn="ctr">
                        <a:spcBef>
                          <a:spcPts val="0"/>
                        </a:spcBef>
                        <a:spcAft>
                          <a:spcPts val="0"/>
                        </a:spcAft>
                        <a:buNone/>
                      </a:pPr>
                      <a:r>
                        <a:rPr lang="fr-FR" sz="1200">
                          <a:latin typeface="Calibri"/>
                          <a:ea typeface="Calibri"/>
                          <a:cs typeface="Calibri"/>
                          <a:sym typeface="Calibri"/>
                        </a:rPr>
                        <a:t>Requêtage en BDD</a:t>
                      </a:r>
                      <a:endParaRPr/>
                    </a:p>
                    <a:p>
                      <a:pPr indent="0" lvl="0" marL="0" marR="0" rtl="0" algn="ctr">
                        <a:spcBef>
                          <a:spcPts val="0"/>
                        </a:spcBef>
                        <a:spcAft>
                          <a:spcPts val="0"/>
                        </a:spcAft>
                        <a:buNone/>
                      </a:pPr>
                      <a:r>
                        <a:rPr lang="fr-FR" sz="1200">
                          <a:latin typeface="Calibri"/>
                          <a:ea typeface="Calibri"/>
                          <a:cs typeface="Calibri"/>
                          <a:sym typeface="Calibri"/>
                        </a:rPr>
                        <a:t>dynamique</a:t>
                      </a:r>
                      <a:endParaRPr sz="1200"/>
                    </a:p>
                  </a:txBody>
                  <a:tcPr marT="34300" marB="34300" marR="54000" marL="54000" anchor="ctr"/>
                </a:tc>
              </a:tr>
              <a:tr h="640075">
                <a:tc>
                  <a:txBody>
                    <a:bodyPr/>
                    <a:lstStyle/>
                    <a:p>
                      <a:pPr indent="0" lvl="0" marL="0" marR="0" rtl="0" algn="l">
                        <a:spcBef>
                          <a:spcPts val="0"/>
                        </a:spcBef>
                        <a:spcAft>
                          <a:spcPts val="0"/>
                        </a:spcAft>
                        <a:buNone/>
                      </a:pPr>
                      <a:r>
                        <a:rPr lang="fr-FR" sz="900"/>
                        <a:t>Avantages</a:t>
                      </a:r>
                      <a:endParaRPr/>
                    </a:p>
                  </a:txBody>
                  <a:tcPr marT="34300" marB="34300" marR="68575" marL="68575"/>
                </a:tc>
                <a:tc>
                  <a:txBody>
                    <a:bodyPr/>
                    <a:lstStyle/>
                    <a:p>
                      <a:pPr indent="-285750" lvl="0" marL="285750" marR="0" rtl="0" algn="l">
                        <a:spcBef>
                          <a:spcPts val="0"/>
                        </a:spcBef>
                        <a:spcAft>
                          <a:spcPts val="0"/>
                        </a:spcAft>
                        <a:buClr>
                          <a:schemeClr val="dk1"/>
                        </a:buClr>
                        <a:buSzPts val="800"/>
                        <a:buFont typeface="Arial"/>
                        <a:buChar char="•"/>
                      </a:pPr>
                      <a:r>
                        <a:rPr lang="fr-FR" sz="800">
                          <a:solidFill>
                            <a:schemeClr val="dk1"/>
                          </a:solidFill>
                          <a:latin typeface="Calibri"/>
                          <a:ea typeface="Calibri"/>
                          <a:cs typeface="Calibri"/>
                          <a:sym typeface="Calibri"/>
                        </a:rPr>
                        <a:t>Facilité de mise en place</a:t>
                      </a:r>
                      <a:endParaRPr/>
                    </a:p>
                    <a:p>
                      <a:pPr indent="-285750" lvl="0" marL="285750" marR="0" rtl="0" algn="l">
                        <a:spcBef>
                          <a:spcPts val="0"/>
                        </a:spcBef>
                        <a:spcAft>
                          <a:spcPts val="0"/>
                        </a:spcAft>
                        <a:buClr>
                          <a:schemeClr val="dk1"/>
                        </a:buClr>
                        <a:buSzPts val="800"/>
                        <a:buFont typeface="Arial"/>
                        <a:buChar char="•"/>
                      </a:pPr>
                      <a:r>
                        <a:rPr lang="fr-FR" sz="800">
                          <a:solidFill>
                            <a:schemeClr val="dk1"/>
                          </a:solidFill>
                          <a:latin typeface="Calibri"/>
                          <a:ea typeface="Calibri"/>
                          <a:cs typeface="Calibri"/>
                          <a:sym typeface="Calibri"/>
                        </a:rPr>
                        <a:t>Lisibilité du code rapide</a:t>
                      </a:r>
                      <a:endParaRPr/>
                    </a:p>
                  </a:txBody>
                  <a:tcPr marT="34300" marB="34300" marR="68575" marL="68575"/>
                </a:tc>
                <a:tc>
                  <a:txBody>
                    <a:bodyPr/>
                    <a:lstStyle/>
                    <a:p>
                      <a:pPr indent="-285750" lvl="0" marL="285750" marR="0" rtl="0" algn="l">
                        <a:spcBef>
                          <a:spcPts val="0"/>
                        </a:spcBef>
                        <a:spcAft>
                          <a:spcPts val="0"/>
                        </a:spcAft>
                        <a:buClr>
                          <a:schemeClr val="dk1"/>
                        </a:buClr>
                        <a:buSzPts val="800"/>
                        <a:buFont typeface="Arial"/>
                        <a:buChar char="•"/>
                      </a:pPr>
                      <a:r>
                        <a:rPr lang="fr-FR" sz="800">
                          <a:solidFill>
                            <a:schemeClr val="dk1"/>
                          </a:solidFill>
                          <a:latin typeface="Calibri"/>
                          <a:ea typeface="Calibri"/>
                          <a:cs typeface="Calibri"/>
                          <a:sym typeface="Calibri"/>
                        </a:rPr>
                        <a:t>Maitrise de la donnée d’entrée</a:t>
                      </a:r>
                      <a:endParaRPr/>
                    </a:p>
                    <a:p>
                      <a:pPr indent="-285750" lvl="0" marL="285750" marR="0" rtl="0" algn="l">
                        <a:spcBef>
                          <a:spcPts val="0"/>
                        </a:spcBef>
                        <a:spcAft>
                          <a:spcPts val="0"/>
                        </a:spcAft>
                        <a:buClr>
                          <a:schemeClr val="dk1"/>
                        </a:buClr>
                        <a:buSzPts val="800"/>
                        <a:buFont typeface="Arial"/>
                        <a:buChar char="•"/>
                      </a:pPr>
                      <a:r>
                        <a:rPr lang="fr-FR" sz="800">
                          <a:solidFill>
                            <a:schemeClr val="dk1"/>
                          </a:solidFill>
                          <a:latin typeface="Calibri"/>
                          <a:ea typeface="Calibri"/>
                          <a:cs typeface="Calibri"/>
                          <a:sym typeface="Calibri"/>
                        </a:rPr>
                        <a:t>Stabilité du processus, on maitrise les conditions initiales</a:t>
                      </a:r>
                      <a:endParaRPr/>
                    </a:p>
                    <a:p>
                      <a:pPr indent="-234950" lvl="0" marL="285750" marR="0" rtl="0" algn="l">
                        <a:spcBef>
                          <a:spcPts val="0"/>
                        </a:spcBef>
                        <a:spcAft>
                          <a:spcPts val="0"/>
                        </a:spcAft>
                        <a:buClr>
                          <a:schemeClr val="dk1"/>
                        </a:buClr>
                        <a:buSzPts val="800"/>
                        <a:buFont typeface="Arial"/>
                        <a:buNone/>
                      </a:pPr>
                      <a:r>
                        <a:t/>
                      </a:r>
                      <a:endParaRPr sz="800">
                        <a:solidFill>
                          <a:schemeClr val="dk1"/>
                        </a:solidFill>
                        <a:latin typeface="Calibri"/>
                        <a:ea typeface="Calibri"/>
                        <a:cs typeface="Calibri"/>
                        <a:sym typeface="Calibri"/>
                      </a:endParaRPr>
                    </a:p>
                  </a:txBody>
                  <a:tcPr marT="34300" marB="34300" marR="68575" marL="68575"/>
                </a:tc>
                <a:tc>
                  <a:txBody>
                    <a:bodyPr/>
                    <a:lstStyle/>
                    <a:p>
                      <a:pPr indent="-171450" lvl="0" marL="171450" marR="0" rtl="0" algn="l">
                        <a:spcBef>
                          <a:spcPts val="0"/>
                        </a:spcBef>
                        <a:spcAft>
                          <a:spcPts val="0"/>
                        </a:spcAft>
                        <a:buClr>
                          <a:schemeClr val="dk1"/>
                        </a:buClr>
                        <a:buSzPts val="800"/>
                        <a:buFont typeface="Arial"/>
                        <a:buChar char="•"/>
                      </a:pPr>
                      <a:r>
                        <a:rPr lang="fr-FR" sz="800">
                          <a:solidFill>
                            <a:schemeClr val="dk1"/>
                          </a:solidFill>
                          <a:latin typeface="Calibri"/>
                          <a:ea typeface="Calibri"/>
                          <a:cs typeface="Calibri"/>
                          <a:sym typeface="Calibri"/>
                        </a:rPr>
                        <a:t>Données facilement modifiables.</a:t>
                      </a:r>
                      <a:endParaRPr/>
                    </a:p>
                    <a:p>
                      <a:pPr indent="-171450" lvl="0" marL="171450" marR="0" rtl="0" algn="l">
                        <a:spcBef>
                          <a:spcPts val="0"/>
                        </a:spcBef>
                        <a:spcAft>
                          <a:spcPts val="0"/>
                        </a:spcAft>
                        <a:buClr>
                          <a:schemeClr val="dk1"/>
                        </a:buClr>
                        <a:buSzPts val="800"/>
                        <a:buFont typeface="Arial"/>
                        <a:buChar char="•"/>
                      </a:pPr>
                      <a:r>
                        <a:rPr lang="fr-FR" sz="800">
                          <a:solidFill>
                            <a:schemeClr val="dk1"/>
                          </a:solidFill>
                          <a:latin typeface="Calibri"/>
                          <a:ea typeface="Calibri"/>
                          <a:cs typeface="Calibri"/>
                          <a:sym typeface="Calibri"/>
                        </a:rPr>
                        <a:t>Gestion des données centralisée.</a:t>
                      </a:r>
                      <a:endParaRPr/>
                    </a:p>
                    <a:p>
                      <a:pPr indent="-171450" lvl="0" marL="171450" marR="0" rtl="0" algn="l">
                        <a:lnSpc>
                          <a:spcPct val="100000"/>
                        </a:lnSpc>
                        <a:spcBef>
                          <a:spcPts val="0"/>
                        </a:spcBef>
                        <a:spcAft>
                          <a:spcPts val="0"/>
                        </a:spcAft>
                        <a:buClr>
                          <a:schemeClr val="dk1"/>
                        </a:buClr>
                        <a:buSzPts val="800"/>
                        <a:buFont typeface="Arial"/>
                        <a:buChar char="•"/>
                      </a:pPr>
                      <a:r>
                        <a:rPr lang="fr-FR" sz="800">
                          <a:solidFill>
                            <a:schemeClr val="dk1"/>
                          </a:solidFill>
                          <a:latin typeface="Calibri"/>
                          <a:ea typeface="Calibri"/>
                          <a:cs typeface="Calibri"/>
                          <a:sym typeface="Calibri"/>
                        </a:rPr>
                        <a:t>Améliore la variabilisation.</a:t>
                      </a:r>
                      <a:endParaRPr/>
                    </a:p>
                    <a:p>
                      <a:pPr indent="-171450" lvl="0" marL="171450" marR="0" rtl="0" algn="l">
                        <a:lnSpc>
                          <a:spcPct val="100000"/>
                        </a:lnSpc>
                        <a:spcBef>
                          <a:spcPts val="0"/>
                        </a:spcBef>
                        <a:spcAft>
                          <a:spcPts val="0"/>
                        </a:spcAft>
                        <a:buClr>
                          <a:schemeClr val="dk1"/>
                        </a:buClr>
                        <a:buSzPts val="800"/>
                        <a:buFont typeface="Arial"/>
                        <a:buChar char="•"/>
                      </a:pPr>
                      <a:r>
                        <a:rPr lang="fr-FR" sz="800">
                          <a:solidFill>
                            <a:schemeClr val="dk1"/>
                          </a:solidFill>
                          <a:latin typeface="Calibri"/>
                          <a:ea typeface="Calibri"/>
                          <a:cs typeface="Calibri"/>
                          <a:sym typeface="Calibri"/>
                        </a:rPr>
                        <a:t>Possibilité de Data Driven : itération des cas.</a:t>
                      </a:r>
                      <a:endParaRPr/>
                    </a:p>
                    <a:p>
                      <a:pPr indent="-120650" lvl="0" marL="171450" marR="0" rtl="0" algn="l">
                        <a:spcBef>
                          <a:spcPts val="0"/>
                        </a:spcBef>
                        <a:spcAft>
                          <a:spcPts val="0"/>
                        </a:spcAft>
                        <a:buClr>
                          <a:schemeClr val="dk1"/>
                        </a:buClr>
                        <a:buSzPts val="800"/>
                        <a:buFont typeface="Arial"/>
                        <a:buNone/>
                      </a:pPr>
                      <a:r>
                        <a:t/>
                      </a:r>
                      <a:endParaRPr sz="800">
                        <a:solidFill>
                          <a:schemeClr val="dk1"/>
                        </a:solidFill>
                        <a:latin typeface="Calibri"/>
                        <a:ea typeface="Calibri"/>
                        <a:cs typeface="Calibri"/>
                        <a:sym typeface="Calibri"/>
                      </a:endParaRPr>
                    </a:p>
                  </a:txBody>
                  <a:tcPr marT="34300" marB="34300" marR="68575" marL="68575"/>
                </a:tc>
                <a:tc>
                  <a:txBody>
                    <a:bodyPr/>
                    <a:lstStyle/>
                    <a:p>
                      <a:pPr indent="-171450" lvl="0" marL="171450" marR="0" rtl="0" algn="l">
                        <a:spcBef>
                          <a:spcPts val="0"/>
                        </a:spcBef>
                        <a:spcAft>
                          <a:spcPts val="0"/>
                        </a:spcAft>
                        <a:buClr>
                          <a:schemeClr val="dk1"/>
                        </a:buClr>
                        <a:buSzPts val="800"/>
                        <a:buFont typeface="Arial"/>
                        <a:buChar char="•"/>
                      </a:pPr>
                      <a:r>
                        <a:rPr lang="fr-FR" sz="800">
                          <a:solidFill>
                            <a:schemeClr val="dk1"/>
                          </a:solidFill>
                          <a:latin typeface="Calibri"/>
                          <a:ea typeface="Calibri"/>
                          <a:cs typeface="Calibri"/>
                          <a:sym typeface="Calibri"/>
                        </a:rPr>
                        <a:t>Les données sont directement en phase avec l’environnement.</a:t>
                      </a:r>
                      <a:endParaRPr/>
                    </a:p>
                    <a:p>
                      <a:pPr indent="-171450" lvl="0" marL="171450" marR="0" rtl="0" algn="l">
                        <a:spcBef>
                          <a:spcPts val="0"/>
                        </a:spcBef>
                        <a:spcAft>
                          <a:spcPts val="0"/>
                        </a:spcAft>
                        <a:buClr>
                          <a:schemeClr val="dk1"/>
                        </a:buClr>
                        <a:buSzPts val="800"/>
                        <a:buFont typeface="Arial"/>
                        <a:buChar char="•"/>
                      </a:pPr>
                      <a:r>
                        <a:rPr lang="fr-FR" sz="800">
                          <a:solidFill>
                            <a:schemeClr val="dk1"/>
                          </a:solidFill>
                          <a:latin typeface="Calibri"/>
                          <a:ea typeface="Calibri"/>
                          <a:cs typeface="Calibri"/>
                          <a:sym typeface="Calibri"/>
                        </a:rPr>
                        <a:t>Rapidité de récupération des données.</a:t>
                      </a:r>
                      <a:endParaRPr/>
                    </a:p>
                    <a:p>
                      <a:pPr indent="-120650" lvl="0" marL="171450" marR="0" rtl="0" algn="l">
                        <a:spcBef>
                          <a:spcPts val="0"/>
                        </a:spcBef>
                        <a:spcAft>
                          <a:spcPts val="0"/>
                        </a:spcAft>
                        <a:buClr>
                          <a:schemeClr val="dk1"/>
                        </a:buClr>
                        <a:buSzPts val="800"/>
                        <a:buFont typeface="Arial"/>
                        <a:buNone/>
                      </a:pPr>
                      <a:r>
                        <a:t/>
                      </a:r>
                      <a:endParaRPr sz="800">
                        <a:solidFill>
                          <a:schemeClr val="dk1"/>
                        </a:solidFill>
                        <a:latin typeface="Calibri"/>
                        <a:ea typeface="Calibri"/>
                        <a:cs typeface="Calibri"/>
                        <a:sym typeface="Calibri"/>
                      </a:endParaRPr>
                    </a:p>
                  </a:txBody>
                  <a:tcPr marT="34300" marB="34300" marR="68575" marL="68575"/>
                </a:tc>
              </a:tr>
              <a:tr h="868675">
                <a:tc>
                  <a:txBody>
                    <a:bodyPr/>
                    <a:lstStyle/>
                    <a:p>
                      <a:pPr indent="0" lvl="0" marL="0" marR="0" rtl="0" algn="l">
                        <a:spcBef>
                          <a:spcPts val="0"/>
                        </a:spcBef>
                        <a:spcAft>
                          <a:spcPts val="0"/>
                        </a:spcAft>
                        <a:buNone/>
                      </a:pPr>
                      <a:r>
                        <a:rPr lang="fr-FR" sz="900"/>
                        <a:t>Inconvénients</a:t>
                      </a:r>
                      <a:endParaRPr/>
                    </a:p>
                  </a:txBody>
                  <a:tcPr marT="34300" marB="34300" marR="68575" marL="68575"/>
                </a:tc>
                <a:tc>
                  <a:txBody>
                    <a:bodyPr/>
                    <a:lstStyle/>
                    <a:p>
                      <a:pPr indent="-285750" lvl="0" marL="285750" marR="0" rtl="0" algn="l">
                        <a:spcBef>
                          <a:spcPts val="0"/>
                        </a:spcBef>
                        <a:spcAft>
                          <a:spcPts val="0"/>
                        </a:spcAft>
                        <a:buClr>
                          <a:schemeClr val="dk1"/>
                        </a:buClr>
                        <a:buSzPts val="800"/>
                        <a:buFont typeface="Arial"/>
                        <a:buChar char="•"/>
                      </a:pPr>
                      <a:r>
                        <a:rPr lang="fr-FR" sz="800">
                          <a:solidFill>
                            <a:schemeClr val="dk1"/>
                          </a:solidFill>
                          <a:latin typeface="Calibri"/>
                          <a:ea typeface="Calibri"/>
                          <a:cs typeface="Calibri"/>
                          <a:sym typeface="Calibri"/>
                        </a:rPr>
                        <a:t>La donnée n’est pas variabilisée.</a:t>
                      </a:r>
                      <a:endParaRPr/>
                    </a:p>
                    <a:p>
                      <a:pPr indent="-285750" lvl="0" marL="285750" marR="0" rtl="0" algn="l">
                        <a:lnSpc>
                          <a:spcPct val="100000"/>
                        </a:lnSpc>
                        <a:spcBef>
                          <a:spcPts val="0"/>
                        </a:spcBef>
                        <a:spcAft>
                          <a:spcPts val="0"/>
                        </a:spcAft>
                        <a:buClr>
                          <a:schemeClr val="dk1"/>
                        </a:buClr>
                        <a:buSzPts val="800"/>
                        <a:buFont typeface="Arial"/>
                        <a:buChar char="•"/>
                      </a:pPr>
                      <a:r>
                        <a:rPr lang="fr-FR" sz="800">
                          <a:solidFill>
                            <a:schemeClr val="dk1"/>
                          </a:solidFill>
                          <a:latin typeface="Calibri"/>
                          <a:ea typeface="Calibri"/>
                          <a:cs typeface="Calibri"/>
                          <a:sym typeface="Calibri"/>
                        </a:rPr>
                        <a:t>Duplication du code.</a:t>
                      </a:r>
                      <a:endParaRPr/>
                    </a:p>
                    <a:p>
                      <a:pPr indent="-285750" lvl="0" marL="285750" marR="0" rtl="0" algn="l">
                        <a:spcBef>
                          <a:spcPts val="0"/>
                        </a:spcBef>
                        <a:spcAft>
                          <a:spcPts val="0"/>
                        </a:spcAft>
                        <a:buClr>
                          <a:schemeClr val="dk1"/>
                        </a:buClr>
                        <a:buSzPts val="800"/>
                        <a:buFont typeface="Arial"/>
                        <a:buChar char="•"/>
                      </a:pPr>
                      <a:r>
                        <a:rPr lang="fr-FR" sz="800">
                          <a:solidFill>
                            <a:schemeClr val="dk1"/>
                          </a:solidFill>
                          <a:latin typeface="Calibri"/>
                          <a:ea typeface="Calibri"/>
                          <a:cs typeface="Calibri"/>
                          <a:sym typeface="Calibri"/>
                        </a:rPr>
                        <a:t>Maintenance fastidieuse.</a:t>
                      </a:r>
                      <a:endParaRPr/>
                    </a:p>
                  </a:txBody>
                  <a:tcPr marT="34300" marB="34300" marR="68575" marL="68575"/>
                </a:tc>
                <a:tc>
                  <a:txBody>
                    <a:bodyPr/>
                    <a:lstStyle/>
                    <a:p>
                      <a:pPr indent="-171450" lvl="0" marL="171450" marR="0" rtl="0" algn="l">
                        <a:lnSpc>
                          <a:spcPct val="100000"/>
                        </a:lnSpc>
                        <a:spcBef>
                          <a:spcPts val="0"/>
                        </a:spcBef>
                        <a:spcAft>
                          <a:spcPts val="0"/>
                        </a:spcAft>
                        <a:buClr>
                          <a:schemeClr val="dk1"/>
                        </a:buClr>
                        <a:buSzPts val="800"/>
                        <a:buFont typeface="Arial"/>
                        <a:buChar char="•"/>
                      </a:pPr>
                      <a:r>
                        <a:rPr lang="fr-FR" sz="800">
                          <a:solidFill>
                            <a:schemeClr val="dk1"/>
                          </a:solidFill>
                          <a:latin typeface="Calibri"/>
                          <a:ea typeface="Calibri"/>
                          <a:cs typeface="Calibri"/>
                          <a:sym typeface="Calibri"/>
                        </a:rPr>
                        <a:t>Si la fonctionnalité de création n’est pas disponible ou a un dysfonctionnement, nous ne pouvons plus vérifier l’objectif principal de notre test.</a:t>
                      </a:r>
                      <a:endParaRPr/>
                    </a:p>
                    <a:p>
                      <a:pPr indent="-171450" lvl="0" marL="171450" marR="0" rtl="0" algn="l">
                        <a:spcBef>
                          <a:spcPts val="0"/>
                        </a:spcBef>
                        <a:spcAft>
                          <a:spcPts val="0"/>
                        </a:spcAft>
                        <a:buClr>
                          <a:schemeClr val="dk1"/>
                        </a:buClr>
                        <a:buSzPts val="800"/>
                        <a:buFont typeface="Arial"/>
                        <a:buChar char="•"/>
                      </a:pPr>
                      <a:r>
                        <a:rPr lang="fr-FR" sz="800">
                          <a:solidFill>
                            <a:schemeClr val="dk1"/>
                          </a:solidFill>
                          <a:latin typeface="Calibri"/>
                          <a:ea typeface="Calibri"/>
                          <a:cs typeface="Calibri"/>
                          <a:sym typeface="Calibri"/>
                        </a:rPr>
                        <a:t>Création de code supplémentaire</a:t>
                      </a:r>
                      <a:endParaRPr/>
                    </a:p>
                    <a:p>
                      <a:pPr indent="-171450" lvl="0" marL="171450" marR="0" rtl="0" algn="l">
                        <a:spcBef>
                          <a:spcPts val="0"/>
                        </a:spcBef>
                        <a:spcAft>
                          <a:spcPts val="0"/>
                        </a:spcAft>
                        <a:buClr>
                          <a:schemeClr val="dk1"/>
                        </a:buClr>
                        <a:buSzPts val="800"/>
                        <a:buFont typeface="Arial"/>
                        <a:buChar char="•"/>
                      </a:pPr>
                      <a:r>
                        <a:rPr lang="fr-FR" sz="800">
                          <a:solidFill>
                            <a:schemeClr val="dk1"/>
                          </a:solidFill>
                          <a:latin typeface="Calibri"/>
                          <a:ea typeface="Calibri"/>
                          <a:cs typeface="Calibri"/>
                          <a:sym typeface="Calibri"/>
                        </a:rPr>
                        <a:t>Augmentation de la durée de la campagne de test</a:t>
                      </a:r>
                      <a:endParaRPr/>
                    </a:p>
                  </a:txBody>
                  <a:tcPr marT="34300" marB="34300" marR="68575" marL="68575"/>
                </a:tc>
                <a:tc>
                  <a:txBody>
                    <a:bodyPr/>
                    <a:lstStyle/>
                    <a:p>
                      <a:pPr indent="-171450" lvl="0" marL="171450" marR="0" rtl="0" algn="l">
                        <a:spcBef>
                          <a:spcPts val="0"/>
                        </a:spcBef>
                        <a:spcAft>
                          <a:spcPts val="0"/>
                        </a:spcAft>
                        <a:buClr>
                          <a:schemeClr val="dk1"/>
                        </a:buClr>
                        <a:buSzPts val="800"/>
                        <a:buFont typeface="Arial"/>
                        <a:buChar char="•"/>
                      </a:pPr>
                      <a:r>
                        <a:rPr lang="fr-FR" sz="800">
                          <a:solidFill>
                            <a:schemeClr val="dk1"/>
                          </a:solidFill>
                          <a:latin typeface="Calibri"/>
                          <a:ea typeface="Calibri"/>
                          <a:cs typeface="Calibri"/>
                          <a:sym typeface="Calibri"/>
                        </a:rPr>
                        <a:t>Avoir un lieu de stockage commun.</a:t>
                      </a:r>
                      <a:endParaRPr/>
                    </a:p>
                    <a:p>
                      <a:pPr indent="-171450" lvl="0" marL="171450" marR="0" rtl="0" algn="l">
                        <a:spcBef>
                          <a:spcPts val="0"/>
                        </a:spcBef>
                        <a:spcAft>
                          <a:spcPts val="0"/>
                        </a:spcAft>
                        <a:buClr>
                          <a:schemeClr val="dk1"/>
                        </a:buClr>
                        <a:buSzPts val="800"/>
                        <a:buFont typeface="Arial"/>
                        <a:buChar char="•"/>
                      </a:pPr>
                      <a:r>
                        <a:rPr lang="fr-FR" sz="800">
                          <a:solidFill>
                            <a:schemeClr val="dk1"/>
                          </a:solidFill>
                          <a:latin typeface="Calibri"/>
                          <a:ea typeface="Calibri"/>
                          <a:cs typeface="Calibri"/>
                          <a:sym typeface="Calibri"/>
                        </a:rPr>
                        <a:t>Fichiers pouvant être complexe.</a:t>
                      </a:r>
                      <a:endParaRPr/>
                    </a:p>
                    <a:p>
                      <a:pPr indent="-171450" lvl="0" marL="171450" marR="0" rtl="0" algn="l">
                        <a:spcBef>
                          <a:spcPts val="0"/>
                        </a:spcBef>
                        <a:spcAft>
                          <a:spcPts val="0"/>
                        </a:spcAft>
                        <a:buClr>
                          <a:schemeClr val="dk1"/>
                        </a:buClr>
                        <a:buSzPts val="800"/>
                        <a:buFont typeface="Arial"/>
                        <a:buChar char="•"/>
                      </a:pPr>
                      <a:r>
                        <a:rPr lang="fr-FR" sz="800">
                          <a:solidFill>
                            <a:schemeClr val="dk1"/>
                          </a:solidFill>
                          <a:latin typeface="Calibri"/>
                          <a:ea typeface="Calibri"/>
                          <a:cs typeface="Calibri"/>
                          <a:sym typeface="Calibri"/>
                        </a:rPr>
                        <a:t>Nécessite que les scripts fassent un contrôle des données pouvant être saisie par un tiers.</a:t>
                      </a:r>
                      <a:endParaRPr/>
                    </a:p>
                    <a:p>
                      <a:pPr indent="0" lvl="0" marL="0" marR="0" rtl="0" algn="l">
                        <a:spcBef>
                          <a:spcPts val="0"/>
                        </a:spcBef>
                        <a:spcAft>
                          <a:spcPts val="0"/>
                        </a:spcAft>
                        <a:buClr>
                          <a:schemeClr val="dk1"/>
                        </a:buClr>
                        <a:buSzPts val="800"/>
                        <a:buFont typeface="Arial"/>
                        <a:buNone/>
                      </a:pPr>
                      <a:r>
                        <a:t/>
                      </a:r>
                      <a:endParaRPr sz="800">
                        <a:solidFill>
                          <a:schemeClr val="dk1"/>
                        </a:solidFill>
                        <a:latin typeface="Calibri"/>
                        <a:ea typeface="Calibri"/>
                        <a:cs typeface="Calibri"/>
                        <a:sym typeface="Calibri"/>
                      </a:endParaRPr>
                    </a:p>
                    <a:p>
                      <a:pPr indent="-120650" lvl="0" marL="171450" marR="0" rtl="0" algn="l">
                        <a:spcBef>
                          <a:spcPts val="0"/>
                        </a:spcBef>
                        <a:spcAft>
                          <a:spcPts val="0"/>
                        </a:spcAft>
                        <a:buClr>
                          <a:schemeClr val="dk1"/>
                        </a:buClr>
                        <a:buSzPts val="800"/>
                        <a:buFont typeface="Arial"/>
                        <a:buNone/>
                      </a:pPr>
                      <a:r>
                        <a:t/>
                      </a:r>
                      <a:endParaRPr sz="800">
                        <a:solidFill>
                          <a:schemeClr val="dk1"/>
                        </a:solidFill>
                        <a:latin typeface="Calibri"/>
                        <a:ea typeface="Calibri"/>
                        <a:cs typeface="Calibri"/>
                        <a:sym typeface="Calibri"/>
                      </a:endParaRPr>
                    </a:p>
                  </a:txBody>
                  <a:tcPr marT="34300" marB="34300" marR="68575" marL="68575"/>
                </a:tc>
                <a:tc>
                  <a:txBody>
                    <a:bodyPr/>
                    <a:lstStyle/>
                    <a:p>
                      <a:pPr indent="-171450" lvl="0" marL="171450" marR="0" rtl="0" algn="l">
                        <a:spcBef>
                          <a:spcPts val="0"/>
                        </a:spcBef>
                        <a:spcAft>
                          <a:spcPts val="0"/>
                        </a:spcAft>
                        <a:buClr>
                          <a:schemeClr val="dk1"/>
                        </a:buClr>
                        <a:buSzPts val="800"/>
                        <a:buFont typeface="Arial"/>
                        <a:buChar char="•"/>
                      </a:pPr>
                      <a:r>
                        <a:rPr lang="fr-FR" sz="800">
                          <a:solidFill>
                            <a:schemeClr val="dk1"/>
                          </a:solidFill>
                          <a:latin typeface="Calibri"/>
                          <a:ea typeface="Calibri"/>
                          <a:cs typeface="Calibri"/>
                          <a:sym typeface="Calibri"/>
                        </a:rPr>
                        <a:t>Nécessite des droits d’accès à la base (ouverture de flux, habilitations).</a:t>
                      </a:r>
                      <a:endParaRPr/>
                    </a:p>
                    <a:p>
                      <a:pPr indent="-171450" lvl="0" marL="171450" marR="0" rtl="0" algn="l">
                        <a:spcBef>
                          <a:spcPts val="0"/>
                        </a:spcBef>
                        <a:spcAft>
                          <a:spcPts val="0"/>
                        </a:spcAft>
                        <a:buClr>
                          <a:schemeClr val="dk1"/>
                        </a:buClr>
                        <a:buSzPts val="800"/>
                        <a:buFont typeface="Arial"/>
                        <a:buChar char="•"/>
                      </a:pPr>
                      <a:r>
                        <a:rPr lang="fr-FR" sz="800">
                          <a:solidFill>
                            <a:schemeClr val="dk1"/>
                          </a:solidFill>
                          <a:latin typeface="Calibri"/>
                          <a:ea typeface="Calibri"/>
                          <a:cs typeface="Calibri"/>
                          <a:sym typeface="Calibri"/>
                        </a:rPr>
                        <a:t>Requête pouvant être compliquée.</a:t>
                      </a:r>
                      <a:endParaRPr/>
                    </a:p>
                    <a:p>
                      <a:pPr indent="-171450" lvl="0" marL="171450" marR="0" rtl="0" algn="l">
                        <a:spcBef>
                          <a:spcPts val="0"/>
                        </a:spcBef>
                        <a:spcAft>
                          <a:spcPts val="0"/>
                        </a:spcAft>
                        <a:buClr>
                          <a:schemeClr val="dk1"/>
                        </a:buClr>
                        <a:buSzPts val="800"/>
                        <a:buFont typeface="Arial"/>
                        <a:buChar char="•"/>
                      </a:pPr>
                      <a:r>
                        <a:rPr lang="fr-FR" sz="800">
                          <a:solidFill>
                            <a:schemeClr val="dk1"/>
                          </a:solidFill>
                          <a:latin typeface="Calibri"/>
                          <a:ea typeface="Calibri"/>
                          <a:cs typeface="Calibri"/>
                          <a:sym typeface="Calibri"/>
                        </a:rPr>
                        <a:t>Risque de ne pas trouver le JDD adéquat (avoir une environnement proche de la production)</a:t>
                      </a:r>
                      <a:endParaRPr/>
                    </a:p>
                    <a:p>
                      <a:pPr indent="0" lvl="0" marL="0" marR="0" rtl="0" algn="l">
                        <a:spcBef>
                          <a:spcPts val="0"/>
                        </a:spcBef>
                        <a:spcAft>
                          <a:spcPts val="0"/>
                        </a:spcAft>
                        <a:buClr>
                          <a:schemeClr val="dk1"/>
                        </a:buClr>
                        <a:buSzPts val="800"/>
                        <a:buFont typeface="Arial"/>
                        <a:buNone/>
                      </a:pPr>
                      <a:r>
                        <a:t/>
                      </a:r>
                      <a:endParaRPr sz="800">
                        <a:solidFill>
                          <a:schemeClr val="dk1"/>
                        </a:solidFill>
                        <a:latin typeface="Calibri"/>
                        <a:ea typeface="Calibri"/>
                        <a:cs typeface="Calibri"/>
                        <a:sym typeface="Calibri"/>
                      </a:endParaRPr>
                    </a:p>
                  </a:txBody>
                  <a:tcPr marT="34300" marB="34300" marR="68575" marL="68575"/>
                </a:tc>
              </a:tr>
              <a:tr h="635700">
                <a:tc>
                  <a:txBody>
                    <a:bodyPr/>
                    <a:lstStyle/>
                    <a:p>
                      <a:pPr indent="0" lvl="0" marL="0" marR="0" rtl="0" algn="l">
                        <a:spcBef>
                          <a:spcPts val="0"/>
                        </a:spcBef>
                        <a:spcAft>
                          <a:spcPts val="0"/>
                        </a:spcAft>
                        <a:buNone/>
                      </a:pPr>
                      <a:r>
                        <a:rPr lang="fr-FR" sz="900"/>
                        <a:t>Quand l’appliquer ?</a:t>
                      </a:r>
                      <a:endParaRPr/>
                    </a:p>
                  </a:txBody>
                  <a:tcPr marT="34300" marB="34300" marR="68575" marL="68575"/>
                </a:tc>
                <a:tc>
                  <a:txBody>
                    <a:bodyPr/>
                    <a:lstStyle/>
                    <a:p>
                      <a:pPr indent="-285750" lvl="0" marL="285750" marR="0" rtl="0" algn="l">
                        <a:spcBef>
                          <a:spcPts val="0"/>
                        </a:spcBef>
                        <a:spcAft>
                          <a:spcPts val="0"/>
                        </a:spcAft>
                        <a:buClr>
                          <a:schemeClr val="dk1"/>
                        </a:buClr>
                        <a:buSzPts val="800"/>
                        <a:buFont typeface="Arial"/>
                        <a:buChar char="•"/>
                      </a:pPr>
                      <a:r>
                        <a:rPr lang="fr-FR" sz="800">
                          <a:solidFill>
                            <a:schemeClr val="dk1"/>
                          </a:solidFill>
                          <a:latin typeface="Calibri"/>
                          <a:ea typeface="Calibri"/>
                          <a:cs typeface="Calibri"/>
                          <a:sym typeface="Calibri"/>
                        </a:rPr>
                        <a:t>Solution à ne pas trop utiliser, sauf si il n’y a pas de contraintes sur la donnée.</a:t>
                      </a:r>
                      <a:endParaRPr/>
                    </a:p>
                  </a:txBody>
                  <a:tcPr marT="34300" marB="34300" marR="68575" marL="68575"/>
                </a:tc>
                <a:tc>
                  <a:txBody>
                    <a:bodyPr/>
                    <a:lstStyle/>
                    <a:p>
                      <a:pPr indent="-171450" lvl="0" marL="171450" marR="0" rtl="0" algn="l">
                        <a:spcBef>
                          <a:spcPts val="0"/>
                        </a:spcBef>
                        <a:spcAft>
                          <a:spcPts val="0"/>
                        </a:spcAft>
                        <a:buClr>
                          <a:srgbClr val="00B050"/>
                        </a:buClr>
                        <a:buSzPts val="800"/>
                        <a:buFont typeface="Arial"/>
                        <a:buChar char="•"/>
                      </a:pPr>
                      <a:r>
                        <a:rPr lang="fr-FR" sz="800">
                          <a:solidFill>
                            <a:srgbClr val="00B050"/>
                          </a:solidFill>
                          <a:latin typeface="Calibri"/>
                          <a:ea typeface="Calibri"/>
                          <a:cs typeface="Calibri"/>
                          <a:sym typeface="Calibri"/>
                        </a:rPr>
                        <a:t>Solution fréquemment utilisée. </a:t>
                      </a:r>
                      <a:r>
                        <a:rPr lang="fr-FR" sz="800">
                          <a:solidFill>
                            <a:schemeClr val="dk1"/>
                          </a:solidFill>
                          <a:latin typeface="Calibri"/>
                          <a:ea typeface="Calibri"/>
                          <a:cs typeface="Calibri"/>
                          <a:sym typeface="Calibri"/>
                        </a:rPr>
                        <a:t>Privilégier la création par via d’autres interface (exemple les WS, création plus rapide)</a:t>
                      </a:r>
                      <a:endParaRPr/>
                    </a:p>
                  </a:txBody>
                  <a:tcPr marT="34300" marB="34300" marR="68575" marL="68575"/>
                </a:tc>
                <a:tc>
                  <a:txBody>
                    <a:bodyPr/>
                    <a:lstStyle/>
                    <a:p>
                      <a:pPr indent="-171450" lvl="0" marL="171450" marR="0" rtl="0" algn="l">
                        <a:lnSpc>
                          <a:spcPct val="100000"/>
                        </a:lnSpc>
                        <a:spcBef>
                          <a:spcPts val="0"/>
                        </a:spcBef>
                        <a:spcAft>
                          <a:spcPts val="0"/>
                        </a:spcAft>
                        <a:buClr>
                          <a:srgbClr val="00B050"/>
                        </a:buClr>
                        <a:buSzPts val="800"/>
                        <a:buFont typeface="Arial"/>
                        <a:buChar char="•"/>
                      </a:pPr>
                      <a:r>
                        <a:rPr lang="fr-FR" sz="800">
                          <a:solidFill>
                            <a:srgbClr val="00B050"/>
                          </a:solidFill>
                          <a:latin typeface="Calibri"/>
                          <a:ea typeface="Calibri"/>
                          <a:cs typeface="Calibri"/>
                          <a:sym typeface="Calibri"/>
                        </a:rPr>
                        <a:t>Solution fréquemment utilisée.</a:t>
                      </a:r>
                      <a:endParaRPr/>
                    </a:p>
                  </a:txBody>
                  <a:tcPr marT="34300" marB="34300" marR="68575" marL="68575"/>
                </a:tc>
                <a:tc>
                  <a:txBody>
                    <a:bodyPr/>
                    <a:lstStyle/>
                    <a:p>
                      <a:pPr indent="0" lvl="0" marL="0" marR="0" rtl="0" algn="l">
                        <a:spcBef>
                          <a:spcPts val="0"/>
                        </a:spcBef>
                        <a:spcAft>
                          <a:spcPts val="0"/>
                        </a:spcAft>
                        <a:buClr>
                          <a:srgbClr val="00B050"/>
                        </a:buClr>
                        <a:buSzPts val="800"/>
                        <a:buFont typeface="Arial"/>
                        <a:buNone/>
                      </a:pPr>
                      <a:r>
                        <a:rPr lang="fr-FR" sz="800">
                          <a:solidFill>
                            <a:srgbClr val="00B050"/>
                          </a:solidFill>
                          <a:latin typeface="Calibri"/>
                          <a:ea typeface="Calibri"/>
                          <a:cs typeface="Calibri"/>
                          <a:sym typeface="Calibri"/>
                        </a:rPr>
                        <a:t>Solution à conseiller si possibilité d’accès. </a:t>
                      </a:r>
                      <a:endParaRPr/>
                    </a:p>
                  </a:txBody>
                  <a:tcPr marT="34300" marB="34300" marR="68575" marL="68575"/>
                </a:tc>
              </a:tr>
            </a:tbl>
          </a:graphicData>
        </a:graphic>
      </p:graphicFrame>
      <p:sp>
        <p:nvSpPr>
          <p:cNvPr id="329" name="Google Shape;329;p43"/>
          <p:cNvSpPr txBox="1"/>
          <p:nvPr/>
        </p:nvSpPr>
        <p:spPr>
          <a:xfrm>
            <a:off x="202513" y="4729675"/>
            <a:ext cx="8160252" cy="750205"/>
          </a:xfrm>
          <a:prstGeom prst="rect">
            <a:avLst/>
          </a:prstGeom>
          <a:noFill/>
          <a:ln>
            <a:noFill/>
          </a:ln>
        </p:spPr>
        <p:txBody>
          <a:bodyPr anchorCtr="0" anchor="t" bIns="45700" lIns="91425" spcFirstLastPara="1" rIns="91425" wrap="square" tIns="45700">
            <a:spAutoFit/>
          </a:bodyPr>
          <a:lstStyle/>
          <a:p>
            <a:pPr indent="-128588" lvl="0" marL="128588" marR="0" rtl="0" algn="l">
              <a:spcBef>
                <a:spcPts val="0"/>
              </a:spcBef>
              <a:spcAft>
                <a:spcPts val="0"/>
              </a:spcAft>
              <a:buClr>
                <a:srgbClr val="244061"/>
              </a:buClr>
              <a:buSzPts val="900"/>
              <a:buFont typeface="Arial"/>
              <a:buChar char="•"/>
            </a:pPr>
            <a:r>
              <a:rPr lang="fr-FR" sz="900">
                <a:solidFill>
                  <a:srgbClr val="244061"/>
                </a:solidFill>
                <a:latin typeface="Calibri"/>
                <a:ea typeface="Calibri"/>
                <a:cs typeface="Calibri"/>
                <a:sym typeface="Calibri"/>
              </a:rPr>
              <a:t>Calculer une donnée lors de l’exécution.</a:t>
            </a:r>
            <a:endParaRPr/>
          </a:p>
          <a:p>
            <a:pPr indent="0" lvl="0" marL="0" marR="0" rtl="0" algn="l">
              <a:spcBef>
                <a:spcPts val="0"/>
              </a:spcBef>
              <a:spcAft>
                <a:spcPts val="0"/>
              </a:spcAft>
              <a:buNone/>
            </a:pPr>
            <a:r>
              <a:t/>
            </a:r>
            <a:endParaRPr sz="900">
              <a:solidFill>
                <a:srgbClr val="244061"/>
              </a:solidFill>
              <a:latin typeface="Calibri"/>
              <a:ea typeface="Calibri"/>
              <a:cs typeface="Calibri"/>
              <a:sym typeface="Calibri"/>
            </a:endParaRPr>
          </a:p>
          <a:p>
            <a:pPr indent="0" lvl="0" marL="0" marR="0" rtl="0" algn="l">
              <a:spcBef>
                <a:spcPts val="0"/>
              </a:spcBef>
              <a:spcAft>
                <a:spcPts val="0"/>
              </a:spcAft>
              <a:buNone/>
            </a:pPr>
            <a:r>
              <a:rPr lang="fr-FR" sz="825">
                <a:solidFill>
                  <a:srgbClr val="244061"/>
                </a:solidFill>
                <a:latin typeface="Calibri"/>
                <a:ea typeface="Calibri"/>
                <a:cs typeface="Calibri"/>
                <a:sym typeface="Calibri"/>
              </a:rPr>
              <a:t>Exemple à chaque exécution de mon test, je souhaite que mon code calcule la date de début de mon contrat à date du jour + 5 jours.</a:t>
            </a:r>
            <a:endParaRPr/>
          </a:p>
          <a:p>
            <a:pPr indent="0" lvl="0" marL="0" marR="0" rtl="0" algn="l">
              <a:spcBef>
                <a:spcPts val="0"/>
              </a:spcBef>
              <a:spcAft>
                <a:spcPts val="0"/>
              </a:spcAft>
              <a:buNone/>
            </a:pPr>
            <a:r>
              <a:rPr lang="fr-FR" sz="825">
                <a:solidFill>
                  <a:srgbClr val="244061"/>
                </a:solidFill>
                <a:latin typeface="Calibri"/>
                <a:ea typeface="Calibri"/>
                <a:cs typeface="Calibri"/>
                <a:sym typeface="Calibri"/>
              </a:rPr>
              <a:t>Je peux mettre en statique dans mon JDD dateContrat = ${dateAdd(now+5J)}</a:t>
            </a:r>
            <a:endParaRPr/>
          </a:p>
          <a:p>
            <a:pPr indent="0" lvl="0" marL="0" marR="0" rtl="0" algn="l">
              <a:spcBef>
                <a:spcPts val="0"/>
              </a:spcBef>
              <a:spcAft>
                <a:spcPts val="0"/>
              </a:spcAft>
              <a:buNone/>
            </a:pPr>
            <a:r>
              <a:rPr lang="fr-FR" sz="825">
                <a:solidFill>
                  <a:srgbClr val="244061"/>
                </a:solidFill>
                <a:latin typeface="Calibri"/>
                <a:ea typeface="Calibri"/>
                <a:cs typeface="Calibri"/>
                <a:sym typeface="Calibri"/>
              </a:rPr>
              <a:t>Et j’implémente dans le code que toutes les données commençant par un $ auront un traitement particulier qui dans ce cas sera d’utiliser une fonction dateAdd.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4"/>
          <p:cNvSpPr txBox="1"/>
          <p:nvPr>
            <p:ph type="title"/>
          </p:nvPr>
        </p:nvSpPr>
        <p:spPr>
          <a:xfrm>
            <a:off x="305991" y="404813"/>
            <a:ext cx="8152200" cy="863700"/>
          </a:xfrm>
          <a:prstGeom prst="rect">
            <a:avLst/>
          </a:prstGeom>
          <a:noFill/>
          <a:ln>
            <a:noFill/>
          </a:ln>
        </p:spPr>
        <p:txBody>
          <a:bodyPr anchorCtr="0" anchor="t" bIns="0" lIns="0" spcFirstLastPara="1" rIns="0" wrap="square" tIns="0">
            <a:normAutofit/>
          </a:bodyPr>
          <a:lstStyle/>
          <a:p>
            <a:pPr indent="0" lvl="0" marL="0" rtl="0" algn="ctr">
              <a:spcBef>
                <a:spcPts val="0"/>
              </a:spcBef>
              <a:spcAft>
                <a:spcPts val="0"/>
              </a:spcAft>
              <a:buClr>
                <a:schemeClr val="dk1"/>
              </a:buClr>
              <a:buSzPts val="4400"/>
              <a:buFont typeface="Calibri"/>
              <a:buNone/>
            </a:pPr>
            <a:r>
              <a:rPr lang="fr-FR"/>
              <a:t>Introduction à l’automatisation</a:t>
            </a:r>
            <a:endParaRPr/>
          </a:p>
        </p:txBody>
      </p:sp>
      <p:sp>
        <p:nvSpPr>
          <p:cNvPr id="335" name="Google Shape;335;p44"/>
          <p:cNvSpPr txBox="1"/>
          <p:nvPr>
            <p:ph idx="1" type="body"/>
          </p:nvPr>
        </p:nvSpPr>
        <p:spPr>
          <a:xfrm>
            <a:off x="305991" y="1917742"/>
            <a:ext cx="8532000" cy="3887400"/>
          </a:xfrm>
          <a:prstGeom prst="rect">
            <a:avLst/>
          </a:prstGeom>
          <a:noFill/>
          <a:ln>
            <a:noFill/>
          </a:ln>
        </p:spPr>
        <p:txBody>
          <a:bodyPr anchorCtr="0" anchor="t" bIns="45700" lIns="91425" spcFirstLastPara="1" rIns="91425" wrap="square" tIns="45700">
            <a:noAutofit/>
          </a:bodyPr>
          <a:lstStyle/>
          <a:p>
            <a:pPr indent="-169069" lvl="0" marL="169069" rtl="0" algn="l">
              <a:lnSpc>
                <a:spcPct val="126923"/>
              </a:lnSpc>
              <a:spcBef>
                <a:spcPts val="0"/>
              </a:spcBef>
              <a:spcAft>
                <a:spcPts val="0"/>
              </a:spcAft>
              <a:buClr>
                <a:schemeClr val="dk2"/>
              </a:buClr>
              <a:buSzPts val="1300"/>
              <a:buFont typeface="Noto Sans Symbols"/>
              <a:buChar char="▪"/>
            </a:pPr>
            <a:r>
              <a:rPr lang="fr-FR"/>
              <a:t>Démarche de développement des tests automatisés</a:t>
            </a:r>
            <a:endParaRPr/>
          </a:p>
          <a:p>
            <a:pPr indent="-83344" lvl="0" marL="169069" rtl="0" algn="l">
              <a:lnSpc>
                <a:spcPct val="122222"/>
              </a:lnSpc>
              <a:spcBef>
                <a:spcPts val="270"/>
              </a:spcBef>
              <a:spcAft>
                <a:spcPts val="0"/>
              </a:spcAft>
              <a:buClr>
                <a:schemeClr val="dk2"/>
              </a:buClr>
              <a:buSzPts val="1350"/>
              <a:buNone/>
            </a:pPr>
            <a:r>
              <a:t/>
            </a:r>
            <a:endParaRPr/>
          </a:p>
          <a:p>
            <a:pPr indent="-83344" lvl="0" marL="169069" rtl="0" algn="l">
              <a:lnSpc>
                <a:spcPct val="122222"/>
              </a:lnSpc>
              <a:spcBef>
                <a:spcPts val="270"/>
              </a:spcBef>
              <a:spcAft>
                <a:spcPts val="0"/>
              </a:spcAft>
              <a:buClr>
                <a:schemeClr val="dk2"/>
              </a:buClr>
              <a:buSzPts val="1350"/>
              <a:buFont typeface="Noto Sans Symbols"/>
              <a:buNone/>
            </a:pPr>
            <a:r>
              <a:t/>
            </a:r>
            <a:endParaRPr/>
          </a:p>
          <a:p>
            <a:pPr indent="0" lvl="1" marL="0" rtl="0" algn="l">
              <a:lnSpc>
                <a:spcPct val="90000"/>
              </a:lnSpc>
              <a:spcBef>
                <a:spcPts val="0"/>
              </a:spcBef>
              <a:spcAft>
                <a:spcPts val="0"/>
              </a:spcAft>
              <a:buClr>
                <a:schemeClr val="dk1"/>
              </a:buClr>
              <a:buSzPts val="1200"/>
              <a:buNone/>
            </a:pPr>
            <a:r>
              <a:t/>
            </a:r>
            <a:endParaRPr b="1" sz="12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5"/>
          <p:cNvSpPr txBox="1"/>
          <p:nvPr>
            <p:ph type="title"/>
          </p:nvPr>
        </p:nvSpPr>
        <p:spPr>
          <a:xfrm>
            <a:off x="323528" y="404664"/>
            <a:ext cx="8152200" cy="863700"/>
          </a:xfrm>
          <a:prstGeom prst="rect">
            <a:avLst/>
          </a:prstGeom>
          <a:noFill/>
          <a:ln>
            <a:noFill/>
          </a:ln>
        </p:spPr>
        <p:txBody>
          <a:bodyPr anchorCtr="0" anchor="t" bIns="0" lIns="0" spcFirstLastPara="1" rIns="0" wrap="square" tIns="0">
            <a:normAutofit/>
          </a:bodyPr>
          <a:lstStyle/>
          <a:p>
            <a:pPr indent="0" lvl="0" marL="0" rtl="0" algn="ctr">
              <a:spcBef>
                <a:spcPts val="0"/>
              </a:spcBef>
              <a:spcAft>
                <a:spcPts val="0"/>
              </a:spcAft>
              <a:buClr>
                <a:schemeClr val="dk1"/>
              </a:buClr>
              <a:buSzPts val="4400"/>
              <a:buFont typeface="Calibri"/>
              <a:buNone/>
            </a:pPr>
            <a:r>
              <a:rPr lang="fr-FR"/>
              <a:t>Introduction à l’automatisation</a:t>
            </a:r>
            <a:endParaRPr/>
          </a:p>
        </p:txBody>
      </p:sp>
      <p:sp>
        <p:nvSpPr>
          <p:cNvPr id="341" name="Google Shape;341;p45"/>
          <p:cNvSpPr txBox="1"/>
          <p:nvPr>
            <p:ph idx="1" type="body"/>
          </p:nvPr>
        </p:nvSpPr>
        <p:spPr>
          <a:xfrm>
            <a:off x="305991" y="1917742"/>
            <a:ext cx="8532000" cy="3887400"/>
          </a:xfrm>
          <a:prstGeom prst="rect">
            <a:avLst/>
          </a:prstGeom>
          <a:noFill/>
          <a:ln>
            <a:noFill/>
          </a:ln>
        </p:spPr>
        <p:txBody>
          <a:bodyPr anchorCtr="0" anchor="t" bIns="45700" lIns="91425" spcFirstLastPara="1" rIns="91425" wrap="square" tIns="45700">
            <a:noAutofit/>
          </a:bodyPr>
          <a:lstStyle/>
          <a:p>
            <a:pPr indent="-169069" lvl="0" marL="169069" rtl="0" algn="l">
              <a:lnSpc>
                <a:spcPct val="126923"/>
              </a:lnSpc>
              <a:spcBef>
                <a:spcPts val="0"/>
              </a:spcBef>
              <a:spcAft>
                <a:spcPts val="0"/>
              </a:spcAft>
              <a:buClr>
                <a:schemeClr val="dk2"/>
              </a:buClr>
              <a:buSzPts val="1300"/>
              <a:buFont typeface="Noto Sans Symbols"/>
              <a:buChar char="▪"/>
            </a:pPr>
            <a:r>
              <a:rPr lang="fr-FR"/>
              <a:t>Démarche de développement des tests automatisés</a:t>
            </a:r>
            <a:endParaRPr/>
          </a:p>
          <a:p>
            <a:pPr indent="-83344" lvl="0" marL="169069" rtl="0" algn="l">
              <a:lnSpc>
                <a:spcPct val="122222"/>
              </a:lnSpc>
              <a:spcBef>
                <a:spcPts val="270"/>
              </a:spcBef>
              <a:spcAft>
                <a:spcPts val="0"/>
              </a:spcAft>
              <a:buClr>
                <a:schemeClr val="dk2"/>
              </a:buClr>
              <a:buSzPts val="1350"/>
              <a:buNone/>
            </a:pPr>
            <a:r>
              <a:t/>
            </a:r>
            <a:endParaRPr/>
          </a:p>
          <a:p>
            <a:pPr indent="-83344" lvl="0" marL="169069" rtl="0" algn="l">
              <a:lnSpc>
                <a:spcPct val="122222"/>
              </a:lnSpc>
              <a:spcBef>
                <a:spcPts val="270"/>
              </a:spcBef>
              <a:spcAft>
                <a:spcPts val="0"/>
              </a:spcAft>
              <a:buClr>
                <a:schemeClr val="dk2"/>
              </a:buClr>
              <a:buSzPts val="1350"/>
              <a:buNone/>
            </a:pPr>
            <a:r>
              <a:t/>
            </a:r>
            <a:endParaRPr/>
          </a:p>
          <a:p>
            <a:pPr indent="-257175" lvl="0" marL="257175" rtl="0" algn="l">
              <a:lnSpc>
                <a:spcPct val="157142"/>
              </a:lnSpc>
              <a:spcBef>
                <a:spcPts val="210"/>
              </a:spcBef>
              <a:spcAft>
                <a:spcPts val="0"/>
              </a:spcAft>
              <a:buSzPts val="1050"/>
              <a:buFont typeface="Calibri"/>
              <a:buAutoNum type="arabicPeriod"/>
            </a:pPr>
            <a:r>
              <a:rPr lang="fr-FR" sz="1050">
                <a:latin typeface="Calibri"/>
                <a:ea typeface="Calibri"/>
                <a:cs typeface="Calibri"/>
                <a:sym typeface="Calibri"/>
              </a:rPr>
              <a:t>Montée en compétence fonctionnelle</a:t>
            </a:r>
            <a:endParaRPr/>
          </a:p>
          <a:p>
            <a:pPr indent="-257175" lvl="0" marL="257175" rtl="0" algn="l">
              <a:lnSpc>
                <a:spcPct val="157142"/>
              </a:lnSpc>
              <a:spcBef>
                <a:spcPts val="210"/>
              </a:spcBef>
              <a:spcAft>
                <a:spcPts val="0"/>
              </a:spcAft>
              <a:buSzPts val="1050"/>
              <a:buFont typeface="Calibri"/>
              <a:buAutoNum type="arabicPeriod"/>
            </a:pPr>
            <a:r>
              <a:rPr lang="fr-FR" sz="1050">
                <a:latin typeface="Calibri"/>
                <a:ea typeface="Calibri"/>
                <a:cs typeface="Calibri"/>
                <a:sym typeface="Calibri"/>
              </a:rPr>
              <a:t>Analyse du périmètre de test à automatiser </a:t>
            </a:r>
            <a:endParaRPr/>
          </a:p>
          <a:p>
            <a:pPr indent="-257175" lvl="0" marL="257175" rtl="0" algn="l">
              <a:lnSpc>
                <a:spcPct val="157142"/>
              </a:lnSpc>
              <a:spcBef>
                <a:spcPts val="210"/>
              </a:spcBef>
              <a:spcAft>
                <a:spcPts val="0"/>
              </a:spcAft>
              <a:buSzPts val="1050"/>
              <a:buFont typeface="Calibri"/>
              <a:buAutoNum type="arabicPeriod"/>
            </a:pPr>
            <a:r>
              <a:rPr lang="fr-FR" sz="1050">
                <a:latin typeface="Calibri"/>
                <a:ea typeface="Calibri"/>
                <a:cs typeface="Calibri"/>
                <a:sym typeface="Calibri"/>
              </a:rPr>
              <a:t>Vérifier qu’il existe une bonne stratégie en terme de jeu de données</a:t>
            </a:r>
            <a:endParaRPr/>
          </a:p>
          <a:p>
            <a:pPr indent="-257175" lvl="0" marL="257175" rtl="0" algn="l">
              <a:lnSpc>
                <a:spcPct val="157142"/>
              </a:lnSpc>
              <a:spcBef>
                <a:spcPts val="210"/>
              </a:spcBef>
              <a:spcAft>
                <a:spcPts val="0"/>
              </a:spcAft>
              <a:buSzPts val="1050"/>
              <a:buFont typeface="Calibri"/>
              <a:buAutoNum type="arabicPeriod"/>
            </a:pPr>
            <a:r>
              <a:rPr lang="fr-FR" sz="1050">
                <a:latin typeface="Calibri"/>
                <a:ea typeface="Calibri"/>
                <a:cs typeface="Calibri"/>
                <a:sym typeface="Calibri"/>
              </a:rPr>
              <a:t>Spécification des étapes réutilisables (créer des keyword sur la base d’étapes réutilisables pour les test)</a:t>
            </a:r>
            <a:endParaRPr/>
          </a:p>
          <a:p>
            <a:pPr indent="-257175" lvl="0" marL="257175" rtl="0" algn="l">
              <a:lnSpc>
                <a:spcPct val="157142"/>
              </a:lnSpc>
              <a:spcBef>
                <a:spcPts val="210"/>
              </a:spcBef>
              <a:spcAft>
                <a:spcPts val="0"/>
              </a:spcAft>
              <a:buSzPts val="1050"/>
              <a:buFont typeface="Calibri"/>
              <a:buAutoNum type="arabicPeriod"/>
            </a:pPr>
            <a:r>
              <a:rPr lang="fr-FR" sz="1050">
                <a:latin typeface="Calibri"/>
                <a:ea typeface="Calibri"/>
                <a:cs typeface="Calibri"/>
                <a:sym typeface="Calibri"/>
              </a:rPr>
              <a:t>Développement des étapes réutilisables (Keywords Fonctionnels) + Développement de fonctions techniques (Keywords Techniques)</a:t>
            </a:r>
            <a:endParaRPr/>
          </a:p>
          <a:p>
            <a:pPr indent="-257175" lvl="0" marL="257175" rtl="0" algn="l">
              <a:lnSpc>
                <a:spcPct val="157142"/>
              </a:lnSpc>
              <a:spcBef>
                <a:spcPts val="210"/>
              </a:spcBef>
              <a:spcAft>
                <a:spcPts val="0"/>
              </a:spcAft>
              <a:buSzPts val="1050"/>
              <a:buFont typeface="Calibri"/>
              <a:buAutoNum type="arabicPeriod"/>
            </a:pPr>
            <a:r>
              <a:rPr lang="fr-FR" sz="1050">
                <a:latin typeface="Calibri"/>
                <a:ea typeface="Calibri"/>
                <a:cs typeface="Calibri"/>
                <a:sym typeface="Calibri"/>
              </a:rPr>
              <a:t>Exécution </a:t>
            </a:r>
            <a:endParaRPr/>
          </a:p>
          <a:p>
            <a:pPr indent="-257175" lvl="0" marL="257175" rtl="0" algn="l">
              <a:lnSpc>
                <a:spcPct val="157142"/>
              </a:lnSpc>
              <a:spcBef>
                <a:spcPts val="210"/>
              </a:spcBef>
              <a:spcAft>
                <a:spcPts val="0"/>
              </a:spcAft>
              <a:buSzPts val="1050"/>
              <a:buFont typeface="Calibri"/>
              <a:buAutoNum type="arabicPeriod"/>
            </a:pPr>
            <a:r>
              <a:rPr lang="fr-FR" sz="1050">
                <a:latin typeface="Calibri"/>
                <a:ea typeface="Calibri"/>
                <a:cs typeface="Calibri"/>
                <a:sym typeface="Calibri"/>
              </a:rPr>
              <a:t>Validation </a:t>
            </a:r>
            <a:endParaRPr b="1" sz="12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descr="Une image contenant table&#10;&#10;Description générée automatiquement" id="346" name="Google Shape;346;p46"/>
          <p:cNvPicPr preferRelativeResize="0"/>
          <p:nvPr/>
        </p:nvPicPr>
        <p:blipFill rotWithShape="1">
          <a:blip r:embed="rId3">
            <a:alphaModFix/>
          </a:blip>
          <a:srcRect b="0" l="0" r="0" t="0"/>
          <a:stretch/>
        </p:blipFill>
        <p:spPr>
          <a:xfrm>
            <a:off x="195765" y="1948442"/>
            <a:ext cx="8752471" cy="3249420"/>
          </a:xfrm>
          <a:prstGeom prst="rect">
            <a:avLst/>
          </a:prstGeom>
          <a:noFill/>
          <a:ln>
            <a:noFill/>
          </a:ln>
        </p:spPr>
      </p:pic>
      <p:sp>
        <p:nvSpPr>
          <p:cNvPr id="347" name="Google Shape;347;p46"/>
          <p:cNvSpPr txBox="1"/>
          <p:nvPr/>
        </p:nvSpPr>
        <p:spPr>
          <a:xfrm>
            <a:off x="267630" y="1233604"/>
            <a:ext cx="6590371"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350">
                <a:solidFill>
                  <a:schemeClr val="dk1"/>
                </a:solidFill>
                <a:latin typeface="Calibri"/>
                <a:ea typeface="Calibri"/>
                <a:cs typeface="Calibri"/>
                <a:sym typeface="Calibri"/>
              </a:rPr>
              <a:t>Diagramme démarche de l’automatisation des tests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7"/>
          <p:cNvSpPr txBox="1"/>
          <p:nvPr>
            <p:ph type="title"/>
          </p:nvPr>
        </p:nvSpPr>
        <p:spPr>
          <a:xfrm>
            <a:off x="305991" y="404813"/>
            <a:ext cx="8208300" cy="863700"/>
          </a:xfrm>
          <a:prstGeom prst="rect">
            <a:avLst/>
          </a:prstGeom>
          <a:noFill/>
          <a:ln>
            <a:noFill/>
          </a:ln>
        </p:spPr>
        <p:txBody>
          <a:bodyPr anchorCtr="0" anchor="t" bIns="0" lIns="0" spcFirstLastPara="1" rIns="0" wrap="square" tIns="0">
            <a:normAutofit/>
          </a:bodyPr>
          <a:lstStyle/>
          <a:p>
            <a:pPr indent="0" lvl="0" marL="0" rtl="0" algn="ctr">
              <a:spcBef>
                <a:spcPts val="0"/>
              </a:spcBef>
              <a:spcAft>
                <a:spcPts val="0"/>
              </a:spcAft>
              <a:buClr>
                <a:schemeClr val="dk2"/>
              </a:buClr>
              <a:buSzPts val="4400"/>
              <a:buFont typeface="Calibri"/>
              <a:buNone/>
            </a:pPr>
            <a:r>
              <a:rPr lang="fr-FR"/>
              <a:t>Introduction à l’automatisation</a:t>
            </a:r>
            <a:endParaRPr/>
          </a:p>
        </p:txBody>
      </p:sp>
      <p:sp>
        <p:nvSpPr>
          <p:cNvPr id="353" name="Google Shape;353;p47"/>
          <p:cNvSpPr txBox="1"/>
          <p:nvPr/>
        </p:nvSpPr>
        <p:spPr>
          <a:xfrm>
            <a:off x="305991" y="1863282"/>
            <a:ext cx="8532019" cy="431593"/>
          </a:xfrm>
          <a:prstGeom prst="rect">
            <a:avLst/>
          </a:prstGeom>
          <a:noFill/>
          <a:ln>
            <a:noFill/>
          </a:ln>
        </p:spPr>
        <p:txBody>
          <a:bodyPr anchorCtr="0" anchor="t" bIns="45700" lIns="91425" spcFirstLastPara="1" rIns="91425" wrap="square" tIns="45700">
            <a:noAutofit/>
          </a:bodyPr>
          <a:lstStyle/>
          <a:p>
            <a:pPr indent="-169069" lvl="0" marL="169069" marR="0" rtl="0" algn="l">
              <a:lnSpc>
                <a:spcPct val="122222"/>
              </a:lnSpc>
              <a:spcBef>
                <a:spcPts val="0"/>
              </a:spcBef>
              <a:spcAft>
                <a:spcPts val="0"/>
              </a:spcAft>
              <a:buClr>
                <a:schemeClr val="dk2"/>
              </a:buClr>
              <a:buSzPts val="1800"/>
              <a:buFont typeface="Noto Sans Symbols"/>
              <a:buChar char="▪"/>
            </a:pPr>
            <a:r>
              <a:rPr lang="fr-FR" sz="1800">
                <a:solidFill>
                  <a:schemeClr val="dk1"/>
                </a:solidFill>
                <a:latin typeface="Calibri"/>
                <a:ea typeface="Calibri"/>
                <a:cs typeface="Calibri"/>
                <a:sym typeface="Calibri"/>
              </a:rPr>
              <a:t>Quelles sont les principales causes d’arrêt de mon test automatisé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nvSpPr>
        <p:spPr>
          <a:xfrm>
            <a:off x="539552" y="764704"/>
            <a:ext cx="11335474" cy="5437092"/>
          </a:xfrm>
          <a:prstGeom prst="rect">
            <a:avLst/>
          </a:prstGeom>
          <a:noFill/>
          <a:ln>
            <a:noFill/>
          </a:ln>
        </p:spPr>
        <p:txBody>
          <a:bodyPr anchorCtr="0" anchor="t" bIns="0" lIns="0" spcFirstLastPara="1" rIns="0" wrap="square" tIns="0">
            <a:noAutofit/>
          </a:bodyPr>
          <a:lstStyle/>
          <a:p>
            <a:pPr indent="-225424" lvl="1" marL="458788" marR="0" rtl="0" algn="l">
              <a:lnSpc>
                <a:spcPct val="100000"/>
              </a:lnSpc>
              <a:spcBef>
                <a:spcPts val="0"/>
              </a:spcBef>
              <a:spcAft>
                <a:spcPts val="0"/>
              </a:spcAft>
              <a:buClr>
                <a:schemeClr val="dk2"/>
              </a:buClr>
              <a:buSzPts val="1600"/>
              <a:buFont typeface="Noto Sans Symbols"/>
              <a:buChar char="▪"/>
            </a:pPr>
            <a:r>
              <a:rPr b="1" i="0" lang="fr-FR" sz="1600" u="none" cap="none" strike="noStrike">
                <a:solidFill>
                  <a:schemeClr val="dk1"/>
                </a:solidFill>
                <a:latin typeface="Calibri"/>
                <a:ea typeface="Calibri"/>
                <a:cs typeface="Calibri"/>
                <a:sym typeface="Calibri"/>
              </a:rPr>
              <a:t>Introduction à l’automatisation</a:t>
            </a:r>
            <a:endParaRPr/>
          </a:p>
          <a:p>
            <a:pPr indent="-225425" lvl="2" marL="682625" marR="0" rtl="0" algn="l">
              <a:lnSpc>
                <a:spcPct val="100000"/>
              </a:lnSpc>
              <a:spcBef>
                <a:spcPts val="600"/>
              </a:spcBef>
              <a:spcAft>
                <a:spcPts val="0"/>
              </a:spcAft>
              <a:buClr>
                <a:schemeClr val="dk2"/>
              </a:buClr>
              <a:buSzPts val="1600"/>
              <a:buFont typeface="Arial"/>
              <a:buChar char="•"/>
            </a:pPr>
            <a:r>
              <a:rPr b="0" i="0" lang="fr-FR" sz="1600" u="none" cap="none" strike="noStrike">
                <a:solidFill>
                  <a:schemeClr val="dk1"/>
                </a:solidFill>
                <a:latin typeface="Calibri"/>
                <a:ea typeface="Calibri"/>
                <a:cs typeface="Calibri"/>
                <a:sym typeface="Calibri"/>
              </a:rPr>
              <a:t>Pourquoi et à quel niveau automatiser? </a:t>
            </a:r>
            <a:endParaRPr/>
          </a:p>
          <a:p>
            <a:pPr indent="-225425" lvl="2" marL="682625" marR="0" rtl="0" algn="l">
              <a:lnSpc>
                <a:spcPct val="100000"/>
              </a:lnSpc>
              <a:spcBef>
                <a:spcPts val="600"/>
              </a:spcBef>
              <a:spcAft>
                <a:spcPts val="0"/>
              </a:spcAft>
              <a:buClr>
                <a:schemeClr val="dk2"/>
              </a:buClr>
              <a:buSzPts val="1600"/>
              <a:buFont typeface="Arial"/>
              <a:buChar char="•"/>
            </a:pPr>
            <a:r>
              <a:rPr b="0" i="0" lang="fr-FR" sz="1600" u="none" cap="none" strike="noStrike">
                <a:solidFill>
                  <a:schemeClr val="dk1"/>
                </a:solidFill>
                <a:latin typeface="Calibri"/>
                <a:ea typeface="Calibri"/>
                <a:cs typeface="Calibri"/>
                <a:sym typeface="Calibri"/>
              </a:rPr>
              <a:t>Bénéfices et coûts de l’automatisation </a:t>
            </a:r>
            <a:endParaRPr/>
          </a:p>
          <a:p>
            <a:pPr indent="-225425" lvl="2" marL="682625" marR="0" rtl="0" algn="l">
              <a:lnSpc>
                <a:spcPct val="100000"/>
              </a:lnSpc>
              <a:spcBef>
                <a:spcPts val="600"/>
              </a:spcBef>
              <a:spcAft>
                <a:spcPts val="0"/>
              </a:spcAft>
              <a:buClr>
                <a:schemeClr val="dk2"/>
              </a:buClr>
              <a:buSzPts val="1600"/>
              <a:buFont typeface="Arial"/>
              <a:buChar char="•"/>
            </a:pPr>
            <a:r>
              <a:rPr b="0" i="0" lang="fr-FR" sz="1600" u="none" cap="none" strike="noStrike">
                <a:solidFill>
                  <a:schemeClr val="dk1"/>
                </a:solidFill>
                <a:latin typeface="Calibri"/>
                <a:ea typeface="Calibri"/>
                <a:cs typeface="Calibri"/>
                <a:sym typeface="Calibri"/>
              </a:rPr>
              <a:t>les caractéristiques d’une bonne automatisation</a:t>
            </a:r>
            <a:endParaRPr/>
          </a:p>
          <a:p>
            <a:pPr indent="-225425" lvl="2" marL="682625" marR="0" rtl="0" algn="l">
              <a:lnSpc>
                <a:spcPct val="100000"/>
              </a:lnSpc>
              <a:spcBef>
                <a:spcPts val="600"/>
              </a:spcBef>
              <a:spcAft>
                <a:spcPts val="0"/>
              </a:spcAft>
              <a:buClr>
                <a:schemeClr val="dk2"/>
              </a:buClr>
              <a:buSzPts val="1600"/>
              <a:buFont typeface="Arial"/>
              <a:buChar char="•"/>
            </a:pPr>
            <a:r>
              <a:rPr b="0" i="0" lang="fr-FR" sz="1600" u="none" cap="none" strike="noStrike">
                <a:solidFill>
                  <a:schemeClr val="dk1"/>
                </a:solidFill>
                <a:latin typeface="Calibri"/>
                <a:ea typeface="Calibri"/>
                <a:cs typeface="Calibri"/>
                <a:sym typeface="Calibri"/>
              </a:rPr>
              <a:t>Process de l’automatisation dans un projet</a:t>
            </a:r>
            <a:endParaRPr/>
          </a:p>
          <a:p>
            <a:pPr indent="-225425" lvl="2" marL="682625" marR="0" rtl="0" algn="l">
              <a:lnSpc>
                <a:spcPct val="100000"/>
              </a:lnSpc>
              <a:spcBef>
                <a:spcPts val="600"/>
              </a:spcBef>
              <a:spcAft>
                <a:spcPts val="0"/>
              </a:spcAft>
              <a:buClr>
                <a:schemeClr val="dk2"/>
              </a:buClr>
              <a:buSzPts val="1600"/>
              <a:buFont typeface="Arial"/>
              <a:buChar char="•"/>
            </a:pPr>
            <a:r>
              <a:rPr b="0" i="0" lang="fr-FR" sz="1600" u="none" cap="none" strike="noStrike">
                <a:solidFill>
                  <a:schemeClr val="dk1"/>
                </a:solidFill>
                <a:latin typeface="Calibri"/>
                <a:ea typeface="Calibri"/>
                <a:cs typeface="Calibri"/>
                <a:sym typeface="Calibri"/>
              </a:rPr>
              <a:t>Les principales causes d’arrêt d’un test automatisé</a:t>
            </a:r>
            <a:endParaRPr b="0" i="0" sz="1600" u="none" cap="none" strike="noStrike">
              <a:solidFill>
                <a:schemeClr val="dk1"/>
              </a:solidFill>
              <a:latin typeface="Calibri"/>
              <a:ea typeface="Calibri"/>
              <a:cs typeface="Calibri"/>
              <a:sym typeface="Calibri"/>
            </a:endParaRPr>
          </a:p>
          <a:p>
            <a:pPr indent="-123825" lvl="2" marL="682625" marR="0" rtl="0" algn="l">
              <a:lnSpc>
                <a:spcPct val="100000"/>
              </a:lnSpc>
              <a:spcBef>
                <a:spcPts val="600"/>
              </a:spcBef>
              <a:spcAft>
                <a:spcPts val="0"/>
              </a:spcAft>
              <a:buClr>
                <a:schemeClr val="dk2"/>
              </a:buClr>
              <a:buSzPts val="1600"/>
              <a:buFont typeface="Arial"/>
              <a:buNone/>
            </a:pPr>
            <a:r>
              <a:t/>
            </a:r>
            <a:endParaRPr b="0" i="0" sz="1600" u="none" cap="none" strike="noStrike">
              <a:solidFill>
                <a:schemeClr val="dk1"/>
              </a:solidFill>
              <a:latin typeface="Calibri"/>
              <a:ea typeface="Calibri"/>
              <a:cs typeface="Calibri"/>
              <a:sym typeface="Calibri"/>
            </a:endParaRPr>
          </a:p>
          <a:p>
            <a:pPr indent="-123825" lvl="2" marL="682625" marR="0" rtl="0" algn="l">
              <a:lnSpc>
                <a:spcPct val="100000"/>
              </a:lnSpc>
              <a:spcBef>
                <a:spcPts val="600"/>
              </a:spcBef>
              <a:spcAft>
                <a:spcPts val="0"/>
              </a:spcAft>
              <a:buClr>
                <a:schemeClr val="dk2"/>
              </a:buClr>
              <a:buSzPts val="1600"/>
              <a:buFont typeface="Arial"/>
              <a:buNone/>
            </a:pPr>
            <a:r>
              <a:t/>
            </a:r>
            <a:endParaRPr b="0" i="0" sz="1600" u="none" cap="none" strike="noStrike">
              <a:solidFill>
                <a:schemeClr val="dk1"/>
              </a:solidFill>
              <a:latin typeface="Calibri"/>
              <a:ea typeface="Calibri"/>
              <a:cs typeface="Calibri"/>
              <a:sym typeface="Calibri"/>
            </a:endParaRPr>
          </a:p>
          <a:p>
            <a:pPr indent="-225424" lvl="1" marL="458788" marR="0" rtl="0" algn="l">
              <a:lnSpc>
                <a:spcPct val="100000"/>
              </a:lnSpc>
              <a:spcBef>
                <a:spcPts val="600"/>
              </a:spcBef>
              <a:spcAft>
                <a:spcPts val="0"/>
              </a:spcAft>
              <a:buClr>
                <a:schemeClr val="dk2"/>
              </a:buClr>
              <a:buSzPts val="1600"/>
              <a:buFont typeface="Noto Sans Symbols"/>
              <a:buChar char="▪"/>
            </a:pPr>
            <a:r>
              <a:rPr b="1" i="0" lang="fr-FR" sz="1600" u="none" cap="none" strike="noStrike">
                <a:solidFill>
                  <a:schemeClr val="dk1"/>
                </a:solidFill>
                <a:latin typeface="Calibri"/>
                <a:ea typeface="Calibri"/>
                <a:cs typeface="Calibri"/>
                <a:sym typeface="Calibri"/>
              </a:rPr>
              <a:t>Présentation de Robotframwork</a:t>
            </a:r>
            <a:endParaRPr/>
          </a:p>
          <a:p>
            <a:pPr indent="-285750" lvl="2" marL="742950" marR="0" rtl="0" algn="l">
              <a:lnSpc>
                <a:spcPct val="100000"/>
              </a:lnSpc>
              <a:spcBef>
                <a:spcPts val="600"/>
              </a:spcBef>
              <a:spcAft>
                <a:spcPts val="0"/>
              </a:spcAft>
              <a:buClr>
                <a:schemeClr val="dk2"/>
              </a:buClr>
              <a:buSzPts val="1600"/>
              <a:buFont typeface="Arial"/>
              <a:buChar char="•"/>
            </a:pPr>
            <a:r>
              <a:rPr b="0" i="0" lang="fr-FR" sz="1600" u="none" cap="none" strike="noStrike">
                <a:solidFill>
                  <a:schemeClr val="dk1"/>
                </a:solidFill>
                <a:latin typeface="Calibri"/>
                <a:ea typeface="Calibri"/>
                <a:cs typeface="Calibri"/>
                <a:sym typeface="Calibri"/>
              </a:rPr>
              <a:t>Architecture et concept</a:t>
            </a:r>
            <a:endParaRPr/>
          </a:p>
          <a:p>
            <a:pPr indent="-285750" lvl="2" marL="742950" marR="0" rtl="0" algn="l">
              <a:lnSpc>
                <a:spcPct val="100000"/>
              </a:lnSpc>
              <a:spcBef>
                <a:spcPts val="600"/>
              </a:spcBef>
              <a:spcAft>
                <a:spcPts val="0"/>
              </a:spcAft>
              <a:buClr>
                <a:schemeClr val="dk2"/>
              </a:buClr>
              <a:buSzPts val="1600"/>
              <a:buFont typeface="Arial"/>
              <a:buChar char="•"/>
            </a:pPr>
            <a:r>
              <a:rPr b="0" i="0" lang="fr-FR" sz="1600" u="none" cap="none" strike="noStrike">
                <a:solidFill>
                  <a:schemeClr val="dk1"/>
                </a:solidFill>
                <a:latin typeface="Calibri"/>
                <a:ea typeface="Calibri"/>
                <a:cs typeface="Calibri"/>
                <a:sym typeface="Calibri"/>
              </a:rPr>
              <a:t>Page Object Model (POM)</a:t>
            </a:r>
            <a:endParaRPr/>
          </a:p>
          <a:p>
            <a:pPr indent="-285750" lvl="2" marL="742950" marR="0" rtl="0" algn="l">
              <a:lnSpc>
                <a:spcPct val="100000"/>
              </a:lnSpc>
              <a:spcBef>
                <a:spcPts val="600"/>
              </a:spcBef>
              <a:spcAft>
                <a:spcPts val="0"/>
              </a:spcAft>
              <a:buClr>
                <a:schemeClr val="dk2"/>
              </a:buClr>
              <a:buSzPts val="1600"/>
              <a:buFont typeface="Arial"/>
              <a:buChar char="•"/>
            </a:pPr>
            <a:r>
              <a:rPr b="0" i="0" lang="fr-FR" sz="1600" u="none" cap="none" strike="noStrike">
                <a:solidFill>
                  <a:schemeClr val="dk1"/>
                </a:solidFill>
                <a:latin typeface="Calibri"/>
                <a:ea typeface="Calibri"/>
                <a:cs typeface="Calibri"/>
                <a:sym typeface="Calibri"/>
              </a:rPr>
              <a:t>Installation RF</a:t>
            </a:r>
            <a:endParaRPr/>
          </a:p>
          <a:p>
            <a:pPr indent="-285750" lvl="2" marL="742950" marR="0" rtl="0" algn="l">
              <a:lnSpc>
                <a:spcPct val="100000"/>
              </a:lnSpc>
              <a:spcBef>
                <a:spcPts val="600"/>
              </a:spcBef>
              <a:spcAft>
                <a:spcPts val="0"/>
              </a:spcAft>
              <a:buClr>
                <a:schemeClr val="dk2"/>
              </a:buClr>
              <a:buSzPts val="1600"/>
              <a:buFont typeface="Arial"/>
              <a:buChar char="•"/>
            </a:pPr>
            <a:r>
              <a:rPr b="0" i="0" lang="fr-FR" sz="1600" u="none" cap="none" strike="noStrike">
                <a:solidFill>
                  <a:schemeClr val="dk1"/>
                </a:solidFill>
                <a:latin typeface="Calibri"/>
                <a:ea typeface="Calibri"/>
                <a:cs typeface="Calibri"/>
                <a:sym typeface="Calibri"/>
              </a:rPr>
              <a:t>Les Xpath</a:t>
            </a:r>
            <a:endParaRPr b="0" i="0" sz="1600" u="none" cap="none" strike="noStrike">
              <a:solidFill>
                <a:schemeClr val="dk1"/>
              </a:solidFill>
              <a:latin typeface="Calibri"/>
              <a:ea typeface="Calibri"/>
              <a:cs typeface="Calibri"/>
              <a:sym typeface="Calibri"/>
            </a:endParaRPr>
          </a:p>
          <a:p>
            <a:pPr indent="-285750" lvl="2" marL="742950" marR="0" rtl="0" algn="l">
              <a:lnSpc>
                <a:spcPct val="100000"/>
              </a:lnSpc>
              <a:spcBef>
                <a:spcPts val="600"/>
              </a:spcBef>
              <a:spcAft>
                <a:spcPts val="0"/>
              </a:spcAft>
              <a:buClr>
                <a:schemeClr val="dk2"/>
              </a:buClr>
              <a:buSzPts val="1600"/>
              <a:buFont typeface="Arial"/>
              <a:buChar char="•"/>
            </a:pPr>
            <a:r>
              <a:rPr b="0" i="0" lang="fr-FR" sz="1600" u="none" cap="none" strike="noStrike">
                <a:solidFill>
                  <a:schemeClr val="dk1"/>
                </a:solidFill>
                <a:latin typeface="Calibri"/>
                <a:ea typeface="Calibri"/>
                <a:cs typeface="Calibri"/>
                <a:sym typeface="Calibri"/>
              </a:rPr>
              <a:t>Structure d’un fishier de test</a:t>
            </a:r>
            <a:endParaRPr/>
          </a:p>
          <a:p>
            <a:pPr indent="0" lvl="0" marL="0" marR="0" rtl="0" algn="l">
              <a:lnSpc>
                <a:spcPct val="90000"/>
              </a:lnSpc>
              <a:spcBef>
                <a:spcPts val="60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79" name="Google Shape;179;p30"/>
          <p:cNvSpPr txBox="1"/>
          <p:nvPr/>
        </p:nvSpPr>
        <p:spPr>
          <a:xfrm>
            <a:off x="407987" y="346939"/>
            <a:ext cx="10869612" cy="234379"/>
          </a:xfrm>
          <a:prstGeom prst="rect">
            <a:avLst/>
          </a:prstGeom>
          <a:noFill/>
          <a:ln>
            <a:noFill/>
          </a:ln>
        </p:spPr>
        <p:txBody>
          <a:bodyPr anchorCtr="0" anchor="t" bIns="0" lIns="0" spcFirstLastPara="1" rIns="0" wrap="square" tIns="0">
            <a:normAutofit fontScale="82500" lnSpcReduction="20000"/>
          </a:bodyPr>
          <a:lstStyle/>
          <a:p>
            <a:pPr indent="0" lvl="0" marL="0" marR="0" rtl="0" algn="l">
              <a:lnSpc>
                <a:spcPct val="90000"/>
              </a:lnSpc>
              <a:spcBef>
                <a:spcPts val="0"/>
              </a:spcBef>
              <a:spcAft>
                <a:spcPts val="0"/>
              </a:spcAft>
              <a:buClr>
                <a:schemeClr val="dk2"/>
              </a:buClr>
              <a:buSzPct val="100000"/>
              <a:buFont typeface="Verdana"/>
              <a:buNone/>
            </a:pPr>
            <a:r>
              <a:rPr b="0" i="0" lang="fr-FR" sz="2600" u="none" cap="none" strike="noStrike">
                <a:solidFill>
                  <a:schemeClr val="dk2"/>
                </a:solidFill>
                <a:latin typeface="Verdana"/>
                <a:ea typeface="Verdana"/>
                <a:cs typeface="Verdana"/>
                <a:sym typeface="Verdana"/>
              </a:rPr>
              <a:t>Sommaire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8"/>
          <p:cNvSpPr txBox="1"/>
          <p:nvPr>
            <p:ph type="title"/>
          </p:nvPr>
        </p:nvSpPr>
        <p:spPr>
          <a:xfrm>
            <a:off x="305991" y="404813"/>
            <a:ext cx="8208300" cy="863700"/>
          </a:xfrm>
          <a:prstGeom prst="rect">
            <a:avLst/>
          </a:prstGeom>
          <a:noFill/>
          <a:ln>
            <a:noFill/>
          </a:ln>
        </p:spPr>
        <p:txBody>
          <a:bodyPr anchorCtr="0" anchor="t" bIns="0" lIns="0" spcFirstLastPara="1" rIns="0" wrap="square" tIns="0">
            <a:normAutofit/>
          </a:bodyPr>
          <a:lstStyle/>
          <a:p>
            <a:pPr indent="0" lvl="0" marL="0" rtl="0" algn="ctr">
              <a:spcBef>
                <a:spcPts val="0"/>
              </a:spcBef>
              <a:spcAft>
                <a:spcPts val="0"/>
              </a:spcAft>
              <a:buClr>
                <a:schemeClr val="dk2"/>
              </a:buClr>
              <a:buSzPts val="4400"/>
              <a:buFont typeface="Calibri"/>
              <a:buNone/>
            </a:pPr>
            <a:r>
              <a:rPr lang="fr-FR"/>
              <a:t>Introduction à l’automatisation</a:t>
            </a:r>
            <a:endParaRPr/>
          </a:p>
        </p:txBody>
      </p:sp>
      <p:graphicFrame>
        <p:nvGraphicFramePr>
          <p:cNvPr id="359" name="Google Shape;359;p48"/>
          <p:cNvGraphicFramePr/>
          <p:nvPr/>
        </p:nvGraphicFramePr>
        <p:xfrm>
          <a:off x="247880" y="2294874"/>
          <a:ext cx="3000000" cy="3000000"/>
        </p:xfrm>
        <a:graphic>
          <a:graphicData uri="http://schemas.openxmlformats.org/drawingml/2006/table">
            <a:tbl>
              <a:tblPr bandRow="1" firstRow="1">
                <a:noFill/>
                <a:tableStyleId>{596AD31D-59D3-4ECF-AD63-81423DD250C3}</a:tableStyleId>
              </a:tblPr>
              <a:tblGrid>
                <a:gridCol w="3298000"/>
                <a:gridCol w="432050"/>
                <a:gridCol w="4860075"/>
              </a:tblGrid>
              <a:tr h="403625">
                <a:tc>
                  <a:txBody>
                    <a:bodyPr/>
                    <a:lstStyle/>
                    <a:p>
                      <a:pPr indent="0" lvl="0" marL="0" marR="0" rtl="0" algn="ctr">
                        <a:spcBef>
                          <a:spcPts val="0"/>
                        </a:spcBef>
                        <a:spcAft>
                          <a:spcPts val="0"/>
                        </a:spcAft>
                        <a:buNone/>
                      </a:pPr>
                      <a:r>
                        <a:rPr lang="fr-FR" sz="1400"/>
                        <a:t>Constats</a:t>
                      </a:r>
                      <a:endParaRPr/>
                    </a:p>
                  </a:txBody>
                  <a:tcPr marT="34300" marB="34300" marR="68575" marL="68575"/>
                </a:tc>
                <a:tc>
                  <a:txBody>
                    <a:bodyPr/>
                    <a:lstStyle/>
                    <a:p>
                      <a:pPr indent="0" lvl="0" marL="0" marR="0" rtl="0" algn="l">
                        <a:spcBef>
                          <a:spcPts val="0"/>
                        </a:spcBef>
                        <a:spcAft>
                          <a:spcPts val="0"/>
                        </a:spcAft>
                        <a:buNone/>
                      </a:pPr>
                      <a:r>
                        <a:t/>
                      </a:r>
                      <a:endParaRPr sz="1400"/>
                    </a:p>
                  </a:txBody>
                  <a:tcPr marT="34300" marB="34300" marR="68575" marL="68575"/>
                </a:tc>
                <a:tc>
                  <a:txBody>
                    <a:bodyPr/>
                    <a:lstStyle/>
                    <a:p>
                      <a:pPr indent="0" lvl="0" marL="0" marR="0" rtl="0" algn="ctr">
                        <a:spcBef>
                          <a:spcPts val="0"/>
                        </a:spcBef>
                        <a:spcAft>
                          <a:spcPts val="0"/>
                        </a:spcAft>
                        <a:buNone/>
                      </a:pPr>
                      <a:r>
                        <a:rPr lang="fr-FR" sz="1400"/>
                        <a:t>Solutions</a:t>
                      </a:r>
                      <a:endParaRPr/>
                    </a:p>
                  </a:txBody>
                  <a:tcPr marT="34300" marB="34300" marR="68575" marL="68575"/>
                </a:tc>
              </a:tr>
              <a:tr h="403625">
                <a:tc>
                  <a:txBody>
                    <a:bodyPr/>
                    <a:lstStyle/>
                    <a:p>
                      <a:pPr indent="0" lvl="0" marL="0" marR="0" rtl="0" algn="l">
                        <a:spcBef>
                          <a:spcPts val="0"/>
                        </a:spcBef>
                        <a:spcAft>
                          <a:spcPts val="0"/>
                        </a:spcAft>
                        <a:buClr>
                          <a:schemeClr val="dk1"/>
                        </a:buClr>
                        <a:buSzPts val="1200"/>
                        <a:buFont typeface="Calibri"/>
                        <a:buNone/>
                      </a:pPr>
                      <a:r>
                        <a:rPr lang="fr-FR" sz="1200">
                          <a:latin typeface="Calibri"/>
                          <a:ea typeface="Calibri"/>
                          <a:cs typeface="Calibri"/>
                          <a:sym typeface="Calibri"/>
                        </a:rPr>
                        <a:t>L’environnement n’est pas stable </a:t>
                      </a:r>
                      <a:endParaRPr sz="1200"/>
                    </a:p>
                  </a:txBody>
                  <a:tcPr marT="34300" marB="34300" marR="68575" marL="68575"/>
                </a:tc>
                <a:tc>
                  <a:txBody>
                    <a:bodyPr/>
                    <a:lstStyle/>
                    <a:p>
                      <a:pPr indent="0" lvl="0" marL="0" marR="0" rtl="0" algn="l">
                        <a:spcBef>
                          <a:spcPts val="0"/>
                        </a:spcBef>
                        <a:spcAft>
                          <a:spcPts val="0"/>
                        </a:spcAft>
                        <a:buNone/>
                      </a:pPr>
                      <a:r>
                        <a:t/>
                      </a:r>
                      <a:endParaRPr sz="1200"/>
                    </a:p>
                  </a:txBody>
                  <a:tcPr marT="34300" marB="34300" marR="68575" marL="68575"/>
                </a:tc>
                <a:tc>
                  <a:txBody>
                    <a:bodyPr/>
                    <a:lstStyle/>
                    <a:p>
                      <a:pPr indent="0" lvl="0" marL="0" marR="0" rtl="0" algn="l">
                        <a:spcBef>
                          <a:spcPts val="0"/>
                        </a:spcBef>
                        <a:spcAft>
                          <a:spcPts val="0"/>
                        </a:spcAft>
                        <a:buClr>
                          <a:schemeClr val="dk1"/>
                        </a:buClr>
                        <a:buSzPts val="1200"/>
                        <a:buFont typeface="Calibri"/>
                        <a:buNone/>
                      </a:pPr>
                      <a:r>
                        <a:rPr lang="fr-FR" sz="1200">
                          <a:latin typeface="Calibri"/>
                          <a:ea typeface="Calibri"/>
                          <a:cs typeface="Calibri"/>
                          <a:sym typeface="Calibri"/>
                        </a:rPr>
                        <a:t>on espère que c’est occasionnel car ce point était demandé en prérequis</a:t>
                      </a:r>
                      <a:endParaRPr sz="1200">
                        <a:latin typeface="Calibri"/>
                        <a:ea typeface="Calibri"/>
                        <a:cs typeface="Calibri"/>
                        <a:sym typeface="Calibri"/>
                      </a:endParaRPr>
                    </a:p>
                  </a:txBody>
                  <a:tcPr marT="34300" marB="34300" marR="68575" marL="68575"/>
                </a:tc>
              </a:tr>
              <a:tr h="403625">
                <a:tc>
                  <a:txBody>
                    <a:bodyPr/>
                    <a:lstStyle/>
                    <a:p>
                      <a:pPr indent="0" lvl="0" marL="0" marR="0" rtl="0" algn="l">
                        <a:spcBef>
                          <a:spcPts val="0"/>
                        </a:spcBef>
                        <a:spcAft>
                          <a:spcPts val="0"/>
                        </a:spcAft>
                        <a:buClr>
                          <a:schemeClr val="dk1"/>
                        </a:buClr>
                        <a:buSzPts val="1200"/>
                        <a:buFont typeface="Calibri"/>
                        <a:buNone/>
                      </a:pPr>
                      <a:r>
                        <a:rPr lang="fr-FR" sz="1200">
                          <a:latin typeface="Calibri"/>
                          <a:ea typeface="Calibri"/>
                          <a:cs typeface="Calibri"/>
                          <a:sym typeface="Calibri"/>
                        </a:rPr>
                        <a:t>Les données d’environnement sont corrompues</a:t>
                      </a:r>
                      <a:endParaRPr/>
                    </a:p>
                  </a:txBody>
                  <a:tcPr marT="34300" marB="34300" marR="68575" marL="68575"/>
                </a:tc>
                <a:tc>
                  <a:txBody>
                    <a:bodyPr/>
                    <a:lstStyle/>
                    <a:p>
                      <a:pPr indent="0" lvl="0" marL="0" marR="0" rtl="0" algn="l">
                        <a:spcBef>
                          <a:spcPts val="0"/>
                        </a:spcBef>
                        <a:spcAft>
                          <a:spcPts val="0"/>
                        </a:spcAft>
                        <a:buNone/>
                      </a:pPr>
                      <a:r>
                        <a:t/>
                      </a:r>
                      <a:endParaRPr sz="1200"/>
                    </a:p>
                  </a:txBody>
                  <a:tcPr marT="34300" marB="34300" marR="68575" marL="68575"/>
                </a:tc>
                <a:tc>
                  <a:txBody>
                    <a:bodyPr/>
                    <a:lstStyle/>
                    <a:p>
                      <a:pPr indent="0" lvl="0" marL="0" marR="0" rtl="0" algn="l">
                        <a:lnSpc>
                          <a:spcPct val="100000"/>
                        </a:lnSpc>
                        <a:spcBef>
                          <a:spcPts val="0"/>
                        </a:spcBef>
                        <a:spcAft>
                          <a:spcPts val="0"/>
                        </a:spcAft>
                        <a:buClr>
                          <a:schemeClr val="dk1"/>
                        </a:buClr>
                        <a:buSzPts val="1200"/>
                        <a:buFont typeface="Calibri"/>
                        <a:buNone/>
                      </a:pPr>
                      <a:r>
                        <a:rPr lang="fr-FR" sz="1200">
                          <a:latin typeface="Calibri"/>
                          <a:ea typeface="Calibri"/>
                          <a:cs typeface="Calibri"/>
                          <a:sym typeface="Calibri"/>
                        </a:rPr>
                        <a:t>on espère que c’est occasionnel car ce point était demandé en prérequis</a:t>
                      </a:r>
                      <a:endParaRPr sz="1200">
                        <a:latin typeface="Calibri"/>
                        <a:ea typeface="Calibri"/>
                        <a:cs typeface="Calibri"/>
                        <a:sym typeface="Calibri"/>
                      </a:endParaRPr>
                    </a:p>
                  </a:txBody>
                  <a:tcPr marT="34300" marB="34300" marR="68575" marL="68575"/>
                </a:tc>
              </a:tr>
              <a:tr h="403625">
                <a:tc>
                  <a:txBody>
                    <a:bodyPr/>
                    <a:lstStyle/>
                    <a:p>
                      <a:pPr indent="0" lvl="0" marL="0" marR="0" rtl="0" algn="l">
                        <a:spcBef>
                          <a:spcPts val="0"/>
                        </a:spcBef>
                        <a:spcAft>
                          <a:spcPts val="0"/>
                        </a:spcAft>
                        <a:buClr>
                          <a:schemeClr val="dk1"/>
                        </a:buClr>
                        <a:buSzPts val="1200"/>
                        <a:buFont typeface="Calibri"/>
                        <a:buNone/>
                      </a:pPr>
                      <a:r>
                        <a:rPr lang="fr-FR" sz="1200">
                          <a:latin typeface="Calibri"/>
                          <a:ea typeface="Calibri"/>
                          <a:cs typeface="Calibri"/>
                          <a:sym typeface="Calibri"/>
                        </a:rPr>
                        <a:t>Mes données de test ne fonctionnent plus </a:t>
                      </a:r>
                      <a:endParaRPr sz="1200"/>
                    </a:p>
                  </a:txBody>
                  <a:tcPr marT="34300" marB="34300" marR="68575" marL="68575"/>
                </a:tc>
                <a:tc>
                  <a:txBody>
                    <a:bodyPr/>
                    <a:lstStyle/>
                    <a:p>
                      <a:pPr indent="0" lvl="0" marL="0" marR="0" rtl="0" algn="l">
                        <a:spcBef>
                          <a:spcPts val="0"/>
                        </a:spcBef>
                        <a:spcAft>
                          <a:spcPts val="0"/>
                        </a:spcAft>
                        <a:buNone/>
                      </a:pPr>
                      <a:r>
                        <a:t/>
                      </a:r>
                      <a:endParaRPr sz="1200"/>
                    </a:p>
                  </a:txBody>
                  <a:tcPr marT="34300" marB="34300" marR="68575" marL="68575"/>
                </a:tc>
                <a:tc>
                  <a:txBody>
                    <a:bodyPr/>
                    <a:lstStyle/>
                    <a:p>
                      <a:pPr indent="0" lvl="0" marL="0" marR="0" rtl="0" algn="l">
                        <a:spcBef>
                          <a:spcPts val="0"/>
                        </a:spcBef>
                        <a:spcAft>
                          <a:spcPts val="0"/>
                        </a:spcAft>
                        <a:buClr>
                          <a:schemeClr val="dk1"/>
                        </a:buClr>
                        <a:buSzPts val="1200"/>
                        <a:buFont typeface="Calibri"/>
                        <a:buNone/>
                      </a:pPr>
                      <a:r>
                        <a:rPr lang="fr-FR" sz="1200">
                          <a:latin typeface="Calibri"/>
                          <a:ea typeface="Calibri"/>
                          <a:cs typeface="Calibri"/>
                          <a:sym typeface="Calibri"/>
                        </a:rPr>
                        <a:t>il y a un problème que je n’avais pas identifié, je revois ma copie</a:t>
                      </a:r>
                      <a:endParaRPr sz="1200">
                        <a:latin typeface="Calibri"/>
                        <a:ea typeface="Calibri"/>
                        <a:cs typeface="Calibri"/>
                        <a:sym typeface="Calibri"/>
                      </a:endParaRPr>
                    </a:p>
                  </a:txBody>
                  <a:tcPr marT="34300" marB="34300" marR="68575" marL="68575"/>
                </a:tc>
              </a:tr>
              <a:tr h="434350">
                <a:tc>
                  <a:txBody>
                    <a:bodyPr/>
                    <a:lstStyle/>
                    <a:p>
                      <a:pPr indent="0" lvl="0" marL="0" marR="0" rtl="0" algn="l">
                        <a:spcBef>
                          <a:spcPts val="0"/>
                        </a:spcBef>
                        <a:spcAft>
                          <a:spcPts val="0"/>
                        </a:spcAft>
                        <a:buClr>
                          <a:schemeClr val="dk1"/>
                        </a:buClr>
                        <a:buSzPts val="1200"/>
                        <a:buFont typeface="Calibri"/>
                        <a:buNone/>
                      </a:pPr>
                      <a:r>
                        <a:rPr lang="fr-FR" sz="1200">
                          <a:latin typeface="Calibri"/>
                          <a:ea typeface="Calibri"/>
                          <a:cs typeface="Calibri"/>
                          <a:sym typeface="Calibri"/>
                        </a:rPr>
                        <a:t>Mon script plante à tord sur la manipulation d’un objet</a:t>
                      </a:r>
                      <a:endParaRPr sz="1200"/>
                    </a:p>
                  </a:txBody>
                  <a:tcPr marT="34300" marB="34300" marR="68575" marL="68575"/>
                </a:tc>
                <a:tc>
                  <a:txBody>
                    <a:bodyPr/>
                    <a:lstStyle/>
                    <a:p>
                      <a:pPr indent="0" lvl="0" marL="0" marR="0" rtl="0" algn="l">
                        <a:spcBef>
                          <a:spcPts val="0"/>
                        </a:spcBef>
                        <a:spcAft>
                          <a:spcPts val="0"/>
                        </a:spcAft>
                        <a:buNone/>
                      </a:pPr>
                      <a:r>
                        <a:t/>
                      </a:r>
                      <a:endParaRPr sz="1200"/>
                    </a:p>
                  </a:txBody>
                  <a:tcPr marT="34300" marB="34300" marR="68575" marL="68575"/>
                </a:tc>
                <a:tc>
                  <a:txBody>
                    <a:bodyPr/>
                    <a:lstStyle/>
                    <a:p>
                      <a:pPr indent="0" lvl="0" marL="0" marR="0" rtl="0" algn="l">
                        <a:lnSpc>
                          <a:spcPct val="100000"/>
                        </a:lnSpc>
                        <a:spcBef>
                          <a:spcPts val="0"/>
                        </a:spcBef>
                        <a:spcAft>
                          <a:spcPts val="0"/>
                        </a:spcAft>
                        <a:buClr>
                          <a:schemeClr val="dk1"/>
                        </a:buClr>
                        <a:buSzPts val="1200"/>
                        <a:buFont typeface="Calibri"/>
                        <a:buNone/>
                      </a:pPr>
                      <a:r>
                        <a:rPr lang="fr-FR" sz="1200">
                          <a:latin typeface="Calibri"/>
                          <a:ea typeface="Calibri"/>
                          <a:cs typeface="Calibri"/>
                          <a:sym typeface="Calibri"/>
                        </a:rPr>
                        <a:t>j’ai un problème d’identification ou de synchro d’objet, je revois ma copie</a:t>
                      </a:r>
                      <a:endParaRPr/>
                    </a:p>
                  </a:txBody>
                  <a:tcPr marT="34300" marB="34300" marR="68575" marL="68575"/>
                </a:tc>
              </a:tr>
              <a:tr h="403625">
                <a:tc>
                  <a:txBody>
                    <a:bodyPr/>
                    <a:lstStyle/>
                    <a:p>
                      <a:pPr indent="0" lvl="0" marL="0" marR="0" rtl="0" algn="l">
                        <a:spcBef>
                          <a:spcPts val="0"/>
                        </a:spcBef>
                        <a:spcAft>
                          <a:spcPts val="0"/>
                        </a:spcAft>
                        <a:buClr>
                          <a:schemeClr val="dk1"/>
                        </a:buClr>
                        <a:buSzPts val="1200"/>
                        <a:buFont typeface="Calibri"/>
                        <a:buNone/>
                      </a:pPr>
                      <a:r>
                        <a:rPr lang="fr-FR" sz="1200">
                          <a:latin typeface="Calibri"/>
                          <a:ea typeface="Calibri"/>
                          <a:cs typeface="Calibri"/>
                          <a:sym typeface="Calibri"/>
                        </a:rPr>
                        <a:t>Mon script plante suite à une évolution</a:t>
                      </a:r>
                      <a:endParaRPr sz="1200">
                        <a:latin typeface="Calibri"/>
                        <a:ea typeface="Calibri"/>
                        <a:cs typeface="Calibri"/>
                        <a:sym typeface="Calibri"/>
                      </a:endParaRPr>
                    </a:p>
                  </a:txBody>
                  <a:tcPr marT="34300" marB="34300" marR="68575" marL="68575"/>
                </a:tc>
                <a:tc>
                  <a:txBody>
                    <a:bodyPr/>
                    <a:lstStyle/>
                    <a:p>
                      <a:pPr indent="0" lvl="0" marL="0" marR="0" rtl="0" algn="l">
                        <a:spcBef>
                          <a:spcPts val="0"/>
                        </a:spcBef>
                        <a:spcAft>
                          <a:spcPts val="0"/>
                        </a:spcAft>
                        <a:buNone/>
                      </a:pPr>
                      <a:r>
                        <a:t/>
                      </a:r>
                      <a:endParaRPr sz="1200"/>
                    </a:p>
                  </a:txBody>
                  <a:tcPr marT="34300" marB="34300" marR="68575" marL="68575"/>
                </a:tc>
                <a:tc>
                  <a:txBody>
                    <a:bodyPr/>
                    <a:lstStyle/>
                    <a:p>
                      <a:pPr indent="0" lvl="0" marL="0" marR="0" rtl="0" algn="l">
                        <a:spcBef>
                          <a:spcPts val="0"/>
                        </a:spcBef>
                        <a:spcAft>
                          <a:spcPts val="0"/>
                        </a:spcAft>
                        <a:buClr>
                          <a:schemeClr val="dk1"/>
                        </a:buClr>
                        <a:buSzPts val="1200"/>
                        <a:buFont typeface="Calibri"/>
                        <a:buNone/>
                      </a:pPr>
                      <a:r>
                        <a:rPr lang="fr-FR" sz="1200">
                          <a:latin typeface="Calibri"/>
                          <a:ea typeface="Calibri"/>
                          <a:cs typeface="Calibri"/>
                          <a:sym typeface="Calibri"/>
                        </a:rPr>
                        <a:t>je maintiens mon script, j’essaye de voir si je peux anticiper la prochaine fois</a:t>
                      </a:r>
                      <a:endParaRPr sz="1200">
                        <a:latin typeface="Calibri"/>
                        <a:ea typeface="Calibri"/>
                        <a:cs typeface="Calibri"/>
                        <a:sym typeface="Calibri"/>
                      </a:endParaRPr>
                    </a:p>
                  </a:txBody>
                  <a:tcPr marT="34300" marB="34300" marR="68575" marL="68575"/>
                </a:tc>
              </a:tr>
              <a:tr h="403625">
                <a:tc>
                  <a:txBody>
                    <a:bodyPr/>
                    <a:lstStyle/>
                    <a:p>
                      <a:pPr indent="0" lvl="0" marL="0" marR="0" rtl="0" algn="l">
                        <a:spcBef>
                          <a:spcPts val="0"/>
                        </a:spcBef>
                        <a:spcAft>
                          <a:spcPts val="0"/>
                        </a:spcAft>
                        <a:buClr>
                          <a:schemeClr val="dk1"/>
                        </a:buClr>
                        <a:buSzPts val="1200"/>
                        <a:buFont typeface="Calibri"/>
                        <a:buNone/>
                      </a:pPr>
                      <a:r>
                        <a:rPr lang="fr-FR" sz="1200">
                          <a:latin typeface="Calibri"/>
                          <a:ea typeface="Calibri"/>
                          <a:cs typeface="Calibri"/>
                          <a:sym typeface="Calibri"/>
                        </a:rPr>
                        <a:t>Mon script plante car il y a une anomalie </a:t>
                      </a:r>
                      <a:endParaRPr sz="1200"/>
                    </a:p>
                  </a:txBody>
                  <a:tcPr marT="34300" marB="34300" marR="68575" marL="68575"/>
                </a:tc>
                <a:tc>
                  <a:txBody>
                    <a:bodyPr/>
                    <a:lstStyle/>
                    <a:p>
                      <a:pPr indent="0" lvl="0" marL="0" marR="0" rtl="0" algn="l">
                        <a:spcBef>
                          <a:spcPts val="0"/>
                        </a:spcBef>
                        <a:spcAft>
                          <a:spcPts val="0"/>
                        </a:spcAft>
                        <a:buNone/>
                      </a:pPr>
                      <a:r>
                        <a:t/>
                      </a:r>
                      <a:endParaRPr sz="1200"/>
                    </a:p>
                  </a:txBody>
                  <a:tcPr marT="34300" marB="34300" marR="68575" marL="68575"/>
                </a:tc>
                <a:tc>
                  <a:txBody>
                    <a:bodyPr/>
                    <a:lstStyle/>
                    <a:p>
                      <a:pPr indent="0" lvl="0" marL="0" marR="0" rtl="0" algn="l">
                        <a:spcBef>
                          <a:spcPts val="0"/>
                        </a:spcBef>
                        <a:spcAft>
                          <a:spcPts val="0"/>
                        </a:spcAft>
                        <a:buClr>
                          <a:schemeClr val="dk1"/>
                        </a:buClr>
                        <a:buSzPts val="1200"/>
                        <a:buFont typeface="Calibri"/>
                        <a:buNone/>
                      </a:pPr>
                      <a:r>
                        <a:rPr lang="fr-FR" sz="1200">
                          <a:latin typeface="Calibri"/>
                          <a:ea typeface="Calibri"/>
                          <a:cs typeface="Calibri"/>
                          <a:sym typeface="Calibri"/>
                        </a:rPr>
                        <a:t>c’est l’objectif de mes tests </a:t>
                      </a:r>
                      <a:endParaRPr sz="1200"/>
                    </a:p>
                  </a:txBody>
                  <a:tcPr marT="34300" marB="34300" marR="68575" marL="68575"/>
                </a:tc>
              </a:tr>
            </a:tbl>
          </a:graphicData>
        </a:graphic>
      </p:graphicFrame>
      <p:sp>
        <p:nvSpPr>
          <p:cNvPr id="360" name="Google Shape;360;p48"/>
          <p:cNvSpPr txBox="1"/>
          <p:nvPr/>
        </p:nvSpPr>
        <p:spPr>
          <a:xfrm>
            <a:off x="305991" y="1863282"/>
            <a:ext cx="8532019" cy="431593"/>
          </a:xfrm>
          <a:prstGeom prst="rect">
            <a:avLst/>
          </a:prstGeom>
          <a:noFill/>
          <a:ln>
            <a:noFill/>
          </a:ln>
        </p:spPr>
        <p:txBody>
          <a:bodyPr anchorCtr="0" anchor="t" bIns="45700" lIns="91425" spcFirstLastPara="1" rIns="91425" wrap="square" tIns="45700">
            <a:noAutofit/>
          </a:bodyPr>
          <a:lstStyle/>
          <a:p>
            <a:pPr indent="-169069" lvl="0" marL="169069" marR="0" rtl="0" algn="l">
              <a:lnSpc>
                <a:spcPct val="162962"/>
              </a:lnSpc>
              <a:spcBef>
                <a:spcPts val="0"/>
              </a:spcBef>
              <a:spcAft>
                <a:spcPts val="0"/>
              </a:spcAft>
              <a:buClr>
                <a:schemeClr val="dk2"/>
              </a:buClr>
              <a:buSzPts val="1350"/>
              <a:buFont typeface="Noto Sans Symbols"/>
              <a:buChar char="▪"/>
            </a:pPr>
            <a:r>
              <a:rPr lang="fr-FR" sz="1350">
                <a:solidFill>
                  <a:schemeClr val="dk1"/>
                </a:solidFill>
                <a:latin typeface="Calibri"/>
                <a:ea typeface="Calibri"/>
                <a:cs typeface="Calibri"/>
                <a:sym typeface="Calibri"/>
              </a:rPr>
              <a:t>Quelles sont les principales causes d’arrêt de mon test automatisé ?</a:t>
            </a:r>
            <a:endParaRPr/>
          </a:p>
        </p:txBody>
      </p:sp>
      <p:pic>
        <p:nvPicPr>
          <p:cNvPr descr="Visage triste blanc" id="361" name="Google Shape;361;p48"/>
          <p:cNvPicPr preferRelativeResize="0"/>
          <p:nvPr/>
        </p:nvPicPr>
        <p:blipFill rotWithShape="1">
          <a:blip r:embed="rId3">
            <a:alphaModFix/>
          </a:blip>
          <a:srcRect b="0" l="0" r="0" t="0"/>
          <a:stretch/>
        </p:blipFill>
        <p:spPr>
          <a:xfrm>
            <a:off x="3599892" y="2726922"/>
            <a:ext cx="324036" cy="324036"/>
          </a:xfrm>
          <a:prstGeom prst="rect">
            <a:avLst/>
          </a:prstGeom>
          <a:noFill/>
          <a:ln>
            <a:noFill/>
          </a:ln>
        </p:spPr>
      </p:pic>
      <p:pic>
        <p:nvPicPr>
          <p:cNvPr descr="Visage triste blanc" id="362" name="Google Shape;362;p48"/>
          <p:cNvPicPr preferRelativeResize="0"/>
          <p:nvPr/>
        </p:nvPicPr>
        <p:blipFill rotWithShape="1">
          <a:blip r:embed="rId3">
            <a:alphaModFix/>
          </a:blip>
          <a:srcRect b="0" l="0" r="0" t="0"/>
          <a:stretch/>
        </p:blipFill>
        <p:spPr>
          <a:xfrm>
            <a:off x="3599892" y="3104964"/>
            <a:ext cx="324036" cy="324036"/>
          </a:xfrm>
          <a:prstGeom prst="rect">
            <a:avLst/>
          </a:prstGeom>
          <a:noFill/>
          <a:ln>
            <a:noFill/>
          </a:ln>
        </p:spPr>
      </p:pic>
      <p:pic>
        <p:nvPicPr>
          <p:cNvPr descr="Visage inquiet blanc" id="363" name="Google Shape;363;p48"/>
          <p:cNvPicPr preferRelativeResize="0"/>
          <p:nvPr/>
        </p:nvPicPr>
        <p:blipFill rotWithShape="1">
          <a:blip r:embed="rId4">
            <a:alphaModFix/>
          </a:blip>
          <a:srcRect b="0" l="0" r="0" t="0"/>
          <a:stretch/>
        </p:blipFill>
        <p:spPr>
          <a:xfrm>
            <a:off x="3599928" y="3537048"/>
            <a:ext cx="324000" cy="324000"/>
          </a:xfrm>
          <a:prstGeom prst="rect">
            <a:avLst/>
          </a:prstGeom>
          <a:noFill/>
          <a:ln>
            <a:noFill/>
          </a:ln>
        </p:spPr>
      </p:pic>
      <p:pic>
        <p:nvPicPr>
          <p:cNvPr descr="Visage inquiet blanc" id="364" name="Google Shape;364;p48"/>
          <p:cNvPicPr preferRelativeResize="0"/>
          <p:nvPr/>
        </p:nvPicPr>
        <p:blipFill rotWithShape="1">
          <a:blip r:embed="rId4">
            <a:alphaModFix/>
          </a:blip>
          <a:srcRect b="0" l="0" r="0" t="0"/>
          <a:stretch/>
        </p:blipFill>
        <p:spPr>
          <a:xfrm>
            <a:off x="3599928" y="3915054"/>
            <a:ext cx="324000" cy="324000"/>
          </a:xfrm>
          <a:prstGeom prst="rect">
            <a:avLst/>
          </a:prstGeom>
          <a:noFill/>
          <a:ln>
            <a:noFill/>
          </a:ln>
        </p:spPr>
      </p:pic>
      <p:pic>
        <p:nvPicPr>
          <p:cNvPr descr="Visage inquiet blanc" id="365" name="Google Shape;365;p48"/>
          <p:cNvPicPr preferRelativeResize="0"/>
          <p:nvPr/>
        </p:nvPicPr>
        <p:blipFill rotWithShape="1">
          <a:blip r:embed="rId4">
            <a:alphaModFix/>
          </a:blip>
          <a:srcRect b="0" l="0" r="0" t="0"/>
          <a:stretch/>
        </p:blipFill>
        <p:spPr>
          <a:xfrm>
            <a:off x="3599928" y="4347138"/>
            <a:ext cx="324000" cy="324000"/>
          </a:xfrm>
          <a:prstGeom prst="rect">
            <a:avLst/>
          </a:prstGeom>
          <a:noFill/>
          <a:ln>
            <a:noFill/>
          </a:ln>
        </p:spPr>
      </p:pic>
      <p:pic>
        <p:nvPicPr>
          <p:cNvPr descr="Visage souriant blanc" id="366" name="Google Shape;366;p48"/>
          <p:cNvPicPr preferRelativeResize="0"/>
          <p:nvPr/>
        </p:nvPicPr>
        <p:blipFill rotWithShape="1">
          <a:blip r:embed="rId5">
            <a:alphaModFix/>
          </a:blip>
          <a:srcRect b="0" l="0" r="0" t="0"/>
          <a:stretch/>
        </p:blipFill>
        <p:spPr>
          <a:xfrm>
            <a:off x="3599928" y="4725180"/>
            <a:ext cx="324000" cy="324000"/>
          </a:xfrm>
          <a:prstGeom prst="rect">
            <a:avLst/>
          </a:prstGeom>
          <a:noFill/>
          <a:ln>
            <a:noFill/>
          </a:ln>
        </p:spPr>
      </p:pic>
      <p:sp>
        <p:nvSpPr>
          <p:cNvPr id="367" name="Google Shape;367;p48"/>
          <p:cNvSpPr txBox="1"/>
          <p:nvPr/>
        </p:nvSpPr>
        <p:spPr>
          <a:xfrm>
            <a:off x="251520" y="5211198"/>
            <a:ext cx="8532019" cy="594066"/>
          </a:xfrm>
          <a:prstGeom prst="rect">
            <a:avLst/>
          </a:prstGeom>
          <a:noFill/>
          <a:ln>
            <a:noFill/>
          </a:ln>
        </p:spPr>
        <p:txBody>
          <a:bodyPr anchorCtr="0" anchor="t" bIns="45700" lIns="91425" spcFirstLastPara="1" rIns="91425" wrap="square" tIns="45700">
            <a:noAutofit/>
          </a:bodyPr>
          <a:lstStyle/>
          <a:p>
            <a:pPr indent="0" lvl="0" marL="0" marR="0" rtl="0" algn="l">
              <a:lnSpc>
                <a:spcPct val="209523"/>
              </a:lnSpc>
              <a:spcBef>
                <a:spcPts val="0"/>
              </a:spcBef>
              <a:spcAft>
                <a:spcPts val="0"/>
              </a:spcAft>
              <a:buClr>
                <a:schemeClr val="dk2"/>
              </a:buClr>
              <a:buSzPts val="1050"/>
              <a:buFont typeface="Arial"/>
              <a:buNone/>
            </a:pPr>
            <a:r>
              <a:rPr lang="fr-FR" sz="1050">
                <a:solidFill>
                  <a:srgbClr val="FF6327"/>
                </a:solidFill>
                <a:latin typeface="Calibri"/>
                <a:ea typeface="Calibri"/>
                <a:cs typeface="Calibri"/>
                <a:sym typeface="Calibri"/>
              </a:rPr>
              <a:t>Il est très important d’avoir un historique de ces différents problèmes afin de s’améliorer en continu </a:t>
            </a:r>
            <a:endParaRPr/>
          </a:p>
          <a:p>
            <a:pPr indent="0" lvl="0" marL="0" marR="0" rtl="0" algn="l">
              <a:lnSpc>
                <a:spcPct val="209523"/>
              </a:lnSpc>
              <a:spcBef>
                <a:spcPts val="600"/>
              </a:spcBef>
              <a:spcAft>
                <a:spcPts val="0"/>
              </a:spcAft>
              <a:buClr>
                <a:schemeClr val="dk2"/>
              </a:buClr>
              <a:buSzPts val="1050"/>
              <a:buFont typeface="Arial"/>
              <a:buNone/>
            </a:pPr>
            <a:r>
              <a:rPr lang="fr-FR" sz="1050">
                <a:solidFill>
                  <a:schemeClr val="dk1"/>
                </a:solidFill>
                <a:latin typeface="Calibri"/>
                <a:ea typeface="Calibri"/>
                <a:cs typeface="Calibri"/>
                <a:sym typeface="Calibri"/>
              </a:rPr>
              <a:t>Un outil comme le TestResultAnalyser de Jenkins permet d’afficher simplement l’historique des statuts de chaque test</a:t>
            </a:r>
            <a:endParaRPr sz="1050">
              <a:solidFill>
                <a:schemeClr val="dk1"/>
              </a:solidFill>
              <a:latin typeface="Calibri"/>
              <a:ea typeface="Calibri"/>
              <a:cs typeface="Calibri"/>
              <a:sym typeface="Calibri"/>
            </a:endParaRPr>
          </a:p>
        </p:txBody>
      </p:sp>
      <p:pic>
        <p:nvPicPr>
          <p:cNvPr descr="Podium" id="368" name="Google Shape;368;p48"/>
          <p:cNvPicPr preferRelativeResize="0"/>
          <p:nvPr/>
        </p:nvPicPr>
        <p:blipFill rotWithShape="1">
          <a:blip r:embed="rId6">
            <a:alphaModFix/>
          </a:blip>
          <a:srcRect b="0" l="0" r="0" t="0"/>
          <a:stretch/>
        </p:blipFill>
        <p:spPr>
          <a:xfrm>
            <a:off x="5814138" y="4720126"/>
            <a:ext cx="450912" cy="4509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2" name="Shape 372"/>
        <p:cNvGrpSpPr/>
        <p:nvPr/>
      </p:nvGrpSpPr>
      <p:grpSpPr>
        <a:xfrm>
          <a:off x="0" y="0"/>
          <a:ext cx="0" cy="0"/>
          <a:chOff x="0" y="0"/>
          <a:chExt cx="0" cy="0"/>
        </a:xfrm>
      </p:grpSpPr>
      <p:sp>
        <p:nvSpPr>
          <p:cNvPr id="373" name="Google Shape;373;p49"/>
          <p:cNvSpPr/>
          <p:nvPr/>
        </p:nvSpPr>
        <p:spPr>
          <a:xfrm>
            <a:off x="0" y="0"/>
            <a:ext cx="9143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4" name="Google Shape;374;p49"/>
          <p:cNvSpPr/>
          <p:nvPr/>
        </p:nvSpPr>
        <p:spPr>
          <a:xfrm rot="10800000">
            <a:off x="-1" y="1998845"/>
            <a:ext cx="8590945"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5" name="Google Shape;375;p49"/>
          <p:cNvSpPr/>
          <p:nvPr/>
        </p:nvSpPr>
        <p:spPr>
          <a:xfrm>
            <a:off x="0" y="2203079"/>
            <a:ext cx="8537521" cy="4267991"/>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6" name="Google Shape;376;p49"/>
          <p:cNvSpPr/>
          <p:nvPr/>
        </p:nvSpPr>
        <p:spPr>
          <a:xfrm>
            <a:off x="595245" y="2599509"/>
            <a:ext cx="3398174" cy="3639450"/>
          </a:xfrm>
          <a:prstGeom prst="rect">
            <a:avLst/>
          </a:prstGeom>
          <a:noFill/>
          <a:ln>
            <a:noFill/>
          </a:ln>
        </p:spPr>
        <p:txBody>
          <a:bodyPr anchorCtr="0" anchor="ctr" bIns="45700" lIns="91425" spcFirstLastPara="1" rIns="91425" wrap="square" tIns="45700">
            <a:noAutofit/>
          </a:bodyPr>
          <a:lstStyle/>
          <a:p>
            <a:pPr indent="-228600" lvl="0" marL="285750" marR="0" rtl="0" algn="l">
              <a:lnSpc>
                <a:spcPct val="90000"/>
              </a:lnSpc>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Présentation de Robot Framework </a:t>
            </a:r>
            <a:endParaRPr/>
          </a:p>
          <a:p>
            <a:pPr indent="-228600" lvl="0" marL="285750" marR="0" rtl="0" algn="l">
              <a:lnSpc>
                <a:spcPct val="90000"/>
              </a:lnSpc>
              <a:spcBef>
                <a:spcPts val="600"/>
              </a:spcBef>
              <a:spcAft>
                <a:spcPts val="0"/>
              </a:spcAft>
              <a:buClr>
                <a:schemeClr val="dk1"/>
              </a:buClr>
              <a:buSzPts val="1700"/>
              <a:buFont typeface="Arial"/>
              <a:buChar char="•"/>
            </a:pPr>
            <a:r>
              <a:rPr lang="fr-FR" sz="1700">
                <a:solidFill>
                  <a:schemeClr val="dk1"/>
                </a:solidFill>
                <a:latin typeface="Calibri"/>
                <a:ea typeface="Calibri"/>
                <a:cs typeface="Calibri"/>
                <a:sym typeface="Calibri"/>
              </a:rPr>
              <a:t>Architecture et concept</a:t>
            </a:r>
            <a:endParaRPr/>
          </a:p>
          <a:p>
            <a:pPr indent="-228600" lvl="0" marL="285750" marR="0" rtl="0" algn="l">
              <a:lnSpc>
                <a:spcPct val="90000"/>
              </a:lnSpc>
              <a:spcBef>
                <a:spcPts val="600"/>
              </a:spcBef>
              <a:spcAft>
                <a:spcPts val="0"/>
              </a:spcAft>
              <a:buClr>
                <a:schemeClr val="dk1"/>
              </a:buClr>
              <a:buSzPts val="1700"/>
              <a:buFont typeface="Arial"/>
              <a:buChar char="•"/>
            </a:pPr>
            <a:r>
              <a:rPr lang="fr-FR" sz="1700">
                <a:solidFill>
                  <a:schemeClr val="dk1"/>
                </a:solidFill>
                <a:latin typeface="Calibri"/>
                <a:ea typeface="Calibri"/>
                <a:cs typeface="Calibri"/>
                <a:sym typeface="Calibri"/>
              </a:rPr>
              <a:t>Page Object Model (POM)</a:t>
            </a:r>
            <a:endParaRPr/>
          </a:p>
          <a:p>
            <a:pPr indent="-228600" lvl="0" marL="285750" marR="0" rtl="0" algn="l">
              <a:lnSpc>
                <a:spcPct val="90000"/>
              </a:lnSpc>
              <a:spcBef>
                <a:spcPts val="600"/>
              </a:spcBef>
              <a:spcAft>
                <a:spcPts val="0"/>
              </a:spcAft>
              <a:buClr>
                <a:schemeClr val="dk1"/>
              </a:buClr>
              <a:buSzPts val="1700"/>
              <a:buFont typeface="Arial"/>
              <a:buChar char="•"/>
            </a:pPr>
            <a:r>
              <a:rPr lang="fr-FR" sz="1700">
                <a:solidFill>
                  <a:schemeClr val="dk1"/>
                </a:solidFill>
                <a:latin typeface="Calibri"/>
                <a:ea typeface="Calibri"/>
                <a:cs typeface="Calibri"/>
                <a:sym typeface="Calibri"/>
              </a:rPr>
              <a:t>Installation RF(RIDE &amp; RED/Eclipse)</a:t>
            </a:r>
            <a:endParaRPr/>
          </a:p>
          <a:p>
            <a:pPr indent="-228600" lvl="0" marL="285750" marR="0" rtl="0" algn="l">
              <a:lnSpc>
                <a:spcPct val="90000"/>
              </a:lnSpc>
              <a:spcBef>
                <a:spcPts val="600"/>
              </a:spcBef>
              <a:spcAft>
                <a:spcPts val="0"/>
              </a:spcAft>
              <a:buClr>
                <a:schemeClr val="dk1"/>
              </a:buClr>
              <a:buSzPts val="1700"/>
              <a:buFont typeface="Arial"/>
              <a:buChar char="•"/>
            </a:pPr>
            <a:r>
              <a:rPr lang="fr-FR" sz="1700">
                <a:solidFill>
                  <a:schemeClr val="dk1"/>
                </a:solidFill>
                <a:latin typeface="Calibri"/>
                <a:ea typeface="Calibri"/>
                <a:cs typeface="Calibri"/>
                <a:sym typeface="Calibri"/>
              </a:rPr>
              <a:t>Les XPATHs</a:t>
            </a:r>
            <a:endParaRPr/>
          </a:p>
          <a:p>
            <a:pPr indent="-228600" lvl="0" marL="285750" marR="0" rtl="0" algn="l">
              <a:lnSpc>
                <a:spcPct val="90000"/>
              </a:lnSpc>
              <a:spcBef>
                <a:spcPts val="600"/>
              </a:spcBef>
              <a:spcAft>
                <a:spcPts val="0"/>
              </a:spcAft>
              <a:buClr>
                <a:schemeClr val="dk1"/>
              </a:buClr>
              <a:buSzPts val="1700"/>
              <a:buFont typeface="Arial"/>
              <a:buChar char="•"/>
            </a:pPr>
            <a:r>
              <a:rPr lang="fr-FR" sz="1700">
                <a:solidFill>
                  <a:schemeClr val="dk1"/>
                </a:solidFill>
                <a:latin typeface="Calibri"/>
                <a:ea typeface="Calibri"/>
                <a:cs typeface="Calibri"/>
                <a:sym typeface="Calibri"/>
              </a:rPr>
              <a:t>Structure d’un fichier de test</a:t>
            </a:r>
            <a:endParaRPr/>
          </a:p>
          <a:p>
            <a:pPr indent="107950" lvl="0" marL="0" marR="0" rtl="0" algn="l">
              <a:lnSpc>
                <a:spcPct val="90000"/>
              </a:lnSpc>
              <a:spcBef>
                <a:spcPts val="600"/>
              </a:spcBef>
              <a:spcAft>
                <a:spcPts val="0"/>
              </a:spcAft>
              <a:buClr>
                <a:schemeClr val="dk1"/>
              </a:buClr>
              <a:buSzPts val="1700"/>
              <a:buFont typeface="Arial"/>
              <a:buNone/>
            </a:pPr>
            <a:r>
              <a:t/>
            </a:r>
            <a:endParaRPr sz="1700">
              <a:solidFill>
                <a:schemeClr val="dk1"/>
              </a:solidFill>
              <a:latin typeface="Calibri"/>
              <a:ea typeface="Calibri"/>
              <a:cs typeface="Calibri"/>
              <a:sym typeface="Calibri"/>
            </a:endParaRPr>
          </a:p>
        </p:txBody>
      </p:sp>
      <p:pic>
        <p:nvPicPr>
          <p:cNvPr id="377" name="Google Shape;377;p49"/>
          <p:cNvPicPr preferRelativeResize="0"/>
          <p:nvPr/>
        </p:nvPicPr>
        <p:blipFill rotWithShape="1">
          <a:blip r:embed="rId3">
            <a:alphaModFix/>
          </a:blip>
          <a:srcRect b="0" l="0" r="0" t="0"/>
          <a:stretch/>
        </p:blipFill>
        <p:spPr>
          <a:xfrm>
            <a:off x="5796136" y="260648"/>
            <a:ext cx="3494466" cy="3714244"/>
          </a:xfrm>
          <a:prstGeom prst="rect">
            <a:avLst/>
          </a:prstGeom>
          <a:noFill/>
          <a:ln>
            <a:noFill/>
          </a:ln>
        </p:spPr>
      </p:pic>
      <p:sp>
        <p:nvSpPr>
          <p:cNvPr id="378" name="Google Shape;378;p49"/>
          <p:cNvSpPr/>
          <p:nvPr/>
        </p:nvSpPr>
        <p:spPr>
          <a:xfrm rot="5400000">
            <a:off x="8323318" y="2332075"/>
            <a:ext cx="781700" cy="11428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3" name="Shape 383"/>
        <p:cNvGrpSpPr/>
        <p:nvPr/>
      </p:nvGrpSpPr>
      <p:grpSpPr>
        <a:xfrm>
          <a:off x="0" y="0"/>
          <a:ext cx="0" cy="0"/>
          <a:chOff x="0" y="0"/>
          <a:chExt cx="0" cy="0"/>
        </a:xfrm>
      </p:grpSpPr>
      <p:sp>
        <p:nvSpPr>
          <p:cNvPr id="384" name="Google Shape;384;p50"/>
          <p:cNvSpPr/>
          <p:nvPr/>
        </p:nvSpPr>
        <p:spPr>
          <a:xfrm>
            <a:off x="0" y="0"/>
            <a:ext cx="9143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5" name="Google Shape;385;p50"/>
          <p:cNvSpPr txBox="1"/>
          <p:nvPr>
            <p:ph type="title"/>
          </p:nvPr>
        </p:nvSpPr>
        <p:spPr>
          <a:xfrm>
            <a:off x="606478" y="386930"/>
            <a:ext cx="6927600" cy="1188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alibri"/>
              <a:buNone/>
            </a:pPr>
            <a:r>
              <a:rPr lang="fr-FR" sz="4000"/>
              <a:t>Présentation Robot Framework</a:t>
            </a:r>
            <a:endParaRPr/>
          </a:p>
        </p:txBody>
      </p:sp>
      <p:grpSp>
        <p:nvGrpSpPr>
          <p:cNvPr id="386" name="Google Shape;386;p50"/>
          <p:cNvGrpSpPr/>
          <p:nvPr/>
        </p:nvGrpSpPr>
        <p:grpSpPr>
          <a:xfrm>
            <a:off x="-1" y="1998368"/>
            <a:ext cx="8771274" cy="782176"/>
            <a:chOff x="-2" y="1998368"/>
            <a:chExt cx="11695083" cy="782176"/>
          </a:xfrm>
        </p:grpSpPr>
        <p:sp>
          <p:nvSpPr>
            <p:cNvPr id="387" name="Google Shape;387;p50"/>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8" name="Google Shape;388;p50"/>
            <p:cNvSpPr/>
            <p:nvPr/>
          </p:nvSpPr>
          <p:spPr>
            <a:xfrm rot="10800000">
              <a:off x="-2" y="1998845"/>
              <a:ext cx="11454595"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89" name="Google Shape;389;p50"/>
          <p:cNvSpPr/>
          <p:nvPr/>
        </p:nvSpPr>
        <p:spPr>
          <a:xfrm>
            <a:off x="0" y="2203079"/>
            <a:ext cx="8537521" cy="4147845"/>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0" name="Google Shape;390;p50"/>
          <p:cNvSpPr txBox="1"/>
          <p:nvPr>
            <p:ph idx="1" type="body"/>
          </p:nvPr>
        </p:nvSpPr>
        <p:spPr>
          <a:xfrm>
            <a:off x="595245" y="2599509"/>
            <a:ext cx="7607700" cy="343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t/>
            </a:r>
            <a:endParaRPr sz="1600"/>
          </a:p>
          <a:p>
            <a:pPr indent="-342900" lvl="0" marL="342900" rtl="0" algn="l">
              <a:lnSpc>
                <a:spcPct val="90000"/>
              </a:lnSpc>
              <a:spcBef>
                <a:spcPts val="280"/>
              </a:spcBef>
              <a:spcAft>
                <a:spcPts val="0"/>
              </a:spcAft>
              <a:buClr>
                <a:schemeClr val="dk1"/>
              </a:buClr>
              <a:buSzPts val="1400"/>
              <a:buChar char="•"/>
            </a:pPr>
            <a:r>
              <a:rPr lang="fr-FR" sz="1400"/>
              <a:t>Un framework d'automatisation open source générique. Il peut être utilisé pour l'automatisation des tests et l'automatisation des processus robotiques (RPA). </a:t>
            </a:r>
            <a:endParaRPr/>
          </a:p>
          <a:p>
            <a:pPr indent="-342900" lvl="0" marL="342900" rtl="0" algn="l">
              <a:lnSpc>
                <a:spcPct val="90000"/>
              </a:lnSpc>
              <a:spcBef>
                <a:spcPts val="280"/>
              </a:spcBef>
              <a:spcAft>
                <a:spcPts val="0"/>
              </a:spcAft>
              <a:buClr>
                <a:schemeClr val="dk1"/>
              </a:buClr>
              <a:buSzPts val="1400"/>
              <a:buChar char="•"/>
            </a:pPr>
            <a:r>
              <a:rPr lang="fr-FR" sz="1400"/>
              <a:t>Open source, extensible et peut être intégré avec n'importe quel autre outil pour créer des solutions d'automatisation puissantes et flexibles. </a:t>
            </a:r>
            <a:endParaRPr/>
          </a:p>
          <a:p>
            <a:pPr indent="-254000" lvl="0" marL="342900" rtl="0" algn="l">
              <a:lnSpc>
                <a:spcPct val="90000"/>
              </a:lnSpc>
              <a:spcBef>
                <a:spcPts val="280"/>
              </a:spcBef>
              <a:spcAft>
                <a:spcPts val="0"/>
              </a:spcAft>
              <a:buClr>
                <a:schemeClr val="dk1"/>
              </a:buClr>
              <a:buSzPts val="1400"/>
              <a:buNone/>
            </a:pPr>
            <a:r>
              <a:t/>
            </a:r>
            <a:endParaRPr sz="1400"/>
          </a:p>
          <a:p>
            <a:pPr indent="-342900" lvl="0" marL="342900" rtl="0" algn="l">
              <a:lnSpc>
                <a:spcPct val="90000"/>
              </a:lnSpc>
              <a:spcBef>
                <a:spcPts val="280"/>
              </a:spcBef>
              <a:spcAft>
                <a:spcPts val="0"/>
              </a:spcAft>
              <a:buClr>
                <a:schemeClr val="dk1"/>
              </a:buClr>
              <a:buSzPts val="1400"/>
              <a:buChar char="•"/>
            </a:pPr>
            <a:r>
              <a:rPr lang="fr-FR" sz="1400"/>
              <a:t>Un framework d’automatisation des tests écrit en python pour concevoir, automatiser et exécuter des tests de validation.</a:t>
            </a:r>
            <a:endParaRPr/>
          </a:p>
          <a:p>
            <a:pPr indent="-342900" lvl="0" marL="342900" rtl="0" algn="l">
              <a:lnSpc>
                <a:spcPct val="90000"/>
              </a:lnSpc>
              <a:spcBef>
                <a:spcPts val="280"/>
              </a:spcBef>
              <a:spcAft>
                <a:spcPts val="0"/>
              </a:spcAft>
              <a:buClr>
                <a:schemeClr val="dk1"/>
              </a:buClr>
              <a:buSzPts val="1400"/>
              <a:buChar char="•"/>
            </a:pPr>
            <a:r>
              <a:rPr lang="fr-FR" sz="1400"/>
              <a:t>Publié sous la licence Apache 2.0, et la plupart de ses bibliothèques et de ses outils sont également open source. </a:t>
            </a:r>
            <a:endParaRPr/>
          </a:p>
          <a:p>
            <a:pPr indent="-342900" lvl="0" marL="342900" rtl="0" algn="l">
              <a:lnSpc>
                <a:spcPct val="90000"/>
              </a:lnSpc>
              <a:spcBef>
                <a:spcPts val="280"/>
              </a:spcBef>
              <a:spcAft>
                <a:spcPts val="0"/>
              </a:spcAft>
              <a:buClr>
                <a:schemeClr val="dk1"/>
              </a:buClr>
              <a:buSzPts val="1400"/>
              <a:buChar char="•"/>
            </a:pPr>
            <a:r>
              <a:rPr lang="fr-FR" sz="1400"/>
              <a:t>Le framework a été initialement développé chez Nokia Networks et a été open source en 2008. </a:t>
            </a:r>
            <a:endParaRPr/>
          </a:p>
          <a:p>
            <a:pPr indent="-241300" lvl="0" marL="342900" rtl="0" algn="l">
              <a:lnSpc>
                <a:spcPct val="90000"/>
              </a:lnSpc>
              <a:spcBef>
                <a:spcPts val="320"/>
              </a:spcBef>
              <a:spcAft>
                <a:spcPts val="0"/>
              </a:spcAft>
              <a:buClr>
                <a:schemeClr val="dk1"/>
              </a:buClr>
              <a:buSzPts val="1600"/>
              <a:buNone/>
            </a:pPr>
            <a:r>
              <a:t/>
            </a:r>
            <a:endParaRPr sz="1600"/>
          </a:p>
          <a:p>
            <a:pPr indent="-241300" lvl="0" marL="342900" rtl="0" algn="l">
              <a:lnSpc>
                <a:spcPct val="90000"/>
              </a:lnSpc>
              <a:spcBef>
                <a:spcPts val="320"/>
              </a:spcBef>
              <a:spcAft>
                <a:spcPts val="0"/>
              </a:spcAft>
              <a:buClr>
                <a:schemeClr val="dk1"/>
              </a:buClr>
              <a:buSzPts val="1600"/>
              <a:buNone/>
            </a:pPr>
            <a:r>
              <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5" name="Shape 395"/>
        <p:cNvGrpSpPr/>
        <p:nvPr/>
      </p:nvGrpSpPr>
      <p:grpSpPr>
        <a:xfrm>
          <a:off x="0" y="0"/>
          <a:ext cx="0" cy="0"/>
          <a:chOff x="0" y="0"/>
          <a:chExt cx="0" cy="0"/>
        </a:xfrm>
      </p:grpSpPr>
      <p:sp>
        <p:nvSpPr>
          <p:cNvPr id="396" name="Google Shape;396;p51"/>
          <p:cNvSpPr/>
          <p:nvPr/>
        </p:nvSpPr>
        <p:spPr>
          <a:xfrm>
            <a:off x="0" y="0"/>
            <a:ext cx="9143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7" name="Google Shape;397;p51"/>
          <p:cNvSpPr txBox="1"/>
          <p:nvPr>
            <p:ph type="title"/>
          </p:nvPr>
        </p:nvSpPr>
        <p:spPr>
          <a:xfrm>
            <a:off x="6950931" y="2023110"/>
            <a:ext cx="1852200" cy="2846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500"/>
              <a:buFont typeface="Calibri"/>
              <a:buNone/>
            </a:pPr>
            <a:r>
              <a:rPr lang="fr-FR" sz="2500">
                <a:solidFill>
                  <a:schemeClr val="dk1"/>
                </a:solidFill>
                <a:latin typeface="Calibri"/>
                <a:ea typeface="Calibri"/>
                <a:cs typeface="Calibri"/>
                <a:sym typeface="Calibri"/>
              </a:rPr>
              <a:t>Architecture Robot Framework</a:t>
            </a:r>
            <a:endParaRPr/>
          </a:p>
        </p:txBody>
      </p:sp>
      <p:sp>
        <p:nvSpPr>
          <p:cNvPr id="398" name="Google Shape;398;p51"/>
          <p:cNvSpPr/>
          <p:nvPr/>
        </p:nvSpPr>
        <p:spPr>
          <a:xfrm rot="-5400000">
            <a:off x="2361045" y="245695"/>
            <a:ext cx="1715478" cy="6437566"/>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9" name="Google Shape;399;p51"/>
          <p:cNvSpPr/>
          <p:nvPr/>
        </p:nvSpPr>
        <p:spPr>
          <a:xfrm>
            <a:off x="226563" y="664308"/>
            <a:ext cx="6061974" cy="5600340"/>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00" name="Google Shape;400;p51"/>
          <p:cNvPicPr preferRelativeResize="0"/>
          <p:nvPr>
            <p:ph idx="1" type="body"/>
          </p:nvPr>
        </p:nvPicPr>
        <p:blipFill rotWithShape="1">
          <a:blip r:embed="rId3">
            <a:alphaModFix/>
          </a:blip>
          <a:srcRect b="0" l="0" r="0" t="0"/>
          <a:stretch/>
        </p:blipFill>
        <p:spPr>
          <a:xfrm>
            <a:off x="408928" y="1217651"/>
            <a:ext cx="5706300" cy="4493700"/>
          </a:xfrm>
          <a:prstGeom prst="rect">
            <a:avLst/>
          </a:prstGeom>
          <a:noFill/>
          <a:ln>
            <a:noFill/>
          </a:ln>
        </p:spPr>
      </p:pic>
      <p:sp>
        <p:nvSpPr>
          <p:cNvPr id="401" name="Google Shape;401;p51"/>
          <p:cNvSpPr/>
          <p:nvPr/>
        </p:nvSpPr>
        <p:spPr>
          <a:xfrm rot="5400000">
            <a:off x="5747951" y="3411145"/>
            <a:ext cx="1719072" cy="11428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6" name="Shape 406"/>
        <p:cNvGrpSpPr/>
        <p:nvPr/>
      </p:nvGrpSpPr>
      <p:grpSpPr>
        <a:xfrm>
          <a:off x="0" y="0"/>
          <a:ext cx="0" cy="0"/>
          <a:chOff x="0" y="0"/>
          <a:chExt cx="0" cy="0"/>
        </a:xfrm>
      </p:grpSpPr>
      <p:sp>
        <p:nvSpPr>
          <p:cNvPr id="407" name="Google Shape;407;p52"/>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8" name="Google Shape;408;p52"/>
          <p:cNvSpPr/>
          <p:nvPr/>
        </p:nvSpPr>
        <p:spPr>
          <a:xfrm>
            <a:off x="307181" y="633619"/>
            <a:ext cx="3209537" cy="5495925"/>
          </a:xfrm>
          <a:prstGeom prst="rect">
            <a:avLst/>
          </a:prstGeom>
          <a:solidFill>
            <a:schemeClr val="lt1"/>
          </a:solidFill>
          <a:ln cap="flat" cmpd="sng" w="9525">
            <a:solidFill>
              <a:srgbClr val="E1E1E1"/>
            </a:solidFill>
            <a:prstDash val="solid"/>
            <a:round/>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09" name="Google Shape;409;p52"/>
          <p:cNvSpPr txBox="1"/>
          <p:nvPr>
            <p:ph type="title"/>
          </p:nvPr>
        </p:nvSpPr>
        <p:spPr>
          <a:xfrm>
            <a:off x="630935" y="978619"/>
            <a:ext cx="2558100" cy="1106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200"/>
              <a:buFont typeface="Open Sans"/>
              <a:buNone/>
            </a:pPr>
            <a:r>
              <a:rPr b="1" i="0" lang="fr-FR" sz="2200">
                <a:latin typeface="Open Sans"/>
                <a:ea typeface="Open Sans"/>
                <a:cs typeface="Open Sans"/>
                <a:sym typeface="Open Sans"/>
              </a:rPr>
              <a:t>Page Object Model</a:t>
            </a:r>
            <a:r>
              <a:rPr b="0" i="0" lang="fr-FR" sz="2200">
                <a:latin typeface="Open Sans"/>
                <a:ea typeface="Open Sans"/>
                <a:cs typeface="Open Sans"/>
                <a:sym typeface="Open Sans"/>
              </a:rPr>
              <a:t> dans Robot </a:t>
            </a:r>
            <a:r>
              <a:rPr lang="fr-FR" sz="2200">
                <a:latin typeface="Open Sans"/>
                <a:ea typeface="Open Sans"/>
                <a:cs typeface="Open Sans"/>
                <a:sym typeface="Open Sans"/>
              </a:rPr>
              <a:t>F</a:t>
            </a:r>
            <a:r>
              <a:rPr b="0" i="0" lang="fr-FR" sz="2200">
                <a:latin typeface="Open Sans"/>
                <a:ea typeface="Open Sans"/>
                <a:cs typeface="Open Sans"/>
                <a:sym typeface="Open Sans"/>
              </a:rPr>
              <a:t>ramework</a:t>
            </a:r>
            <a:endParaRPr sz="2200"/>
          </a:p>
        </p:txBody>
      </p:sp>
      <p:sp>
        <p:nvSpPr>
          <p:cNvPr id="410" name="Google Shape;410;p52"/>
          <p:cNvSpPr/>
          <p:nvPr/>
        </p:nvSpPr>
        <p:spPr>
          <a:xfrm>
            <a:off x="259175" y="1170432"/>
            <a:ext cx="96012"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11" name="Google Shape;411;p52"/>
          <p:cNvSpPr/>
          <p:nvPr/>
        </p:nvSpPr>
        <p:spPr>
          <a:xfrm>
            <a:off x="658094" y="2121408"/>
            <a:ext cx="2496312" cy="9144"/>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2" name="Google Shape;412;p52"/>
          <p:cNvSpPr txBox="1"/>
          <p:nvPr>
            <p:ph idx="1" type="body"/>
          </p:nvPr>
        </p:nvSpPr>
        <p:spPr>
          <a:xfrm>
            <a:off x="630935" y="2359152"/>
            <a:ext cx="2558100" cy="3425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500"/>
              <a:buChar char="•"/>
            </a:pPr>
            <a:r>
              <a:rPr i="0" lang="fr-FR" sz="1500">
                <a:latin typeface="Open Sans"/>
                <a:ea typeface="Open Sans"/>
                <a:cs typeface="Open Sans"/>
                <a:sym typeface="Open Sans"/>
              </a:rPr>
              <a:t>Le pattern Page Object Model est un des modèles de conception d'automatisation de test les plus largement utilisés.</a:t>
            </a:r>
            <a:endParaRPr sz="1500"/>
          </a:p>
        </p:txBody>
      </p:sp>
      <p:pic>
        <p:nvPicPr>
          <p:cNvPr descr="Test Automation using Robot Framework | by Bhanu P. Singh | Medium" id="413" name="Google Shape;413;p52"/>
          <p:cNvPicPr preferRelativeResize="0"/>
          <p:nvPr/>
        </p:nvPicPr>
        <p:blipFill rotWithShape="1">
          <a:blip r:embed="rId3">
            <a:alphaModFix/>
          </a:blip>
          <a:srcRect b="1" l="12639" r="9903" t="0"/>
          <a:stretch/>
        </p:blipFill>
        <p:spPr>
          <a:xfrm>
            <a:off x="3843337" y="634382"/>
            <a:ext cx="4992910" cy="549516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8" name="Shape 418"/>
        <p:cNvGrpSpPr/>
        <p:nvPr/>
      </p:nvGrpSpPr>
      <p:grpSpPr>
        <a:xfrm>
          <a:off x="0" y="0"/>
          <a:ext cx="0" cy="0"/>
          <a:chOff x="0" y="0"/>
          <a:chExt cx="0" cy="0"/>
        </a:xfrm>
      </p:grpSpPr>
      <p:sp>
        <p:nvSpPr>
          <p:cNvPr id="419" name="Google Shape;419;p53"/>
          <p:cNvSpPr/>
          <p:nvPr/>
        </p:nvSpPr>
        <p:spPr>
          <a:xfrm>
            <a:off x="0" y="0"/>
            <a:ext cx="9143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0" name="Google Shape;420;p53"/>
          <p:cNvSpPr txBox="1"/>
          <p:nvPr>
            <p:ph type="title"/>
          </p:nvPr>
        </p:nvSpPr>
        <p:spPr>
          <a:xfrm>
            <a:off x="606478" y="386930"/>
            <a:ext cx="6927600" cy="1188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Open Sans"/>
              <a:buNone/>
            </a:pPr>
            <a:r>
              <a:rPr b="1" i="0" lang="fr-FR" sz="4000">
                <a:latin typeface="Open Sans"/>
                <a:ea typeface="Open Sans"/>
                <a:cs typeface="Open Sans"/>
                <a:sym typeface="Open Sans"/>
              </a:rPr>
              <a:t>Page Object Model</a:t>
            </a:r>
            <a:r>
              <a:rPr b="0" i="0" lang="fr-FR" sz="4000">
                <a:latin typeface="Open Sans"/>
                <a:ea typeface="Open Sans"/>
                <a:cs typeface="Open Sans"/>
                <a:sym typeface="Open Sans"/>
              </a:rPr>
              <a:t> dans Robot </a:t>
            </a:r>
            <a:r>
              <a:rPr lang="fr-FR" sz="4000">
                <a:latin typeface="Open Sans"/>
                <a:ea typeface="Open Sans"/>
                <a:cs typeface="Open Sans"/>
                <a:sym typeface="Open Sans"/>
              </a:rPr>
              <a:t>F</a:t>
            </a:r>
            <a:r>
              <a:rPr b="0" i="0" lang="fr-FR" sz="4000">
                <a:latin typeface="Open Sans"/>
                <a:ea typeface="Open Sans"/>
                <a:cs typeface="Open Sans"/>
                <a:sym typeface="Open Sans"/>
              </a:rPr>
              <a:t>ramework</a:t>
            </a:r>
            <a:endParaRPr sz="4000"/>
          </a:p>
        </p:txBody>
      </p:sp>
      <p:grpSp>
        <p:nvGrpSpPr>
          <p:cNvPr id="421" name="Google Shape;421;p53"/>
          <p:cNvGrpSpPr/>
          <p:nvPr/>
        </p:nvGrpSpPr>
        <p:grpSpPr>
          <a:xfrm>
            <a:off x="-1" y="1998368"/>
            <a:ext cx="8771274" cy="782176"/>
            <a:chOff x="-2" y="1998368"/>
            <a:chExt cx="11695083" cy="782176"/>
          </a:xfrm>
        </p:grpSpPr>
        <p:sp>
          <p:nvSpPr>
            <p:cNvPr id="422" name="Google Shape;422;p53"/>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3" name="Google Shape;423;p53"/>
            <p:cNvSpPr/>
            <p:nvPr/>
          </p:nvSpPr>
          <p:spPr>
            <a:xfrm rot="10800000">
              <a:off x="-2" y="1998845"/>
              <a:ext cx="11454595"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24" name="Google Shape;424;p53"/>
          <p:cNvSpPr/>
          <p:nvPr/>
        </p:nvSpPr>
        <p:spPr>
          <a:xfrm>
            <a:off x="0" y="2203079"/>
            <a:ext cx="8537521" cy="4147845"/>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5" name="Google Shape;425;p53"/>
          <p:cNvSpPr txBox="1"/>
          <p:nvPr>
            <p:ph idx="1" type="body"/>
          </p:nvPr>
        </p:nvSpPr>
        <p:spPr>
          <a:xfrm>
            <a:off x="595245" y="2599509"/>
            <a:ext cx="7607700" cy="3435600"/>
          </a:xfrm>
          <a:prstGeom prst="rect">
            <a:avLst/>
          </a:prstGeom>
          <a:noFill/>
          <a:ln>
            <a:noFill/>
          </a:ln>
        </p:spPr>
        <p:txBody>
          <a:bodyPr anchorCtr="0" anchor="ctr"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b="0" i="0" lang="fr-FR" sz="1800">
                <a:latin typeface="Calibri"/>
                <a:ea typeface="Calibri"/>
                <a:cs typeface="Calibri"/>
                <a:sym typeface="Calibri"/>
              </a:rPr>
              <a:t>Les principales raisons sont les suivantes :</a:t>
            </a:r>
            <a:endParaRPr/>
          </a:p>
          <a:p>
            <a:pPr indent="0" lvl="0" marL="0" rtl="0" algn="l">
              <a:spcBef>
                <a:spcPts val="360"/>
              </a:spcBef>
              <a:spcAft>
                <a:spcPts val="0"/>
              </a:spcAft>
              <a:buClr>
                <a:schemeClr val="dk1"/>
              </a:buClr>
              <a:buSzPts val="1800"/>
              <a:buNone/>
            </a:pPr>
            <a:r>
              <a:t/>
            </a:r>
            <a:endParaRPr b="0" i="0" sz="1800">
              <a:latin typeface="Calibri"/>
              <a:ea typeface="Calibri"/>
              <a:cs typeface="Calibri"/>
              <a:sym typeface="Calibri"/>
            </a:endParaRPr>
          </a:p>
          <a:p>
            <a:pPr indent="-285750" lvl="1" marL="742950" rtl="0" algn="l">
              <a:spcBef>
                <a:spcPts val="360"/>
              </a:spcBef>
              <a:spcAft>
                <a:spcPts val="0"/>
              </a:spcAft>
              <a:buClr>
                <a:schemeClr val="dk1"/>
              </a:buClr>
              <a:buSzPts val="1800"/>
              <a:buFont typeface="Noto Sans Symbols"/>
              <a:buChar char="⮚"/>
            </a:pPr>
            <a:r>
              <a:rPr i="0" lang="fr-FR" sz="1800">
                <a:latin typeface="Calibri"/>
                <a:ea typeface="Calibri"/>
                <a:cs typeface="Calibri"/>
                <a:sym typeface="Calibri"/>
              </a:rPr>
              <a:t>Maintenabilité</a:t>
            </a:r>
            <a:endParaRPr/>
          </a:p>
          <a:p>
            <a:pPr indent="-285750" lvl="1" marL="742950" rtl="0" algn="l">
              <a:spcBef>
                <a:spcPts val="360"/>
              </a:spcBef>
              <a:spcAft>
                <a:spcPts val="0"/>
              </a:spcAft>
              <a:buClr>
                <a:schemeClr val="dk1"/>
              </a:buClr>
              <a:buSzPts val="1800"/>
              <a:buFont typeface="Noto Sans Symbols"/>
              <a:buChar char="⮚"/>
            </a:pPr>
            <a:r>
              <a:rPr i="0" lang="fr-FR" sz="1800">
                <a:latin typeface="Calibri"/>
                <a:ea typeface="Calibri"/>
                <a:cs typeface="Calibri"/>
                <a:sym typeface="Calibri"/>
              </a:rPr>
              <a:t>Réduction ou élimination de la duplication de code</a:t>
            </a:r>
            <a:endParaRPr/>
          </a:p>
          <a:p>
            <a:pPr indent="-285750" lvl="1" marL="742950" rtl="0" algn="l">
              <a:spcBef>
                <a:spcPts val="360"/>
              </a:spcBef>
              <a:spcAft>
                <a:spcPts val="0"/>
              </a:spcAft>
              <a:buClr>
                <a:schemeClr val="dk1"/>
              </a:buClr>
              <a:buSzPts val="1800"/>
              <a:buFont typeface="Noto Sans Symbols"/>
              <a:buChar char="⮚"/>
            </a:pPr>
            <a:r>
              <a:rPr i="0" lang="fr-FR" sz="1800">
                <a:latin typeface="Calibri"/>
                <a:ea typeface="Calibri"/>
                <a:cs typeface="Calibri"/>
                <a:sym typeface="Calibri"/>
              </a:rPr>
              <a:t>Lisibilité des scripts</a:t>
            </a:r>
            <a:endParaRPr/>
          </a:p>
          <a:p>
            <a:pPr indent="-285750" lvl="1" marL="742950" rtl="0" algn="l">
              <a:spcBef>
                <a:spcPts val="360"/>
              </a:spcBef>
              <a:spcAft>
                <a:spcPts val="0"/>
              </a:spcAft>
              <a:buClr>
                <a:schemeClr val="dk1"/>
              </a:buClr>
              <a:buSzPts val="1800"/>
              <a:buFont typeface="Noto Sans Symbols"/>
              <a:buChar char="⮚"/>
            </a:pPr>
            <a:r>
              <a:rPr i="0" lang="fr-FR" sz="1800">
                <a:latin typeface="Calibri"/>
                <a:ea typeface="Calibri"/>
                <a:cs typeface="Calibri"/>
                <a:sym typeface="Calibri"/>
              </a:rPr>
              <a:t>Réutilisabilité</a:t>
            </a:r>
            <a:endParaRPr/>
          </a:p>
          <a:p>
            <a:pPr indent="-285750" lvl="1" marL="742950" rtl="0" algn="l">
              <a:spcBef>
                <a:spcPts val="360"/>
              </a:spcBef>
              <a:spcAft>
                <a:spcPts val="0"/>
              </a:spcAft>
              <a:buClr>
                <a:schemeClr val="dk1"/>
              </a:buClr>
              <a:buSzPts val="1800"/>
              <a:buFont typeface="Noto Sans Symbols"/>
              <a:buChar char="⮚"/>
            </a:pPr>
            <a:r>
              <a:rPr i="0" lang="fr-FR" sz="1800">
                <a:latin typeface="Calibri"/>
                <a:ea typeface="Calibri"/>
                <a:cs typeface="Calibri"/>
                <a:sym typeface="Calibri"/>
              </a:rPr>
              <a:t>Amélioration de l'organisation du code source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0" name="Shape 430"/>
        <p:cNvGrpSpPr/>
        <p:nvPr/>
      </p:nvGrpSpPr>
      <p:grpSpPr>
        <a:xfrm>
          <a:off x="0" y="0"/>
          <a:ext cx="0" cy="0"/>
          <a:chOff x="0" y="0"/>
          <a:chExt cx="0" cy="0"/>
        </a:xfrm>
      </p:grpSpPr>
      <p:sp>
        <p:nvSpPr>
          <p:cNvPr id="431" name="Google Shape;431;p54"/>
          <p:cNvSpPr/>
          <p:nvPr/>
        </p:nvSpPr>
        <p:spPr>
          <a:xfrm>
            <a:off x="0" y="0"/>
            <a:ext cx="9143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2" name="Google Shape;432;p54"/>
          <p:cNvSpPr txBox="1"/>
          <p:nvPr>
            <p:ph type="title"/>
          </p:nvPr>
        </p:nvSpPr>
        <p:spPr>
          <a:xfrm>
            <a:off x="606478" y="386930"/>
            <a:ext cx="6927600" cy="1188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Open Sans"/>
              <a:buNone/>
            </a:pPr>
            <a:r>
              <a:rPr b="1" i="0" lang="fr-FR" sz="4000">
                <a:latin typeface="Open Sans"/>
                <a:ea typeface="Open Sans"/>
                <a:cs typeface="Open Sans"/>
                <a:sym typeface="Open Sans"/>
              </a:rPr>
              <a:t>Page Object Model</a:t>
            </a:r>
            <a:r>
              <a:rPr b="0" i="0" lang="fr-FR" sz="4000">
                <a:latin typeface="Open Sans"/>
                <a:ea typeface="Open Sans"/>
                <a:cs typeface="Open Sans"/>
                <a:sym typeface="Open Sans"/>
              </a:rPr>
              <a:t> dans Robot </a:t>
            </a:r>
            <a:r>
              <a:rPr lang="fr-FR" sz="4000">
                <a:latin typeface="Open Sans"/>
                <a:ea typeface="Open Sans"/>
                <a:cs typeface="Open Sans"/>
                <a:sym typeface="Open Sans"/>
              </a:rPr>
              <a:t>F</a:t>
            </a:r>
            <a:r>
              <a:rPr b="0" i="0" lang="fr-FR" sz="4000">
                <a:latin typeface="Open Sans"/>
                <a:ea typeface="Open Sans"/>
                <a:cs typeface="Open Sans"/>
                <a:sym typeface="Open Sans"/>
              </a:rPr>
              <a:t>ramework</a:t>
            </a:r>
            <a:endParaRPr sz="4000"/>
          </a:p>
        </p:txBody>
      </p:sp>
      <p:grpSp>
        <p:nvGrpSpPr>
          <p:cNvPr id="433" name="Google Shape;433;p54"/>
          <p:cNvGrpSpPr/>
          <p:nvPr/>
        </p:nvGrpSpPr>
        <p:grpSpPr>
          <a:xfrm>
            <a:off x="-1" y="1998368"/>
            <a:ext cx="8771274" cy="782176"/>
            <a:chOff x="-2" y="1998368"/>
            <a:chExt cx="11695083" cy="782176"/>
          </a:xfrm>
        </p:grpSpPr>
        <p:sp>
          <p:nvSpPr>
            <p:cNvPr id="434" name="Google Shape;434;p54"/>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5" name="Google Shape;435;p54"/>
            <p:cNvSpPr/>
            <p:nvPr/>
          </p:nvSpPr>
          <p:spPr>
            <a:xfrm rot="10800000">
              <a:off x="-2" y="1998845"/>
              <a:ext cx="11454595"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36" name="Google Shape;436;p54"/>
          <p:cNvSpPr/>
          <p:nvPr/>
        </p:nvSpPr>
        <p:spPr>
          <a:xfrm>
            <a:off x="0" y="2203079"/>
            <a:ext cx="8537521" cy="4147845"/>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7" name="Google Shape;437;p54"/>
          <p:cNvSpPr txBox="1"/>
          <p:nvPr>
            <p:ph idx="1" type="body"/>
          </p:nvPr>
        </p:nvSpPr>
        <p:spPr>
          <a:xfrm>
            <a:off x="467544" y="2420888"/>
            <a:ext cx="7607700" cy="3435600"/>
          </a:xfrm>
          <a:prstGeom prst="rect">
            <a:avLst/>
          </a:prstGeom>
          <a:noFill/>
          <a:ln>
            <a:noFill/>
          </a:ln>
        </p:spPr>
        <p:txBody>
          <a:bodyPr anchorCtr="0" anchor="ctr" bIns="45700" lIns="91425" spcFirstLastPara="1" rIns="91425" wrap="square" tIns="45700">
            <a:normAutofit/>
          </a:bodyPr>
          <a:lstStyle/>
          <a:p>
            <a:pPr indent="-342900" lvl="0" marL="342900" rtl="0" algn="l">
              <a:spcBef>
                <a:spcPts val="0"/>
              </a:spcBef>
              <a:spcAft>
                <a:spcPts val="0"/>
              </a:spcAft>
              <a:buClr>
                <a:schemeClr val="dk1"/>
              </a:buClr>
              <a:buSzPts val="2100"/>
              <a:buChar char="•"/>
            </a:pPr>
            <a:r>
              <a:rPr b="0" i="0" lang="fr-FR" sz="2100">
                <a:latin typeface="Open Sans"/>
                <a:ea typeface="Open Sans"/>
                <a:cs typeface="Open Sans"/>
                <a:sym typeface="Open Sans"/>
              </a:rPr>
              <a:t>Exemple</a:t>
            </a:r>
            <a:endParaRPr i="0" sz="21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432"/>
                                        </p:tgtEl>
                                        <p:attrNameLst>
                                          <p:attrName>style.visibility</p:attrName>
                                        </p:attrNameLst>
                                      </p:cBhvr>
                                      <p:to>
                                        <p:strVal val="visible"/>
                                      </p:to>
                                    </p:set>
                                    <p:animEffect filter="fade" transition="in">
                                      <p:cBhvr>
                                        <p:cTn dur="700"/>
                                        <p:tgtEl>
                                          <p:spTgt spid="4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5"/>
          <p:cNvSpPr txBox="1"/>
          <p:nvPr>
            <p:ph type="ctrTitle"/>
          </p:nvPr>
        </p:nvSpPr>
        <p:spPr>
          <a:xfrm>
            <a:off x="323528" y="2852936"/>
            <a:ext cx="3771900" cy="2308500"/>
          </a:xfrm>
          <a:prstGeom prst="rect">
            <a:avLst/>
          </a:prstGeom>
          <a:noFill/>
          <a:ln>
            <a:noFill/>
          </a:ln>
        </p:spPr>
        <p:txBody>
          <a:bodyPr anchorCtr="0" anchor="b" bIns="0" lIns="0" spcFirstLastPara="1" rIns="0" wrap="square" tIns="0">
            <a:noAutofit/>
          </a:bodyPr>
          <a:lstStyle/>
          <a:p>
            <a:pPr indent="0" lvl="0" marL="0" rtl="0" algn="ctr">
              <a:lnSpc>
                <a:spcPct val="118421"/>
              </a:lnSpc>
              <a:spcBef>
                <a:spcPts val="0"/>
              </a:spcBef>
              <a:spcAft>
                <a:spcPts val="0"/>
              </a:spcAft>
              <a:buClr>
                <a:schemeClr val="dk2"/>
              </a:buClr>
              <a:buSzPts val="1900"/>
              <a:buFont typeface="Calibri"/>
              <a:buNone/>
            </a:pPr>
            <a:r>
              <a:rPr b="1" lang="fr-FR">
                <a:solidFill>
                  <a:schemeClr val="dk2"/>
                </a:solidFill>
              </a:rPr>
              <a:t>Inspecter les éléments WEB</a:t>
            </a:r>
            <a:br>
              <a:rPr b="1" lang="fr-FR">
                <a:solidFill>
                  <a:schemeClr val="dk2"/>
                </a:solidFill>
              </a:rPr>
            </a:br>
            <a:br>
              <a:rPr b="1" lang="fr-FR">
                <a:solidFill>
                  <a:schemeClr val="dk2"/>
                </a:solidFill>
              </a:rPr>
            </a:br>
            <a:br>
              <a:rPr b="1" lang="fr-FR">
                <a:solidFill>
                  <a:schemeClr val="dk2"/>
                </a:solidFill>
              </a:rPr>
            </a:br>
            <a:br>
              <a:rPr b="1" lang="fr-FR">
                <a:solidFill>
                  <a:schemeClr val="dk2"/>
                </a:solidFill>
              </a:rPr>
            </a:br>
            <a:endParaRPr b="1" sz="1050">
              <a:solidFill>
                <a:schemeClr val="dk2"/>
              </a:solidFill>
            </a:endParaRPr>
          </a:p>
        </p:txBody>
      </p:sp>
      <p:sp>
        <p:nvSpPr>
          <p:cNvPr id="443" name="Google Shape;443;p55"/>
          <p:cNvSpPr txBox="1"/>
          <p:nvPr/>
        </p:nvSpPr>
        <p:spPr>
          <a:xfrm>
            <a:off x="179512" y="332656"/>
            <a:ext cx="1512168" cy="1296144"/>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6"/>
          <p:cNvSpPr txBox="1"/>
          <p:nvPr>
            <p:ph type="title"/>
          </p:nvPr>
        </p:nvSpPr>
        <p:spPr>
          <a:xfrm>
            <a:off x="495895" y="0"/>
            <a:ext cx="8152200" cy="403500"/>
          </a:xfrm>
          <a:prstGeom prst="rect">
            <a:avLst/>
          </a:prstGeom>
          <a:noFill/>
          <a:ln>
            <a:noFill/>
          </a:ln>
        </p:spPr>
        <p:txBody>
          <a:bodyPr anchorCtr="0" anchor="t" bIns="0" lIns="0" spcFirstLastPara="1" rIns="0" wrap="square" tIns="0">
            <a:normAutofit fontScale="90000"/>
          </a:bodyPr>
          <a:lstStyle/>
          <a:p>
            <a:pPr indent="0" lvl="0" marL="0" rtl="0" algn="ctr">
              <a:spcBef>
                <a:spcPts val="0"/>
              </a:spcBef>
              <a:spcAft>
                <a:spcPts val="0"/>
              </a:spcAft>
              <a:buClr>
                <a:schemeClr val="dk1"/>
              </a:buClr>
              <a:buSzPct val="100000"/>
              <a:buFont typeface="Calibri"/>
              <a:buNone/>
            </a:pPr>
            <a:r>
              <a:rPr lang="fr-FR"/>
              <a:t>Installation </a:t>
            </a:r>
            <a:endParaRPr/>
          </a:p>
        </p:txBody>
      </p:sp>
      <p:sp>
        <p:nvSpPr>
          <p:cNvPr id="449" name="Google Shape;449;p56"/>
          <p:cNvSpPr/>
          <p:nvPr/>
        </p:nvSpPr>
        <p:spPr>
          <a:xfrm>
            <a:off x="179512" y="1128020"/>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1" i="0" lang="fr-FR" sz="1100" u="none" cap="none" strike="noStrike">
                <a:solidFill>
                  <a:schemeClr val="dk1"/>
                </a:solidFill>
                <a:latin typeface="Calibri"/>
                <a:ea typeface="Calibri"/>
                <a:cs typeface="Calibri"/>
                <a:sym typeface="Calibri"/>
              </a:rPr>
              <a:t> How-To install RobotFramework</a:t>
            </a:r>
            <a:endParaRPr b="0" i="0" sz="700" u="none" cap="none" strike="noStrike">
              <a:solidFill>
                <a:schemeClr val="dk1"/>
              </a:solidFill>
              <a:latin typeface="Arial"/>
              <a:ea typeface="Arial"/>
              <a:cs typeface="Arial"/>
              <a:sym typeface="Arial"/>
            </a:endParaRPr>
          </a:p>
          <a:p>
            <a:pPr indent="-69850" lvl="0" marL="0" marR="0" rtl="0" algn="l">
              <a:lnSpc>
                <a:spcPct val="100000"/>
              </a:lnSpc>
              <a:spcBef>
                <a:spcPts val="0"/>
              </a:spcBef>
              <a:spcAft>
                <a:spcPts val="0"/>
              </a:spcAft>
              <a:buClr>
                <a:schemeClr val="dk1"/>
              </a:buClr>
              <a:buSzPts val="1100"/>
              <a:buFont typeface="Calibri"/>
              <a:buChar char="•"/>
            </a:pPr>
            <a:r>
              <a:rPr b="0" i="0" lang="fr-FR" sz="1100" u="none" cap="none" strike="noStrike">
                <a:solidFill>
                  <a:schemeClr val="dk1"/>
                </a:solidFill>
                <a:latin typeface="Calibri"/>
                <a:ea typeface="Calibri"/>
                <a:cs typeface="Calibri"/>
                <a:sym typeface="Calibri"/>
              </a:rPr>
              <a:t>Télécharger python </a:t>
            </a:r>
            <a:r>
              <a:rPr b="0" i="0" lang="fr-FR" sz="1000" u="sng" cap="none" strike="noStrike">
                <a:solidFill>
                  <a:srgbClr val="4F52B2"/>
                </a:solidFill>
                <a:latin typeface="Quattrocento Sans"/>
                <a:ea typeface="Quattrocento Sans"/>
                <a:cs typeface="Quattrocento Sans"/>
                <a:sym typeface="Quattrocento Sans"/>
              </a:rPr>
              <a:t> </a:t>
            </a:r>
            <a:r>
              <a:rPr b="0" i="0" lang="fr-FR" sz="1000" u="sng" cap="none" strike="noStrike">
                <a:solidFill>
                  <a:schemeClr val="hlink"/>
                </a:solidFill>
                <a:latin typeface="Quattrocento Sans"/>
                <a:ea typeface="Quattrocento Sans"/>
                <a:cs typeface="Quattrocento Sans"/>
                <a:sym typeface="Quattrocento Sans"/>
                <a:hlinkClick r:id="rId3"/>
              </a:rPr>
              <a:t>https://www.python.org/</a:t>
            </a:r>
            <a:endParaRPr b="0" i="0" sz="700" u="none" cap="none" strike="noStrike">
              <a:solidFill>
                <a:schemeClr val="dk1"/>
              </a:solidFill>
              <a:latin typeface="Arial"/>
              <a:ea typeface="Arial"/>
              <a:cs typeface="Arial"/>
              <a:sym typeface="Arial"/>
            </a:endParaRPr>
          </a:p>
          <a:p>
            <a:pPr indent="-69850" lvl="0" marL="0" marR="0" rtl="0" algn="l">
              <a:lnSpc>
                <a:spcPct val="100000"/>
              </a:lnSpc>
              <a:spcBef>
                <a:spcPts val="0"/>
              </a:spcBef>
              <a:spcAft>
                <a:spcPts val="0"/>
              </a:spcAft>
              <a:buClr>
                <a:schemeClr val="dk1"/>
              </a:buClr>
              <a:buSzPts val="1100"/>
              <a:buFont typeface="Calibri"/>
              <a:buChar char="•"/>
            </a:pPr>
            <a:r>
              <a:rPr b="0" i="0" lang="fr-FR" sz="1100" u="none" cap="none" strike="noStrike">
                <a:solidFill>
                  <a:schemeClr val="dk1"/>
                </a:solidFill>
                <a:latin typeface="Calibri"/>
                <a:ea typeface="Calibri"/>
                <a:cs typeface="Calibri"/>
                <a:sym typeface="Calibri"/>
              </a:rPr>
              <a:t>Lancer l’Installation en cochant : ADD python.exe to path dans la partie customize python </a:t>
            </a:r>
            <a:endParaRPr b="0" i="0" sz="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Calibri"/>
              <a:buNone/>
            </a:pPr>
            <a:r>
              <a:rPr b="0" i="0" lang="fr-FR" sz="1100" u="none" cap="none" strike="noStrike">
                <a:solidFill>
                  <a:schemeClr val="dk1"/>
                </a:solidFill>
                <a:latin typeface="Calibri"/>
                <a:ea typeface="Calibri"/>
                <a:cs typeface="Calibri"/>
                <a:sym typeface="Calibri"/>
              </a:rPr>
              <a:t>(Vérifiez que vous allez bien rajouter le chemin du fichier python sur la variable d’environnement)</a:t>
            </a:r>
            <a:endParaRPr b="0" i="0" sz="700" u="none" cap="none" strike="noStrike">
              <a:solidFill>
                <a:schemeClr val="dk1"/>
              </a:solidFill>
              <a:latin typeface="Arial"/>
              <a:ea typeface="Arial"/>
              <a:cs typeface="Arial"/>
              <a:sym typeface="Arial"/>
            </a:endParaRPr>
          </a:p>
          <a:p>
            <a:pPr indent="-69850" lvl="0" marL="0" marR="0" rtl="0" algn="l">
              <a:lnSpc>
                <a:spcPct val="100000"/>
              </a:lnSpc>
              <a:spcBef>
                <a:spcPts val="0"/>
              </a:spcBef>
              <a:spcAft>
                <a:spcPts val="0"/>
              </a:spcAft>
              <a:buClr>
                <a:schemeClr val="dk1"/>
              </a:buClr>
              <a:buSzPts val="1100"/>
              <a:buFont typeface="Calibri"/>
              <a:buChar char="•"/>
            </a:pPr>
            <a:r>
              <a:rPr b="0" i="0" lang="fr-FR" sz="1100" u="none" cap="none" strike="noStrike">
                <a:solidFill>
                  <a:schemeClr val="dk1"/>
                </a:solidFill>
                <a:latin typeface="Calibri"/>
                <a:ea typeface="Calibri"/>
                <a:cs typeface="Calibri"/>
                <a:sym typeface="Calibri"/>
              </a:rPr>
              <a:t>Mettez le fichier installé dans l’emplacement : exemple : C:\Python38</a:t>
            </a:r>
            <a:endParaRPr b="0" i="0" sz="700" u="none" cap="none" strike="noStrike">
              <a:solidFill>
                <a:schemeClr val="dk1"/>
              </a:solidFill>
              <a:latin typeface="Arial"/>
              <a:ea typeface="Arial"/>
              <a:cs typeface="Arial"/>
              <a:sym typeface="Arial"/>
            </a:endParaRPr>
          </a:p>
          <a:p>
            <a:pPr indent="-69850" lvl="0" marL="0" marR="0" rtl="0" algn="l">
              <a:lnSpc>
                <a:spcPct val="100000"/>
              </a:lnSpc>
              <a:spcBef>
                <a:spcPts val="0"/>
              </a:spcBef>
              <a:spcAft>
                <a:spcPts val="0"/>
              </a:spcAft>
              <a:buClr>
                <a:schemeClr val="dk1"/>
              </a:buClr>
              <a:buSzPts val="1100"/>
              <a:buFont typeface="Calibri"/>
              <a:buChar char="•"/>
            </a:pPr>
            <a:r>
              <a:rPr b="0" i="0" lang="fr-FR" sz="1100" u="none" cap="none" strike="noStrike">
                <a:solidFill>
                  <a:schemeClr val="dk1"/>
                </a:solidFill>
                <a:latin typeface="Calibri"/>
                <a:ea typeface="Calibri"/>
                <a:cs typeface="Calibri"/>
                <a:sym typeface="Calibri"/>
              </a:rPr>
              <a:t>Mettez les chemins : </a:t>
            </a:r>
            <a:r>
              <a:rPr b="0" i="0" lang="fr-FR" sz="1100" u="none" cap="none" strike="noStrike">
                <a:solidFill>
                  <a:srgbClr val="FF0000"/>
                </a:solidFill>
                <a:latin typeface="Calibri"/>
                <a:ea typeface="Calibri"/>
                <a:cs typeface="Calibri"/>
                <a:sym typeface="Calibri"/>
              </a:rPr>
              <a:t>C:\Python38\Scripts </a:t>
            </a:r>
            <a:r>
              <a:rPr b="0" i="0" lang="fr-FR" sz="1100" u="none" cap="none" strike="noStrike">
                <a:solidFill>
                  <a:schemeClr val="dk1"/>
                </a:solidFill>
                <a:latin typeface="Calibri"/>
                <a:ea typeface="Calibri"/>
                <a:cs typeface="Calibri"/>
                <a:sym typeface="Calibri"/>
              </a:rPr>
              <a:t>et </a:t>
            </a:r>
            <a:r>
              <a:rPr b="0" i="0" lang="fr-FR" sz="1100" u="none" cap="none" strike="noStrike">
                <a:solidFill>
                  <a:srgbClr val="FF0000"/>
                </a:solidFill>
                <a:latin typeface="Calibri"/>
                <a:ea typeface="Calibri"/>
                <a:cs typeface="Calibri"/>
                <a:sym typeface="Calibri"/>
              </a:rPr>
              <a:t>C:\Python38 </a:t>
            </a:r>
            <a:r>
              <a:rPr b="0" i="0" lang="fr-FR" sz="1100" u="none" cap="none" strike="noStrike">
                <a:solidFill>
                  <a:schemeClr val="dk1"/>
                </a:solidFill>
                <a:latin typeface="Calibri"/>
                <a:ea typeface="Calibri"/>
                <a:cs typeface="Calibri"/>
                <a:sym typeface="Calibri"/>
              </a:rPr>
              <a:t>dans le path de la variable d’environnement </a:t>
            </a:r>
            <a:endParaRPr b="0" i="0" sz="700" u="none" cap="none" strike="noStrike">
              <a:solidFill>
                <a:schemeClr val="dk1"/>
              </a:solidFill>
              <a:latin typeface="Arial"/>
              <a:ea typeface="Arial"/>
              <a:cs typeface="Arial"/>
              <a:sym typeface="Arial"/>
            </a:endParaRPr>
          </a:p>
          <a:p>
            <a:pPr indent="-69850" lvl="0" marL="0" marR="0" rtl="0" algn="l">
              <a:lnSpc>
                <a:spcPct val="100000"/>
              </a:lnSpc>
              <a:spcBef>
                <a:spcPts val="0"/>
              </a:spcBef>
              <a:spcAft>
                <a:spcPts val="0"/>
              </a:spcAft>
              <a:buClr>
                <a:schemeClr val="dk1"/>
              </a:buClr>
              <a:buSzPts val="1100"/>
              <a:buFont typeface="Calibri"/>
              <a:buChar char="•"/>
            </a:pPr>
            <a:r>
              <a:rPr b="0" i="0" lang="fr-FR" sz="1100" u="none" cap="none" strike="noStrike">
                <a:solidFill>
                  <a:schemeClr val="dk1"/>
                </a:solidFill>
                <a:latin typeface="Calibri"/>
                <a:ea typeface="Calibri"/>
                <a:cs typeface="Calibri"/>
                <a:sym typeface="Calibri"/>
              </a:rPr>
              <a:t>Exemple : </a:t>
            </a:r>
            <a:endParaRPr b="0" i="0" sz="1800" u="none" cap="none" strike="noStrike">
              <a:solidFill>
                <a:schemeClr val="dk1"/>
              </a:solidFill>
              <a:latin typeface="Arial"/>
              <a:ea typeface="Arial"/>
              <a:cs typeface="Arial"/>
              <a:sym typeface="Arial"/>
            </a:endParaRPr>
          </a:p>
        </p:txBody>
      </p:sp>
      <p:pic>
        <p:nvPicPr>
          <p:cNvPr id="450" name="Google Shape;450;p56"/>
          <p:cNvPicPr preferRelativeResize="0"/>
          <p:nvPr/>
        </p:nvPicPr>
        <p:blipFill rotWithShape="1">
          <a:blip r:embed="rId4">
            <a:alphaModFix/>
          </a:blip>
          <a:srcRect b="0" l="0" r="0" t="0"/>
          <a:stretch/>
        </p:blipFill>
        <p:spPr>
          <a:xfrm>
            <a:off x="6300192" y="666851"/>
            <a:ext cx="2555776" cy="2693371"/>
          </a:xfrm>
          <a:prstGeom prst="rect">
            <a:avLst/>
          </a:prstGeom>
          <a:noFill/>
          <a:ln>
            <a:noFill/>
          </a:ln>
        </p:spPr>
      </p:pic>
      <p:sp>
        <p:nvSpPr>
          <p:cNvPr id="451" name="Google Shape;451;p56"/>
          <p:cNvSpPr/>
          <p:nvPr/>
        </p:nvSpPr>
        <p:spPr>
          <a:xfrm>
            <a:off x="15230" y="2436925"/>
            <a:ext cx="9144000" cy="457200"/>
          </a:xfrm>
          <a:prstGeom prst="rect">
            <a:avLst/>
          </a:prstGeom>
          <a:noFill/>
          <a:ln>
            <a:noFill/>
          </a:ln>
        </p:spPr>
        <p:txBody>
          <a:bodyPr anchorCtr="0" anchor="ctr" bIns="45700" lIns="91425" spcFirstLastPara="1" rIns="91425" wrap="square" tIns="45700">
            <a:noAutofit/>
          </a:bodyPr>
          <a:lstStyle/>
          <a:p>
            <a:pPr indent="-69850" lvl="0" marL="0" marR="0" rtl="0" algn="l">
              <a:lnSpc>
                <a:spcPct val="100000"/>
              </a:lnSpc>
              <a:spcBef>
                <a:spcPts val="0"/>
              </a:spcBef>
              <a:spcAft>
                <a:spcPts val="0"/>
              </a:spcAft>
              <a:buClr>
                <a:schemeClr val="dk1"/>
              </a:buClr>
              <a:buSzPts val="1100"/>
              <a:buFont typeface="Calibri"/>
              <a:buChar char="•"/>
            </a:pPr>
            <a:r>
              <a:rPr b="0" i="0" lang="fr-FR" sz="1100" u="none" cap="none" strike="noStrike">
                <a:solidFill>
                  <a:schemeClr val="dk1"/>
                </a:solidFill>
                <a:latin typeface="Calibri"/>
                <a:ea typeface="Calibri"/>
                <a:cs typeface="Calibri"/>
                <a:sym typeface="Calibri"/>
              </a:rPr>
              <a:t>Installer selenium sue cmd taper: </a:t>
            </a:r>
            <a:r>
              <a:rPr b="1" i="0" lang="fr-FR" sz="1100" u="none" cap="none" strike="noStrike">
                <a:solidFill>
                  <a:srgbClr val="FF0000"/>
                </a:solidFill>
                <a:latin typeface="Calibri"/>
                <a:ea typeface="Calibri"/>
                <a:cs typeface="Calibri"/>
                <a:sym typeface="Calibri"/>
              </a:rPr>
              <a:t>pip install selenium</a:t>
            </a:r>
            <a:r>
              <a:rPr b="0" i="0" lang="fr-FR" sz="1100" u="none" cap="none" strike="noStrike">
                <a:solidFill>
                  <a:srgbClr val="FF0000"/>
                </a:solidFill>
                <a:latin typeface="Calibri"/>
                <a:ea typeface="Calibri"/>
                <a:cs typeface="Calibri"/>
                <a:sym typeface="Calibri"/>
              </a:rPr>
              <a:t> </a:t>
            </a:r>
            <a:endParaRPr b="0" i="0" sz="700" u="none" cap="none" strike="noStrike">
              <a:solidFill>
                <a:schemeClr val="dk1"/>
              </a:solidFill>
              <a:latin typeface="Arial"/>
              <a:ea typeface="Arial"/>
              <a:cs typeface="Arial"/>
              <a:sym typeface="Arial"/>
            </a:endParaRPr>
          </a:p>
          <a:p>
            <a:pPr indent="-69850" lvl="0" marL="0" marR="0" rtl="0" algn="l">
              <a:lnSpc>
                <a:spcPct val="100000"/>
              </a:lnSpc>
              <a:spcBef>
                <a:spcPts val="0"/>
              </a:spcBef>
              <a:spcAft>
                <a:spcPts val="0"/>
              </a:spcAft>
              <a:buClr>
                <a:schemeClr val="dk1"/>
              </a:buClr>
              <a:buSzPts val="1100"/>
              <a:buFont typeface="Calibri"/>
              <a:buChar char="•"/>
            </a:pPr>
            <a:r>
              <a:rPr b="0" i="0" lang="fr-FR" sz="1100" u="none" cap="none" strike="noStrike">
                <a:solidFill>
                  <a:schemeClr val="dk1"/>
                </a:solidFill>
                <a:latin typeface="Calibri"/>
                <a:ea typeface="Calibri"/>
                <a:cs typeface="Calibri"/>
                <a:sym typeface="Calibri"/>
              </a:rPr>
              <a:t>taper: </a:t>
            </a:r>
            <a:r>
              <a:rPr b="1" i="0" lang="fr-FR" sz="1000" u="none" cap="none" strike="noStrike">
                <a:solidFill>
                  <a:srgbClr val="FF0000"/>
                </a:solidFill>
                <a:latin typeface="Quattrocento Sans"/>
                <a:ea typeface="Quattrocento Sans"/>
                <a:cs typeface="Quattrocento Sans"/>
                <a:sym typeface="Quattrocento Sans"/>
              </a:rPr>
              <a:t>python -m pip install --upgrade pip</a:t>
            </a:r>
            <a:endParaRPr b="0" i="0" sz="700" u="none" cap="none" strike="noStrike">
              <a:solidFill>
                <a:schemeClr val="dk1"/>
              </a:solidFill>
              <a:latin typeface="Arial"/>
              <a:ea typeface="Arial"/>
              <a:cs typeface="Arial"/>
              <a:sym typeface="Arial"/>
            </a:endParaRPr>
          </a:p>
          <a:p>
            <a:pPr indent="-69850" lvl="0" marL="0" marR="0" rtl="0" algn="l">
              <a:lnSpc>
                <a:spcPct val="100000"/>
              </a:lnSpc>
              <a:spcBef>
                <a:spcPts val="0"/>
              </a:spcBef>
              <a:spcAft>
                <a:spcPts val="0"/>
              </a:spcAft>
              <a:buClr>
                <a:schemeClr val="dk1"/>
              </a:buClr>
              <a:buSzPts val="1100"/>
              <a:buFont typeface="Calibri"/>
              <a:buChar char="•"/>
            </a:pPr>
            <a:r>
              <a:rPr b="0" i="0" lang="fr-FR" sz="1100" u="none" cap="none" strike="noStrike">
                <a:solidFill>
                  <a:schemeClr val="dk1"/>
                </a:solidFill>
                <a:latin typeface="Calibri"/>
                <a:ea typeface="Calibri"/>
                <a:cs typeface="Calibri"/>
                <a:sym typeface="Calibri"/>
              </a:rPr>
              <a:t>Insérer la commande  </a:t>
            </a:r>
            <a:r>
              <a:rPr b="1" i="0" lang="fr-FR" sz="1100" u="none" cap="none" strike="noStrike">
                <a:solidFill>
                  <a:srgbClr val="FF0000"/>
                </a:solidFill>
                <a:latin typeface="Calibri"/>
                <a:ea typeface="Calibri"/>
                <a:cs typeface="Calibri"/>
                <a:sym typeface="Calibri"/>
              </a:rPr>
              <a:t>pip install robotframework</a:t>
            </a:r>
            <a:r>
              <a:rPr b="0" i="0" lang="fr-FR" sz="1100" u="none" cap="none" strike="noStrike">
                <a:solidFill>
                  <a:schemeClr val="dk1"/>
                </a:solidFill>
                <a:latin typeface="Calibri"/>
                <a:ea typeface="Calibri"/>
                <a:cs typeface="Calibri"/>
                <a:sym typeface="Calibri"/>
              </a:rPr>
              <a:t>   pour  installer robotFramework</a:t>
            </a:r>
            <a:endParaRPr b="0" i="0" sz="700" u="none" cap="none" strike="noStrike">
              <a:solidFill>
                <a:schemeClr val="dk1"/>
              </a:solidFill>
              <a:latin typeface="Arial"/>
              <a:ea typeface="Arial"/>
              <a:cs typeface="Arial"/>
              <a:sym typeface="Arial"/>
            </a:endParaRPr>
          </a:p>
          <a:p>
            <a:pPr indent="-69850" lvl="0" marL="0" marR="0" rtl="0" algn="l">
              <a:lnSpc>
                <a:spcPct val="100000"/>
              </a:lnSpc>
              <a:spcBef>
                <a:spcPts val="0"/>
              </a:spcBef>
              <a:spcAft>
                <a:spcPts val="0"/>
              </a:spcAft>
              <a:buClr>
                <a:schemeClr val="dk1"/>
              </a:buClr>
              <a:buSzPts val="1100"/>
              <a:buFont typeface="Calibri"/>
              <a:buChar char="•"/>
            </a:pPr>
            <a:r>
              <a:rPr b="0" i="0" lang="fr-FR" sz="1100" u="none" cap="none" strike="noStrike">
                <a:solidFill>
                  <a:schemeClr val="dk1"/>
                </a:solidFill>
                <a:latin typeface="Calibri"/>
                <a:ea typeface="Calibri"/>
                <a:cs typeface="Calibri"/>
                <a:sym typeface="Calibri"/>
              </a:rPr>
              <a:t>Insérer la commande </a:t>
            </a:r>
            <a:r>
              <a:rPr b="1" i="0" lang="fr-FR" sz="1100" u="none" cap="none" strike="noStrike">
                <a:solidFill>
                  <a:srgbClr val="FF0000"/>
                </a:solidFill>
                <a:latin typeface="Calibri"/>
                <a:ea typeface="Calibri"/>
                <a:cs typeface="Calibri"/>
                <a:sym typeface="Calibri"/>
              </a:rPr>
              <a:t>pip install robotframework-seleniumlibrary</a:t>
            </a:r>
            <a:endParaRPr b="0" i="0" sz="700" u="none" cap="none" strike="noStrike">
              <a:solidFill>
                <a:schemeClr val="dk1"/>
              </a:solidFill>
              <a:latin typeface="Arial"/>
              <a:ea typeface="Arial"/>
              <a:cs typeface="Arial"/>
              <a:sym typeface="Arial"/>
            </a:endParaRPr>
          </a:p>
          <a:p>
            <a:pPr indent="-69850" lvl="0" marL="0" marR="0" rtl="0" algn="l">
              <a:lnSpc>
                <a:spcPct val="100000"/>
              </a:lnSpc>
              <a:spcBef>
                <a:spcPts val="0"/>
              </a:spcBef>
              <a:spcAft>
                <a:spcPts val="0"/>
              </a:spcAft>
              <a:buClr>
                <a:schemeClr val="dk1"/>
              </a:buClr>
              <a:buSzPts val="1100"/>
              <a:buFont typeface="Calibri"/>
              <a:buChar char="•"/>
            </a:pPr>
            <a:r>
              <a:rPr b="1" i="0" lang="fr-FR" sz="1100" u="none" cap="none" strike="noStrike">
                <a:solidFill>
                  <a:schemeClr val="dk1"/>
                </a:solidFill>
                <a:latin typeface="Calibri"/>
                <a:ea typeface="Calibri"/>
                <a:cs typeface="Calibri"/>
                <a:sym typeface="Calibri"/>
              </a:rPr>
              <a:t>Installer un éditeur pour la création des cas de test :  </a:t>
            </a:r>
            <a:endParaRPr b="0" i="0" sz="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Calibri"/>
              <a:buNone/>
            </a:pPr>
            <a:r>
              <a:rPr b="0" i="0" lang="fr-FR" sz="1100" u="none" cap="none" strike="noStrike">
                <a:solidFill>
                  <a:schemeClr val="dk1"/>
                </a:solidFill>
                <a:latin typeface="Calibri"/>
                <a:ea typeface="Calibri"/>
                <a:cs typeface="Calibri"/>
                <a:sym typeface="Calibri"/>
              </a:rPr>
              <a:t>Exemple d’éditeur : </a:t>
            </a:r>
            <a:endParaRPr b="0" i="0" sz="700" u="none" cap="none" strike="noStrike">
              <a:solidFill>
                <a:schemeClr val="dk1"/>
              </a:solidFill>
              <a:latin typeface="Arial"/>
              <a:ea typeface="Arial"/>
              <a:cs typeface="Arial"/>
              <a:sym typeface="Arial"/>
            </a:endParaRPr>
          </a:p>
          <a:p>
            <a:pPr indent="-69850" lvl="0" marL="0" marR="0" rtl="0" algn="l">
              <a:lnSpc>
                <a:spcPct val="100000"/>
              </a:lnSpc>
              <a:spcBef>
                <a:spcPts val="0"/>
              </a:spcBef>
              <a:spcAft>
                <a:spcPts val="0"/>
              </a:spcAft>
              <a:buClr>
                <a:schemeClr val="dk1"/>
              </a:buClr>
              <a:buSzPts val="1100"/>
              <a:buFont typeface="Calibri"/>
              <a:buChar char="•"/>
            </a:pPr>
            <a:r>
              <a:rPr b="0" i="0" lang="fr-FR" sz="1100" u="none" cap="none" strike="noStrike">
                <a:solidFill>
                  <a:schemeClr val="dk1"/>
                </a:solidFill>
                <a:latin typeface="Calibri"/>
                <a:ea typeface="Calibri"/>
                <a:cs typeface="Calibri"/>
                <a:sym typeface="Calibri"/>
              </a:rPr>
              <a:t>Installez Visuel code (le bleu).</a:t>
            </a:r>
            <a:endParaRPr b="0" i="0" sz="1800" u="none" cap="none" strike="noStrike">
              <a:solidFill>
                <a:schemeClr val="dk1"/>
              </a:solidFill>
              <a:latin typeface="Arial"/>
              <a:ea typeface="Arial"/>
              <a:cs typeface="Arial"/>
              <a:sym typeface="Arial"/>
            </a:endParaRPr>
          </a:p>
        </p:txBody>
      </p:sp>
      <p:sp>
        <p:nvSpPr>
          <p:cNvPr id="452" name="Google Shape;452;p56"/>
          <p:cNvSpPr txBox="1"/>
          <p:nvPr>
            <p:ph idx="1" type="body"/>
          </p:nvPr>
        </p:nvSpPr>
        <p:spPr>
          <a:xfrm>
            <a:off x="184498" y="4189798"/>
            <a:ext cx="6466500" cy="3857700"/>
          </a:xfrm>
          <a:prstGeom prst="rect">
            <a:avLst/>
          </a:prstGeom>
          <a:noFill/>
          <a:ln>
            <a:noFill/>
          </a:ln>
        </p:spPr>
        <p:txBody>
          <a:bodyPr anchorCtr="0" anchor="t" bIns="45700" lIns="91425" spcFirstLastPara="1" rIns="91425" wrap="square" tIns="45700">
            <a:noAutofit/>
          </a:bodyPr>
          <a:lstStyle/>
          <a:p>
            <a:pPr indent="-169069" lvl="0" marL="169069" rtl="0" algn="l">
              <a:lnSpc>
                <a:spcPct val="107000"/>
              </a:lnSpc>
              <a:spcBef>
                <a:spcPts val="0"/>
              </a:spcBef>
              <a:spcAft>
                <a:spcPts val="0"/>
              </a:spcAft>
              <a:buSzPts val="1100"/>
              <a:buChar char="▪"/>
            </a:pPr>
            <a:r>
              <a:rPr lang="fr-FR" sz="1100">
                <a:latin typeface="Calibri"/>
                <a:ea typeface="Calibri"/>
                <a:cs typeface="Calibri"/>
                <a:sym typeface="Calibri"/>
              </a:rPr>
              <a:t>Pour info : </a:t>
            </a:r>
            <a:endParaRPr/>
          </a:p>
          <a:p>
            <a:pPr indent="-169069" lvl="0" marL="169069" rtl="0" algn="l">
              <a:lnSpc>
                <a:spcPct val="107000"/>
              </a:lnSpc>
              <a:spcBef>
                <a:spcPts val="1020"/>
              </a:spcBef>
              <a:spcAft>
                <a:spcPts val="0"/>
              </a:spcAft>
              <a:buSzPts val="1100"/>
              <a:buChar char="▪"/>
            </a:pPr>
            <a:r>
              <a:rPr lang="fr-FR" sz="1100">
                <a:latin typeface="Calibri"/>
                <a:ea typeface="Calibri"/>
                <a:cs typeface="Calibri"/>
                <a:sym typeface="Calibri"/>
              </a:rPr>
              <a:t>Pip : paquage qui permet d’installer les autres pakages</a:t>
            </a:r>
            <a:endParaRPr sz="1100">
              <a:latin typeface="Calibri"/>
              <a:ea typeface="Calibri"/>
              <a:cs typeface="Calibri"/>
              <a:sym typeface="Calibri"/>
            </a:endParaRPr>
          </a:p>
          <a:p>
            <a:pPr indent="-169069" lvl="0" marL="169069" rtl="0" algn="l">
              <a:lnSpc>
                <a:spcPct val="107000"/>
              </a:lnSpc>
              <a:spcBef>
                <a:spcPts val="1020"/>
              </a:spcBef>
              <a:spcAft>
                <a:spcPts val="0"/>
              </a:spcAft>
              <a:buSzPts val="1100"/>
              <a:buChar char="▪"/>
            </a:pPr>
            <a:r>
              <a:rPr lang="fr-FR" sz="1100">
                <a:latin typeface="Calibri"/>
                <a:ea typeface="Calibri"/>
                <a:cs typeface="Calibri"/>
                <a:sym typeface="Calibri"/>
              </a:rPr>
              <a:t>Pip : pour voir l’ensemble des cmd</a:t>
            </a:r>
            <a:endParaRPr/>
          </a:p>
          <a:p>
            <a:pPr indent="-169069" lvl="0" marL="169069" rtl="0" algn="l">
              <a:lnSpc>
                <a:spcPct val="107000"/>
              </a:lnSpc>
              <a:spcBef>
                <a:spcPts val="1020"/>
              </a:spcBef>
              <a:spcAft>
                <a:spcPts val="0"/>
              </a:spcAft>
              <a:buSzPts val="1100"/>
              <a:buChar char="▪"/>
            </a:pPr>
            <a:r>
              <a:rPr lang="fr-FR" sz="1100">
                <a:latin typeface="Calibri"/>
                <a:ea typeface="Calibri"/>
                <a:cs typeface="Calibri"/>
                <a:sym typeface="Calibri"/>
              </a:rPr>
              <a:t>Pip show robotframework : pour voir la disponibilité du rbt</a:t>
            </a:r>
            <a:endParaRPr sz="1100">
              <a:latin typeface="Calibri"/>
              <a:ea typeface="Calibri"/>
              <a:cs typeface="Calibri"/>
              <a:sym typeface="Calibri"/>
            </a:endParaRPr>
          </a:p>
          <a:p>
            <a:pPr indent="-169069" lvl="0" marL="169069" rtl="0" algn="l">
              <a:lnSpc>
                <a:spcPct val="107000"/>
              </a:lnSpc>
              <a:spcBef>
                <a:spcPts val="1020"/>
              </a:spcBef>
              <a:spcAft>
                <a:spcPts val="0"/>
              </a:spcAft>
              <a:buSzPts val="1100"/>
              <a:buChar char="▪"/>
            </a:pPr>
            <a:r>
              <a:rPr lang="fr-FR" sz="1100">
                <a:latin typeface="Calibri"/>
                <a:ea typeface="Calibri"/>
                <a:cs typeface="Calibri"/>
                <a:sym typeface="Calibri"/>
              </a:rPr>
              <a:t>Pip list : pour voir tous ce qui est installé</a:t>
            </a:r>
            <a:endParaRPr/>
          </a:p>
          <a:p>
            <a:pPr indent="-169069" lvl="0" marL="169069" rtl="0" algn="l">
              <a:lnSpc>
                <a:spcPct val="107000"/>
              </a:lnSpc>
              <a:spcBef>
                <a:spcPts val="1020"/>
              </a:spcBef>
              <a:spcAft>
                <a:spcPts val="0"/>
              </a:spcAft>
              <a:buSzPts val="1100"/>
              <a:buChar char="▪"/>
            </a:pPr>
            <a:r>
              <a:rPr lang="fr-FR" sz="1100">
                <a:latin typeface="Calibri"/>
                <a:ea typeface="Calibri"/>
                <a:cs typeface="Calibri"/>
                <a:sym typeface="Calibri"/>
              </a:rPr>
              <a:t>Cls pour clear</a:t>
            </a:r>
            <a:endParaRPr sz="1100">
              <a:latin typeface="Calibri"/>
              <a:ea typeface="Calibri"/>
              <a:cs typeface="Calibri"/>
              <a:sym typeface="Calibri"/>
            </a:endParaRPr>
          </a:p>
          <a:p>
            <a:pPr indent="0" lvl="0" marL="0" rtl="0" algn="l">
              <a:lnSpc>
                <a:spcPct val="122222"/>
              </a:lnSpc>
              <a:spcBef>
                <a:spcPts val="1070"/>
              </a:spcBef>
              <a:spcAft>
                <a:spcPts val="0"/>
              </a:spcAft>
              <a:buSzPts val="1350"/>
              <a:buNone/>
            </a:pPr>
            <a:r>
              <a:t/>
            </a:r>
            <a:endParaRPr/>
          </a:p>
        </p:txBody>
      </p:sp>
      <p:sp>
        <p:nvSpPr>
          <p:cNvPr id="453" name="Google Shape;453;p56"/>
          <p:cNvSpPr/>
          <p:nvPr/>
        </p:nvSpPr>
        <p:spPr>
          <a:xfrm>
            <a:off x="179512" y="3315095"/>
            <a:ext cx="6930268" cy="70788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fr-FR" sz="1100" u="none" cap="none" strike="noStrike">
                <a:solidFill>
                  <a:schemeClr val="dk1"/>
                </a:solidFill>
                <a:latin typeface="Calibri"/>
                <a:ea typeface="Calibri"/>
                <a:cs typeface="Calibri"/>
                <a:sym typeface="Calibri"/>
              </a:rPr>
              <a:t>sur extension  : installer les plugins :   robot code , Robot Framework Language Server ,Intellibot et selenium library</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Calibri"/>
              <a:buNone/>
            </a:pPr>
            <a:r>
              <a:rPr b="0" i="0" lang="fr-FR" sz="1100" u="none" cap="none" strike="noStrike">
                <a:solidFill>
                  <a:schemeClr val="dk1"/>
                </a:solidFill>
                <a:latin typeface="Calibri"/>
                <a:ea typeface="Calibri"/>
                <a:cs typeface="Calibri"/>
                <a:sym typeface="Calibri"/>
              </a:rPr>
              <a:t> </a:t>
            </a:r>
            <a:endParaRPr b="0" i="0" sz="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454" name="Google Shape;454;p56"/>
          <p:cNvPicPr preferRelativeResize="0"/>
          <p:nvPr/>
        </p:nvPicPr>
        <p:blipFill rotWithShape="1">
          <a:blip r:embed="rId5">
            <a:alphaModFix/>
          </a:blip>
          <a:srcRect b="0" l="0" r="0" t="0"/>
          <a:stretch/>
        </p:blipFill>
        <p:spPr>
          <a:xfrm>
            <a:off x="5846335" y="3745830"/>
            <a:ext cx="3009633" cy="283134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7"/>
          <p:cNvSpPr txBox="1"/>
          <p:nvPr>
            <p:ph type="title"/>
          </p:nvPr>
        </p:nvSpPr>
        <p:spPr>
          <a:xfrm>
            <a:off x="305991" y="1160860"/>
            <a:ext cx="8152200" cy="403500"/>
          </a:xfrm>
          <a:prstGeom prst="rect">
            <a:avLst/>
          </a:prstGeom>
          <a:noFill/>
          <a:ln>
            <a:noFill/>
          </a:ln>
        </p:spPr>
        <p:txBody>
          <a:bodyPr anchorCtr="0" anchor="t" bIns="0" lIns="0" spcFirstLastPara="1" rIns="0" wrap="square" tIns="0">
            <a:normAutofit fontScale="90000"/>
          </a:bodyPr>
          <a:lstStyle/>
          <a:p>
            <a:pPr indent="0" lvl="0" marL="0" rtl="0" algn="ctr">
              <a:spcBef>
                <a:spcPts val="0"/>
              </a:spcBef>
              <a:spcAft>
                <a:spcPts val="0"/>
              </a:spcAft>
              <a:buClr>
                <a:schemeClr val="dk1"/>
              </a:buClr>
              <a:buSzPct val="100000"/>
              <a:buFont typeface="Calibri"/>
              <a:buNone/>
            </a:pPr>
            <a:r>
              <a:rPr lang="fr-FR"/>
              <a:t>LE XPATH</a:t>
            </a:r>
            <a:endParaRPr/>
          </a:p>
        </p:txBody>
      </p:sp>
      <p:sp>
        <p:nvSpPr>
          <p:cNvPr id="460" name="Google Shape;460;p57"/>
          <p:cNvSpPr txBox="1"/>
          <p:nvPr>
            <p:ph idx="1" type="body"/>
          </p:nvPr>
        </p:nvSpPr>
        <p:spPr>
          <a:xfrm>
            <a:off x="1259632" y="2492896"/>
            <a:ext cx="6336600" cy="2736300"/>
          </a:xfrm>
          <a:prstGeom prst="rect">
            <a:avLst/>
          </a:prstGeom>
          <a:noFill/>
          <a:ln>
            <a:noFill/>
          </a:ln>
        </p:spPr>
        <p:txBody>
          <a:bodyPr anchorCtr="0" anchor="t" bIns="0" lIns="0" spcFirstLastPara="1" rIns="0" wrap="square" tIns="0">
            <a:noAutofit/>
          </a:bodyPr>
          <a:lstStyle/>
          <a:p>
            <a:pPr indent="-169069" lvl="0" marL="169069" rtl="0" algn="l">
              <a:lnSpc>
                <a:spcPct val="82500"/>
              </a:lnSpc>
              <a:spcBef>
                <a:spcPts val="0"/>
              </a:spcBef>
              <a:spcAft>
                <a:spcPts val="0"/>
              </a:spcAft>
              <a:buClr>
                <a:schemeClr val="dk2"/>
              </a:buClr>
              <a:buSzPts val="2000"/>
              <a:buFont typeface="Noto Sans Symbols"/>
              <a:buChar char="▪"/>
            </a:pPr>
            <a:r>
              <a:rPr b="1" lang="fr-FR" sz="2000"/>
              <a:t>Qu’est-ce que XPath ?</a:t>
            </a:r>
            <a:endParaRPr/>
          </a:p>
          <a:p>
            <a:pPr indent="0" lvl="0" marL="0" rtl="0" algn="l">
              <a:lnSpc>
                <a:spcPct val="117857"/>
              </a:lnSpc>
              <a:spcBef>
                <a:spcPts val="280"/>
              </a:spcBef>
              <a:spcAft>
                <a:spcPts val="0"/>
              </a:spcAft>
              <a:buClr>
                <a:schemeClr val="dk2"/>
              </a:buClr>
              <a:buSzPts val="1400"/>
              <a:buNone/>
            </a:pPr>
            <a:r>
              <a:rPr lang="fr-FR" sz="1400"/>
              <a:t>A l’origine est une méthode de requêtage pour le XML, pouvant s’appliquer au HTML car ayant la même structure.</a:t>
            </a:r>
            <a:endParaRPr/>
          </a:p>
          <a:p>
            <a:pPr indent="0" lvl="0" marL="0" rtl="0" algn="l">
              <a:lnSpc>
                <a:spcPct val="157142"/>
              </a:lnSpc>
              <a:spcBef>
                <a:spcPts val="210"/>
              </a:spcBef>
              <a:spcAft>
                <a:spcPts val="0"/>
              </a:spcAft>
              <a:buClr>
                <a:schemeClr val="dk2"/>
              </a:buClr>
              <a:buSzPts val="1050"/>
              <a:buNone/>
            </a:pPr>
            <a:r>
              <a:t/>
            </a:r>
            <a:endParaRPr sz="1050"/>
          </a:p>
          <a:p>
            <a:pPr indent="0" lvl="0" marL="0" rtl="0" algn="l">
              <a:lnSpc>
                <a:spcPct val="157142"/>
              </a:lnSpc>
              <a:spcBef>
                <a:spcPts val="210"/>
              </a:spcBef>
              <a:spcAft>
                <a:spcPts val="0"/>
              </a:spcAft>
              <a:buClr>
                <a:schemeClr val="dk2"/>
              </a:buClr>
              <a:buSzPts val="1050"/>
              <a:buNone/>
            </a:pPr>
            <a:r>
              <a:t/>
            </a:r>
            <a:endParaRPr b="1" sz="1050"/>
          </a:p>
          <a:p>
            <a:pPr indent="0" lvl="0" marL="0" rtl="0" algn="l">
              <a:lnSpc>
                <a:spcPct val="157142"/>
              </a:lnSpc>
              <a:spcBef>
                <a:spcPts val="210"/>
              </a:spcBef>
              <a:spcAft>
                <a:spcPts val="0"/>
              </a:spcAft>
              <a:buClr>
                <a:schemeClr val="dk2"/>
              </a:buClr>
              <a:buSzPts val="1050"/>
              <a:buNone/>
            </a:pPr>
            <a:r>
              <a:t/>
            </a:r>
            <a:endParaRPr sz="10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1"/>
          <p:cNvPicPr preferRelativeResize="0"/>
          <p:nvPr/>
        </p:nvPicPr>
        <p:blipFill rotWithShape="1">
          <a:blip r:embed="rId3">
            <a:alphaModFix/>
          </a:blip>
          <a:srcRect b="0" l="0" r="0" t="0"/>
          <a:stretch/>
        </p:blipFill>
        <p:spPr>
          <a:xfrm>
            <a:off x="0" y="14945"/>
            <a:ext cx="9144000" cy="535219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8"/>
          <p:cNvSpPr txBox="1"/>
          <p:nvPr>
            <p:ph type="title"/>
          </p:nvPr>
        </p:nvSpPr>
        <p:spPr>
          <a:xfrm>
            <a:off x="0" y="260648"/>
            <a:ext cx="8152200" cy="403500"/>
          </a:xfrm>
          <a:prstGeom prst="rect">
            <a:avLst/>
          </a:prstGeom>
          <a:noFill/>
          <a:ln>
            <a:noFill/>
          </a:ln>
        </p:spPr>
        <p:txBody>
          <a:bodyPr anchorCtr="0" anchor="t" bIns="0" lIns="0" spcFirstLastPara="1" rIns="0" wrap="square" tIns="0">
            <a:normAutofit fontScale="90000"/>
          </a:bodyPr>
          <a:lstStyle/>
          <a:p>
            <a:pPr indent="0" lvl="0" marL="0" rtl="0" algn="ctr">
              <a:spcBef>
                <a:spcPts val="0"/>
              </a:spcBef>
              <a:spcAft>
                <a:spcPts val="0"/>
              </a:spcAft>
              <a:buClr>
                <a:schemeClr val="dk1"/>
              </a:buClr>
              <a:buSzPct val="100000"/>
              <a:buFont typeface="Calibri"/>
              <a:buNone/>
            </a:pPr>
            <a:r>
              <a:rPr lang="fr-FR"/>
              <a:t>LE XPATH </a:t>
            </a:r>
            <a:endParaRPr/>
          </a:p>
        </p:txBody>
      </p:sp>
      <p:sp>
        <p:nvSpPr>
          <p:cNvPr id="466" name="Google Shape;466;p58"/>
          <p:cNvSpPr/>
          <p:nvPr/>
        </p:nvSpPr>
        <p:spPr>
          <a:xfrm>
            <a:off x="251520" y="836712"/>
            <a:ext cx="1440160" cy="72008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single slash</a:t>
            </a:r>
            <a:endParaRPr/>
          </a:p>
        </p:txBody>
      </p:sp>
      <p:sp>
        <p:nvSpPr>
          <p:cNvPr id="467" name="Google Shape;467;p58"/>
          <p:cNvSpPr/>
          <p:nvPr/>
        </p:nvSpPr>
        <p:spPr>
          <a:xfrm>
            <a:off x="251520" y="3717032"/>
            <a:ext cx="1440160" cy="72008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Ends-with</a:t>
            </a:r>
            <a:endParaRPr sz="1800">
              <a:solidFill>
                <a:schemeClr val="lt1"/>
              </a:solidFill>
              <a:latin typeface="Calibri"/>
              <a:ea typeface="Calibri"/>
              <a:cs typeface="Calibri"/>
              <a:sym typeface="Calibri"/>
            </a:endParaRPr>
          </a:p>
        </p:txBody>
      </p:sp>
      <p:sp>
        <p:nvSpPr>
          <p:cNvPr id="468" name="Google Shape;468;p58"/>
          <p:cNvSpPr/>
          <p:nvPr/>
        </p:nvSpPr>
        <p:spPr>
          <a:xfrm>
            <a:off x="251520" y="2708920"/>
            <a:ext cx="1440160" cy="72008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Starts-with</a:t>
            </a:r>
            <a:endParaRPr sz="1800">
              <a:solidFill>
                <a:schemeClr val="lt1"/>
              </a:solidFill>
              <a:latin typeface="Calibri"/>
              <a:ea typeface="Calibri"/>
              <a:cs typeface="Calibri"/>
              <a:sym typeface="Calibri"/>
            </a:endParaRPr>
          </a:p>
        </p:txBody>
      </p:sp>
      <p:sp>
        <p:nvSpPr>
          <p:cNvPr id="469" name="Google Shape;469;p58"/>
          <p:cNvSpPr/>
          <p:nvPr/>
        </p:nvSpPr>
        <p:spPr>
          <a:xfrm>
            <a:off x="251520" y="1772816"/>
            <a:ext cx="1440160" cy="72008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double slash</a:t>
            </a:r>
            <a:endParaRPr/>
          </a:p>
        </p:txBody>
      </p:sp>
      <p:sp>
        <p:nvSpPr>
          <p:cNvPr id="470" name="Google Shape;470;p58"/>
          <p:cNvSpPr txBox="1"/>
          <p:nvPr/>
        </p:nvSpPr>
        <p:spPr>
          <a:xfrm>
            <a:off x="1907704" y="1052736"/>
            <a:ext cx="44644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html/head/body/div/input[@name='q']</a:t>
            </a:r>
            <a:endParaRPr/>
          </a:p>
        </p:txBody>
      </p:sp>
      <p:sp>
        <p:nvSpPr>
          <p:cNvPr id="471" name="Google Shape;471;p58"/>
          <p:cNvSpPr txBox="1"/>
          <p:nvPr/>
        </p:nvSpPr>
        <p:spPr>
          <a:xfrm>
            <a:off x="1979712" y="1916832"/>
            <a:ext cx="44644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//input[@name='q']</a:t>
            </a:r>
            <a:endParaRPr/>
          </a:p>
        </p:txBody>
      </p:sp>
      <p:sp>
        <p:nvSpPr>
          <p:cNvPr id="472" name="Google Shape;472;p58"/>
          <p:cNvSpPr txBox="1"/>
          <p:nvPr/>
        </p:nvSpPr>
        <p:spPr>
          <a:xfrm>
            <a:off x="1907704" y="2852936"/>
            <a:ext cx="44644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//input[starts-with(@class,'input-')]</a:t>
            </a:r>
            <a:endParaRPr/>
          </a:p>
        </p:txBody>
      </p:sp>
      <p:sp>
        <p:nvSpPr>
          <p:cNvPr id="473" name="Google Shape;473;p58"/>
          <p:cNvSpPr txBox="1"/>
          <p:nvPr/>
        </p:nvSpPr>
        <p:spPr>
          <a:xfrm>
            <a:off x="1907704" y="3861048"/>
            <a:ext cx="44644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html/head/body/div/input[@name='q']</a:t>
            </a:r>
            <a:endParaRPr/>
          </a:p>
        </p:txBody>
      </p:sp>
      <p:sp>
        <p:nvSpPr>
          <p:cNvPr id="474" name="Google Shape;474;p58"/>
          <p:cNvSpPr txBox="1"/>
          <p:nvPr/>
        </p:nvSpPr>
        <p:spPr>
          <a:xfrm>
            <a:off x="1979712" y="4797152"/>
            <a:ext cx="59766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//input[contains(@placeholder,'Que recherchez-vous ?')]</a:t>
            </a:r>
            <a:endParaRPr/>
          </a:p>
        </p:txBody>
      </p:sp>
      <p:sp>
        <p:nvSpPr>
          <p:cNvPr id="475" name="Google Shape;475;p58"/>
          <p:cNvSpPr/>
          <p:nvPr/>
        </p:nvSpPr>
        <p:spPr>
          <a:xfrm>
            <a:off x="251520" y="4653136"/>
            <a:ext cx="1440160" cy="72008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contains</a:t>
            </a:r>
            <a:endParaRPr sz="1800">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9"/>
          <p:cNvSpPr txBox="1"/>
          <p:nvPr>
            <p:ph type="title"/>
          </p:nvPr>
        </p:nvSpPr>
        <p:spPr>
          <a:xfrm>
            <a:off x="323528" y="116632"/>
            <a:ext cx="8152200" cy="863700"/>
          </a:xfrm>
          <a:prstGeom prst="rect">
            <a:avLst/>
          </a:prstGeom>
          <a:noFill/>
          <a:ln>
            <a:noFill/>
          </a:ln>
        </p:spPr>
        <p:txBody>
          <a:bodyPr anchorCtr="0" anchor="t" bIns="0" lIns="0" spcFirstLastPara="1" rIns="0" wrap="square" tIns="0">
            <a:normAutofit fontScale="90000"/>
          </a:bodyPr>
          <a:lstStyle/>
          <a:p>
            <a:pPr indent="0" lvl="0" marL="0" rtl="0" algn="ctr">
              <a:spcBef>
                <a:spcPts val="0"/>
              </a:spcBef>
              <a:spcAft>
                <a:spcPts val="0"/>
              </a:spcAft>
              <a:buClr>
                <a:schemeClr val="dk1"/>
              </a:buClr>
              <a:buSzPct val="100000"/>
              <a:buFont typeface="Calibri"/>
              <a:buNone/>
            </a:pPr>
            <a:r>
              <a:rPr lang="fr-FR"/>
              <a:t>Cas Pratique</a:t>
            </a:r>
            <a:br>
              <a:rPr lang="fr-FR"/>
            </a:br>
            <a:endParaRPr/>
          </a:p>
        </p:txBody>
      </p:sp>
      <p:sp>
        <p:nvSpPr>
          <p:cNvPr id="481" name="Google Shape;481;p59"/>
          <p:cNvSpPr txBox="1"/>
          <p:nvPr>
            <p:ph idx="1" type="body"/>
          </p:nvPr>
        </p:nvSpPr>
        <p:spPr>
          <a:xfrm>
            <a:off x="107504" y="1052736"/>
            <a:ext cx="5076000" cy="3887400"/>
          </a:xfrm>
          <a:prstGeom prst="rect">
            <a:avLst/>
          </a:prstGeom>
          <a:noFill/>
          <a:ln>
            <a:noFill/>
          </a:ln>
        </p:spPr>
        <p:txBody>
          <a:bodyPr anchorCtr="0" anchor="t" bIns="0" lIns="0" spcFirstLastPara="1" rIns="0" wrap="square" tIns="0">
            <a:noAutofit/>
          </a:bodyPr>
          <a:lstStyle/>
          <a:p>
            <a:pPr indent="-169069" lvl="0" marL="169069" rtl="0" algn="l">
              <a:lnSpc>
                <a:spcPct val="126923"/>
              </a:lnSpc>
              <a:spcBef>
                <a:spcPts val="0"/>
              </a:spcBef>
              <a:spcAft>
                <a:spcPts val="0"/>
              </a:spcAft>
              <a:buClr>
                <a:schemeClr val="dk2"/>
              </a:buClr>
              <a:buSzPts val="1300"/>
              <a:buFont typeface="Noto Sans Symbols"/>
              <a:buChar char="▪"/>
            </a:pPr>
            <a:r>
              <a:rPr lang="fr-FR"/>
              <a:t>allez sur le site Jumia et inspecter les éléments suivants:</a:t>
            </a:r>
            <a:endParaRPr/>
          </a:p>
          <a:p>
            <a:pPr indent="-169069" lvl="0" marL="169069" rtl="0" algn="l">
              <a:lnSpc>
                <a:spcPct val="126923"/>
              </a:lnSpc>
              <a:spcBef>
                <a:spcPts val="260"/>
              </a:spcBef>
              <a:spcAft>
                <a:spcPts val="0"/>
              </a:spcAft>
              <a:buClr>
                <a:schemeClr val="dk2"/>
              </a:buClr>
              <a:buSzPts val="1300"/>
              <a:buFont typeface="Noto Sans Symbols"/>
              <a:buChar char="▪"/>
            </a:pPr>
            <a:r>
              <a:rPr lang="fr-FR"/>
              <a:t> le champ de recherche</a:t>
            </a:r>
            <a:endParaRPr/>
          </a:p>
          <a:p>
            <a:pPr indent="-169069" lvl="0" marL="169069" rtl="0" algn="l">
              <a:lnSpc>
                <a:spcPct val="126923"/>
              </a:lnSpc>
              <a:spcBef>
                <a:spcPts val="260"/>
              </a:spcBef>
              <a:spcAft>
                <a:spcPts val="0"/>
              </a:spcAft>
              <a:buClr>
                <a:schemeClr val="dk2"/>
              </a:buClr>
              <a:buSzPts val="1300"/>
              <a:buFont typeface="Noto Sans Symbols"/>
              <a:buChar char="▪"/>
            </a:pPr>
            <a:r>
              <a:rPr lang="fr-FR"/>
              <a:t>Le bouton rechercher </a:t>
            </a:r>
            <a:endParaRPr/>
          </a:p>
          <a:p>
            <a:pPr indent="-169069" lvl="0" marL="169069" rtl="0" algn="l">
              <a:lnSpc>
                <a:spcPct val="126923"/>
              </a:lnSpc>
              <a:spcBef>
                <a:spcPts val="260"/>
              </a:spcBef>
              <a:spcAft>
                <a:spcPts val="0"/>
              </a:spcAft>
              <a:buClr>
                <a:schemeClr val="dk2"/>
              </a:buClr>
              <a:buSzPts val="1300"/>
              <a:buFont typeface="Noto Sans Symbols"/>
              <a:buChar char="▪"/>
            </a:pPr>
            <a:r>
              <a:rPr lang="fr-FR"/>
              <a:t>Le Label Se connecter</a:t>
            </a:r>
            <a:endParaRPr/>
          </a:p>
          <a:p>
            <a:pPr indent="-83344" lvl="0" marL="169069" rtl="0" algn="l">
              <a:lnSpc>
                <a:spcPct val="122222"/>
              </a:lnSpc>
              <a:spcBef>
                <a:spcPts val="270"/>
              </a:spcBef>
              <a:spcAft>
                <a:spcPts val="0"/>
              </a:spcAft>
              <a:buClr>
                <a:schemeClr val="dk2"/>
              </a:buClr>
              <a:buSzPts val="1350"/>
              <a:buFont typeface="Noto Sans Symbols"/>
              <a:buNone/>
            </a:pPr>
            <a:r>
              <a:t/>
            </a:r>
            <a:endParaRPr/>
          </a:p>
          <a:p>
            <a:pPr indent="-83344" lvl="0" marL="169069" rtl="0" algn="l">
              <a:lnSpc>
                <a:spcPct val="122222"/>
              </a:lnSpc>
              <a:spcBef>
                <a:spcPts val="270"/>
              </a:spcBef>
              <a:spcAft>
                <a:spcPts val="0"/>
              </a:spcAft>
              <a:buClr>
                <a:schemeClr val="dk2"/>
              </a:buClr>
              <a:buSzPts val="1350"/>
              <a:buFont typeface="Noto Sans Symbols"/>
              <a:buNone/>
            </a:pPr>
            <a:r>
              <a:t/>
            </a:r>
            <a:endParaRPr/>
          </a:p>
          <a:p>
            <a:pPr indent="-128588" lvl="0" marL="214313" rtl="0" algn="l">
              <a:lnSpc>
                <a:spcPct val="122222"/>
              </a:lnSpc>
              <a:spcBef>
                <a:spcPts val="270"/>
              </a:spcBef>
              <a:spcAft>
                <a:spcPts val="0"/>
              </a:spcAft>
              <a:buSzPts val="1350"/>
              <a:buFont typeface="Noto Sans Symbols"/>
              <a:buNone/>
            </a:pPr>
            <a:r>
              <a:t/>
            </a:r>
            <a:endParaRPr/>
          </a:p>
        </p:txBody>
      </p:sp>
      <p:pic>
        <p:nvPicPr>
          <p:cNvPr id="482" name="Google Shape;482;p59"/>
          <p:cNvPicPr preferRelativeResize="0"/>
          <p:nvPr/>
        </p:nvPicPr>
        <p:blipFill rotWithShape="1">
          <a:blip r:embed="rId3">
            <a:alphaModFix/>
          </a:blip>
          <a:srcRect b="0" l="0" r="0" t="0"/>
          <a:stretch/>
        </p:blipFill>
        <p:spPr>
          <a:xfrm>
            <a:off x="1979712" y="1556792"/>
            <a:ext cx="7056784" cy="396044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0"/>
          <p:cNvSpPr txBox="1"/>
          <p:nvPr>
            <p:ph type="title"/>
          </p:nvPr>
        </p:nvSpPr>
        <p:spPr>
          <a:xfrm>
            <a:off x="606478" y="386930"/>
            <a:ext cx="6927600" cy="1188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lang="fr-FR" sz="4000">
                <a:latin typeface="Roboto"/>
                <a:ea typeface="Roboto"/>
                <a:cs typeface="Roboto"/>
                <a:sym typeface="Roboto"/>
              </a:rPr>
              <a:t>L'automatisation basées sur les keywords</a:t>
            </a:r>
            <a:endParaRPr sz="4000"/>
          </a:p>
        </p:txBody>
      </p:sp>
      <p:sp>
        <p:nvSpPr>
          <p:cNvPr id="488" name="Google Shape;488;p60"/>
          <p:cNvSpPr txBox="1"/>
          <p:nvPr>
            <p:ph idx="1" type="body"/>
          </p:nvPr>
        </p:nvSpPr>
        <p:spPr>
          <a:xfrm>
            <a:off x="611560" y="1772816"/>
            <a:ext cx="7607700" cy="3435600"/>
          </a:xfrm>
          <a:prstGeom prst="rect">
            <a:avLst/>
          </a:prstGeom>
          <a:noFill/>
          <a:ln>
            <a:noFill/>
          </a:ln>
        </p:spPr>
        <p:txBody>
          <a:bodyPr anchorCtr="0" anchor="ctr"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1600"/>
              <a:buChar char="•"/>
            </a:pPr>
            <a:r>
              <a:rPr b="0" i="0" lang="fr-FR" sz="1600">
                <a:latin typeface="Questrial"/>
                <a:ea typeface="Questrial"/>
                <a:cs typeface="Questrial"/>
                <a:sym typeface="Questrial"/>
              </a:rPr>
              <a:t>Le </a:t>
            </a:r>
            <a:r>
              <a:rPr b="0" i="1" lang="fr-FR" sz="1600">
                <a:latin typeface="Questrial"/>
                <a:ea typeface="Questrial"/>
                <a:cs typeface="Questrial"/>
                <a:sym typeface="Questrial"/>
              </a:rPr>
              <a:t>test </a:t>
            </a:r>
            <a:r>
              <a:rPr b="1" i="1" lang="fr-FR" sz="1600">
                <a:latin typeface="Questrial"/>
                <a:ea typeface="Questrial"/>
                <a:cs typeface="Questrial"/>
                <a:sym typeface="Questrial"/>
              </a:rPr>
              <a:t>basé sur mots-clés</a:t>
            </a:r>
            <a:r>
              <a:rPr b="1" i="0" lang="fr-FR" sz="1600">
                <a:latin typeface="Questrial"/>
                <a:ea typeface="Questrial"/>
                <a:cs typeface="Questrial"/>
                <a:sym typeface="Questrial"/>
              </a:rPr>
              <a:t> </a:t>
            </a:r>
            <a:r>
              <a:rPr b="0" i="0" lang="fr-FR" sz="1600">
                <a:latin typeface="Questrial"/>
                <a:ea typeface="Questrial"/>
                <a:cs typeface="Questrial"/>
                <a:sym typeface="Questrial"/>
              </a:rPr>
              <a:t>est une méthodologie de tests logiciels qui sépare la conception de test de l’implémentation (Développement) de test et qui permet donc l'implication d'autres professions, par exemple des analystes, dans le processus d'automatisation des tests. </a:t>
            </a:r>
            <a:endParaRPr/>
          </a:p>
          <a:p>
            <a:pPr indent="0" lvl="0" marL="0" rtl="0" algn="l">
              <a:lnSpc>
                <a:spcPct val="90000"/>
              </a:lnSpc>
              <a:spcBef>
                <a:spcPts val="320"/>
              </a:spcBef>
              <a:spcAft>
                <a:spcPts val="0"/>
              </a:spcAft>
              <a:buClr>
                <a:schemeClr val="dk1"/>
              </a:buClr>
              <a:buSzPts val="1600"/>
              <a:buNone/>
            </a:pPr>
            <a:r>
              <a:t/>
            </a:r>
            <a:endParaRPr sz="1600">
              <a:latin typeface="Questrial"/>
              <a:ea typeface="Questrial"/>
              <a:cs typeface="Questrial"/>
              <a:sym typeface="Questrial"/>
            </a:endParaRPr>
          </a:p>
          <a:p>
            <a:pPr indent="-342900" lvl="0" marL="342900" rtl="0" algn="l">
              <a:lnSpc>
                <a:spcPct val="90000"/>
              </a:lnSpc>
              <a:spcBef>
                <a:spcPts val="320"/>
              </a:spcBef>
              <a:spcAft>
                <a:spcPts val="0"/>
              </a:spcAft>
              <a:buClr>
                <a:schemeClr val="dk1"/>
              </a:buClr>
              <a:buSzPts val="1600"/>
              <a:buChar char="•"/>
            </a:pPr>
            <a:r>
              <a:rPr lang="fr-FR" sz="1600">
                <a:latin typeface="Roboto"/>
                <a:ea typeface="Roboto"/>
                <a:cs typeface="Roboto"/>
                <a:sym typeface="Roboto"/>
              </a:rPr>
              <a:t>Keywords prédéfinies:</a:t>
            </a:r>
            <a:endParaRPr/>
          </a:p>
          <a:p>
            <a:pPr indent="0" lvl="0" marL="0" rtl="0" algn="l">
              <a:lnSpc>
                <a:spcPct val="90000"/>
              </a:lnSpc>
              <a:spcBef>
                <a:spcPts val="320"/>
              </a:spcBef>
              <a:spcAft>
                <a:spcPts val="0"/>
              </a:spcAft>
              <a:buClr>
                <a:schemeClr val="dk1"/>
              </a:buClr>
              <a:buSzPts val="1600"/>
              <a:buNone/>
            </a:pPr>
            <a:r>
              <a:rPr lang="fr-FR" sz="1600">
                <a:latin typeface="Questrial"/>
                <a:ea typeface="Questrial"/>
                <a:cs typeface="Questrial"/>
                <a:sym typeface="Questrial"/>
              </a:rPr>
              <a:t>            ils sont Prédéfinis  sur  les libraires robotframwork</a:t>
            </a:r>
            <a:endParaRPr sz="1600">
              <a:latin typeface="Questrial"/>
              <a:ea typeface="Questrial"/>
              <a:cs typeface="Questrial"/>
              <a:sym typeface="Questrial"/>
            </a:endParaRPr>
          </a:p>
          <a:p>
            <a:pPr indent="0" lvl="0" marL="0" rtl="0" algn="l">
              <a:lnSpc>
                <a:spcPct val="90000"/>
              </a:lnSpc>
              <a:spcBef>
                <a:spcPts val="320"/>
              </a:spcBef>
              <a:spcAft>
                <a:spcPts val="0"/>
              </a:spcAft>
              <a:buClr>
                <a:schemeClr val="dk1"/>
              </a:buClr>
              <a:buSzPts val="1600"/>
              <a:buNone/>
            </a:pPr>
            <a:r>
              <a:t/>
            </a:r>
            <a:endParaRPr sz="1600">
              <a:latin typeface="Questrial"/>
              <a:ea typeface="Questrial"/>
              <a:cs typeface="Questrial"/>
              <a:sym typeface="Questrial"/>
            </a:endParaRPr>
          </a:p>
          <a:p>
            <a:pPr indent="-342900" lvl="0" marL="342900" rtl="0" algn="l">
              <a:lnSpc>
                <a:spcPct val="90000"/>
              </a:lnSpc>
              <a:spcBef>
                <a:spcPts val="320"/>
              </a:spcBef>
              <a:spcAft>
                <a:spcPts val="0"/>
              </a:spcAft>
              <a:buClr>
                <a:schemeClr val="dk1"/>
              </a:buClr>
              <a:buSzPts val="1600"/>
              <a:buChar char="•"/>
            </a:pPr>
            <a:r>
              <a:rPr lang="fr-FR" sz="1600">
                <a:latin typeface="Roboto"/>
                <a:ea typeface="Roboto"/>
                <a:cs typeface="Roboto"/>
                <a:sym typeface="Roboto"/>
              </a:rPr>
              <a:t>Keywords spécifiques :</a:t>
            </a:r>
            <a:endParaRPr/>
          </a:p>
          <a:p>
            <a:pPr indent="0" lvl="0" marL="0" rtl="0" algn="l">
              <a:lnSpc>
                <a:spcPct val="90000"/>
              </a:lnSpc>
              <a:spcBef>
                <a:spcPts val="320"/>
              </a:spcBef>
              <a:spcAft>
                <a:spcPts val="0"/>
              </a:spcAft>
              <a:buClr>
                <a:schemeClr val="dk1"/>
              </a:buClr>
              <a:buSzPts val="1600"/>
              <a:buNone/>
            </a:pPr>
            <a:r>
              <a:rPr lang="fr-FR" sz="1600">
                <a:latin typeface="Questrial"/>
                <a:ea typeface="Questrial"/>
                <a:cs typeface="Questrial"/>
                <a:sym typeface="Questrial"/>
              </a:rPr>
              <a:t>             ils sont Scriptés et développés selon le besoin du cas de test</a:t>
            </a:r>
            <a:endParaRPr/>
          </a:p>
          <a:p>
            <a:pPr indent="0" lvl="0" marL="0" rtl="0" algn="l">
              <a:lnSpc>
                <a:spcPct val="90000"/>
              </a:lnSpc>
              <a:spcBef>
                <a:spcPts val="320"/>
              </a:spcBef>
              <a:spcAft>
                <a:spcPts val="0"/>
              </a:spcAft>
              <a:buClr>
                <a:schemeClr val="dk1"/>
              </a:buClr>
              <a:buSzPts val="1600"/>
              <a:buNone/>
            </a:pPr>
            <a:r>
              <a:t/>
            </a:r>
            <a:endParaRPr sz="1600">
              <a:latin typeface="Questrial"/>
              <a:ea typeface="Questrial"/>
              <a:cs typeface="Questrial"/>
              <a:sym typeface="Questrial"/>
            </a:endParaRPr>
          </a:p>
          <a:p>
            <a:pPr indent="-241300" lvl="0" marL="342900" rtl="0" algn="l">
              <a:lnSpc>
                <a:spcPct val="90000"/>
              </a:lnSpc>
              <a:spcBef>
                <a:spcPts val="320"/>
              </a:spcBef>
              <a:spcAft>
                <a:spcPts val="0"/>
              </a:spcAft>
              <a:buClr>
                <a:schemeClr val="dk1"/>
              </a:buClr>
              <a:buSzPts val="1600"/>
              <a:buNone/>
            </a:pPr>
            <a:r>
              <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1"/>
          <p:cNvSpPr txBox="1"/>
          <p:nvPr>
            <p:ph type="title"/>
          </p:nvPr>
        </p:nvSpPr>
        <p:spPr>
          <a:xfrm>
            <a:off x="611560" y="-171400"/>
            <a:ext cx="6927600" cy="1188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Roboto"/>
              <a:buNone/>
            </a:pPr>
            <a:r>
              <a:rPr lang="fr-FR" sz="4000">
                <a:latin typeface="Roboto"/>
                <a:ea typeface="Roboto"/>
                <a:cs typeface="Roboto"/>
                <a:sym typeface="Roboto"/>
              </a:rPr>
              <a:t>Exemple</a:t>
            </a:r>
            <a:endParaRPr sz="4000"/>
          </a:p>
        </p:txBody>
      </p:sp>
      <p:sp>
        <p:nvSpPr>
          <p:cNvPr id="494" name="Google Shape;494;p61"/>
          <p:cNvSpPr txBox="1"/>
          <p:nvPr>
            <p:ph idx="1" type="body"/>
          </p:nvPr>
        </p:nvSpPr>
        <p:spPr>
          <a:xfrm>
            <a:off x="1187624" y="1628800"/>
            <a:ext cx="7607700" cy="3435600"/>
          </a:xfrm>
          <a:prstGeom prst="rect">
            <a:avLst/>
          </a:prstGeom>
          <a:noFill/>
          <a:ln>
            <a:noFill/>
          </a:ln>
        </p:spPr>
        <p:txBody>
          <a:bodyPr anchorCtr="0" anchor="ctr" bIns="45700" lIns="91425" spcFirstLastPara="1" rIns="91425" wrap="square" tIns="45700">
            <a:normAutofit fontScale="92500" lnSpcReduction="20000"/>
          </a:bodyPr>
          <a:lstStyle/>
          <a:p>
            <a:pPr indent="-342900" lvl="0" marL="342900" rtl="0" algn="l">
              <a:lnSpc>
                <a:spcPct val="90000"/>
              </a:lnSpc>
              <a:spcBef>
                <a:spcPts val="0"/>
              </a:spcBef>
              <a:spcAft>
                <a:spcPts val="0"/>
              </a:spcAft>
              <a:buClr>
                <a:schemeClr val="dk1"/>
              </a:buClr>
              <a:buSzPct val="100000"/>
              <a:buChar char="•"/>
            </a:pPr>
            <a:r>
              <a:rPr lang="fr-FR" sz="1600">
                <a:latin typeface="Roboto"/>
                <a:ea typeface="Roboto"/>
                <a:cs typeface="Roboto"/>
                <a:sym typeface="Roboto"/>
              </a:rPr>
              <a:t>Keywords génériques:</a:t>
            </a:r>
            <a:endParaRPr/>
          </a:p>
          <a:p>
            <a:pPr indent="0" lvl="0" marL="0" rtl="0" algn="l">
              <a:lnSpc>
                <a:spcPct val="90000"/>
              </a:lnSpc>
              <a:spcBef>
                <a:spcPts val="296"/>
              </a:spcBef>
              <a:spcAft>
                <a:spcPts val="0"/>
              </a:spcAft>
              <a:buClr>
                <a:schemeClr val="dk1"/>
              </a:buClr>
              <a:buSzPct val="100000"/>
              <a:buNone/>
            </a:pPr>
            <a:r>
              <a:rPr lang="fr-FR" sz="1600">
                <a:latin typeface="Questrial"/>
                <a:ea typeface="Questrial"/>
                <a:cs typeface="Questrial"/>
                <a:sym typeface="Questrial"/>
              </a:rPr>
              <a:t>  </a:t>
            </a:r>
            <a:endParaRPr/>
          </a:p>
          <a:p>
            <a:pPr indent="0" lvl="0" marL="0" rtl="0" algn="l">
              <a:lnSpc>
                <a:spcPct val="90000"/>
              </a:lnSpc>
              <a:spcBef>
                <a:spcPts val="296"/>
              </a:spcBef>
              <a:spcAft>
                <a:spcPts val="0"/>
              </a:spcAft>
              <a:buClr>
                <a:schemeClr val="dk1"/>
              </a:buClr>
              <a:buSzPct val="100000"/>
              <a:buNone/>
            </a:pPr>
            <a:r>
              <a:rPr lang="fr-FR" sz="1600">
                <a:latin typeface="Questrial"/>
                <a:ea typeface="Questrial"/>
                <a:cs typeface="Questrial"/>
                <a:sym typeface="Questrial"/>
              </a:rPr>
              <a:t>Open Browser	</a:t>
            </a:r>
            <a:r>
              <a:rPr lang="fr-FR" sz="1600">
                <a:solidFill>
                  <a:srgbClr val="00B0F0"/>
                </a:solidFill>
                <a:latin typeface="Questrial"/>
                <a:ea typeface="Questrial"/>
                <a:cs typeface="Questrial"/>
                <a:sym typeface="Questrial"/>
              </a:rPr>
              <a:t>googleChrome</a:t>
            </a:r>
            <a:r>
              <a:rPr lang="fr-FR" sz="1600">
                <a:latin typeface="Questrial"/>
                <a:ea typeface="Questrial"/>
                <a:cs typeface="Questrial"/>
                <a:sym typeface="Questrial"/>
              </a:rPr>
              <a:t>					           </a:t>
            </a:r>
            <a:endParaRPr/>
          </a:p>
          <a:p>
            <a:pPr indent="0" lvl="0" marL="0" rtl="0" algn="l">
              <a:lnSpc>
                <a:spcPct val="90000"/>
              </a:lnSpc>
              <a:spcBef>
                <a:spcPts val="296"/>
              </a:spcBef>
              <a:spcAft>
                <a:spcPts val="0"/>
              </a:spcAft>
              <a:buClr>
                <a:schemeClr val="dk1"/>
              </a:buClr>
              <a:buSzPct val="100000"/>
              <a:buNone/>
            </a:pPr>
            <a:r>
              <a:rPr lang="fr-FR" sz="1600">
                <a:latin typeface="Questrial"/>
                <a:ea typeface="Questrial"/>
                <a:cs typeface="Questrial"/>
                <a:sym typeface="Questrial"/>
              </a:rPr>
              <a:t>Go to   </a:t>
            </a:r>
            <a:r>
              <a:rPr lang="fr-FR" sz="1600">
                <a:solidFill>
                  <a:srgbClr val="00B0F0"/>
                </a:solidFill>
                <a:latin typeface="Questrial"/>
                <a:ea typeface="Questrial"/>
                <a:cs typeface="Questrial"/>
                <a:sym typeface="Questrial"/>
              </a:rPr>
              <a:t>URL</a:t>
            </a:r>
            <a:endParaRPr/>
          </a:p>
          <a:p>
            <a:pPr indent="0" lvl="0" marL="0" rtl="0" algn="l">
              <a:lnSpc>
                <a:spcPct val="90000"/>
              </a:lnSpc>
              <a:spcBef>
                <a:spcPts val="296"/>
              </a:spcBef>
              <a:spcAft>
                <a:spcPts val="0"/>
              </a:spcAft>
              <a:buClr>
                <a:schemeClr val="dk1"/>
              </a:buClr>
              <a:buSzPct val="100000"/>
              <a:buNone/>
            </a:pPr>
            <a:r>
              <a:rPr lang="fr-FR" sz="1600">
                <a:latin typeface="Questrial"/>
                <a:ea typeface="Questrial"/>
                <a:cs typeface="Questrial"/>
                <a:sym typeface="Questrial"/>
              </a:rPr>
              <a:t>ElementClick	</a:t>
            </a:r>
            <a:r>
              <a:rPr lang="fr-FR" sz="1600">
                <a:solidFill>
                  <a:srgbClr val="00B0F0"/>
                </a:solidFill>
                <a:latin typeface="Questrial"/>
                <a:ea typeface="Questrial"/>
                <a:cs typeface="Questrial"/>
                <a:sym typeface="Questrial"/>
              </a:rPr>
              <a:t>xpath</a:t>
            </a:r>
            <a:endParaRPr sz="1600">
              <a:solidFill>
                <a:srgbClr val="00B0F0"/>
              </a:solidFill>
              <a:latin typeface="Questrial"/>
              <a:ea typeface="Questrial"/>
              <a:cs typeface="Questrial"/>
              <a:sym typeface="Questrial"/>
            </a:endParaRPr>
          </a:p>
          <a:p>
            <a:pPr indent="0" lvl="0" marL="0" rtl="0" algn="l">
              <a:lnSpc>
                <a:spcPct val="90000"/>
              </a:lnSpc>
              <a:spcBef>
                <a:spcPts val="296"/>
              </a:spcBef>
              <a:spcAft>
                <a:spcPts val="0"/>
              </a:spcAft>
              <a:buClr>
                <a:schemeClr val="dk1"/>
              </a:buClr>
              <a:buSzPct val="100000"/>
              <a:buNone/>
            </a:pPr>
            <a:r>
              <a:rPr lang="fr-FR" sz="1600">
                <a:latin typeface="Questrial"/>
                <a:ea typeface="Questrial"/>
                <a:cs typeface="Questrial"/>
                <a:sym typeface="Questrial"/>
              </a:rPr>
              <a:t>SeleniumLibrary.Input Text	</a:t>
            </a:r>
            <a:r>
              <a:rPr lang="fr-FR" sz="1600">
                <a:solidFill>
                  <a:srgbClr val="00B0F0"/>
                </a:solidFill>
                <a:latin typeface="Questrial"/>
                <a:ea typeface="Questrial"/>
                <a:cs typeface="Questrial"/>
                <a:sym typeface="Questrial"/>
              </a:rPr>
              <a:t>xpath	Valeur</a:t>
            </a:r>
            <a:endParaRPr sz="1600">
              <a:solidFill>
                <a:srgbClr val="00B0F0"/>
              </a:solidFill>
              <a:latin typeface="Questrial"/>
              <a:ea typeface="Questrial"/>
              <a:cs typeface="Questrial"/>
              <a:sym typeface="Questrial"/>
            </a:endParaRPr>
          </a:p>
          <a:p>
            <a:pPr indent="0" lvl="0" marL="0" rtl="0" algn="l">
              <a:lnSpc>
                <a:spcPct val="90000"/>
              </a:lnSpc>
              <a:spcBef>
                <a:spcPts val="296"/>
              </a:spcBef>
              <a:spcAft>
                <a:spcPts val="0"/>
              </a:spcAft>
              <a:buClr>
                <a:schemeClr val="dk1"/>
              </a:buClr>
              <a:buSzPct val="100000"/>
              <a:buNone/>
            </a:pPr>
            <a:r>
              <a:rPr lang="fr-FR" sz="1600">
                <a:latin typeface="Questrial"/>
                <a:ea typeface="Questrial"/>
                <a:cs typeface="Questrial"/>
                <a:sym typeface="Questrial"/>
              </a:rPr>
              <a:t>SeleniumLibrary.Click Button	</a:t>
            </a:r>
            <a:r>
              <a:rPr lang="fr-FR" sz="1600">
                <a:solidFill>
                  <a:srgbClr val="00B0F0"/>
                </a:solidFill>
                <a:latin typeface="Questrial"/>
                <a:ea typeface="Questrial"/>
                <a:cs typeface="Questrial"/>
                <a:sym typeface="Questrial"/>
              </a:rPr>
              <a:t>xpath</a:t>
            </a:r>
            <a:endParaRPr sz="1600">
              <a:solidFill>
                <a:srgbClr val="00B0F0"/>
              </a:solidFill>
              <a:latin typeface="Questrial"/>
              <a:ea typeface="Questrial"/>
              <a:cs typeface="Questrial"/>
              <a:sym typeface="Questrial"/>
            </a:endParaRPr>
          </a:p>
          <a:p>
            <a:pPr indent="0" lvl="0" marL="0" rtl="0" algn="l">
              <a:lnSpc>
                <a:spcPct val="90000"/>
              </a:lnSpc>
              <a:spcBef>
                <a:spcPts val="296"/>
              </a:spcBef>
              <a:spcAft>
                <a:spcPts val="0"/>
              </a:spcAft>
              <a:buClr>
                <a:schemeClr val="dk1"/>
              </a:buClr>
              <a:buSzPct val="100000"/>
              <a:buNone/>
            </a:pPr>
            <a:r>
              <a:rPr lang="fr-FR" sz="1600">
                <a:latin typeface="Questrial"/>
                <a:ea typeface="Questrial"/>
                <a:cs typeface="Questrial"/>
                <a:sym typeface="Questrial"/>
              </a:rPr>
              <a:t>Clear Element	</a:t>
            </a:r>
            <a:r>
              <a:rPr lang="fr-FR" sz="1600">
                <a:solidFill>
                  <a:srgbClr val="00B0F0"/>
                </a:solidFill>
                <a:latin typeface="Questrial"/>
                <a:ea typeface="Questrial"/>
                <a:cs typeface="Questrial"/>
                <a:sym typeface="Questrial"/>
              </a:rPr>
              <a:t>xpath	</a:t>
            </a:r>
            <a:r>
              <a:rPr lang="fr-FR" sz="1600">
                <a:latin typeface="Questrial"/>
                <a:ea typeface="Questrial"/>
                <a:cs typeface="Questrial"/>
                <a:sym typeface="Questrial"/>
              </a:rPr>
              <a:t>																												</a:t>
            </a:r>
            <a:endParaRPr/>
          </a:p>
          <a:p>
            <a:pPr indent="-342900" lvl="0" marL="342900" rtl="0" algn="l">
              <a:lnSpc>
                <a:spcPct val="90000"/>
              </a:lnSpc>
              <a:spcBef>
                <a:spcPts val="296"/>
              </a:spcBef>
              <a:spcAft>
                <a:spcPts val="0"/>
              </a:spcAft>
              <a:buClr>
                <a:schemeClr val="dk1"/>
              </a:buClr>
              <a:buSzPct val="100000"/>
              <a:buChar char="•"/>
            </a:pPr>
            <a:r>
              <a:rPr lang="fr-FR" sz="1600">
                <a:latin typeface="Roboto"/>
                <a:ea typeface="Roboto"/>
                <a:cs typeface="Roboto"/>
                <a:sym typeface="Roboto"/>
              </a:rPr>
              <a:t>Keyword spécifiques:</a:t>
            </a:r>
            <a:endParaRPr/>
          </a:p>
          <a:p>
            <a:pPr indent="-248920" lvl="0" marL="342900" rtl="0" algn="l">
              <a:lnSpc>
                <a:spcPct val="90000"/>
              </a:lnSpc>
              <a:spcBef>
                <a:spcPts val="296"/>
              </a:spcBef>
              <a:spcAft>
                <a:spcPts val="0"/>
              </a:spcAft>
              <a:buClr>
                <a:schemeClr val="dk1"/>
              </a:buClr>
              <a:buSzPct val="100000"/>
              <a:buNone/>
            </a:pPr>
            <a:r>
              <a:t/>
            </a:r>
            <a:endParaRPr sz="1600">
              <a:latin typeface="Roboto"/>
              <a:ea typeface="Roboto"/>
              <a:cs typeface="Roboto"/>
              <a:sym typeface="Roboto"/>
            </a:endParaRPr>
          </a:p>
          <a:p>
            <a:pPr indent="0" lvl="0" marL="0" rtl="0" algn="l">
              <a:lnSpc>
                <a:spcPct val="90000"/>
              </a:lnSpc>
              <a:spcBef>
                <a:spcPts val="296"/>
              </a:spcBef>
              <a:spcAft>
                <a:spcPts val="0"/>
              </a:spcAft>
              <a:buClr>
                <a:schemeClr val="dk1"/>
              </a:buClr>
              <a:buSzPct val="100000"/>
              <a:buNone/>
            </a:pPr>
            <a:r>
              <a:rPr lang="fr-FR" sz="1600">
                <a:latin typeface="Questrial"/>
                <a:ea typeface="Questrial"/>
                <a:cs typeface="Questrial"/>
                <a:sym typeface="Questrial"/>
              </a:rPr>
              <a:t>Se connecter au SiteX	</a:t>
            </a:r>
            <a:r>
              <a:rPr lang="fr-FR" sz="1600">
                <a:solidFill>
                  <a:srgbClr val="00B0F0"/>
                </a:solidFill>
                <a:latin typeface="Questrial"/>
                <a:ea typeface="Questrial"/>
                <a:cs typeface="Questrial"/>
                <a:sym typeface="Questrial"/>
              </a:rPr>
              <a:t>argument1   argument2</a:t>
            </a:r>
            <a:endParaRPr sz="1600">
              <a:latin typeface="Roboto"/>
              <a:ea typeface="Roboto"/>
              <a:cs typeface="Roboto"/>
              <a:sym typeface="Roboto"/>
            </a:endParaRPr>
          </a:p>
          <a:p>
            <a:pPr indent="0" lvl="0" marL="0" rtl="0" algn="l">
              <a:lnSpc>
                <a:spcPct val="90000"/>
              </a:lnSpc>
              <a:spcBef>
                <a:spcPts val="296"/>
              </a:spcBef>
              <a:spcAft>
                <a:spcPts val="0"/>
              </a:spcAft>
              <a:buClr>
                <a:schemeClr val="dk1"/>
              </a:buClr>
              <a:buSzPct val="100000"/>
              <a:buNone/>
            </a:pPr>
            <a:r>
              <a:t/>
            </a:r>
            <a:endParaRPr sz="1600">
              <a:latin typeface="Roboto"/>
              <a:ea typeface="Roboto"/>
              <a:cs typeface="Roboto"/>
              <a:sym typeface="Roboto"/>
            </a:endParaRPr>
          </a:p>
          <a:p>
            <a:pPr indent="0" lvl="0" marL="0" rtl="0" algn="l">
              <a:lnSpc>
                <a:spcPct val="90000"/>
              </a:lnSpc>
              <a:spcBef>
                <a:spcPts val="296"/>
              </a:spcBef>
              <a:spcAft>
                <a:spcPts val="0"/>
              </a:spcAft>
              <a:buClr>
                <a:schemeClr val="dk1"/>
              </a:buClr>
              <a:buSzPct val="100000"/>
              <a:buNone/>
            </a:pPr>
            <a:r>
              <a:rPr lang="fr-FR" sz="1600">
                <a:latin typeface="Questrial"/>
                <a:ea typeface="Questrial"/>
                <a:cs typeface="Questrial"/>
                <a:sym typeface="Questrial"/>
              </a:rPr>
              <a:t>             </a:t>
            </a:r>
            <a:endParaRPr/>
          </a:p>
          <a:p>
            <a:pPr indent="-248920" lvl="0" marL="342900" rtl="0" algn="l">
              <a:lnSpc>
                <a:spcPct val="90000"/>
              </a:lnSpc>
              <a:spcBef>
                <a:spcPts val="296"/>
              </a:spcBef>
              <a:spcAft>
                <a:spcPts val="0"/>
              </a:spcAft>
              <a:buClr>
                <a:schemeClr val="dk1"/>
              </a:buClr>
              <a:buSzPct val="100000"/>
              <a:buNone/>
            </a:pPr>
            <a:r>
              <a:t/>
            </a: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2"/>
          <p:cNvSpPr txBox="1"/>
          <p:nvPr>
            <p:ph idx="1" type="body"/>
          </p:nvPr>
        </p:nvSpPr>
        <p:spPr>
          <a:xfrm>
            <a:off x="323528" y="2492896"/>
            <a:ext cx="8229600" cy="17568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Clr>
                <a:schemeClr val="dk1"/>
              </a:buClr>
              <a:buSzPts val="1800"/>
              <a:buFont typeface="Noto Sans Symbols"/>
              <a:buChar char="▪"/>
            </a:pPr>
            <a:r>
              <a:rPr lang="fr-FR" sz="1800">
                <a:latin typeface="Calibri"/>
                <a:ea typeface="Calibri"/>
                <a:cs typeface="Calibri"/>
                <a:sym typeface="Calibri"/>
              </a:rPr>
              <a:t>Structure d’un fichier  de test</a:t>
            </a:r>
            <a:endParaRPr/>
          </a:p>
        </p:txBody>
      </p:sp>
      <p:sp>
        <p:nvSpPr>
          <p:cNvPr id="500" name="Google Shape;500;p62"/>
          <p:cNvSpPr txBox="1"/>
          <p:nvPr>
            <p:ph type="title"/>
          </p:nvPr>
        </p:nvSpPr>
        <p:spPr>
          <a:xfrm>
            <a:off x="323528" y="404664"/>
            <a:ext cx="8152200" cy="86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Robot Framework</a:t>
            </a:r>
            <a:endParaRPr/>
          </a:p>
        </p:txBody>
      </p:sp>
      <p:pic>
        <p:nvPicPr>
          <p:cNvPr id="501" name="Google Shape;501;p62"/>
          <p:cNvPicPr preferRelativeResize="0"/>
          <p:nvPr/>
        </p:nvPicPr>
        <p:blipFill rotWithShape="1">
          <a:blip r:embed="rId3">
            <a:alphaModFix/>
          </a:blip>
          <a:srcRect b="0" l="0" r="0" t="0"/>
          <a:stretch/>
        </p:blipFill>
        <p:spPr>
          <a:xfrm>
            <a:off x="6876256" y="548680"/>
            <a:ext cx="2091056" cy="222256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3"/>
          <p:cNvSpPr txBox="1"/>
          <p:nvPr>
            <p:ph type="title"/>
          </p:nvPr>
        </p:nvSpPr>
        <p:spPr>
          <a:xfrm>
            <a:off x="395536" y="116632"/>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Structure des fichiers de test</a:t>
            </a:r>
            <a:endParaRPr/>
          </a:p>
        </p:txBody>
      </p:sp>
      <p:graphicFrame>
        <p:nvGraphicFramePr>
          <p:cNvPr id="508" name="Google Shape;508;p63"/>
          <p:cNvGraphicFramePr/>
          <p:nvPr/>
        </p:nvGraphicFramePr>
        <p:xfrm>
          <a:off x="457200" y="1628800"/>
          <a:ext cx="3000000" cy="3000000"/>
        </p:xfrm>
        <a:graphic>
          <a:graphicData uri="http://schemas.openxmlformats.org/drawingml/2006/table">
            <a:tbl>
              <a:tblPr>
                <a:noFill/>
                <a:tableStyleId>{34DCF887-144E-40F3-884A-0BE2F7A1CEB8}</a:tableStyleId>
              </a:tblPr>
              <a:tblGrid>
                <a:gridCol w="1728225"/>
                <a:gridCol w="6501375"/>
              </a:tblGrid>
              <a:tr h="634050">
                <a:tc gridSpan="2">
                  <a:txBody>
                    <a:bodyPr/>
                    <a:lstStyle/>
                    <a:p>
                      <a:pPr indent="0" lvl="0" marL="0" marR="0" rtl="0" algn="l">
                        <a:spcBef>
                          <a:spcPts val="0"/>
                        </a:spcBef>
                        <a:spcAft>
                          <a:spcPts val="0"/>
                        </a:spcAft>
                        <a:buNone/>
                      </a:pPr>
                      <a:r>
                        <a:rPr lang="fr-FR" sz="1800"/>
                        <a:t>Différentes sections </a:t>
                      </a:r>
                      <a:endParaRPr/>
                    </a:p>
                  </a:txBody>
                  <a:tcPr marT="45725" marB="45725" marR="91450" marL="91450" anchor="ctr"/>
                </a:tc>
                <a:tc hMerge="1"/>
              </a:tr>
              <a:tr h="1045075">
                <a:tc>
                  <a:txBody>
                    <a:bodyPr/>
                    <a:lstStyle/>
                    <a:p>
                      <a:pPr indent="0" lvl="0" marL="0" marR="0" rtl="0" algn="l">
                        <a:spcBef>
                          <a:spcPts val="0"/>
                        </a:spcBef>
                        <a:spcAft>
                          <a:spcPts val="0"/>
                        </a:spcAft>
                        <a:buNone/>
                      </a:pPr>
                      <a:r>
                        <a:rPr lang="fr-FR" sz="1800"/>
                        <a:t>Settings</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fr-FR" sz="1800"/>
                        <a:t>1) importation des librairies, des fichiers de ressources et des fichiers de variables.</a:t>
                      </a:r>
                      <a:endParaRPr/>
                    </a:p>
                    <a:p>
                      <a:pPr indent="0" lvl="0" marL="0" marR="0" rtl="0" algn="l">
                        <a:spcBef>
                          <a:spcPts val="0"/>
                        </a:spcBef>
                        <a:spcAft>
                          <a:spcPts val="0"/>
                        </a:spcAft>
                        <a:buNone/>
                      </a:pPr>
                      <a:r>
                        <a:rPr lang="fr-FR" sz="1800"/>
                        <a:t>2) Définition des metadatas pour les suites de test et les cas de test.</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1550">
                <a:tc>
                  <a:txBody>
                    <a:bodyPr/>
                    <a:lstStyle/>
                    <a:p>
                      <a:pPr indent="0" lvl="0" marL="0" marR="0" rtl="0" algn="l">
                        <a:spcBef>
                          <a:spcPts val="0"/>
                        </a:spcBef>
                        <a:spcAft>
                          <a:spcPts val="0"/>
                        </a:spcAft>
                        <a:buNone/>
                      </a:pPr>
                      <a:r>
                        <a:rPr lang="fr-FR" sz="1800"/>
                        <a:t>Variables</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fr-FR" sz="1800"/>
                        <a:t>Définition des variables qui peuvent être utilisées ailleurs dans les cas de tests et les données de test.</a:t>
                      </a:r>
                      <a:endParaRPr sz="1800"/>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8025">
                <a:tc>
                  <a:txBody>
                    <a:bodyPr/>
                    <a:lstStyle/>
                    <a:p>
                      <a:pPr indent="0" lvl="0" marL="0" marR="0" rtl="0" algn="l">
                        <a:spcBef>
                          <a:spcPts val="0"/>
                        </a:spcBef>
                        <a:spcAft>
                          <a:spcPts val="0"/>
                        </a:spcAft>
                        <a:buNone/>
                      </a:pPr>
                      <a:r>
                        <a:rPr lang="fr-FR" sz="1800"/>
                        <a:t>Test Cases</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fr-FR" sz="1800"/>
                        <a:t>Création des cas de test à partir des mots clés disponibles.</a:t>
                      </a:r>
                      <a:endParaRPr sz="1800"/>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1550">
                <a:tc>
                  <a:txBody>
                    <a:bodyPr/>
                    <a:lstStyle/>
                    <a:p>
                      <a:pPr indent="0" lvl="0" marL="0" marR="0" rtl="0" algn="l">
                        <a:spcBef>
                          <a:spcPts val="0"/>
                        </a:spcBef>
                        <a:spcAft>
                          <a:spcPts val="0"/>
                        </a:spcAft>
                        <a:buNone/>
                      </a:pPr>
                      <a:r>
                        <a:rPr lang="fr-FR" sz="1800"/>
                        <a:t>Keywords</a:t>
                      </a:r>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fr-FR" sz="1800"/>
                        <a:t>Création des mots clés utilisateur à partir de mots clés de niveau inférieur existants</a:t>
                      </a:r>
                      <a:endParaRPr sz="1800"/>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1550">
                <a:tc>
                  <a:txBody>
                    <a:bodyPr/>
                    <a:lstStyle/>
                    <a:p>
                      <a:pPr indent="0" lvl="0" marL="0" marR="0" rtl="0" algn="l">
                        <a:spcBef>
                          <a:spcPts val="0"/>
                        </a:spcBef>
                        <a:spcAft>
                          <a:spcPts val="0"/>
                        </a:spcAft>
                        <a:buNone/>
                      </a:pPr>
                      <a:r>
                        <a:rPr lang="fr-FR" sz="1800"/>
                        <a:t>Comments</a:t>
                      </a:r>
                      <a:endParaRPr sz="1800"/>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fr-FR" sz="1800"/>
                        <a:t>Ajout des commentaires ou données supplémentaires. Ignoré par Robot Framework.</a:t>
                      </a:r>
                      <a:endParaRPr sz="1800"/>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509" name="Google Shape;509;p63"/>
          <p:cNvSpPr/>
          <p:nvPr/>
        </p:nvSpPr>
        <p:spPr>
          <a:xfrm>
            <a:off x="457200" y="2125663"/>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fr-FR"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510" name="Google Shape;510;p63"/>
          <p:cNvSpPr txBox="1"/>
          <p:nvPr/>
        </p:nvSpPr>
        <p:spPr>
          <a:xfrm>
            <a:off x="323528" y="836712"/>
            <a:ext cx="8229600" cy="1143000"/>
          </a:xfrm>
          <a:prstGeom prst="rect">
            <a:avLst/>
          </a:prstGeom>
          <a:noFill/>
          <a:ln>
            <a:noFill/>
          </a:ln>
        </p:spPr>
        <p:txBody>
          <a:bodyPr anchorCtr="0" anchor="ctr" bIns="45700" lIns="91425" spcFirstLastPara="1" rIns="91425" wrap="square" tIns="45700">
            <a:normAutofit/>
          </a:bodyPr>
          <a:lstStyle/>
          <a:p>
            <a:pPr indent="-285750" lvl="0" marL="285750" marR="0" rtl="0" algn="l">
              <a:spcBef>
                <a:spcPts val="0"/>
              </a:spcBef>
              <a:spcAft>
                <a:spcPts val="0"/>
              </a:spcAft>
              <a:buClr>
                <a:schemeClr val="dk1"/>
              </a:buClr>
              <a:buSzPts val="1400"/>
              <a:buFont typeface="Arial"/>
              <a:buChar char="•"/>
            </a:pPr>
            <a:r>
              <a:rPr lang="fr-FR" sz="1400">
                <a:solidFill>
                  <a:schemeClr val="dk1"/>
                </a:solidFill>
                <a:latin typeface="Calibri"/>
                <a:ea typeface="Calibri"/>
                <a:cs typeface="Calibri"/>
                <a:sym typeface="Calibri"/>
              </a:rPr>
              <a:t>Les tests Robot sont scriptés dans un fichier avec l’extension .robot </a:t>
            </a:r>
            <a:endParaRPr/>
          </a:p>
          <a:p>
            <a:pPr indent="-196850" lvl="0" marL="285750" marR="0" rtl="0" algn="ctr">
              <a:spcBef>
                <a:spcPts val="0"/>
              </a:spcBef>
              <a:spcAft>
                <a:spcPts val="0"/>
              </a:spcAft>
              <a:buClr>
                <a:schemeClr val="dk1"/>
              </a:buClr>
              <a:buSzPts val="1400"/>
              <a:buFont typeface="Arial"/>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4"/>
          <p:cNvSpPr txBox="1"/>
          <p:nvPr>
            <p:ph type="title"/>
          </p:nvPr>
        </p:nvSpPr>
        <p:spPr>
          <a:xfrm>
            <a:off x="457200" y="-17069"/>
            <a:ext cx="8229600" cy="830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Structure des fichiers de test</a:t>
            </a:r>
            <a:endParaRPr/>
          </a:p>
        </p:txBody>
      </p:sp>
      <p:sp>
        <p:nvSpPr>
          <p:cNvPr id="517" name="Google Shape;517;p64"/>
          <p:cNvSpPr txBox="1"/>
          <p:nvPr>
            <p:ph idx="1" type="body"/>
          </p:nvPr>
        </p:nvSpPr>
        <p:spPr>
          <a:xfrm>
            <a:off x="457200" y="938138"/>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fr-FR" sz="1800"/>
              <a:t>La structure d'un fichier de test RFW est toujours la même. Elle est constituée de maximum quatre sections</a:t>
            </a:r>
            <a:endParaRPr/>
          </a:p>
          <a:p>
            <a:pPr indent="-228600" lvl="0" marL="342900" rtl="0" algn="l">
              <a:spcBef>
                <a:spcPts val="360"/>
              </a:spcBef>
              <a:spcAft>
                <a:spcPts val="0"/>
              </a:spcAft>
              <a:buClr>
                <a:schemeClr val="dk1"/>
              </a:buClr>
              <a:buSzPts val="1800"/>
              <a:buNone/>
            </a:pPr>
            <a:r>
              <a:t/>
            </a:r>
            <a:endParaRPr sz="1800"/>
          </a:p>
        </p:txBody>
      </p:sp>
      <p:pic>
        <p:nvPicPr>
          <p:cNvPr descr="Capture d’écran" id="518" name="Google Shape;518;p64"/>
          <p:cNvPicPr preferRelativeResize="0"/>
          <p:nvPr/>
        </p:nvPicPr>
        <p:blipFill rotWithShape="1">
          <a:blip r:embed="rId3">
            <a:alphaModFix/>
          </a:blip>
          <a:srcRect b="0" l="0" r="0" t="0"/>
          <a:stretch/>
        </p:blipFill>
        <p:spPr>
          <a:xfrm>
            <a:off x="395536" y="1614810"/>
            <a:ext cx="5268061" cy="3772427"/>
          </a:xfrm>
          <a:prstGeom prst="rect">
            <a:avLst/>
          </a:prstGeom>
          <a:noFill/>
          <a:ln>
            <a:noFill/>
          </a:ln>
        </p:spPr>
      </p:pic>
      <p:sp>
        <p:nvSpPr>
          <p:cNvPr id="519" name="Google Shape;519;p64"/>
          <p:cNvSpPr txBox="1"/>
          <p:nvPr/>
        </p:nvSpPr>
        <p:spPr>
          <a:xfrm>
            <a:off x="5796136" y="1758826"/>
            <a:ext cx="302433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dk1"/>
                </a:solidFill>
                <a:latin typeface="Calibri"/>
                <a:ea typeface="Calibri"/>
                <a:cs typeface="Calibri"/>
                <a:sym typeface="Calibri"/>
              </a:rPr>
              <a:t>Import des bibliothèques et fichiers de ressources</a:t>
            </a:r>
            <a:endParaRPr/>
          </a:p>
        </p:txBody>
      </p:sp>
      <p:sp>
        <p:nvSpPr>
          <p:cNvPr id="520" name="Google Shape;520;p64"/>
          <p:cNvSpPr txBox="1"/>
          <p:nvPr/>
        </p:nvSpPr>
        <p:spPr>
          <a:xfrm>
            <a:off x="5829188" y="2478906"/>
            <a:ext cx="302433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dk1"/>
                </a:solidFill>
                <a:latin typeface="Calibri"/>
                <a:ea typeface="Calibri"/>
                <a:cs typeface="Calibri"/>
                <a:sym typeface="Calibri"/>
              </a:rPr>
              <a:t>Variables (utilisables uniquement dans le fichier de test)</a:t>
            </a:r>
            <a:endParaRPr/>
          </a:p>
        </p:txBody>
      </p:sp>
      <p:sp>
        <p:nvSpPr>
          <p:cNvPr id="521" name="Google Shape;521;p64"/>
          <p:cNvSpPr txBox="1"/>
          <p:nvPr/>
        </p:nvSpPr>
        <p:spPr>
          <a:xfrm>
            <a:off x="5829188" y="3343002"/>
            <a:ext cx="302433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dk1"/>
                </a:solidFill>
                <a:latin typeface="Calibri"/>
                <a:ea typeface="Calibri"/>
                <a:cs typeface="Calibri"/>
                <a:sym typeface="Calibri"/>
              </a:rPr>
              <a:t>Les différents cas de tests</a:t>
            </a:r>
            <a:endParaRPr/>
          </a:p>
        </p:txBody>
      </p:sp>
      <p:sp>
        <p:nvSpPr>
          <p:cNvPr id="522" name="Google Shape;522;p64"/>
          <p:cNvSpPr txBox="1"/>
          <p:nvPr/>
        </p:nvSpPr>
        <p:spPr>
          <a:xfrm>
            <a:off x="5796136" y="4802442"/>
            <a:ext cx="302433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dk1"/>
                </a:solidFill>
                <a:latin typeface="Calibri"/>
                <a:ea typeface="Calibri"/>
                <a:cs typeface="Calibri"/>
                <a:sym typeface="Calibri"/>
              </a:rPr>
              <a:t>Keywords = fonctions ré-utilisables</a:t>
            </a:r>
            <a:endParaRPr sz="1400">
              <a:solidFill>
                <a:schemeClr val="dk1"/>
              </a:solidFill>
              <a:latin typeface="Calibri"/>
              <a:ea typeface="Calibri"/>
              <a:cs typeface="Calibri"/>
              <a:sym typeface="Calibri"/>
            </a:endParaRPr>
          </a:p>
        </p:txBody>
      </p:sp>
      <p:sp>
        <p:nvSpPr>
          <p:cNvPr id="523" name="Google Shape;523;p64"/>
          <p:cNvSpPr/>
          <p:nvPr/>
        </p:nvSpPr>
        <p:spPr>
          <a:xfrm>
            <a:off x="5012432" y="1913904"/>
            <a:ext cx="504056" cy="288032"/>
          </a:xfrm>
          <a:prstGeom prst="rightArrow">
            <a:avLst>
              <a:gd fmla="val 50000" name="adj1"/>
              <a:gd fmla="val 50000" name="adj2"/>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4" name="Google Shape;524;p64"/>
          <p:cNvSpPr/>
          <p:nvPr/>
        </p:nvSpPr>
        <p:spPr>
          <a:xfrm>
            <a:off x="5012432" y="2596500"/>
            <a:ext cx="504056" cy="288032"/>
          </a:xfrm>
          <a:prstGeom prst="rightArrow">
            <a:avLst>
              <a:gd fmla="val 50000" name="adj1"/>
              <a:gd fmla="val 50000" name="adj2"/>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5" name="Google Shape;525;p64"/>
          <p:cNvSpPr/>
          <p:nvPr/>
        </p:nvSpPr>
        <p:spPr>
          <a:xfrm>
            <a:off x="5012432" y="3343002"/>
            <a:ext cx="504056" cy="288032"/>
          </a:xfrm>
          <a:prstGeom prst="rightArrow">
            <a:avLst>
              <a:gd fmla="val 50000" name="adj1"/>
              <a:gd fmla="val 50000" name="adj2"/>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6" name="Google Shape;526;p64"/>
          <p:cNvSpPr/>
          <p:nvPr/>
        </p:nvSpPr>
        <p:spPr>
          <a:xfrm>
            <a:off x="5012432" y="4802442"/>
            <a:ext cx="504056" cy="288032"/>
          </a:xfrm>
          <a:prstGeom prst="rightArrow">
            <a:avLst>
              <a:gd fmla="val 50000" name="adj1"/>
              <a:gd fmla="val 50000" name="adj2"/>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5"/>
          <p:cNvSpPr txBox="1"/>
          <p:nvPr>
            <p:ph type="title"/>
          </p:nvPr>
        </p:nvSpPr>
        <p:spPr>
          <a:xfrm>
            <a:off x="467544" y="116632"/>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fr-FR"/>
              <a:t>Les Options possibles dans un cas de test</a:t>
            </a:r>
            <a:endParaRPr/>
          </a:p>
        </p:txBody>
      </p:sp>
      <p:sp>
        <p:nvSpPr>
          <p:cNvPr id="532" name="Google Shape;532;p65"/>
          <p:cNvSpPr txBox="1"/>
          <p:nvPr>
            <p:ph idx="1" type="body"/>
          </p:nvPr>
        </p:nvSpPr>
        <p:spPr>
          <a:xfrm>
            <a:off x="395536" y="1268761"/>
            <a:ext cx="8136900" cy="4248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600"/>
              <a:buChar char="•"/>
            </a:pPr>
            <a:r>
              <a:rPr lang="fr-FR" sz="2600"/>
              <a:t>[Documentation]</a:t>
            </a:r>
            <a:endParaRPr/>
          </a:p>
          <a:p>
            <a:pPr indent="-228600" lvl="2" marL="1143000" rtl="0" algn="l">
              <a:spcBef>
                <a:spcPts val="380"/>
              </a:spcBef>
              <a:spcAft>
                <a:spcPts val="0"/>
              </a:spcAft>
              <a:buClr>
                <a:schemeClr val="dk1"/>
              </a:buClr>
              <a:buSzPts val="1900"/>
              <a:buChar char="•"/>
            </a:pPr>
            <a:r>
              <a:rPr lang="fr-FR" sz="1900"/>
              <a:t>Utilisé pour spécifier une documentation de cas de test.</a:t>
            </a:r>
            <a:endParaRPr/>
          </a:p>
          <a:p>
            <a:pPr indent="-342900" lvl="0" marL="342900" rtl="0" algn="l">
              <a:spcBef>
                <a:spcPts val="520"/>
              </a:spcBef>
              <a:spcAft>
                <a:spcPts val="0"/>
              </a:spcAft>
              <a:buClr>
                <a:schemeClr val="dk1"/>
              </a:buClr>
              <a:buSzPts val="2600"/>
              <a:buChar char="•"/>
            </a:pPr>
            <a:r>
              <a:rPr lang="fr-FR" sz="2600"/>
              <a:t>[Tags]</a:t>
            </a:r>
            <a:endParaRPr/>
          </a:p>
          <a:p>
            <a:pPr indent="-228600" lvl="2" marL="1143000" rtl="0" algn="l">
              <a:spcBef>
                <a:spcPts val="380"/>
              </a:spcBef>
              <a:spcAft>
                <a:spcPts val="0"/>
              </a:spcAft>
              <a:buClr>
                <a:schemeClr val="dk1"/>
              </a:buClr>
              <a:buSzPts val="1900"/>
              <a:buChar char="•"/>
            </a:pPr>
            <a:r>
              <a:rPr lang="fr-FR" sz="1900"/>
              <a:t>Utilisé pour ajouter des tags au cas de test.</a:t>
            </a:r>
            <a:endParaRPr/>
          </a:p>
          <a:p>
            <a:pPr indent="-342900" lvl="0" marL="342900" rtl="0" algn="l">
              <a:spcBef>
                <a:spcPts val="520"/>
              </a:spcBef>
              <a:spcAft>
                <a:spcPts val="0"/>
              </a:spcAft>
              <a:buClr>
                <a:schemeClr val="dk1"/>
              </a:buClr>
              <a:buSzPts val="2600"/>
              <a:buChar char="•"/>
            </a:pPr>
            <a:r>
              <a:rPr lang="fr-FR" sz="2600"/>
              <a:t>[Setup], [Teardown]</a:t>
            </a:r>
            <a:endParaRPr/>
          </a:p>
          <a:p>
            <a:pPr indent="-228600" lvl="2" marL="1143000" rtl="0" algn="l">
              <a:spcBef>
                <a:spcPts val="380"/>
              </a:spcBef>
              <a:spcAft>
                <a:spcPts val="0"/>
              </a:spcAft>
              <a:buClr>
                <a:schemeClr val="dk1"/>
              </a:buClr>
              <a:buSzPts val="1900"/>
              <a:buChar char="•"/>
            </a:pPr>
            <a:r>
              <a:rPr lang="fr-FR" sz="1900"/>
              <a:t>Pour specifier les test setup and teardown.</a:t>
            </a:r>
            <a:endParaRPr/>
          </a:p>
          <a:p>
            <a:pPr indent="0" lvl="0" marL="0" rtl="0" algn="l">
              <a:spcBef>
                <a:spcPts val="380"/>
              </a:spcBef>
              <a:spcAft>
                <a:spcPts val="0"/>
              </a:spcAft>
              <a:buClr>
                <a:schemeClr val="dk1"/>
              </a:buClr>
              <a:buSzPts val="1900"/>
              <a:buNone/>
            </a:pPr>
            <a:r>
              <a:t/>
            </a:r>
            <a:endParaRPr sz="1900"/>
          </a:p>
          <a:p>
            <a:pPr indent="-342900" lvl="0" marL="342900" rtl="0" algn="l">
              <a:spcBef>
                <a:spcPts val="520"/>
              </a:spcBef>
              <a:spcAft>
                <a:spcPts val="0"/>
              </a:spcAft>
              <a:buClr>
                <a:schemeClr val="dk1"/>
              </a:buClr>
              <a:buSzPts val="2600"/>
              <a:buChar char="•"/>
            </a:pPr>
            <a:r>
              <a:rPr lang="fr-FR" sz="2600"/>
              <a:t>[Timeout]</a:t>
            </a:r>
            <a:endParaRPr/>
          </a:p>
          <a:p>
            <a:pPr indent="-228600" lvl="2" marL="1143000" rtl="0" algn="l">
              <a:spcBef>
                <a:spcPts val="380"/>
              </a:spcBef>
              <a:spcAft>
                <a:spcPts val="0"/>
              </a:spcAft>
              <a:buClr>
                <a:schemeClr val="dk1"/>
              </a:buClr>
              <a:buSzPts val="1900"/>
              <a:buChar char="•"/>
            </a:pPr>
            <a:r>
              <a:rPr lang="fr-FR" sz="1900"/>
              <a:t>Utilisé pour définir un délai d'expiration de cas de test.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Cas de test et Suite de test</a:t>
            </a:r>
            <a:endParaRPr/>
          </a:p>
        </p:txBody>
      </p:sp>
      <p:sp>
        <p:nvSpPr>
          <p:cNvPr id="538" name="Google Shape;538;p6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fr-FR" sz="1800"/>
              <a:t>Les cas de test de Robot Framework sont créés dans des fichiers de cas de test, qui peuvent être organisés en répertoires. Ces fichiers et répertoires créent une structure de suite de tests hiérarchique.</a:t>
            </a:r>
            <a:endParaRPr/>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fr-FR" sz="1800"/>
              <a:t>Fichiers de cas de test (Suite de test) : Les cas de test sont créés à l'aide de sections de cas de test dans les fichiers de cas de test. Un tel fichier crée automatiquement une suite de tests à partir de tous les cas de test qu'il contient. Il n'y a pas de limite pour le nombre de cas de test, mais il est recommandé d'en avoir au max dix cas par fichier.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fr-FR"/>
              <a:t>Les Options possibles dans une suite de test</a:t>
            </a:r>
            <a:endParaRPr/>
          </a:p>
        </p:txBody>
      </p:sp>
      <p:graphicFrame>
        <p:nvGraphicFramePr>
          <p:cNvPr id="544" name="Google Shape;544;p67"/>
          <p:cNvGraphicFramePr/>
          <p:nvPr/>
        </p:nvGraphicFramePr>
        <p:xfrm>
          <a:off x="395536" y="2492896"/>
          <a:ext cx="3000000" cy="3000000"/>
        </p:xfrm>
        <a:graphic>
          <a:graphicData uri="http://schemas.openxmlformats.org/drawingml/2006/table">
            <a:tbl>
              <a:tblPr>
                <a:noFill/>
                <a:tableStyleId>{34DCF887-144E-40F3-884A-0BE2F7A1CEB8}</a:tableStyleId>
              </a:tblPr>
              <a:tblGrid>
                <a:gridCol w="1536025"/>
                <a:gridCol w="6693575"/>
              </a:tblGrid>
              <a:tr h="227825">
                <a:tc>
                  <a:txBody>
                    <a:bodyPr/>
                    <a:lstStyle/>
                    <a:p>
                      <a:pPr indent="0" lvl="0" marL="0" marR="0" rtl="0" algn="ctr">
                        <a:spcBef>
                          <a:spcPts val="0"/>
                        </a:spcBef>
                        <a:spcAft>
                          <a:spcPts val="0"/>
                        </a:spcAft>
                        <a:buNone/>
                      </a:pPr>
                      <a:r>
                        <a:rPr b="1" i="0" lang="fr-FR" sz="1200">
                          <a:latin typeface="Verdana"/>
                          <a:ea typeface="Verdana"/>
                          <a:cs typeface="Verdana"/>
                          <a:sym typeface="Verdana"/>
                        </a:rPr>
                        <a:t>Option</a:t>
                      </a:r>
                      <a:endParaRPr b="0" i="0" sz="1200">
                        <a:latin typeface="Verdana"/>
                        <a:ea typeface="Verdana"/>
                        <a:cs typeface="Verdana"/>
                        <a:sym typeface="Verdana"/>
                      </a:endParaRPr>
                    </a:p>
                  </a:txBody>
                  <a:tcPr marT="19650" marB="19650" marR="19650" marL="1965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E6E6FF"/>
                    </a:solidFill>
                  </a:tcPr>
                </a:tc>
                <a:tc>
                  <a:txBody>
                    <a:bodyPr/>
                    <a:lstStyle/>
                    <a:p>
                      <a:pPr indent="0" lvl="0" marL="0" marR="0" rtl="0" algn="ctr">
                        <a:spcBef>
                          <a:spcPts val="0"/>
                        </a:spcBef>
                        <a:spcAft>
                          <a:spcPts val="0"/>
                        </a:spcAft>
                        <a:buNone/>
                      </a:pPr>
                      <a:r>
                        <a:rPr b="1" i="0" lang="fr-FR" sz="1200">
                          <a:latin typeface="Verdana"/>
                          <a:ea typeface="Verdana"/>
                          <a:cs typeface="Verdana"/>
                          <a:sym typeface="Verdana"/>
                        </a:rPr>
                        <a:t>Description</a:t>
                      </a:r>
                      <a:endParaRPr b="0" i="0" sz="1200">
                        <a:latin typeface="Verdana"/>
                        <a:ea typeface="Verdana"/>
                        <a:cs typeface="Verdana"/>
                        <a:sym typeface="Verdana"/>
                      </a:endParaRPr>
                    </a:p>
                  </a:txBody>
                  <a:tcPr marT="19650" marB="19650" marR="19650" marL="1965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E6E6FF"/>
                    </a:solidFill>
                  </a:tcPr>
                </a:tc>
              </a:tr>
              <a:tr h="227825">
                <a:tc>
                  <a:txBody>
                    <a:bodyPr/>
                    <a:lstStyle/>
                    <a:p>
                      <a:pPr indent="0" lvl="0" marL="0" marR="0" rtl="0" algn="just">
                        <a:spcBef>
                          <a:spcPts val="0"/>
                        </a:spcBef>
                        <a:spcAft>
                          <a:spcPts val="0"/>
                        </a:spcAft>
                        <a:buNone/>
                      </a:pPr>
                      <a:r>
                        <a:rPr b="0" i="0" lang="fr-FR" sz="1200">
                          <a:latin typeface="Verdana"/>
                          <a:ea typeface="Verdana"/>
                          <a:cs typeface="Verdana"/>
                          <a:sym typeface="Verdana"/>
                        </a:rPr>
                        <a:t>[Documentation]</a:t>
                      </a:r>
                      <a:endParaRPr/>
                    </a:p>
                  </a:txBody>
                  <a:tcPr marT="19650" marB="19650" marR="19650" marL="1965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0" i="0" lang="fr-FR" sz="1200">
                          <a:latin typeface="Verdana"/>
                          <a:ea typeface="Verdana"/>
                          <a:cs typeface="Verdana"/>
                          <a:sym typeface="Verdana"/>
                        </a:rPr>
                        <a:t>Permet de documenter un test case.</a:t>
                      </a:r>
                      <a:endParaRPr/>
                    </a:p>
                  </a:txBody>
                  <a:tcPr marT="19650" marB="19650" marR="19650" marL="1965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227825">
                <a:tc>
                  <a:txBody>
                    <a:bodyPr/>
                    <a:lstStyle/>
                    <a:p>
                      <a:pPr indent="0" lvl="0" marL="0" marR="0" rtl="0" algn="just">
                        <a:spcBef>
                          <a:spcPts val="0"/>
                        </a:spcBef>
                        <a:spcAft>
                          <a:spcPts val="0"/>
                        </a:spcAft>
                        <a:buNone/>
                      </a:pPr>
                      <a:r>
                        <a:rPr b="0" i="0" lang="fr-FR" sz="1200">
                          <a:latin typeface="Verdana"/>
                          <a:ea typeface="Verdana"/>
                          <a:cs typeface="Verdana"/>
                          <a:sym typeface="Verdana"/>
                        </a:rPr>
                        <a:t>Suite Setup</a:t>
                      </a:r>
                      <a:endParaRPr/>
                    </a:p>
                  </a:txBody>
                  <a:tcPr marT="19650" marB="19650" marR="19650" marL="1965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0" i="0" lang="fr-FR" sz="1200">
                          <a:latin typeface="Verdana"/>
                          <a:ea typeface="Verdana"/>
                          <a:cs typeface="Verdana"/>
                          <a:sym typeface="Verdana"/>
                        </a:rPr>
                        <a:t>Permet d'appeler un keyword qui sera exécuté avant le test suite.</a:t>
                      </a:r>
                      <a:endParaRPr/>
                    </a:p>
                  </a:txBody>
                  <a:tcPr marT="19650" marB="19650" marR="19650" marL="1965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227825">
                <a:tc>
                  <a:txBody>
                    <a:bodyPr/>
                    <a:lstStyle/>
                    <a:p>
                      <a:pPr indent="0" lvl="0" marL="0" marR="0" rtl="0" algn="just">
                        <a:spcBef>
                          <a:spcPts val="0"/>
                        </a:spcBef>
                        <a:spcAft>
                          <a:spcPts val="0"/>
                        </a:spcAft>
                        <a:buNone/>
                      </a:pPr>
                      <a:r>
                        <a:rPr b="0" i="0" lang="fr-FR" sz="1200">
                          <a:latin typeface="Verdana"/>
                          <a:ea typeface="Verdana"/>
                          <a:cs typeface="Verdana"/>
                          <a:sym typeface="Verdana"/>
                        </a:rPr>
                        <a:t>Suite Teardown</a:t>
                      </a:r>
                      <a:endParaRPr b="0" i="0" sz="1200">
                        <a:latin typeface="Verdana"/>
                        <a:ea typeface="Verdana"/>
                        <a:cs typeface="Verdana"/>
                        <a:sym typeface="Verdana"/>
                      </a:endParaRPr>
                    </a:p>
                  </a:txBody>
                  <a:tcPr marT="19650" marB="19650" marR="19650" marL="1965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0" i="0" lang="fr-FR" sz="1200">
                          <a:latin typeface="Verdana"/>
                          <a:ea typeface="Verdana"/>
                          <a:cs typeface="Verdana"/>
                          <a:sym typeface="Verdana"/>
                        </a:rPr>
                        <a:t>Permet d'appeler un keyword qui sera exécuté après le test suite.</a:t>
                      </a:r>
                      <a:endParaRPr/>
                    </a:p>
                  </a:txBody>
                  <a:tcPr marT="19650" marB="19650" marR="19650" marL="1965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416400">
                <a:tc>
                  <a:txBody>
                    <a:bodyPr/>
                    <a:lstStyle/>
                    <a:p>
                      <a:pPr indent="0" lvl="0" marL="0" marR="0" rtl="0" algn="just">
                        <a:spcBef>
                          <a:spcPts val="0"/>
                        </a:spcBef>
                        <a:spcAft>
                          <a:spcPts val="0"/>
                        </a:spcAft>
                        <a:buNone/>
                      </a:pPr>
                      <a:r>
                        <a:rPr b="0" i="0" lang="fr-FR" sz="1200">
                          <a:solidFill>
                            <a:schemeClr val="dk1"/>
                          </a:solidFill>
                          <a:latin typeface="Verdana"/>
                          <a:ea typeface="Verdana"/>
                          <a:cs typeface="Verdana"/>
                          <a:sym typeface="Verdana"/>
                        </a:rPr>
                        <a:t>Metadata</a:t>
                      </a:r>
                      <a:endParaRPr b="0" i="0" sz="1200">
                        <a:solidFill>
                          <a:schemeClr val="dk1"/>
                        </a:solidFill>
                        <a:latin typeface="Verdana"/>
                        <a:ea typeface="Verdana"/>
                        <a:cs typeface="Verdana"/>
                        <a:sym typeface="Verdana"/>
                      </a:endParaRPr>
                    </a:p>
                  </a:txBody>
                  <a:tcPr marT="19650" marB="19650" marR="19650" marL="1965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0" i="0" lang="fr-FR" sz="1200">
                          <a:latin typeface="Verdana"/>
                          <a:ea typeface="Verdana"/>
                          <a:cs typeface="Verdana"/>
                          <a:sym typeface="Verdana"/>
                        </a:rPr>
                        <a:t>Permet de donner une description plus globale à la suite(comme la version)</a:t>
                      </a:r>
                      <a:endParaRPr/>
                    </a:p>
                  </a:txBody>
                  <a:tcPr marT="19650" marB="19650" marR="19650" marL="1965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05991" y="404813"/>
            <a:ext cx="8152200" cy="863700"/>
          </a:xfrm>
          <a:prstGeom prst="rect">
            <a:avLst/>
          </a:prstGeom>
          <a:noFill/>
          <a:ln>
            <a:noFill/>
          </a:ln>
        </p:spPr>
        <p:txBody>
          <a:bodyPr anchorCtr="0" anchor="t" bIns="0" lIns="0" spcFirstLastPara="1" rIns="0" wrap="square" tIns="0">
            <a:normAutofit/>
          </a:bodyPr>
          <a:lstStyle/>
          <a:p>
            <a:pPr indent="0" lvl="0" marL="0" rtl="0" algn="ctr">
              <a:spcBef>
                <a:spcPts val="0"/>
              </a:spcBef>
              <a:spcAft>
                <a:spcPts val="0"/>
              </a:spcAft>
              <a:buClr>
                <a:schemeClr val="dk1"/>
              </a:buClr>
              <a:buSzPts val="4400"/>
              <a:buFont typeface="Calibri"/>
              <a:buNone/>
            </a:pPr>
            <a:r>
              <a:rPr lang="fr-FR"/>
              <a:t>Introduction à l’automatisation</a:t>
            </a:r>
            <a:endParaRPr/>
          </a:p>
        </p:txBody>
      </p:sp>
      <p:sp>
        <p:nvSpPr>
          <p:cNvPr id="190" name="Google Shape;190;p32"/>
          <p:cNvSpPr txBox="1"/>
          <p:nvPr>
            <p:ph idx="1" type="body"/>
          </p:nvPr>
        </p:nvSpPr>
        <p:spPr>
          <a:xfrm>
            <a:off x="323528" y="1988840"/>
            <a:ext cx="8526600" cy="680700"/>
          </a:xfrm>
          <a:prstGeom prst="rect">
            <a:avLst/>
          </a:prstGeom>
          <a:noFill/>
          <a:ln>
            <a:noFill/>
          </a:ln>
        </p:spPr>
        <p:txBody>
          <a:bodyPr anchorCtr="0" anchor="t" bIns="45700" lIns="91425" spcFirstLastPara="1" rIns="91425" wrap="square" tIns="45700">
            <a:noAutofit/>
          </a:bodyPr>
          <a:lstStyle/>
          <a:p>
            <a:pPr indent="-169069" lvl="0" marL="169069" rtl="0" algn="l">
              <a:lnSpc>
                <a:spcPct val="91666"/>
              </a:lnSpc>
              <a:spcBef>
                <a:spcPts val="0"/>
              </a:spcBef>
              <a:spcAft>
                <a:spcPts val="0"/>
              </a:spcAft>
              <a:buClr>
                <a:schemeClr val="dk2"/>
              </a:buClr>
              <a:buSzPts val="1800"/>
              <a:buFont typeface="Noto Sans Symbols"/>
              <a:buChar char="▪"/>
            </a:pPr>
            <a:r>
              <a:rPr lang="fr-FR" sz="1800"/>
              <a:t>Pourquoi automatiser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8"/>
          <p:cNvSpPr txBox="1"/>
          <p:nvPr>
            <p:ph type="title"/>
          </p:nvPr>
        </p:nvSpPr>
        <p:spPr>
          <a:xfrm>
            <a:off x="457200" y="11602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Création Keyword Utilisateur</a:t>
            </a:r>
            <a:endParaRPr/>
          </a:p>
        </p:txBody>
      </p:sp>
      <p:sp>
        <p:nvSpPr>
          <p:cNvPr id="550" name="Google Shape;550;p68"/>
          <p:cNvSpPr txBox="1"/>
          <p:nvPr>
            <p:ph idx="1" type="body"/>
          </p:nvPr>
        </p:nvSpPr>
        <p:spPr>
          <a:xfrm>
            <a:off x="395536" y="1196752"/>
            <a:ext cx="7787100" cy="4536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fr-FR" sz="2400"/>
              <a:t>Les sections de keyword sont utilisées pour créer de nouveaux keyword de niveau supérieur en combinant des keywords existants.</a:t>
            </a:r>
            <a:endParaRPr/>
          </a:p>
          <a:p>
            <a:pPr indent="-342900" lvl="0" marL="342900" rtl="0" algn="l">
              <a:spcBef>
                <a:spcPts val="480"/>
              </a:spcBef>
              <a:spcAft>
                <a:spcPts val="0"/>
              </a:spcAft>
              <a:buClr>
                <a:schemeClr val="dk1"/>
              </a:buClr>
              <a:buSzPts val="2400"/>
              <a:buChar char="•"/>
            </a:pPr>
            <a:r>
              <a:rPr lang="fr-FR" sz="2400"/>
              <a:t>Ces mots-clés sont appelés mots-clés utilisateur pour les différencier des mots-clés de bibliothèque de niveau inférieur qui sont implémentés dans les librairies de test.</a:t>
            </a:r>
            <a:endParaRPr/>
          </a:p>
          <a:p>
            <a:pPr indent="-342900" lvl="0" marL="342900" rtl="0" algn="l">
              <a:spcBef>
                <a:spcPts val="480"/>
              </a:spcBef>
              <a:spcAft>
                <a:spcPts val="0"/>
              </a:spcAft>
              <a:buClr>
                <a:schemeClr val="dk1"/>
              </a:buClr>
              <a:buSzPts val="2400"/>
              <a:buChar char="•"/>
            </a:pPr>
            <a:r>
              <a:rPr lang="fr-FR" sz="2400"/>
              <a:t>Syntaxe : </a:t>
            </a:r>
            <a:endParaRPr/>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p:txBody>
      </p:sp>
      <p:pic>
        <p:nvPicPr>
          <p:cNvPr id="551" name="Google Shape;551;p68"/>
          <p:cNvPicPr preferRelativeResize="0"/>
          <p:nvPr/>
        </p:nvPicPr>
        <p:blipFill rotWithShape="1">
          <a:blip r:embed="rId3">
            <a:alphaModFix/>
          </a:blip>
          <a:srcRect b="0" l="0" r="0" t="0"/>
          <a:stretch/>
        </p:blipFill>
        <p:spPr>
          <a:xfrm>
            <a:off x="2339752" y="3573016"/>
            <a:ext cx="5257800" cy="1790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Variables RobotFramework</a:t>
            </a:r>
            <a:endParaRPr/>
          </a:p>
        </p:txBody>
      </p:sp>
      <p:sp>
        <p:nvSpPr>
          <p:cNvPr id="557" name="Google Shape;557;p6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Char char="•"/>
            </a:pPr>
            <a:r>
              <a:rPr lang="fr-FR"/>
              <a:t>Les variables sont utilisées pour contenir des valeurs, qui peuvent être utilisées dans des cas de test, des keywords définis par l'utilisateur, etc.</a:t>
            </a:r>
            <a:endParaRPr/>
          </a:p>
          <a:p>
            <a:pPr indent="-342900" lvl="0" marL="342900" rtl="0" algn="l">
              <a:spcBef>
                <a:spcPts val="400"/>
              </a:spcBef>
              <a:spcAft>
                <a:spcPts val="0"/>
              </a:spcAft>
              <a:buClr>
                <a:schemeClr val="dk1"/>
              </a:buClr>
              <a:buSzPct val="100000"/>
              <a:buChar char="•"/>
            </a:pPr>
            <a:r>
              <a:rPr lang="fr-FR"/>
              <a:t>Que 3 variables qui disponibles dans Robot Framework</a:t>
            </a:r>
            <a:endParaRPr/>
          </a:p>
          <a:p>
            <a:pPr indent="-228600" lvl="2" marL="1143000" rtl="0" algn="l">
              <a:spcBef>
                <a:spcPts val="300"/>
              </a:spcBef>
              <a:spcAft>
                <a:spcPts val="0"/>
              </a:spcAft>
              <a:buClr>
                <a:schemeClr val="dk1"/>
              </a:buClr>
              <a:buSzPct val="100000"/>
              <a:buChar char="•"/>
            </a:pPr>
            <a:r>
              <a:rPr b="0" i="0" lang="fr-FR">
                <a:latin typeface="Arial"/>
                <a:ea typeface="Arial"/>
                <a:cs typeface="Arial"/>
                <a:sym typeface="Arial"/>
              </a:rPr>
              <a:t>Scalar : sera remplacé par la valeur qui leur est attribuée</a:t>
            </a:r>
            <a:endParaRPr/>
          </a:p>
          <a:p>
            <a:pPr indent="-228600" lvl="4" marL="2057400" rtl="0" algn="l">
              <a:spcBef>
                <a:spcPts val="250"/>
              </a:spcBef>
              <a:spcAft>
                <a:spcPts val="0"/>
              </a:spcAft>
              <a:buClr>
                <a:schemeClr val="dk1"/>
              </a:buClr>
              <a:buSzPct val="100000"/>
              <a:buChar char="»"/>
            </a:pPr>
            <a:r>
              <a:rPr lang="fr-FR">
                <a:latin typeface="Arial"/>
                <a:ea typeface="Arial"/>
                <a:cs typeface="Arial"/>
                <a:sym typeface="Arial"/>
              </a:rPr>
              <a:t>S</a:t>
            </a:r>
            <a:r>
              <a:rPr b="0" i="0" lang="fr-FR">
                <a:latin typeface="Arial"/>
                <a:ea typeface="Arial"/>
                <a:cs typeface="Arial"/>
                <a:sym typeface="Arial"/>
              </a:rPr>
              <a:t>yntaxe :   ${variablename}	valeur</a:t>
            </a:r>
            <a:endParaRPr/>
          </a:p>
          <a:p>
            <a:pPr indent="-228600" lvl="4" marL="2057400" rtl="0" algn="l">
              <a:spcBef>
                <a:spcPts val="250"/>
              </a:spcBef>
              <a:spcAft>
                <a:spcPts val="0"/>
              </a:spcAft>
              <a:buClr>
                <a:schemeClr val="dk1"/>
              </a:buClr>
              <a:buSzPct val="100000"/>
              <a:buChar char="»"/>
            </a:pPr>
            <a:r>
              <a:rPr b="0" i="0" lang="fr-FR">
                <a:latin typeface="Arial"/>
                <a:ea typeface="Arial"/>
                <a:cs typeface="Arial"/>
                <a:sym typeface="Arial"/>
              </a:rPr>
              <a:t>Nous pouvons utiliser une variable Scalar pour stocker des chaînes, des objets, des listes, etc.</a:t>
            </a:r>
            <a:endParaRPr/>
          </a:p>
          <a:p>
            <a:pPr indent="-228600" lvl="2" marL="1143000" rtl="0" algn="l">
              <a:spcBef>
                <a:spcPts val="300"/>
              </a:spcBef>
              <a:spcAft>
                <a:spcPts val="0"/>
              </a:spcAft>
              <a:buClr>
                <a:schemeClr val="dk1"/>
              </a:buClr>
              <a:buSzPct val="100000"/>
              <a:buChar char="•"/>
            </a:pPr>
            <a:r>
              <a:rPr b="0" i="0" lang="fr-FR">
                <a:latin typeface="Arial"/>
                <a:ea typeface="Arial"/>
                <a:cs typeface="Arial"/>
                <a:sym typeface="Arial"/>
              </a:rPr>
              <a:t>List : Tableau de valeurs. Pour obtenir la valeur, l'élément de liste est passé en tant qu'argument à la variable de liste.</a:t>
            </a:r>
            <a:endParaRPr/>
          </a:p>
          <a:p>
            <a:pPr indent="-228600" lvl="4" marL="2057400" rtl="0" algn="l">
              <a:spcBef>
                <a:spcPts val="250"/>
              </a:spcBef>
              <a:spcAft>
                <a:spcPts val="0"/>
              </a:spcAft>
              <a:buClr>
                <a:schemeClr val="dk1"/>
              </a:buClr>
              <a:buSzPct val="100000"/>
              <a:buChar char="»"/>
            </a:pPr>
            <a:r>
              <a:rPr lang="fr-FR">
                <a:latin typeface="Arial"/>
                <a:ea typeface="Arial"/>
                <a:cs typeface="Arial"/>
                <a:sym typeface="Arial"/>
              </a:rPr>
              <a:t>S</a:t>
            </a:r>
            <a:r>
              <a:rPr b="0" i="0" lang="fr-FR">
                <a:latin typeface="Arial"/>
                <a:ea typeface="Arial"/>
                <a:cs typeface="Arial"/>
                <a:sym typeface="Arial"/>
              </a:rPr>
              <a:t>yntaxe :     @{variablename} 	A	B</a:t>
            </a:r>
            <a:endParaRPr/>
          </a:p>
          <a:p>
            <a:pPr indent="-228600" lvl="4" marL="2057400" rtl="0" algn="l">
              <a:spcBef>
                <a:spcPts val="250"/>
              </a:spcBef>
              <a:spcAft>
                <a:spcPts val="0"/>
              </a:spcAft>
              <a:buClr>
                <a:schemeClr val="dk1"/>
              </a:buClr>
              <a:buSzPct val="100000"/>
              <a:buChar char="»"/>
            </a:pPr>
            <a:r>
              <a:rPr b="0" i="0" lang="fr-FR">
                <a:latin typeface="Arial"/>
                <a:ea typeface="Arial"/>
                <a:cs typeface="Arial"/>
                <a:sym typeface="Arial"/>
              </a:rPr>
              <a:t>@{variablename}[0] // A</a:t>
            </a:r>
            <a:endParaRPr/>
          </a:p>
          <a:p>
            <a:pPr indent="-228600" lvl="4" marL="2057400" rtl="0" algn="l">
              <a:spcBef>
                <a:spcPts val="250"/>
              </a:spcBef>
              <a:spcAft>
                <a:spcPts val="0"/>
              </a:spcAft>
              <a:buClr>
                <a:schemeClr val="dk1"/>
              </a:buClr>
              <a:buSzPct val="100000"/>
              <a:buChar char="»"/>
            </a:pPr>
            <a:r>
              <a:rPr b="0" i="0" lang="fr-FR">
                <a:latin typeface="Arial"/>
                <a:ea typeface="Arial"/>
                <a:cs typeface="Arial"/>
                <a:sym typeface="Arial"/>
              </a:rPr>
              <a:t>@{variablename}[1] // B</a:t>
            </a:r>
            <a:endParaRPr b="0" i="0">
              <a:latin typeface="Arial"/>
              <a:ea typeface="Arial"/>
              <a:cs typeface="Arial"/>
              <a:sym typeface="Arial"/>
            </a:endParaRPr>
          </a:p>
          <a:p>
            <a:pPr indent="-228600" lvl="2" marL="1143000" rtl="0" algn="l">
              <a:spcBef>
                <a:spcPts val="300"/>
              </a:spcBef>
              <a:spcAft>
                <a:spcPts val="0"/>
              </a:spcAft>
              <a:buClr>
                <a:schemeClr val="dk1"/>
              </a:buClr>
              <a:buSzPct val="100000"/>
              <a:buChar char="•"/>
            </a:pPr>
            <a:r>
              <a:rPr b="0" i="0" lang="fr-FR">
                <a:latin typeface="Arial"/>
                <a:ea typeface="Arial"/>
                <a:cs typeface="Arial"/>
                <a:sym typeface="Arial"/>
              </a:rPr>
              <a:t>Dictionary : Similaire à la variable liste dans laquelle nous passons l'index en tant qu'argument ; cependant, dans pour le dictionnaire, nous pouvons stocker les détails sous forme clé, valeur. Il devient plus facile de se référer lorsqu'il est utilisé.</a:t>
            </a:r>
            <a:endParaRPr/>
          </a:p>
          <a:p>
            <a:pPr indent="-228600" lvl="4" marL="2057400" rtl="0" algn="l">
              <a:spcBef>
                <a:spcPts val="250"/>
              </a:spcBef>
              <a:spcAft>
                <a:spcPts val="0"/>
              </a:spcAft>
              <a:buClr>
                <a:schemeClr val="dk1"/>
              </a:buClr>
              <a:buSzPct val="100000"/>
              <a:buChar char="»"/>
            </a:pPr>
            <a:r>
              <a:rPr lang="fr-FR">
                <a:latin typeface="Arial"/>
                <a:ea typeface="Arial"/>
                <a:cs typeface="Arial"/>
                <a:sym typeface="Arial"/>
              </a:rPr>
              <a:t>S</a:t>
            </a:r>
            <a:r>
              <a:rPr b="0" i="0" lang="fr-FR">
                <a:latin typeface="Arial"/>
                <a:ea typeface="Arial"/>
                <a:cs typeface="Arial"/>
                <a:sym typeface="Arial"/>
              </a:rPr>
              <a:t>yntaxe : &amp;{Variablename}</a:t>
            </a:r>
            <a:endParaRPr/>
          </a:p>
          <a:p>
            <a:pPr indent="-228600" lvl="4" marL="2057400" rtl="0" algn="l">
              <a:spcBef>
                <a:spcPts val="250"/>
              </a:spcBef>
              <a:spcAft>
                <a:spcPts val="0"/>
              </a:spcAft>
              <a:buClr>
                <a:schemeClr val="dk1"/>
              </a:buClr>
              <a:buSzPct val="100000"/>
              <a:buChar char="»"/>
            </a:pPr>
            <a:r>
              <a:rPr b="0" i="0" lang="fr-FR">
                <a:latin typeface="Arial"/>
                <a:ea typeface="Arial"/>
                <a:cs typeface="Arial"/>
                <a:sym typeface="Arial"/>
              </a:rPr>
              <a:t>&amp;{Variablename}	</a:t>
            </a:r>
            <a:r>
              <a:rPr b="0" i="0" lang="fr-FR">
                <a:solidFill>
                  <a:srgbClr val="000000"/>
                </a:solidFill>
                <a:latin typeface="Arial"/>
                <a:ea typeface="Arial"/>
                <a:cs typeface="Arial"/>
                <a:sym typeface="Arial"/>
              </a:rPr>
              <a:t>key1=A	 key2=B</a:t>
            </a:r>
            <a:endParaRPr/>
          </a:p>
          <a:p>
            <a:pPr indent="-228600" lvl="4" marL="2057400" rtl="0" algn="l">
              <a:spcBef>
                <a:spcPts val="250"/>
              </a:spcBef>
              <a:spcAft>
                <a:spcPts val="0"/>
              </a:spcAft>
              <a:buClr>
                <a:schemeClr val="dk1"/>
              </a:buClr>
              <a:buSzPct val="100000"/>
              <a:buChar char="»"/>
            </a:pPr>
            <a:r>
              <a:rPr b="0" i="0" lang="fr-FR">
                <a:latin typeface="Arial"/>
                <a:ea typeface="Arial"/>
                <a:cs typeface="Arial"/>
                <a:sym typeface="Arial"/>
              </a:rPr>
              <a:t>&amp;{Variablename}[key1] // A</a:t>
            </a:r>
            <a:endParaRPr/>
          </a:p>
          <a:p>
            <a:pPr indent="-228600" lvl="4" marL="2057400" rtl="0" algn="l">
              <a:spcBef>
                <a:spcPts val="250"/>
              </a:spcBef>
              <a:spcAft>
                <a:spcPts val="0"/>
              </a:spcAft>
              <a:buClr>
                <a:schemeClr val="dk1"/>
              </a:buClr>
              <a:buSzPct val="100000"/>
              <a:buChar char="»"/>
            </a:pPr>
            <a:r>
              <a:rPr b="0" i="0" lang="fr-FR">
                <a:latin typeface="Arial"/>
                <a:ea typeface="Arial"/>
                <a:cs typeface="Arial"/>
                <a:sym typeface="Arial"/>
              </a:rPr>
              <a:t>&amp;{Variablename}[key2] // B</a:t>
            </a:r>
            <a:endParaRPr b="0" i="0">
              <a:latin typeface="Arial"/>
              <a:ea typeface="Arial"/>
              <a:cs typeface="Arial"/>
              <a:sym typeface="Arial"/>
            </a:endParaRPr>
          </a:p>
          <a:p>
            <a:pPr indent="-149225" lvl="4" marL="2057400" rtl="0" algn="l">
              <a:spcBef>
                <a:spcPts val="250"/>
              </a:spcBef>
              <a:spcAft>
                <a:spcPts val="0"/>
              </a:spcAft>
              <a:buClr>
                <a:schemeClr val="dk1"/>
              </a:buClr>
              <a:buSzPct val="1000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484849"/>
              </a:buClr>
              <a:buSzPts val="4400"/>
              <a:buFont typeface="Roboto"/>
              <a:buNone/>
            </a:pPr>
            <a:r>
              <a:rPr lang="fr-FR">
                <a:solidFill>
                  <a:srgbClr val="484849"/>
                </a:solidFill>
                <a:latin typeface="Roboto"/>
                <a:ea typeface="Roboto"/>
                <a:cs typeface="Roboto"/>
                <a:sym typeface="Roboto"/>
              </a:rPr>
              <a:t>SetUp, TearDown</a:t>
            </a:r>
            <a:endParaRPr/>
          </a:p>
        </p:txBody>
      </p:sp>
      <p:sp>
        <p:nvSpPr>
          <p:cNvPr id="564" name="Google Shape;564;p7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rgbClr val="000000"/>
              </a:buClr>
              <a:buSzPts val="1800"/>
              <a:buChar char="•"/>
            </a:pPr>
            <a:r>
              <a:rPr b="0" i="0" lang="fr-FR" sz="1800" u="none" strike="noStrike">
                <a:solidFill>
                  <a:srgbClr val="000000"/>
                </a:solidFill>
                <a:latin typeface="Verdana"/>
                <a:ea typeface="Verdana"/>
                <a:cs typeface="Verdana"/>
                <a:sym typeface="Verdana"/>
              </a:rPr>
              <a:t>Setup</a:t>
            </a:r>
            <a:endParaRPr b="0" i="0" sz="1800" u="none" strike="noStrike">
              <a:latin typeface="Arial"/>
              <a:ea typeface="Arial"/>
              <a:cs typeface="Arial"/>
              <a:sym typeface="Arial"/>
            </a:endParaRPr>
          </a:p>
          <a:p>
            <a:pPr indent="-228600" lvl="2" marL="800100" rtl="0" algn="just">
              <a:spcBef>
                <a:spcPts val="0"/>
              </a:spcBef>
              <a:spcAft>
                <a:spcPts val="0"/>
              </a:spcAft>
              <a:buClr>
                <a:srgbClr val="000000"/>
              </a:buClr>
              <a:buSzPts val="1000"/>
              <a:buChar char="•"/>
            </a:pPr>
            <a:r>
              <a:rPr b="0" i="0" lang="fr-FR" sz="1000" u="none" strike="noStrike">
                <a:solidFill>
                  <a:srgbClr val="000000"/>
                </a:solidFill>
                <a:latin typeface="Verdana"/>
                <a:ea typeface="Verdana"/>
                <a:cs typeface="Verdana"/>
                <a:sym typeface="Verdana"/>
              </a:rPr>
              <a:t>Permet d'appeler un ou plusieurs keywords qui seront exécutés avant le test case.</a:t>
            </a:r>
            <a:endParaRPr b="0" i="0" sz="1000" u="none" strike="noStrike">
              <a:latin typeface="Arial"/>
              <a:ea typeface="Arial"/>
              <a:cs typeface="Arial"/>
              <a:sym typeface="Arial"/>
            </a:endParaRPr>
          </a:p>
          <a:p>
            <a:pPr indent="0" lvl="0" marL="0" rtl="0" algn="just">
              <a:spcBef>
                <a:spcPts val="0"/>
              </a:spcBef>
              <a:spcAft>
                <a:spcPts val="0"/>
              </a:spcAft>
              <a:buClr>
                <a:srgbClr val="000000"/>
              </a:buClr>
              <a:buSzPts val="1800"/>
              <a:buChar char="•"/>
            </a:pPr>
            <a:r>
              <a:rPr b="0" i="0" lang="fr-FR" sz="1800" u="none" strike="noStrike">
                <a:solidFill>
                  <a:srgbClr val="000000"/>
                </a:solidFill>
                <a:latin typeface="Verdana"/>
                <a:ea typeface="Verdana"/>
                <a:cs typeface="Verdana"/>
                <a:sym typeface="Verdana"/>
              </a:rPr>
              <a:t>Teardown</a:t>
            </a:r>
            <a:endParaRPr b="0" i="0" sz="1800" u="none" strike="noStrike">
              <a:latin typeface="Arial"/>
              <a:ea typeface="Arial"/>
              <a:cs typeface="Arial"/>
              <a:sym typeface="Arial"/>
            </a:endParaRPr>
          </a:p>
          <a:p>
            <a:pPr indent="-228600" lvl="2" marL="800100" rtl="0" algn="just">
              <a:spcBef>
                <a:spcPts val="0"/>
              </a:spcBef>
              <a:spcAft>
                <a:spcPts val="0"/>
              </a:spcAft>
              <a:buClr>
                <a:srgbClr val="000000"/>
              </a:buClr>
              <a:buSzPts val="1000"/>
              <a:buChar char="•"/>
            </a:pPr>
            <a:r>
              <a:rPr b="0" i="0" lang="fr-FR" sz="1000" u="none" strike="noStrike">
                <a:solidFill>
                  <a:srgbClr val="000000"/>
                </a:solidFill>
                <a:latin typeface="Verdana"/>
                <a:ea typeface="Verdana"/>
                <a:cs typeface="Verdana"/>
                <a:sym typeface="Verdana"/>
              </a:rPr>
              <a:t>Permet d'appeler un ou plusieurs keywords qui seront exécutés après le test case.</a:t>
            </a:r>
            <a:endParaRPr b="0" i="0" sz="1000" u="none" strike="noStrike">
              <a:latin typeface="Arial"/>
              <a:ea typeface="Arial"/>
              <a:cs typeface="Arial"/>
              <a:sym typeface="Arial"/>
            </a:endParaRPr>
          </a:p>
          <a:p>
            <a:pPr indent="0" lvl="0" marL="0" rtl="0" algn="just">
              <a:spcBef>
                <a:spcPts val="0"/>
              </a:spcBef>
              <a:spcAft>
                <a:spcPts val="0"/>
              </a:spcAft>
              <a:buClr>
                <a:srgbClr val="000000"/>
              </a:buClr>
              <a:buSzPts val="1800"/>
              <a:buChar char="•"/>
            </a:pPr>
            <a:r>
              <a:rPr b="0" i="0" lang="fr-FR" sz="1800" u="none" strike="noStrike">
                <a:solidFill>
                  <a:srgbClr val="000000"/>
                </a:solidFill>
                <a:latin typeface="Verdana"/>
                <a:ea typeface="Verdana"/>
                <a:cs typeface="Verdana"/>
                <a:sym typeface="Verdana"/>
              </a:rPr>
              <a:t>Suite Setup</a:t>
            </a:r>
            <a:endParaRPr b="0" i="0" sz="1800" u="none" strike="noStrike">
              <a:latin typeface="Arial"/>
              <a:ea typeface="Arial"/>
              <a:cs typeface="Arial"/>
              <a:sym typeface="Arial"/>
            </a:endParaRPr>
          </a:p>
          <a:p>
            <a:pPr indent="-228600" lvl="2" marL="800100" rtl="0" algn="just">
              <a:spcBef>
                <a:spcPts val="0"/>
              </a:spcBef>
              <a:spcAft>
                <a:spcPts val="0"/>
              </a:spcAft>
              <a:buClr>
                <a:srgbClr val="000000"/>
              </a:buClr>
              <a:buSzPts val="1000"/>
              <a:buChar char="•"/>
            </a:pPr>
            <a:r>
              <a:rPr b="0" i="0" lang="fr-FR" sz="1000" u="none" strike="noStrike">
                <a:solidFill>
                  <a:srgbClr val="000000"/>
                </a:solidFill>
                <a:latin typeface="Verdana"/>
                <a:ea typeface="Verdana"/>
                <a:cs typeface="Verdana"/>
                <a:sym typeface="Verdana"/>
              </a:rPr>
              <a:t>Permet d'appeler un ou plusieurs keywords qui seront exécutés avant le test suite.</a:t>
            </a:r>
            <a:endParaRPr b="0" i="0" sz="1000" u="none" strike="noStrike">
              <a:latin typeface="Arial"/>
              <a:ea typeface="Arial"/>
              <a:cs typeface="Arial"/>
              <a:sym typeface="Arial"/>
            </a:endParaRPr>
          </a:p>
          <a:p>
            <a:pPr indent="0" lvl="0" marL="0" rtl="0" algn="just">
              <a:spcBef>
                <a:spcPts val="0"/>
              </a:spcBef>
              <a:spcAft>
                <a:spcPts val="0"/>
              </a:spcAft>
              <a:buClr>
                <a:srgbClr val="000000"/>
              </a:buClr>
              <a:buSzPts val="1800"/>
              <a:buChar char="•"/>
            </a:pPr>
            <a:r>
              <a:rPr b="0" i="0" lang="fr-FR" sz="1800" u="none" strike="noStrike">
                <a:solidFill>
                  <a:srgbClr val="000000"/>
                </a:solidFill>
                <a:latin typeface="Verdana"/>
                <a:ea typeface="Verdana"/>
                <a:cs typeface="Verdana"/>
                <a:sym typeface="Verdana"/>
              </a:rPr>
              <a:t>Suite Teardown</a:t>
            </a:r>
            <a:endParaRPr b="0" i="0" sz="1800" u="none" strike="noStrike">
              <a:latin typeface="Arial"/>
              <a:ea typeface="Arial"/>
              <a:cs typeface="Arial"/>
              <a:sym typeface="Arial"/>
            </a:endParaRPr>
          </a:p>
          <a:p>
            <a:pPr indent="-228600" lvl="2" marL="800100" rtl="0" algn="just">
              <a:spcBef>
                <a:spcPts val="0"/>
              </a:spcBef>
              <a:spcAft>
                <a:spcPts val="0"/>
              </a:spcAft>
              <a:buClr>
                <a:srgbClr val="000000"/>
              </a:buClr>
              <a:buSzPts val="1000"/>
              <a:buChar char="•"/>
            </a:pPr>
            <a:r>
              <a:rPr b="0" i="0" lang="fr-FR" sz="1000" u="none" strike="noStrike">
                <a:solidFill>
                  <a:srgbClr val="000000"/>
                </a:solidFill>
                <a:latin typeface="Verdana"/>
                <a:ea typeface="Verdana"/>
                <a:cs typeface="Verdana"/>
                <a:sym typeface="Verdana"/>
              </a:rPr>
              <a:t>Permet d'appeler un ou plusieurs keywords qui seront exécutés après le test suite.</a:t>
            </a:r>
            <a:endParaRPr b="0" i="0" sz="1000" u="none" strike="noStrike">
              <a:latin typeface="Arial"/>
              <a:ea typeface="Arial"/>
              <a:cs typeface="Arial"/>
              <a:sym typeface="Arial"/>
            </a:endParaRPr>
          </a:p>
          <a:p>
            <a:pPr indent="0" lvl="0" marL="0" rtl="0" algn="just">
              <a:spcBef>
                <a:spcPts val="0"/>
              </a:spcBef>
              <a:spcAft>
                <a:spcPts val="0"/>
              </a:spcAft>
              <a:buClr>
                <a:srgbClr val="000000"/>
              </a:buClr>
              <a:buSzPts val="1800"/>
              <a:buChar char="•"/>
            </a:pPr>
            <a:r>
              <a:rPr lang="fr-FR" sz="1800">
                <a:solidFill>
                  <a:srgbClr val="000000"/>
                </a:solidFill>
                <a:latin typeface="Verdana"/>
                <a:ea typeface="Verdana"/>
                <a:cs typeface="Verdana"/>
                <a:sym typeface="Verdana"/>
              </a:rPr>
              <a:t>Test Setup</a:t>
            </a:r>
            <a:endParaRPr/>
          </a:p>
          <a:p>
            <a:pPr indent="-228600" lvl="2" marL="800100" rtl="0" algn="just">
              <a:spcBef>
                <a:spcPts val="0"/>
              </a:spcBef>
              <a:spcAft>
                <a:spcPts val="0"/>
              </a:spcAft>
              <a:buClr>
                <a:srgbClr val="000000"/>
              </a:buClr>
              <a:buSzPts val="1000"/>
              <a:buChar char="•"/>
            </a:pPr>
            <a:r>
              <a:rPr b="0" i="0" lang="fr-FR" sz="1000" u="none" strike="noStrike">
                <a:solidFill>
                  <a:srgbClr val="000000"/>
                </a:solidFill>
                <a:latin typeface="Verdana"/>
                <a:ea typeface="Verdana"/>
                <a:cs typeface="Verdana"/>
                <a:sym typeface="Verdana"/>
              </a:rPr>
              <a:t>Permet d'appeler un ou plusieurs keywords qui seront exécutés avant chaque test case dans la suite de test.</a:t>
            </a:r>
            <a:endParaRPr b="0" i="0" sz="1000" u="none" strike="noStrike">
              <a:latin typeface="Arial"/>
              <a:ea typeface="Arial"/>
              <a:cs typeface="Arial"/>
              <a:sym typeface="Arial"/>
            </a:endParaRPr>
          </a:p>
          <a:p>
            <a:pPr indent="-165100" lvl="2" marL="800100" rtl="0" algn="just">
              <a:spcBef>
                <a:spcPts val="0"/>
              </a:spcBef>
              <a:spcAft>
                <a:spcPts val="0"/>
              </a:spcAft>
              <a:buClr>
                <a:schemeClr val="dk1"/>
              </a:buClr>
              <a:buSzPts val="1000"/>
              <a:buNone/>
            </a:pPr>
            <a:r>
              <a:t/>
            </a:r>
            <a:endParaRPr sz="1000">
              <a:solidFill>
                <a:srgbClr val="000000"/>
              </a:solidFill>
              <a:latin typeface="Verdana"/>
              <a:ea typeface="Verdana"/>
              <a:cs typeface="Verdana"/>
              <a:sym typeface="Verdana"/>
            </a:endParaRPr>
          </a:p>
          <a:p>
            <a:pPr indent="0" lvl="0" marL="0" rtl="0" algn="just">
              <a:spcBef>
                <a:spcPts val="0"/>
              </a:spcBef>
              <a:spcAft>
                <a:spcPts val="0"/>
              </a:spcAft>
              <a:buClr>
                <a:srgbClr val="000000"/>
              </a:buClr>
              <a:buSzPts val="1800"/>
              <a:buChar char="•"/>
            </a:pPr>
            <a:r>
              <a:rPr lang="fr-FR" sz="1800">
                <a:solidFill>
                  <a:srgbClr val="000000"/>
                </a:solidFill>
                <a:latin typeface="Verdana"/>
                <a:ea typeface="Verdana"/>
                <a:cs typeface="Verdana"/>
                <a:sym typeface="Verdana"/>
              </a:rPr>
              <a:t>Test Teardown</a:t>
            </a:r>
            <a:endParaRPr sz="1800">
              <a:solidFill>
                <a:srgbClr val="000000"/>
              </a:solidFill>
              <a:latin typeface="Verdana"/>
              <a:ea typeface="Verdana"/>
              <a:cs typeface="Verdana"/>
              <a:sym typeface="Verdana"/>
            </a:endParaRPr>
          </a:p>
          <a:p>
            <a:pPr indent="-228600" lvl="2" marL="800100" rtl="0" algn="just">
              <a:spcBef>
                <a:spcPts val="0"/>
              </a:spcBef>
              <a:spcAft>
                <a:spcPts val="0"/>
              </a:spcAft>
              <a:buClr>
                <a:srgbClr val="000000"/>
              </a:buClr>
              <a:buSzPts val="1000"/>
              <a:buChar char="•"/>
            </a:pPr>
            <a:r>
              <a:rPr b="0" i="0" lang="fr-FR" sz="1000" u="none" strike="noStrike">
                <a:solidFill>
                  <a:srgbClr val="000000"/>
                </a:solidFill>
                <a:latin typeface="Verdana"/>
                <a:ea typeface="Verdana"/>
                <a:cs typeface="Verdana"/>
                <a:sym typeface="Verdana"/>
              </a:rPr>
              <a:t>Permet d'appeler un ou plusieurs keywords qui seront exécutés aprés chaque test case dans la suite de test.</a:t>
            </a:r>
            <a:endParaRPr b="0" i="0" sz="1000" u="none" strike="noStrike">
              <a:latin typeface="Arial"/>
              <a:ea typeface="Arial"/>
              <a:cs typeface="Arial"/>
              <a:sym typeface="Arial"/>
            </a:endParaRPr>
          </a:p>
          <a:p>
            <a:pPr indent="-165100" lvl="2" marL="800100" rtl="0" algn="just">
              <a:spcBef>
                <a:spcPts val="0"/>
              </a:spcBef>
              <a:spcAft>
                <a:spcPts val="0"/>
              </a:spcAft>
              <a:buClr>
                <a:schemeClr val="dk1"/>
              </a:buClr>
              <a:buSzPts val="1000"/>
              <a:buNone/>
            </a:pPr>
            <a:r>
              <a:t/>
            </a:r>
            <a:endParaRPr sz="1000">
              <a:solidFill>
                <a:srgbClr val="000000"/>
              </a:solidFill>
              <a:latin typeface="Verdana"/>
              <a:ea typeface="Verdana"/>
              <a:cs typeface="Verdana"/>
              <a:sym typeface="Verdan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Tags Dans RobotFramework</a:t>
            </a:r>
            <a:endParaRPr/>
          </a:p>
        </p:txBody>
      </p:sp>
      <p:sp>
        <p:nvSpPr>
          <p:cNvPr id="570" name="Google Shape;570;p7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fr-FR"/>
              <a:t>Sont des textes libre et ils sont utilisées pour :</a:t>
            </a:r>
            <a:endParaRPr/>
          </a:p>
          <a:p>
            <a:pPr indent="-228600" lvl="2" marL="1143000" rtl="0" algn="l">
              <a:spcBef>
                <a:spcPts val="480"/>
              </a:spcBef>
              <a:spcAft>
                <a:spcPts val="0"/>
              </a:spcAft>
              <a:buClr>
                <a:schemeClr val="dk1"/>
              </a:buClr>
              <a:buSzPts val="2400"/>
              <a:buChar char="•"/>
            </a:pPr>
            <a:r>
              <a:rPr lang="fr-FR"/>
              <a:t>Les sont affichées dans les rapports de test, les logs et, dans les données de test, de sorte qu'elles fournissent des métadonnées aux cas de test.</a:t>
            </a:r>
            <a:endParaRPr/>
          </a:p>
          <a:p>
            <a:pPr indent="-228600" lvl="2" marL="1143000" rtl="0" algn="l">
              <a:spcBef>
                <a:spcPts val="480"/>
              </a:spcBef>
              <a:spcAft>
                <a:spcPts val="0"/>
              </a:spcAft>
              <a:buClr>
                <a:schemeClr val="dk1"/>
              </a:buClr>
              <a:buSzPts val="2400"/>
              <a:buChar char="•"/>
            </a:pPr>
            <a:r>
              <a:rPr lang="fr-FR"/>
              <a:t>Les statistiques sur les cas de test (total, réussi, échoué sont automatiquement collectées en fonction des tags).</a:t>
            </a:r>
            <a:endParaRPr/>
          </a:p>
          <a:p>
            <a:pPr indent="-228600" lvl="2" marL="1143000" rtl="0" algn="l">
              <a:spcBef>
                <a:spcPts val="480"/>
              </a:spcBef>
              <a:spcAft>
                <a:spcPts val="0"/>
              </a:spcAft>
              <a:buClr>
                <a:schemeClr val="dk1"/>
              </a:buClr>
              <a:buSzPts val="2400"/>
              <a:buChar char="•"/>
            </a:pPr>
            <a:r>
              <a:rPr lang="fr-FR"/>
              <a:t>Avec les tags, nous pouvons inclure ou exclure des cas de test à exécuter.</a:t>
            </a:r>
            <a:endParaRPr/>
          </a:p>
          <a:p>
            <a:pPr indent="-228600" lvl="2" marL="1143000" rtl="0" algn="l">
              <a:spcBef>
                <a:spcPts val="480"/>
              </a:spcBef>
              <a:spcAft>
                <a:spcPts val="0"/>
              </a:spcAft>
              <a:buClr>
                <a:schemeClr val="dk1"/>
              </a:buClr>
              <a:buSzPts val="2400"/>
              <a:buChar char="•"/>
            </a:pPr>
            <a:r>
              <a:rPr lang="fr-FR"/>
              <a:t>Avec les tags, nous pouvons spécifier quels cas de test doivent être ignorés.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Utilisation desTags</a:t>
            </a:r>
            <a:endParaRPr/>
          </a:p>
        </p:txBody>
      </p:sp>
      <p:sp>
        <p:nvSpPr>
          <p:cNvPr id="576" name="Google Shape;576;p7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rgbClr val="000000"/>
              </a:buClr>
              <a:buSzPct val="100000"/>
              <a:buChar char="•"/>
            </a:pPr>
            <a:r>
              <a:rPr b="0" i="1" lang="fr-FR">
                <a:solidFill>
                  <a:srgbClr val="000000"/>
                </a:solidFill>
                <a:latin typeface="Times New Roman"/>
                <a:ea typeface="Times New Roman"/>
                <a:cs typeface="Times New Roman"/>
                <a:sym typeface="Times New Roman"/>
              </a:rPr>
              <a:t>Force Tags</a:t>
            </a:r>
            <a:r>
              <a:rPr b="0" i="0" lang="fr-FR">
                <a:solidFill>
                  <a:srgbClr val="000000"/>
                </a:solidFill>
                <a:latin typeface="Times New Roman"/>
                <a:ea typeface="Times New Roman"/>
                <a:cs typeface="Times New Roman"/>
                <a:sym typeface="Times New Roman"/>
              </a:rPr>
              <a:t> dans la section Setting</a:t>
            </a:r>
            <a:endParaRPr/>
          </a:p>
          <a:p>
            <a:pPr indent="-228600" lvl="2" marL="1143000" rtl="0" algn="l">
              <a:spcBef>
                <a:spcPts val="336"/>
              </a:spcBef>
              <a:spcAft>
                <a:spcPts val="0"/>
              </a:spcAft>
              <a:buClr>
                <a:srgbClr val="000000"/>
              </a:buClr>
              <a:buSzPct val="100000"/>
              <a:buChar char="•"/>
            </a:pPr>
            <a:r>
              <a:rPr b="0" i="0" lang="fr-FR">
                <a:solidFill>
                  <a:srgbClr val="000000"/>
                </a:solidFill>
                <a:latin typeface="Times New Roman"/>
                <a:ea typeface="Times New Roman"/>
                <a:cs typeface="Times New Roman"/>
                <a:sym typeface="Times New Roman"/>
              </a:rPr>
              <a:t>Tous les cas de test dans un fichier de cas de test avec ce paramètre reçoivent le tag spécifiées. S'il est utilisé dans le fichier d'initialisation de la suite de tests, tous les cas de test des sous-suites de tests reçoivent ce tag.</a:t>
            </a:r>
            <a:endParaRPr/>
          </a:p>
          <a:p>
            <a:pPr indent="-342900" lvl="0" marL="342900" rtl="0" algn="l">
              <a:spcBef>
                <a:spcPts val="448"/>
              </a:spcBef>
              <a:spcAft>
                <a:spcPts val="0"/>
              </a:spcAft>
              <a:buClr>
                <a:srgbClr val="000000"/>
              </a:buClr>
              <a:buSzPct val="100000"/>
              <a:buChar char="•"/>
            </a:pPr>
            <a:r>
              <a:rPr b="0" i="1" lang="fr-FR">
                <a:solidFill>
                  <a:srgbClr val="000000"/>
                </a:solidFill>
                <a:latin typeface="Times New Roman"/>
                <a:ea typeface="Times New Roman"/>
                <a:cs typeface="Times New Roman"/>
                <a:sym typeface="Times New Roman"/>
              </a:rPr>
              <a:t>Default Tags</a:t>
            </a:r>
            <a:r>
              <a:rPr b="0" i="0" lang="fr-FR">
                <a:solidFill>
                  <a:srgbClr val="000000"/>
                </a:solidFill>
                <a:latin typeface="Times New Roman"/>
                <a:ea typeface="Times New Roman"/>
                <a:cs typeface="Times New Roman"/>
                <a:sym typeface="Times New Roman"/>
              </a:rPr>
              <a:t> dans la section Setting</a:t>
            </a:r>
            <a:endParaRPr/>
          </a:p>
          <a:p>
            <a:pPr indent="-228600" lvl="2" marL="1143000" rtl="0" algn="l">
              <a:spcBef>
                <a:spcPts val="336"/>
              </a:spcBef>
              <a:spcAft>
                <a:spcPts val="0"/>
              </a:spcAft>
              <a:buClr>
                <a:srgbClr val="000000"/>
              </a:buClr>
              <a:buSzPct val="100000"/>
              <a:buChar char="•"/>
            </a:pPr>
            <a:r>
              <a:rPr b="0" i="0" lang="fr-FR">
                <a:solidFill>
                  <a:srgbClr val="000000"/>
                </a:solidFill>
                <a:latin typeface="Times New Roman"/>
                <a:ea typeface="Times New Roman"/>
                <a:cs typeface="Times New Roman"/>
                <a:sym typeface="Times New Roman"/>
              </a:rPr>
              <a:t>Les cas de test qui n'ont pas de paramètre [Tags] obtiennent ces tags. Les tags par défaut ne sont pas prises en charge dans les fichiers d'initialisation de la suite de tests.</a:t>
            </a:r>
            <a:endParaRPr/>
          </a:p>
          <a:p>
            <a:pPr indent="-342900" lvl="0" marL="342900" rtl="0" algn="l">
              <a:spcBef>
                <a:spcPts val="448"/>
              </a:spcBef>
              <a:spcAft>
                <a:spcPts val="0"/>
              </a:spcAft>
              <a:buClr>
                <a:srgbClr val="000000"/>
              </a:buClr>
              <a:buSzPct val="100000"/>
              <a:buChar char="•"/>
            </a:pPr>
            <a:r>
              <a:rPr b="0" i="1" lang="fr-FR">
                <a:solidFill>
                  <a:srgbClr val="000000"/>
                </a:solidFill>
                <a:latin typeface="Times New Roman"/>
                <a:ea typeface="Times New Roman"/>
                <a:cs typeface="Times New Roman"/>
                <a:sym typeface="Times New Roman"/>
              </a:rPr>
              <a:t>[Tags]</a:t>
            </a:r>
            <a:r>
              <a:rPr b="0" i="0" lang="fr-FR">
                <a:solidFill>
                  <a:srgbClr val="000000"/>
                </a:solidFill>
                <a:latin typeface="Times New Roman"/>
                <a:ea typeface="Times New Roman"/>
                <a:cs typeface="Times New Roman"/>
                <a:sym typeface="Times New Roman"/>
              </a:rPr>
              <a:t> dans la section Test Case</a:t>
            </a:r>
            <a:endParaRPr/>
          </a:p>
          <a:p>
            <a:pPr indent="-228600" lvl="2" marL="1143000" rtl="0" algn="l">
              <a:spcBef>
                <a:spcPts val="336"/>
              </a:spcBef>
              <a:spcAft>
                <a:spcPts val="0"/>
              </a:spcAft>
              <a:buClr>
                <a:schemeClr val="dk1"/>
              </a:buClr>
              <a:buSzPct val="100000"/>
              <a:buChar char="•"/>
            </a:pPr>
            <a:r>
              <a:rPr lang="fr-FR"/>
              <a:t>Un cas de test a toujours ces tags. il est possible de remplacer tags par défaut en utilisant une valeur vide. Il est également possible d'utiliser la valeur NONE pour remplacer les tags par défaut.</a:t>
            </a:r>
            <a:endParaRPr/>
          </a:p>
          <a:p>
            <a:pPr indent="-121919" lvl="2" marL="1143000" rtl="0" algn="l">
              <a:spcBef>
                <a:spcPts val="336"/>
              </a:spcBef>
              <a:spcAft>
                <a:spcPts val="0"/>
              </a:spcAft>
              <a:buClr>
                <a:schemeClr val="dk1"/>
              </a:buClr>
              <a:buSzPct val="100000"/>
              <a:buNone/>
            </a:pPr>
            <a:r>
              <a:t/>
            </a:r>
            <a:endParaRPr/>
          </a:p>
          <a:p>
            <a:pPr indent="-342900" lvl="0" marL="342900" rtl="0" algn="l">
              <a:spcBef>
                <a:spcPts val="448"/>
              </a:spcBef>
              <a:spcAft>
                <a:spcPts val="0"/>
              </a:spcAft>
              <a:buClr>
                <a:schemeClr val="dk1"/>
              </a:buClr>
              <a:buSzPct val="100000"/>
              <a:buFont typeface="Noto Sans Symbols"/>
              <a:buChar char="⮚"/>
            </a:pPr>
            <a:r>
              <a:rPr lang="fr-FR"/>
              <a:t>Set Tags, Remove Tags, Fail and Pass</a:t>
            </a:r>
            <a:endParaRPr/>
          </a:p>
          <a:p>
            <a:pPr indent="-285750" lvl="1" marL="742950" rtl="0" algn="l">
              <a:spcBef>
                <a:spcPts val="392"/>
              </a:spcBef>
              <a:spcAft>
                <a:spcPts val="0"/>
              </a:spcAft>
              <a:buClr>
                <a:schemeClr val="dk1"/>
              </a:buClr>
              <a:buSzPct val="100000"/>
              <a:buFont typeface="Noto Sans Symbols"/>
              <a:buChar char="⮚"/>
            </a:pPr>
            <a:r>
              <a:rPr lang="fr-FR"/>
              <a:t>Sont des keyword dans BuiltIn sont utilisés pour manipuler les tags dynamiquement durant l’exécution des tests.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73"/>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Importation de librairies</a:t>
            </a:r>
            <a:endParaRPr/>
          </a:p>
        </p:txBody>
      </p:sp>
      <p:sp>
        <p:nvSpPr>
          <p:cNvPr id="582" name="Google Shape;582;p73"/>
          <p:cNvSpPr txBox="1"/>
          <p:nvPr>
            <p:ph idx="1" type="body"/>
          </p:nvPr>
        </p:nvSpPr>
        <p:spPr>
          <a:xfrm>
            <a:off x="442190" y="1268760"/>
            <a:ext cx="8229600" cy="5400600"/>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Char char="•"/>
            </a:pPr>
            <a:r>
              <a:rPr lang="fr-FR"/>
              <a:t>Les Librairies sont généralement importées en utilisant </a:t>
            </a:r>
            <a:r>
              <a:rPr b="1" i="1" lang="fr-FR"/>
              <a:t>Library</a:t>
            </a:r>
            <a:r>
              <a:rPr lang="fr-FR"/>
              <a:t> dans Settings, mais il est également possible d'utiliser le mot-clé </a:t>
            </a:r>
            <a:r>
              <a:rPr b="1" i="1" lang="fr-FR"/>
              <a:t>Import Library.</a:t>
            </a:r>
            <a:endParaRPr/>
          </a:p>
          <a:p>
            <a:pPr indent="-342900" lvl="0" marL="342900" rtl="0" algn="l">
              <a:spcBef>
                <a:spcPts val="400"/>
              </a:spcBef>
              <a:spcAft>
                <a:spcPts val="0"/>
              </a:spcAft>
              <a:buClr>
                <a:schemeClr val="dk1"/>
              </a:buClr>
              <a:buSzPct val="100000"/>
              <a:buChar char="•"/>
            </a:pPr>
            <a:r>
              <a:rPr lang="fr-FR"/>
              <a:t>Utilisation </a:t>
            </a:r>
            <a:r>
              <a:rPr b="1" i="1" lang="fr-FR"/>
              <a:t>Library</a:t>
            </a:r>
            <a:r>
              <a:rPr lang="fr-FR"/>
              <a:t> dans Settings: </a:t>
            </a:r>
            <a:endParaRPr/>
          </a:p>
          <a:p>
            <a:pPr indent="-228600" lvl="2" marL="1143000" rtl="0" algn="l">
              <a:spcBef>
                <a:spcPts val="300"/>
              </a:spcBef>
              <a:spcAft>
                <a:spcPts val="0"/>
              </a:spcAft>
              <a:buClr>
                <a:schemeClr val="dk1"/>
              </a:buClr>
              <a:buSzPct val="100000"/>
              <a:buChar char="•"/>
            </a:pPr>
            <a:r>
              <a:rPr lang="fr-FR"/>
              <a:t>*** Settings ***</a:t>
            </a:r>
            <a:endParaRPr/>
          </a:p>
          <a:p>
            <a:pPr indent="-228600" lvl="2" marL="1143000" rtl="0" algn="l">
              <a:spcBef>
                <a:spcPts val="300"/>
              </a:spcBef>
              <a:spcAft>
                <a:spcPts val="0"/>
              </a:spcAft>
              <a:buClr>
                <a:schemeClr val="dk1"/>
              </a:buClr>
              <a:buSzPct val="100000"/>
              <a:buChar char="•"/>
            </a:pPr>
            <a:r>
              <a:rPr lang="fr-FR"/>
              <a:t>Library    OperatingSystem</a:t>
            </a:r>
            <a:endParaRPr/>
          </a:p>
          <a:p>
            <a:pPr indent="-228600" lvl="2" marL="1143000" rtl="0" algn="l">
              <a:spcBef>
                <a:spcPts val="300"/>
              </a:spcBef>
              <a:spcAft>
                <a:spcPts val="0"/>
              </a:spcAft>
              <a:buClr>
                <a:schemeClr val="dk1"/>
              </a:buClr>
              <a:buSzPct val="100000"/>
              <a:buChar char="•"/>
            </a:pPr>
            <a:r>
              <a:rPr lang="fr-FR"/>
              <a:t>Library    my.package.TestLibrary</a:t>
            </a:r>
            <a:endParaRPr/>
          </a:p>
          <a:p>
            <a:pPr indent="-228600" lvl="2" marL="1143000" rtl="0" algn="l">
              <a:spcBef>
                <a:spcPts val="300"/>
              </a:spcBef>
              <a:spcAft>
                <a:spcPts val="0"/>
              </a:spcAft>
              <a:buClr>
                <a:schemeClr val="dk1"/>
              </a:buClr>
              <a:buSzPct val="100000"/>
              <a:buChar char="•"/>
            </a:pPr>
            <a:r>
              <a:rPr lang="fr-FR"/>
              <a:t>Library    MyLibrary    arg1    arg2</a:t>
            </a:r>
            <a:endParaRPr/>
          </a:p>
          <a:p>
            <a:pPr indent="-228600" lvl="2" marL="1143000" rtl="0" algn="l">
              <a:spcBef>
                <a:spcPts val="300"/>
              </a:spcBef>
              <a:spcAft>
                <a:spcPts val="0"/>
              </a:spcAft>
              <a:buClr>
                <a:schemeClr val="dk1"/>
              </a:buClr>
              <a:buSzPct val="100000"/>
              <a:buChar char="•"/>
            </a:pPr>
            <a:r>
              <a:rPr lang="fr-FR"/>
              <a:t>Library    ${LIBRARY}</a:t>
            </a:r>
            <a:endParaRPr/>
          </a:p>
          <a:p>
            <a:pPr indent="0" lvl="2" marL="914400" rtl="0" algn="l">
              <a:spcBef>
                <a:spcPts val="300"/>
              </a:spcBef>
              <a:spcAft>
                <a:spcPts val="0"/>
              </a:spcAft>
              <a:buClr>
                <a:schemeClr val="dk1"/>
              </a:buClr>
              <a:buSzPct val="100000"/>
              <a:buNone/>
            </a:pPr>
            <a:r>
              <a:t/>
            </a:r>
            <a:endParaRPr/>
          </a:p>
          <a:p>
            <a:pPr indent="-342900" lvl="0" marL="342900" rtl="0" algn="l">
              <a:spcBef>
                <a:spcPts val="400"/>
              </a:spcBef>
              <a:spcAft>
                <a:spcPts val="0"/>
              </a:spcAft>
              <a:buClr>
                <a:schemeClr val="dk1"/>
              </a:buClr>
              <a:buSzPct val="100000"/>
              <a:buChar char="•"/>
            </a:pPr>
            <a:r>
              <a:rPr lang="fr-FR"/>
              <a:t>Utilisation du keyword </a:t>
            </a:r>
            <a:r>
              <a:rPr b="1" i="1" lang="fr-FR"/>
              <a:t>Import Library </a:t>
            </a:r>
            <a:r>
              <a:rPr lang="fr-FR"/>
              <a:t>: </a:t>
            </a:r>
            <a:endParaRPr/>
          </a:p>
          <a:p>
            <a:pPr indent="-228600" lvl="2" marL="1143000" rtl="0" algn="l">
              <a:spcBef>
                <a:spcPts val="300"/>
              </a:spcBef>
              <a:spcAft>
                <a:spcPts val="0"/>
              </a:spcAft>
              <a:buClr>
                <a:schemeClr val="dk1"/>
              </a:buClr>
              <a:buSzPct val="100000"/>
              <a:buChar char="•"/>
            </a:pPr>
            <a:r>
              <a:rPr lang="fr-FR"/>
              <a:t>*** Test Cases ***</a:t>
            </a:r>
            <a:endParaRPr/>
          </a:p>
          <a:p>
            <a:pPr indent="-228600" lvl="2" marL="1143000" rtl="0" algn="l">
              <a:spcBef>
                <a:spcPts val="300"/>
              </a:spcBef>
              <a:spcAft>
                <a:spcPts val="0"/>
              </a:spcAft>
              <a:buClr>
                <a:schemeClr val="dk1"/>
              </a:buClr>
              <a:buSzPct val="100000"/>
              <a:buChar char="•"/>
            </a:pPr>
            <a:r>
              <a:rPr lang="fr-FR"/>
              <a:t>Example</a:t>
            </a:r>
            <a:endParaRPr/>
          </a:p>
          <a:p>
            <a:pPr indent="-228600" lvl="2" marL="1143000" rtl="0" algn="l">
              <a:spcBef>
                <a:spcPts val="300"/>
              </a:spcBef>
              <a:spcAft>
                <a:spcPts val="0"/>
              </a:spcAft>
              <a:buClr>
                <a:schemeClr val="dk1"/>
              </a:buClr>
              <a:buSzPct val="100000"/>
              <a:buChar char="•"/>
            </a:pPr>
            <a:r>
              <a:rPr lang="fr-FR"/>
              <a:t>    Do Something</a:t>
            </a:r>
            <a:endParaRPr/>
          </a:p>
          <a:p>
            <a:pPr indent="-228600" lvl="2" marL="1143000" rtl="0" algn="l">
              <a:spcBef>
                <a:spcPts val="300"/>
              </a:spcBef>
              <a:spcAft>
                <a:spcPts val="0"/>
              </a:spcAft>
              <a:buClr>
                <a:schemeClr val="dk1"/>
              </a:buClr>
              <a:buSzPct val="100000"/>
              <a:buChar char="•"/>
            </a:pPr>
            <a:r>
              <a:rPr lang="fr-FR"/>
              <a:t>    Import Library    MyLibrary    arg1    arg2</a:t>
            </a:r>
            <a:endParaRPr/>
          </a:p>
          <a:p>
            <a:pPr indent="-228600" lvl="2" marL="1143000" rtl="0" algn="l">
              <a:spcBef>
                <a:spcPts val="300"/>
              </a:spcBef>
              <a:spcAft>
                <a:spcPts val="0"/>
              </a:spcAft>
              <a:buClr>
                <a:schemeClr val="dk1"/>
              </a:buClr>
              <a:buSzPct val="100000"/>
              <a:buChar char="•"/>
            </a:pPr>
            <a:r>
              <a:rPr lang="fr-FR"/>
              <a:t>    KW From MyLibrary</a:t>
            </a:r>
            <a:endParaRPr/>
          </a:p>
          <a:p>
            <a:pPr indent="-342900" lvl="0" marL="342900" rtl="0" algn="l">
              <a:spcBef>
                <a:spcPts val="400"/>
              </a:spcBef>
              <a:spcAft>
                <a:spcPts val="0"/>
              </a:spcAft>
              <a:buClr>
                <a:schemeClr val="dk1"/>
              </a:buClr>
              <a:buSzPct val="100000"/>
              <a:buChar char="•"/>
            </a:pPr>
            <a:r>
              <a:rPr lang="fr-FR"/>
              <a:t>Utilisation du path : </a:t>
            </a:r>
            <a:endParaRPr/>
          </a:p>
          <a:p>
            <a:pPr indent="-228600" lvl="2" marL="1143000" rtl="0" algn="l">
              <a:spcBef>
                <a:spcPts val="300"/>
              </a:spcBef>
              <a:spcAft>
                <a:spcPts val="0"/>
              </a:spcAft>
              <a:buClr>
                <a:schemeClr val="dk1"/>
              </a:buClr>
              <a:buSzPct val="100000"/>
              <a:buChar char="•"/>
            </a:pPr>
            <a:r>
              <a:rPr lang="fr-FR"/>
              <a:t>*** Settings ***</a:t>
            </a:r>
            <a:endParaRPr/>
          </a:p>
          <a:p>
            <a:pPr indent="-228600" lvl="2" marL="1143000" rtl="0" algn="l">
              <a:spcBef>
                <a:spcPts val="300"/>
              </a:spcBef>
              <a:spcAft>
                <a:spcPts val="0"/>
              </a:spcAft>
              <a:buClr>
                <a:schemeClr val="dk1"/>
              </a:buClr>
              <a:buSzPct val="100000"/>
              <a:buChar char="•"/>
            </a:pPr>
            <a:r>
              <a:rPr lang="fr-FR"/>
              <a:t>Library    PythonLibrary.py</a:t>
            </a:r>
            <a:endParaRPr/>
          </a:p>
          <a:p>
            <a:pPr indent="-228600" lvl="2" marL="1143000" rtl="0" algn="l">
              <a:spcBef>
                <a:spcPts val="300"/>
              </a:spcBef>
              <a:spcAft>
                <a:spcPts val="0"/>
              </a:spcAft>
              <a:buClr>
                <a:schemeClr val="dk1"/>
              </a:buClr>
              <a:buSzPct val="100000"/>
              <a:buChar char="•"/>
            </a:pPr>
            <a:r>
              <a:rPr lang="fr-FR"/>
              <a:t>Library    /absolute/path/JavaLibrary.java</a:t>
            </a:r>
            <a:endParaRPr/>
          </a:p>
          <a:p>
            <a:pPr indent="-228600" lvl="2" marL="1143000" rtl="0" algn="l">
              <a:spcBef>
                <a:spcPts val="300"/>
              </a:spcBef>
              <a:spcAft>
                <a:spcPts val="0"/>
              </a:spcAft>
              <a:buClr>
                <a:schemeClr val="dk1"/>
              </a:buClr>
              <a:buSzPct val="100000"/>
              <a:buChar char="•"/>
            </a:pPr>
            <a:r>
              <a:rPr lang="fr-FR"/>
              <a:t>Library    relative/path/PythonDirLib/    possible    arguments</a:t>
            </a:r>
            <a:endParaRPr/>
          </a:p>
          <a:p>
            <a:pPr indent="-228600" lvl="2" marL="1143000" rtl="0" algn="l">
              <a:spcBef>
                <a:spcPts val="300"/>
              </a:spcBef>
              <a:spcAft>
                <a:spcPts val="0"/>
              </a:spcAft>
              <a:buClr>
                <a:schemeClr val="dk1"/>
              </a:buClr>
              <a:buSzPct val="100000"/>
              <a:buChar char="•"/>
            </a:pPr>
            <a:r>
              <a:rPr lang="fr-FR"/>
              <a:t>Library    ${RESOURCES}/Example.class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74"/>
          <p:cNvSpPr txBox="1"/>
          <p:nvPr>
            <p:ph type="ctrTitle"/>
          </p:nvPr>
        </p:nvSpPr>
        <p:spPr>
          <a:xfrm>
            <a:off x="755576" y="2708920"/>
            <a:ext cx="7772400" cy="1470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br>
              <a:rPr lang="fr-FR"/>
            </a:br>
            <a:br>
              <a:rPr lang="fr-FR"/>
            </a:br>
            <a:r>
              <a:rPr lang="fr-FR"/>
              <a:t>Robot Framework :</a:t>
            </a:r>
            <a:br>
              <a:rPr lang="fr-FR"/>
            </a:br>
            <a:r>
              <a:rPr lang="fr-FR"/>
              <a:t>Les librairies standard</a:t>
            </a:r>
            <a:br>
              <a:rPr b="1" lang="fr-FR"/>
            </a:br>
            <a:br>
              <a:rPr b="1" lang="fr-FR"/>
            </a:br>
            <a:endParaRPr/>
          </a:p>
        </p:txBody>
      </p:sp>
      <p:pic>
        <p:nvPicPr>
          <p:cNvPr id="588" name="Google Shape;588;p74"/>
          <p:cNvPicPr preferRelativeResize="0"/>
          <p:nvPr/>
        </p:nvPicPr>
        <p:blipFill rotWithShape="1">
          <a:blip r:embed="rId3">
            <a:alphaModFix/>
          </a:blip>
          <a:srcRect b="0" l="0" r="0" t="0"/>
          <a:stretch/>
        </p:blipFill>
        <p:spPr>
          <a:xfrm>
            <a:off x="3347864" y="260648"/>
            <a:ext cx="2091056" cy="2222569"/>
          </a:xfrm>
          <a:prstGeom prst="rect">
            <a:avLst/>
          </a:prstGeom>
          <a:noFill/>
          <a:ln>
            <a:noFill/>
          </a:ln>
        </p:spPr>
      </p:pic>
      <p:sp>
        <p:nvSpPr>
          <p:cNvPr id="589" name="Google Shape;589;p74"/>
          <p:cNvSpPr/>
          <p:nvPr/>
        </p:nvSpPr>
        <p:spPr>
          <a:xfrm>
            <a:off x="2915816" y="4178945"/>
            <a:ext cx="4572000" cy="1200329"/>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484849"/>
              </a:buClr>
              <a:buSzPts val="1800"/>
              <a:buFont typeface="Noto Sans Symbols"/>
              <a:buChar char="▪"/>
            </a:pPr>
            <a:r>
              <a:rPr lang="fr-FR" sz="1800">
                <a:solidFill>
                  <a:srgbClr val="484849"/>
                </a:solidFill>
                <a:latin typeface="Roboto"/>
                <a:ea typeface="Roboto"/>
                <a:cs typeface="Roboto"/>
                <a:sym typeface="Roboto"/>
              </a:rPr>
              <a:t>Panorama des librairies standard</a:t>
            </a:r>
            <a:endParaRPr/>
          </a:p>
          <a:p>
            <a:pPr indent="-285750" lvl="0" marL="285750" marR="0" rtl="0" algn="l">
              <a:spcBef>
                <a:spcPts val="0"/>
              </a:spcBef>
              <a:spcAft>
                <a:spcPts val="0"/>
              </a:spcAft>
              <a:buClr>
                <a:srgbClr val="484849"/>
              </a:buClr>
              <a:buSzPts val="1800"/>
              <a:buFont typeface="Noto Sans Symbols"/>
              <a:buChar char="▪"/>
            </a:pPr>
            <a:r>
              <a:rPr lang="fr-FR" sz="1800">
                <a:solidFill>
                  <a:srgbClr val="484849"/>
                </a:solidFill>
                <a:latin typeface="Roboto"/>
                <a:ea typeface="Roboto"/>
                <a:cs typeface="Roboto"/>
                <a:sym typeface="Roboto"/>
              </a:rPr>
              <a:t>Built-in (gestion des tests)</a:t>
            </a:r>
            <a:endParaRPr/>
          </a:p>
          <a:p>
            <a:pPr indent="-285750" lvl="0" marL="285750" marR="0" rtl="0" algn="l">
              <a:spcBef>
                <a:spcPts val="0"/>
              </a:spcBef>
              <a:spcAft>
                <a:spcPts val="0"/>
              </a:spcAft>
              <a:buClr>
                <a:srgbClr val="484849"/>
              </a:buClr>
              <a:buSzPts val="1800"/>
              <a:buFont typeface="Noto Sans Symbols"/>
              <a:buChar char="▪"/>
            </a:pPr>
            <a:r>
              <a:rPr lang="fr-FR" sz="1800">
                <a:solidFill>
                  <a:srgbClr val="484849"/>
                </a:solidFill>
                <a:latin typeface="Roboto"/>
                <a:ea typeface="Roboto"/>
                <a:cs typeface="Roboto"/>
                <a:sym typeface="Roboto"/>
              </a:rPr>
              <a:t>ScreenShot</a:t>
            </a:r>
            <a:endParaRPr sz="1800">
              <a:solidFill>
                <a:srgbClr val="484849"/>
              </a:solidFill>
              <a:latin typeface="Roboto"/>
              <a:ea typeface="Roboto"/>
              <a:cs typeface="Roboto"/>
              <a:sym typeface="Roboto"/>
            </a:endParaRPr>
          </a:p>
          <a:p>
            <a:pPr indent="-285750" lvl="0" marL="285750" marR="0" rtl="0" algn="l">
              <a:spcBef>
                <a:spcPts val="0"/>
              </a:spcBef>
              <a:spcAft>
                <a:spcPts val="0"/>
              </a:spcAft>
              <a:buClr>
                <a:srgbClr val="484849"/>
              </a:buClr>
              <a:buSzPts val="1800"/>
              <a:buFont typeface="Noto Sans Symbols"/>
              <a:buChar char="▪"/>
            </a:pPr>
            <a:r>
              <a:rPr lang="fr-FR" sz="1800">
                <a:solidFill>
                  <a:srgbClr val="484849"/>
                </a:solidFill>
                <a:latin typeface="Roboto"/>
                <a:ea typeface="Roboto"/>
                <a:cs typeface="Roboto"/>
                <a:sym typeface="Roboto"/>
              </a:rPr>
              <a:t>Dialogs</a:t>
            </a:r>
            <a:endParaRPr sz="18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Les librairies standard</a:t>
            </a:r>
            <a:endParaRPr/>
          </a:p>
        </p:txBody>
      </p:sp>
      <p:sp>
        <p:nvSpPr>
          <p:cNvPr id="596" name="Google Shape;596;p75"/>
          <p:cNvSpPr txBox="1"/>
          <p:nvPr>
            <p:ph idx="1" type="body"/>
          </p:nvPr>
        </p:nvSpPr>
        <p:spPr>
          <a:xfrm>
            <a:off x="457200" y="1268760"/>
            <a:ext cx="8229600" cy="48573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fr-FR"/>
              <a:t>Certaines librairies de test sont distribuées avec Robot Framework et sont appelées librairies standard. La librairie BuiltIn est spécial, car il est utilisé automatiquement et ne nécessite pas d’être importé. Ses mots-clés sont toujours disponibles. Les autres librairies standards doivent être importées de la même manière que les autres librairies, mais il n'est pas nécessaire de les installer.</a:t>
            </a:r>
            <a:endParaRPr/>
          </a:p>
          <a:p>
            <a:pPr indent="0" lvl="0" marL="0" rtl="0" algn="l">
              <a:spcBef>
                <a:spcPts val="448"/>
              </a:spcBef>
              <a:spcAft>
                <a:spcPts val="0"/>
              </a:spcAft>
              <a:buClr>
                <a:schemeClr val="dk1"/>
              </a:buClr>
              <a:buSzPct val="100000"/>
              <a:buNone/>
            </a:pPr>
            <a:r>
              <a:t/>
            </a:r>
            <a:endParaRPr/>
          </a:p>
          <a:p>
            <a:pPr indent="-228600" lvl="2" marL="1143000" rtl="0" algn="l">
              <a:spcBef>
                <a:spcPts val="336"/>
              </a:spcBef>
              <a:spcAft>
                <a:spcPts val="0"/>
              </a:spcAft>
              <a:buClr>
                <a:schemeClr val="dk1"/>
              </a:buClr>
              <a:buSzPct val="100000"/>
              <a:buChar char="•"/>
            </a:pPr>
            <a:r>
              <a:rPr lang="fr-FR"/>
              <a:t>BuiltIn</a:t>
            </a:r>
            <a:endParaRPr/>
          </a:p>
          <a:p>
            <a:pPr indent="-228600" lvl="2" marL="1143000" rtl="0" algn="l">
              <a:spcBef>
                <a:spcPts val="336"/>
              </a:spcBef>
              <a:spcAft>
                <a:spcPts val="0"/>
              </a:spcAft>
              <a:buClr>
                <a:schemeClr val="dk1"/>
              </a:buClr>
              <a:buSzPct val="100000"/>
              <a:buChar char="•"/>
            </a:pPr>
            <a:r>
              <a:rPr lang="fr-FR"/>
              <a:t>Collections</a:t>
            </a:r>
            <a:endParaRPr/>
          </a:p>
          <a:p>
            <a:pPr indent="-228600" lvl="2" marL="1143000" rtl="0" algn="l">
              <a:spcBef>
                <a:spcPts val="336"/>
              </a:spcBef>
              <a:spcAft>
                <a:spcPts val="0"/>
              </a:spcAft>
              <a:buClr>
                <a:schemeClr val="dk1"/>
              </a:buClr>
              <a:buSzPct val="100000"/>
              <a:buChar char="•"/>
            </a:pPr>
            <a:r>
              <a:rPr lang="fr-FR"/>
              <a:t>DateTime</a:t>
            </a:r>
            <a:endParaRPr/>
          </a:p>
          <a:p>
            <a:pPr indent="-228600" lvl="2" marL="1143000" rtl="0" algn="l">
              <a:spcBef>
                <a:spcPts val="336"/>
              </a:spcBef>
              <a:spcAft>
                <a:spcPts val="0"/>
              </a:spcAft>
              <a:buClr>
                <a:schemeClr val="dk1"/>
              </a:buClr>
              <a:buSzPct val="100000"/>
              <a:buChar char="•"/>
            </a:pPr>
            <a:r>
              <a:rPr lang="fr-FR"/>
              <a:t>Process</a:t>
            </a:r>
            <a:endParaRPr/>
          </a:p>
          <a:p>
            <a:pPr indent="-228600" lvl="2" marL="1143000" rtl="0" algn="l">
              <a:spcBef>
                <a:spcPts val="336"/>
              </a:spcBef>
              <a:spcAft>
                <a:spcPts val="0"/>
              </a:spcAft>
              <a:buClr>
                <a:schemeClr val="dk1"/>
              </a:buClr>
              <a:buSzPct val="100000"/>
              <a:buChar char="•"/>
            </a:pPr>
            <a:r>
              <a:rPr lang="fr-FR"/>
              <a:t>Screenshot</a:t>
            </a:r>
            <a:endParaRPr/>
          </a:p>
          <a:p>
            <a:pPr indent="-228600" lvl="2" marL="1143000" rtl="0" algn="l">
              <a:spcBef>
                <a:spcPts val="336"/>
              </a:spcBef>
              <a:spcAft>
                <a:spcPts val="0"/>
              </a:spcAft>
              <a:buClr>
                <a:schemeClr val="dk1"/>
              </a:buClr>
              <a:buSzPct val="100000"/>
              <a:buChar char="•"/>
            </a:pPr>
            <a:r>
              <a:rPr lang="fr-FR"/>
              <a:t>String</a:t>
            </a:r>
            <a:endParaRPr/>
          </a:p>
          <a:p>
            <a:pPr indent="-228600" lvl="2" marL="1143000" rtl="0" algn="l">
              <a:spcBef>
                <a:spcPts val="336"/>
              </a:spcBef>
              <a:spcAft>
                <a:spcPts val="0"/>
              </a:spcAft>
              <a:buClr>
                <a:schemeClr val="dk1"/>
              </a:buClr>
              <a:buSzPct val="100000"/>
              <a:buChar char="•"/>
            </a:pPr>
            <a:r>
              <a:rPr lang="fr-FR"/>
              <a:t>Telnet</a:t>
            </a:r>
            <a:endParaRPr/>
          </a:p>
          <a:p>
            <a:pPr indent="-228600" lvl="2" marL="1143000" rtl="0" algn="l">
              <a:spcBef>
                <a:spcPts val="336"/>
              </a:spcBef>
              <a:spcAft>
                <a:spcPts val="0"/>
              </a:spcAft>
              <a:buClr>
                <a:schemeClr val="dk1"/>
              </a:buClr>
              <a:buSzPct val="100000"/>
              <a:buChar char="•"/>
            </a:pPr>
            <a:r>
              <a:rPr lang="fr-FR"/>
              <a:t>XML</a:t>
            </a:r>
            <a:endParaRPr/>
          </a:p>
          <a:p>
            <a:pPr indent="0" lvl="2" marL="914400" rtl="0" algn="l">
              <a:spcBef>
                <a:spcPts val="336"/>
              </a:spcBef>
              <a:spcAft>
                <a:spcPts val="0"/>
              </a:spcAft>
              <a:buClr>
                <a:schemeClr val="dk1"/>
              </a:buClr>
              <a:buSzPct val="100000"/>
              <a:buNone/>
            </a:pPr>
            <a:r>
              <a:t/>
            </a:r>
            <a:endParaRPr/>
          </a:p>
          <a:p>
            <a:pPr indent="0" lvl="2" marL="914400" rtl="0" algn="l">
              <a:spcBef>
                <a:spcPts val="336"/>
              </a:spcBef>
              <a:spcAft>
                <a:spcPts val="0"/>
              </a:spcAft>
              <a:buClr>
                <a:srgbClr val="00B0F0"/>
              </a:buClr>
              <a:buSzPct val="100000"/>
              <a:buNone/>
            </a:pPr>
            <a:r>
              <a:rPr lang="fr-FR" u="sng">
                <a:solidFill>
                  <a:srgbClr val="00B0F0"/>
                </a:solidFill>
              </a:rPr>
              <a:t>https://robotframework.org/robotframework/</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76"/>
          <p:cNvSpPr txBox="1"/>
          <p:nvPr>
            <p:ph type="ctrTitle"/>
          </p:nvPr>
        </p:nvSpPr>
        <p:spPr>
          <a:xfrm>
            <a:off x="755576" y="2708920"/>
            <a:ext cx="7772400" cy="1470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br>
              <a:rPr lang="fr-FR"/>
            </a:br>
            <a:r>
              <a:rPr lang="fr-FR"/>
              <a:t>Robot Framework :</a:t>
            </a:r>
            <a:br>
              <a:rPr lang="fr-FR"/>
            </a:br>
            <a:r>
              <a:rPr lang="fr-FR"/>
              <a:t>Autres librairies</a:t>
            </a:r>
            <a:br>
              <a:rPr b="1" lang="fr-FR"/>
            </a:br>
            <a:endParaRPr/>
          </a:p>
        </p:txBody>
      </p:sp>
      <p:pic>
        <p:nvPicPr>
          <p:cNvPr id="602" name="Google Shape;602;p76"/>
          <p:cNvPicPr preferRelativeResize="0"/>
          <p:nvPr/>
        </p:nvPicPr>
        <p:blipFill rotWithShape="1">
          <a:blip r:embed="rId3">
            <a:alphaModFix/>
          </a:blip>
          <a:srcRect b="0" l="0" r="0" t="0"/>
          <a:stretch/>
        </p:blipFill>
        <p:spPr>
          <a:xfrm>
            <a:off x="3347864" y="260648"/>
            <a:ext cx="2091056" cy="2222569"/>
          </a:xfrm>
          <a:prstGeom prst="rect">
            <a:avLst/>
          </a:prstGeom>
          <a:noFill/>
          <a:ln>
            <a:noFill/>
          </a:ln>
        </p:spPr>
      </p:pic>
      <p:sp>
        <p:nvSpPr>
          <p:cNvPr id="603" name="Google Shape;603;p76"/>
          <p:cNvSpPr/>
          <p:nvPr/>
        </p:nvSpPr>
        <p:spPr>
          <a:xfrm>
            <a:off x="2555776" y="4142951"/>
            <a:ext cx="5112568" cy="92333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484849"/>
              </a:buClr>
              <a:buSzPts val="1800"/>
              <a:buFont typeface="Noto Sans Symbols"/>
              <a:buChar char="▪"/>
            </a:pPr>
            <a:r>
              <a:rPr lang="fr-FR" sz="1800">
                <a:solidFill>
                  <a:srgbClr val="484849"/>
                </a:solidFill>
                <a:latin typeface="Roboto"/>
                <a:ea typeface="Roboto"/>
                <a:cs typeface="Roboto"/>
                <a:sym typeface="Roboto"/>
              </a:rPr>
              <a:t>Panorama des autres librairies</a:t>
            </a:r>
            <a:endParaRPr/>
          </a:p>
          <a:p>
            <a:pPr indent="-285750" lvl="0" marL="285750" marR="0" rtl="0" algn="l">
              <a:spcBef>
                <a:spcPts val="0"/>
              </a:spcBef>
              <a:spcAft>
                <a:spcPts val="0"/>
              </a:spcAft>
              <a:buClr>
                <a:srgbClr val="484849"/>
              </a:buClr>
              <a:buSzPts val="1800"/>
              <a:buFont typeface="Noto Sans Symbols"/>
              <a:buChar char="▪"/>
            </a:pPr>
            <a:r>
              <a:rPr lang="fr-FR" sz="1800">
                <a:solidFill>
                  <a:srgbClr val="484849"/>
                </a:solidFill>
                <a:latin typeface="Roboto"/>
                <a:ea typeface="Roboto"/>
                <a:cs typeface="Roboto"/>
                <a:sym typeface="Roboto"/>
              </a:rPr>
              <a:t>Zoom sur SeleniumLibrary et DataBaseLibrary</a:t>
            </a:r>
            <a:endParaRPr sz="1800">
              <a:solidFill>
                <a:srgbClr val="484849"/>
              </a:solidFill>
              <a:latin typeface="Roboto"/>
              <a:ea typeface="Roboto"/>
              <a:cs typeface="Roboto"/>
              <a:sym typeface="Roboto"/>
            </a:endParaRPr>
          </a:p>
          <a:p>
            <a:pPr indent="-285750" lvl="0" marL="285750" marR="0" rtl="0" algn="l">
              <a:spcBef>
                <a:spcPts val="0"/>
              </a:spcBef>
              <a:spcAft>
                <a:spcPts val="0"/>
              </a:spcAft>
              <a:buClr>
                <a:srgbClr val="484849"/>
              </a:buClr>
              <a:buSzPts val="1800"/>
              <a:buFont typeface="Noto Sans Symbols"/>
              <a:buChar char="▪"/>
            </a:pPr>
            <a:r>
              <a:rPr lang="fr-FR" sz="1800">
                <a:solidFill>
                  <a:srgbClr val="484849"/>
                </a:solidFill>
                <a:latin typeface="Roboto"/>
                <a:ea typeface="Roboto"/>
                <a:cs typeface="Roboto"/>
                <a:sym typeface="Roboto"/>
              </a:rPr>
              <a:t>Tester des API Rest</a:t>
            </a:r>
            <a:endParaRPr sz="1800">
              <a:solidFill>
                <a:srgbClr val="484849"/>
              </a:solidFill>
              <a:latin typeface="Roboto"/>
              <a:ea typeface="Roboto"/>
              <a:cs typeface="Roboto"/>
              <a:sym typeface="Robo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DatabaseLibrary</a:t>
            </a:r>
            <a:endParaRPr/>
          </a:p>
        </p:txBody>
      </p:sp>
      <p:sp>
        <p:nvSpPr>
          <p:cNvPr id="609" name="Google Shape;609;p77"/>
          <p:cNvSpPr txBox="1"/>
          <p:nvPr>
            <p:ph idx="1" type="body"/>
          </p:nvPr>
        </p:nvSpPr>
        <p:spPr>
          <a:xfrm>
            <a:off x="0" y="1218461"/>
            <a:ext cx="8964600" cy="5400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lang="fr-FR" sz="1800">
                <a:latin typeface="Consolas"/>
                <a:ea typeface="Consolas"/>
                <a:cs typeface="Consolas"/>
                <a:sym typeface="Consolas"/>
              </a:rPr>
              <a:t>*** Keywords ***</a:t>
            </a:r>
            <a:endParaRPr/>
          </a:p>
          <a:p>
            <a:pPr indent="0" lvl="0" marL="0" rtl="0" algn="l">
              <a:spcBef>
                <a:spcPts val="333"/>
              </a:spcBef>
              <a:spcAft>
                <a:spcPts val="0"/>
              </a:spcAft>
              <a:buClr>
                <a:schemeClr val="dk1"/>
              </a:buClr>
              <a:buSzPct val="100000"/>
              <a:buNone/>
            </a:pPr>
            <a:r>
              <a:rPr lang="fr-FR" sz="1800">
                <a:latin typeface="Consolas"/>
                <a:ea typeface="Consolas"/>
                <a:cs typeface="Consolas"/>
                <a:sym typeface="Consolas"/>
              </a:rPr>
              <a:t>BddConnexion</a:t>
            </a:r>
            <a:endParaRPr sz="1800">
              <a:latin typeface="Consolas"/>
              <a:ea typeface="Consolas"/>
              <a:cs typeface="Consolas"/>
              <a:sym typeface="Consolas"/>
            </a:endParaRPr>
          </a:p>
          <a:p>
            <a:pPr indent="0" lvl="1" marL="400050" rtl="0" algn="l">
              <a:spcBef>
                <a:spcPts val="259"/>
              </a:spcBef>
              <a:spcAft>
                <a:spcPts val="0"/>
              </a:spcAft>
              <a:buClr>
                <a:schemeClr val="dk1"/>
              </a:buClr>
              <a:buSzPct val="100000"/>
              <a:buNone/>
            </a:pPr>
            <a:r>
              <a:rPr lang="fr-FR" sz="1400">
                <a:latin typeface="Consolas"/>
                <a:ea typeface="Consolas"/>
                <a:cs typeface="Consolas"/>
                <a:sym typeface="Consolas"/>
              </a:rPr>
              <a:t>[Arguments]    ${BDD.BASE}    ${BDD.USER}    ${BDD.PWD}    ${BDD.HOST}    ${BDD.PORT}</a:t>
            </a:r>
            <a:endParaRPr/>
          </a:p>
          <a:p>
            <a:pPr indent="0" lvl="1" marL="400050" rtl="0" algn="l">
              <a:spcBef>
                <a:spcPts val="259"/>
              </a:spcBef>
              <a:spcAft>
                <a:spcPts val="0"/>
              </a:spcAft>
              <a:buClr>
                <a:schemeClr val="dk1"/>
              </a:buClr>
              <a:buSzPct val="100000"/>
              <a:buNone/>
            </a:pPr>
            <a:r>
              <a:rPr lang="fr-FR" sz="1400">
                <a:latin typeface="Consolas"/>
                <a:ea typeface="Consolas"/>
                <a:cs typeface="Consolas"/>
                <a:sym typeface="Consolas"/>
              </a:rPr>
              <a:t>${DBName}    Set Variable    ${BDD.BASE}</a:t>
            </a:r>
            <a:endParaRPr/>
          </a:p>
          <a:p>
            <a:pPr indent="0" lvl="1" marL="400050" rtl="0" algn="l">
              <a:spcBef>
                <a:spcPts val="259"/>
              </a:spcBef>
              <a:spcAft>
                <a:spcPts val="0"/>
              </a:spcAft>
              <a:buClr>
                <a:schemeClr val="dk1"/>
              </a:buClr>
              <a:buSzPct val="100000"/>
              <a:buNone/>
            </a:pPr>
            <a:r>
              <a:rPr lang="fr-FR" sz="1400">
                <a:latin typeface="Consolas"/>
                <a:ea typeface="Consolas"/>
                <a:cs typeface="Consolas"/>
                <a:sym typeface="Consolas"/>
              </a:rPr>
              <a:t>${DBUser}    Set Variable    ${BDD.USER}</a:t>
            </a:r>
            <a:endParaRPr/>
          </a:p>
          <a:p>
            <a:pPr indent="0" lvl="1" marL="400050" rtl="0" algn="l">
              <a:spcBef>
                <a:spcPts val="259"/>
              </a:spcBef>
              <a:spcAft>
                <a:spcPts val="0"/>
              </a:spcAft>
              <a:buClr>
                <a:schemeClr val="dk1"/>
              </a:buClr>
              <a:buSzPct val="100000"/>
              <a:buNone/>
            </a:pPr>
            <a:r>
              <a:rPr lang="fr-FR" sz="1400">
                <a:latin typeface="Consolas"/>
                <a:ea typeface="Consolas"/>
                <a:cs typeface="Consolas"/>
                <a:sym typeface="Consolas"/>
              </a:rPr>
              <a:t>${DBPass}    Set Variable    ${BDD.PWD}</a:t>
            </a:r>
            <a:endParaRPr/>
          </a:p>
          <a:p>
            <a:pPr indent="0" lvl="1" marL="400050" rtl="0" algn="l">
              <a:spcBef>
                <a:spcPts val="259"/>
              </a:spcBef>
              <a:spcAft>
                <a:spcPts val="0"/>
              </a:spcAft>
              <a:buClr>
                <a:schemeClr val="dk1"/>
              </a:buClr>
              <a:buSzPct val="100000"/>
              <a:buNone/>
            </a:pPr>
            <a:r>
              <a:rPr lang="fr-FR" sz="1400">
                <a:latin typeface="Consolas"/>
                <a:ea typeface="Consolas"/>
                <a:cs typeface="Consolas"/>
                <a:sym typeface="Consolas"/>
              </a:rPr>
              <a:t>${host}    get_dbhost    ${BDD.HOST}</a:t>
            </a:r>
            <a:endParaRPr/>
          </a:p>
          <a:p>
            <a:pPr indent="0" lvl="1" marL="400050" rtl="0" algn="l">
              <a:spcBef>
                <a:spcPts val="259"/>
              </a:spcBef>
              <a:spcAft>
                <a:spcPts val="0"/>
              </a:spcAft>
              <a:buClr>
                <a:schemeClr val="dk1"/>
              </a:buClr>
              <a:buSzPct val="100000"/>
              <a:buNone/>
            </a:pPr>
            <a:r>
              <a:rPr lang="fr-FR" sz="1400">
                <a:latin typeface="Consolas"/>
                <a:ea typeface="Consolas"/>
                <a:cs typeface="Consolas"/>
                <a:sym typeface="Consolas"/>
              </a:rPr>
              <a:t>${DBPort}    Set Variable    ${BDD.PORT}</a:t>
            </a:r>
            <a:endParaRPr/>
          </a:p>
          <a:p>
            <a:pPr indent="0" lvl="1" marL="400050" rtl="0" algn="l">
              <a:spcBef>
                <a:spcPts val="259"/>
              </a:spcBef>
              <a:spcAft>
                <a:spcPts val="0"/>
              </a:spcAft>
              <a:buClr>
                <a:srgbClr val="FF0000"/>
              </a:buClr>
              <a:buSzPct val="100000"/>
              <a:buNone/>
            </a:pPr>
            <a:r>
              <a:rPr b="1" lang="fr-FR" sz="1400">
                <a:solidFill>
                  <a:srgbClr val="FF0000"/>
                </a:solidFill>
                <a:latin typeface="Consolas"/>
                <a:ea typeface="Consolas"/>
                <a:cs typeface="Consolas"/>
                <a:sym typeface="Consolas"/>
              </a:rPr>
              <a:t>Connect To Database Using Custom </a:t>
            </a:r>
            <a:r>
              <a:rPr b="1" lang="fr-FR" sz="1400" u="sng">
                <a:solidFill>
                  <a:srgbClr val="FF0000"/>
                </a:solidFill>
                <a:latin typeface="Consolas"/>
                <a:ea typeface="Consolas"/>
                <a:cs typeface="Consolas"/>
                <a:sym typeface="Consolas"/>
              </a:rPr>
              <a:t>Params    </a:t>
            </a:r>
            <a:r>
              <a:rPr lang="fr-FR" sz="1400" u="sng">
                <a:solidFill>
                  <a:srgbClr val="000000"/>
                </a:solidFill>
                <a:latin typeface="Consolas"/>
                <a:ea typeface="Consolas"/>
                <a:cs typeface="Consolas"/>
                <a:sym typeface="Consolas"/>
              </a:rPr>
              <a:t>pymysql    db='${DBName}', user='${DBUser}', password='${DBPass}', host='${host}', port=${DBPort}, charset='utf8', use_unicode=True, read_timeout=360, write_timeout=60</a:t>
            </a:r>
            <a:endParaRPr/>
          </a:p>
          <a:p>
            <a:pPr indent="0" lvl="0" marL="0" rtl="0" algn="l">
              <a:spcBef>
                <a:spcPts val="333"/>
              </a:spcBef>
              <a:spcAft>
                <a:spcPts val="0"/>
              </a:spcAft>
              <a:buClr>
                <a:schemeClr val="dk1"/>
              </a:buClr>
              <a:buSzPct val="100000"/>
              <a:buNone/>
            </a:pPr>
            <a:r>
              <a:t/>
            </a:r>
            <a:endParaRPr sz="1800">
              <a:latin typeface="Consolas"/>
              <a:ea typeface="Consolas"/>
              <a:cs typeface="Consolas"/>
              <a:sym typeface="Consolas"/>
            </a:endParaRPr>
          </a:p>
          <a:p>
            <a:pPr indent="0" lvl="0" marL="0" rtl="0" algn="l">
              <a:spcBef>
                <a:spcPts val="333"/>
              </a:spcBef>
              <a:spcAft>
                <a:spcPts val="0"/>
              </a:spcAft>
              <a:buClr>
                <a:schemeClr val="dk1"/>
              </a:buClr>
              <a:buSzPct val="100000"/>
              <a:buNone/>
            </a:pPr>
            <a:r>
              <a:rPr lang="fr-FR" sz="1800">
                <a:latin typeface="Consolas"/>
                <a:ea typeface="Consolas"/>
                <a:cs typeface="Consolas"/>
                <a:sym typeface="Consolas"/>
              </a:rPr>
              <a:t>BddDeconnexion</a:t>
            </a:r>
            <a:endParaRPr sz="1800">
              <a:latin typeface="Consolas"/>
              <a:ea typeface="Consolas"/>
              <a:cs typeface="Consolas"/>
              <a:sym typeface="Consolas"/>
            </a:endParaRPr>
          </a:p>
          <a:p>
            <a:pPr indent="0" lvl="0" marL="0" rtl="0" algn="l">
              <a:spcBef>
                <a:spcPts val="333"/>
              </a:spcBef>
              <a:spcAft>
                <a:spcPts val="0"/>
              </a:spcAft>
              <a:buClr>
                <a:schemeClr val="dk1"/>
              </a:buClr>
              <a:buSzPct val="100000"/>
              <a:buNone/>
            </a:pPr>
            <a:r>
              <a:rPr lang="fr-FR" sz="1800">
                <a:latin typeface="Consolas"/>
                <a:ea typeface="Consolas"/>
                <a:cs typeface="Consolas"/>
                <a:sym typeface="Consolas"/>
              </a:rPr>
              <a:t>	</a:t>
            </a:r>
            <a:r>
              <a:rPr b="1" lang="fr-FR" sz="1400">
                <a:solidFill>
                  <a:srgbClr val="FF0000"/>
                </a:solidFill>
                <a:latin typeface="Consolas"/>
                <a:ea typeface="Consolas"/>
                <a:cs typeface="Consolas"/>
                <a:sym typeface="Consolas"/>
              </a:rPr>
              <a:t>Disconnect From Database</a:t>
            </a:r>
            <a:endParaRPr b="1" sz="1400">
              <a:solidFill>
                <a:srgbClr val="FF0000"/>
              </a:solidFill>
              <a:latin typeface="Consolas"/>
              <a:ea typeface="Consolas"/>
              <a:cs typeface="Consolas"/>
              <a:sym typeface="Consolas"/>
            </a:endParaRPr>
          </a:p>
          <a:p>
            <a:pPr indent="0" lvl="0" marL="0" rtl="0" algn="l">
              <a:spcBef>
                <a:spcPts val="333"/>
              </a:spcBef>
              <a:spcAft>
                <a:spcPts val="0"/>
              </a:spcAft>
              <a:buClr>
                <a:schemeClr val="dk1"/>
              </a:buClr>
              <a:buSzPct val="100000"/>
              <a:buNone/>
            </a:pPr>
            <a:r>
              <a:rPr lang="fr-FR" sz="1800">
                <a:latin typeface="Consolas"/>
                <a:ea typeface="Consolas"/>
                <a:cs typeface="Consolas"/>
                <a:sym typeface="Consolas"/>
              </a:rPr>
              <a:t>BddQuery</a:t>
            </a:r>
            <a:endParaRPr sz="1800">
              <a:latin typeface="Consolas"/>
              <a:ea typeface="Consolas"/>
              <a:cs typeface="Consolas"/>
              <a:sym typeface="Consolas"/>
            </a:endParaRPr>
          </a:p>
          <a:p>
            <a:pPr indent="0" lvl="0" marL="0" rtl="0" algn="l">
              <a:spcBef>
                <a:spcPts val="333"/>
              </a:spcBef>
              <a:spcAft>
                <a:spcPts val="0"/>
              </a:spcAft>
              <a:buClr>
                <a:schemeClr val="dk1"/>
              </a:buClr>
              <a:buSzPct val="100000"/>
              <a:buNone/>
            </a:pPr>
            <a:r>
              <a:rPr lang="fr-FR" sz="1800">
                <a:latin typeface="Consolas"/>
                <a:ea typeface="Consolas"/>
                <a:cs typeface="Consolas"/>
                <a:sym typeface="Consolas"/>
              </a:rPr>
              <a:t>	</a:t>
            </a:r>
            <a:r>
              <a:rPr lang="fr-FR" sz="1400">
                <a:latin typeface="Consolas"/>
                <a:ea typeface="Consolas"/>
                <a:cs typeface="Consolas"/>
                <a:sym typeface="Consolas"/>
              </a:rPr>
              <a:t>${resultRequete}    </a:t>
            </a:r>
            <a:r>
              <a:rPr b="1" lang="fr-FR" sz="1400">
                <a:solidFill>
                  <a:srgbClr val="FF0000"/>
                </a:solidFill>
                <a:latin typeface="Consolas"/>
                <a:ea typeface="Consolas"/>
                <a:cs typeface="Consolas"/>
                <a:sym typeface="Consolas"/>
              </a:rPr>
              <a:t>Query</a:t>
            </a:r>
            <a:r>
              <a:rPr lang="fr-FR" sz="1400">
                <a:latin typeface="Consolas"/>
                <a:ea typeface="Consolas"/>
                <a:cs typeface="Consolas"/>
                <a:sym typeface="Consolas"/>
              </a:rPr>
              <a:t>    ${sql}</a:t>
            </a:r>
            <a:endParaRPr/>
          </a:p>
          <a:p>
            <a:pPr indent="0" lvl="0" marL="0" rtl="0" algn="l">
              <a:spcBef>
                <a:spcPts val="333"/>
              </a:spcBef>
              <a:spcAft>
                <a:spcPts val="0"/>
              </a:spcAft>
              <a:buClr>
                <a:schemeClr val="dk1"/>
              </a:buClr>
              <a:buSzPct val="100000"/>
              <a:buNone/>
            </a:pPr>
            <a:r>
              <a:rPr lang="fr-FR" sz="1800">
                <a:latin typeface="Consolas"/>
                <a:ea typeface="Consolas"/>
                <a:cs typeface="Consolas"/>
                <a:sym typeface="Consolas"/>
              </a:rPr>
              <a:t>BddExecute</a:t>
            </a:r>
            <a:endParaRPr sz="1800">
              <a:latin typeface="Consolas"/>
              <a:ea typeface="Consolas"/>
              <a:cs typeface="Consolas"/>
              <a:sym typeface="Consolas"/>
            </a:endParaRPr>
          </a:p>
          <a:p>
            <a:pPr indent="0" lvl="1" marL="400050" rtl="0" algn="l">
              <a:spcBef>
                <a:spcPts val="259"/>
              </a:spcBef>
              <a:spcAft>
                <a:spcPts val="0"/>
              </a:spcAft>
              <a:buClr>
                <a:schemeClr val="dk1"/>
              </a:buClr>
              <a:buSzPct val="100000"/>
              <a:buNone/>
            </a:pPr>
            <a:r>
              <a:rPr lang="fr-FR" sz="1400">
                <a:latin typeface="Consolas"/>
                <a:ea typeface="Consolas"/>
                <a:cs typeface="Consolas"/>
                <a:sym typeface="Consolas"/>
              </a:rPr>
              <a:t>[Arguments]    ${APPLI}    ${</a:t>
            </a:r>
            <a:r>
              <a:rPr lang="fr-FR" sz="1400" u="sng">
                <a:solidFill>
                  <a:srgbClr val="000000"/>
                </a:solidFill>
                <a:latin typeface="Consolas"/>
                <a:ea typeface="Consolas"/>
                <a:cs typeface="Consolas"/>
                <a:sym typeface="Consolas"/>
              </a:rPr>
              <a:t>sql}</a:t>
            </a:r>
            <a:endParaRPr/>
          </a:p>
          <a:p>
            <a:pPr indent="0" lvl="1" marL="400050" rtl="0" algn="l">
              <a:spcBef>
                <a:spcPts val="259"/>
              </a:spcBef>
              <a:spcAft>
                <a:spcPts val="0"/>
              </a:spcAft>
              <a:buClr>
                <a:schemeClr val="dk1"/>
              </a:buClr>
              <a:buSzPct val="100000"/>
              <a:buNone/>
            </a:pPr>
            <a:r>
              <a:rPr lang="fr-FR" sz="1400">
                <a:latin typeface="Consolas"/>
                <a:ea typeface="Consolas"/>
                <a:cs typeface="Consolas"/>
                <a:sym typeface="Consolas"/>
              </a:rPr>
              <a:t>[Timeout]    5 minutes</a:t>
            </a:r>
            <a:endParaRPr/>
          </a:p>
          <a:p>
            <a:pPr indent="0" lvl="1" marL="400050" rtl="0" algn="l">
              <a:spcBef>
                <a:spcPts val="259"/>
              </a:spcBef>
              <a:spcAft>
                <a:spcPts val="0"/>
              </a:spcAft>
              <a:buClr>
                <a:schemeClr val="dk1"/>
              </a:buClr>
              <a:buSzPct val="100000"/>
              <a:buNone/>
            </a:pPr>
            <a:r>
              <a:rPr lang="fr-FR" sz="1400">
                <a:latin typeface="Consolas"/>
                <a:ea typeface="Consolas"/>
                <a:cs typeface="Consolas"/>
                <a:sym typeface="Consolas"/>
              </a:rPr>
              <a:t>BddConnexion    ${${APPLI}.BDD.BASE}    ${${APPLI}.BDD.USER}    ${${APPLI}.BDD.PWD}    ${${APPLI}.BDD.HOST}    ${${APPLI}.BDD.PORT}</a:t>
            </a:r>
            <a:endParaRPr/>
          </a:p>
          <a:p>
            <a:pPr indent="0" lvl="1" marL="400050" rtl="0" algn="l">
              <a:spcBef>
                <a:spcPts val="259"/>
              </a:spcBef>
              <a:spcAft>
                <a:spcPts val="0"/>
              </a:spcAft>
              <a:buClr>
                <a:srgbClr val="FF0000"/>
              </a:buClr>
              <a:buSzPct val="100000"/>
              <a:buNone/>
            </a:pPr>
            <a:r>
              <a:rPr b="1" lang="fr-FR" sz="1400">
                <a:solidFill>
                  <a:srgbClr val="FF0000"/>
                </a:solidFill>
                <a:latin typeface="Consolas"/>
                <a:ea typeface="Consolas"/>
                <a:cs typeface="Consolas"/>
                <a:sym typeface="Consolas"/>
              </a:rPr>
              <a:t>Execute </a:t>
            </a:r>
            <a:r>
              <a:rPr b="1" lang="fr-FR" sz="1400" u="sng">
                <a:solidFill>
                  <a:srgbClr val="FF0000"/>
                </a:solidFill>
                <a:latin typeface="Consolas"/>
                <a:ea typeface="Consolas"/>
                <a:cs typeface="Consolas"/>
                <a:sym typeface="Consolas"/>
              </a:rPr>
              <a:t>Sql String    </a:t>
            </a:r>
            <a:r>
              <a:rPr lang="fr-FR" sz="1400" u="sng">
                <a:solidFill>
                  <a:srgbClr val="000000"/>
                </a:solidFill>
                <a:latin typeface="Consolas"/>
                <a:ea typeface="Consolas"/>
                <a:cs typeface="Consolas"/>
                <a:sym typeface="Consolas"/>
              </a:rPr>
              <a:t>${sql}</a:t>
            </a:r>
            <a:endParaRPr/>
          </a:p>
          <a:p>
            <a:pPr indent="0" lvl="1" marL="400050" rtl="0" algn="l">
              <a:spcBef>
                <a:spcPts val="259"/>
              </a:spcBef>
              <a:spcAft>
                <a:spcPts val="0"/>
              </a:spcAft>
              <a:buClr>
                <a:schemeClr val="dk1"/>
              </a:buClr>
              <a:buSzPct val="100000"/>
              <a:buNone/>
            </a:pPr>
            <a:r>
              <a:rPr lang="fr-FR" sz="1400">
                <a:latin typeface="Consolas"/>
                <a:ea typeface="Consolas"/>
                <a:cs typeface="Consolas"/>
                <a:sym typeface="Consolas"/>
              </a:rPr>
              <a:t>BddDeconnexion</a:t>
            </a:r>
            <a:endParaRPr sz="1000">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95536" y="332656"/>
            <a:ext cx="8152200" cy="360300"/>
          </a:xfrm>
          <a:prstGeom prst="rect">
            <a:avLst/>
          </a:prstGeom>
          <a:noFill/>
          <a:ln>
            <a:noFill/>
          </a:ln>
        </p:spPr>
        <p:txBody>
          <a:bodyPr anchorCtr="0" anchor="t" bIns="0" lIns="0" spcFirstLastPara="1" rIns="0" wrap="square" tIns="0">
            <a:noAutofit/>
          </a:bodyPr>
          <a:lstStyle/>
          <a:p>
            <a:pPr indent="-279400" lvl="0" marL="169069" rtl="0" algn="ctr">
              <a:spcBef>
                <a:spcPts val="0"/>
              </a:spcBef>
              <a:spcAft>
                <a:spcPts val="0"/>
              </a:spcAft>
              <a:buClr>
                <a:schemeClr val="dk2"/>
              </a:buClr>
              <a:buSzPts val="4400"/>
              <a:buFont typeface="Noto Sans Symbols"/>
              <a:buChar char="▪"/>
            </a:pPr>
            <a:r>
              <a:rPr lang="fr-FR"/>
              <a:t>Pourquoi automatiser ?</a:t>
            </a:r>
            <a:endParaRPr/>
          </a:p>
        </p:txBody>
      </p:sp>
      <p:sp>
        <p:nvSpPr>
          <p:cNvPr id="196" name="Google Shape;196;p33"/>
          <p:cNvSpPr txBox="1"/>
          <p:nvPr>
            <p:ph idx="1" type="body"/>
          </p:nvPr>
        </p:nvSpPr>
        <p:spPr>
          <a:xfrm>
            <a:off x="107504" y="2204864"/>
            <a:ext cx="8532000" cy="3779400"/>
          </a:xfrm>
          <a:prstGeom prst="rect">
            <a:avLst/>
          </a:prstGeom>
          <a:noFill/>
          <a:ln>
            <a:noFill/>
          </a:ln>
        </p:spPr>
        <p:txBody>
          <a:bodyPr anchorCtr="0" anchor="t" bIns="45700" lIns="91425" spcFirstLastPara="1" rIns="91425" wrap="square" tIns="45700">
            <a:noAutofit/>
          </a:bodyPr>
          <a:lstStyle/>
          <a:p>
            <a:pPr indent="-80169" lvl="0" marL="169069" rtl="0" algn="l">
              <a:lnSpc>
                <a:spcPct val="117857"/>
              </a:lnSpc>
              <a:spcBef>
                <a:spcPts val="0"/>
              </a:spcBef>
              <a:spcAft>
                <a:spcPts val="0"/>
              </a:spcAft>
              <a:buClr>
                <a:schemeClr val="dk2"/>
              </a:buClr>
              <a:buSzPts val="1400"/>
              <a:buFont typeface="Noto Sans Symbols"/>
              <a:buNone/>
            </a:pPr>
            <a:r>
              <a:t/>
            </a:r>
            <a:endParaRPr sz="1400"/>
          </a:p>
          <a:p>
            <a:pPr indent="-169069" lvl="1" marL="344091" rtl="0" algn="l">
              <a:lnSpc>
                <a:spcPct val="100000"/>
              </a:lnSpc>
              <a:spcBef>
                <a:spcPts val="280"/>
              </a:spcBef>
              <a:spcAft>
                <a:spcPts val="0"/>
              </a:spcAft>
              <a:buClr>
                <a:schemeClr val="dk2"/>
              </a:buClr>
              <a:buSzPts val="1400"/>
              <a:buChar char="–"/>
            </a:pPr>
            <a:r>
              <a:rPr lang="fr-FR" sz="1400"/>
              <a:t>Tester plus vite</a:t>
            </a:r>
            <a:endParaRPr/>
          </a:p>
          <a:p>
            <a:pPr indent="-169069" lvl="1" marL="344091" rtl="0" algn="l">
              <a:lnSpc>
                <a:spcPct val="100000"/>
              </a:lnSpc>
              <a:spcBef>
                <a:spcPts val="1630"/>
              </a:spcBef>
              <a:spcAft>
                <a:spcPts val="0"/>
              </a:spcAft>
              <a:buClr>
                <a:schemeClr val="dk2"/>
              </a:buClr>
              <a:buSzPts val="1400"/>
              <a:buChar char="–"/>
            </a:pPr>
            <a:r>
              <a:rPr lang="fr-FR" sz="1400"/>
              <a:t>Tester plus tôt</a:t>
            </a:r>
            <a:endParaRPr/>
          </a:p>
          <a:p>
            <a:pPr indent="-169069" lvl="1" marL="344091" rtl="0" algn="l">
              <a:lnSpc>
                <a:spcPct val="100000"/>
              </a:lnSpc>
              <a:spcBef>
                <a:spcPts val="1630"/>
              </a:spcBef>
              <a:spcAft>
                <a:spcPts val="0"/>
              </a:spcAft>
              <a:buClr>
                <a:schemeClr val="dk2"/>
              </a:buClr>
              <a:buSzPts val="1400"/>
              <a:buChar char="–"/>
            </a:pPr>
            <a:r>
              <a:rPr lang="fr-FR" sz="1400"/>
              <a:t>Tester plus souvent</a:t>
            </a:r>
            <a:endParaRPr/>
          </a:p>
          <a:p>
            <a:pPr indent="-169069" lvl="1" marL="344091" rtl="0" algn="l">
              <a:lnSpc>
                <a:spcPct val="100000"/>
              </a:lnSpc>
              <a:spcBef>
                <a:spcPts val="1630"/>
              </a:spcBef>
              <a:spcAft>
                <a:spcPts val="0"/>
              </a:spcAft>
              <a:buClr>
                <a:schemeClr val="dk2"/>
              </a:buClr>
              <a:buSzPts val="1400"/>
              <a:buChar char="–"/>
            </a:pPr>
            <a:r>
              <a:rPr lang="fr-FR" sz="1400"/>
              <a:t>Fiabiliser le périmètre et les cas réellement testés</a:t>
            </a:r>
            <a:endParaRPr/>
          </a:p>
          <a:p>
            <a:pPr indent="-169069" lvl="1" marL="344091" rtl="0" algn="l">
              <a:lnSpc>
                <a:spcPct val="100000"/>
              </a:lnSpc>
              <a:spcBef>
                <a:spcPts val="1630"/>
              </a:spcBef>
              <a:spcAft>
                <a:spcPts val="0"/>
              </a:spcAft>
              <a:buClr>
                <a:schemeClr val="dk2"/>
              </a:buClr>
              <a:buSzPts val="1400"/>
              <a:buChar char="–"/>
            </a:pPr>
            <a:r>
              <a:rPr lang="fr-FR" sz="1400"/>
              <a:t>Eviter les erreurs de test</a:t>
            </a:r>
            <a:endParaRPr/>
          </a:p>
          <a:p>
            <a:pPr indent="-169069" lvl="1" marL="344091" rtl="0" algn="l">
              <a:lnSpc>
                <a:spcPct val="100000"/>
              </a:lnSpc>
              <a:spcBef>
                <a:spcPts val="1630"/>
              </a:spcBef>
              <a:spcAft>
                <a:spcPts val="0"/>
              </a:spcAft>
              <a:buClr>
                <a:schemeClr val="dk2"/>
              </a:buClr>
              <a:buSzPts val="1400"/>
              <a:buChar char="–"/>
            </a:pPr>
            <a:r>
              <a:rPr lang="fr-FR" sz="1400"/>
              <a:t>Eviter la lassitude du testeur à rejouer systématiquement les TNR</a:t>
            </a:r>
            <a:endParaRPr/>
          </a:p>
          <a:p>
            <a:pPr indent="-169069" lvl="1" marL="344091" rtl="0" algn="l">
              <a:lnSpc>
                <a:spcPct val="100000"/>
              </a:lnSpc>
              <a:spcBef>
                <a:spcPts val="1630"/>
              </a:spcBef>
              <a:spcAft>
                <a:spcPts val="0"/>
              </a:spcAft>
              <a:buClr>
                <a:schemeClr val="dk2"/>
              </a:buClr>
              <a:buSzPts val="1400"/>
              <a:buChar char="–"/>
            </a:pPr>
            <a:r>
              <a:rPr lang="fr-FR" sz="1400"/>
              <a:t>Réduire les efforts et les couts des campagnes manuelles de TNR</a:t>
            </a:r>
            <a:endParaRPr/>
          </a:p>
          <a:p>
            <a:pPr indent="-80168" lvl="1" marL="344091" rtl="0" algn="l">
              <a:lnSpc>
                <a:spcPct val="100000"/>
              </a:lnSpc>
              <a:spcBef>
                <a:spcPts val="1630"/>
              </a:spcBef>
              <a:spcAft>
                <a:spcPts val="0"/>
              </a:spcAft>
              <a:buClr>
                <a:schemeClr val="dk2"/>
              </a:buClr>
              <a:buSzPts val="1400"/>
              <a:buNone/>
            </a:pPr>
            <a:r>
              <a:t/>
            </a:r>
            <a:endParaRPr sz="1400"/>
          </a:p>
          <a:p>
            <a:pPr indent="-80168" lvl="1" marL="344091" rtl="0" algn="l">
              <a:lnSpc>
                <a:spcPct val="100000"/>
              </a:lnSpc>
              <a:spcBef>
                <a:spcPts val="280"/>
              </a:spcBef>
              <a:spcAft>
                <a:spcPts val="0"/>
              </a:spcAft>
              <a:buClr>
                <a:schemeClr val="dk2"/>
              </a:buClr>
              <a:buSzPts val="1400"/>
              <a:buNone/>
            </a:pPr>
            <a:r>
              <a:t/>
            </a:r>
            <a:endParaRPr sz="1400"/>
          </a:p>
          <a:p>
            <a:pPr indent="-80168" lvl="1" marL="344091" rtl="0" algn="l">
              <a:lnSpc>
                <a:spcPct val="100000"/>
              </a:lnSpc>
              <a:spcBef>
                <a:spcPts val="280"/>
              </a:spcBef>
              <a:spcAft>
                <a:spcPts val="0"/>
              </a:spcAft>
              <a:buClr>
                <a:schemeClr val="dk2"/>
              </a:buClr>
              <a:buSzPts val="1400"/>
              <a:buNone/>
            </a:pPr>
            <a:r>
              <a:t/>
            </a:r>
            <a:endParaRPr sz="1400"/>
          </a:p>
          <a:p>
            <a:pPr indent="0" lvl="1" marL="742950" rtl="0" algn="l">
              <a:lnSpc>
                <a:spcPct val="100000"/>
              </a:lnSpc>
              <a:spcBef>
                <a:spcPts val="280"/>
              </a:spcBef>
              <a:spcAft>
                <a:spcPts val="0"/>
              </a:spcAft>
              <a:buClr>
                <a:schemeClr val="dk2"/>
              </a:buClr>
              <a:buSzPts val="1400"/>
              <a:buNone/>
            </a:pPr>
            <a:r>
              <a:t/>
            </a:r>
            <a:endParaRPr sz="1400"/>
          </a:p>
        </p:txBody>
      </p:sp>
      <p:grpSp>
        <p:nvGrpSpPr>
          <p:cNvPr id="197" name="Google Shape;197;p33"/>
          <p:cNvGrpSpPr/>
          <p:nvPr/>
        </p:nvGrpSpPr>
        <p:grpSpPr>
          <a:xfrm>
            <a:off x="5724128" y="4221088"/>
            <a:ext cx="2931233" cy="1803244"/>
            <a:chOff x="6299764" y="4094921"/>
            <a:chExt cx="3908310" cy="2404324"/>
          </a:xfrm>
        </p:grpSpPr>
        <p:sp>
          <p:nvSpPr>
            <p:cNvPr id="198" name="Google Shape;198;p33"/>
            <p:cNvSpPr/>
            <p:nvPr/>
          </p:nvSpPr>
          <p:spPr>
            <a:xfrm>
              <a:off x="7019612" y="4464253"/>
              <a:ext cx="2318941" cy="1868960"/>
            </a:xfrm>
            <a:prstGeom prst="triangle">
              <a:avLst>
                <a:gd fmla="val 50000" name="adj"/>
              </a:avLst>
            </a:prstGeom>
            <a:gradFill>
              <a:gsLst>
                <a:gs pos="0">
                  <a:srgbClr val="AEC5E1"/>
                </a:gs>
                <a:gs pos="13000">
                  <a:srgbClr val="AEC5E1"/>
                </a:gs>
                <a:gs pos="15000">
                  <a:srgbClr val="F4F8FB"/>
                </a:gs>
                <a:gs pos="55000">
                  <a:srgbClr val="AEC5E1"/>
                </a:gs>
                <a:gs pos="88000">
                  <a:srgbClr val="C8D8EB"/>
                </a:gs>
                <a:gs pos="100000">
                  <a:srgbClr val="C8D8EB"/>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50" u="none" cap="none" strike="noStrike">
                <a:solidFill>
                  <a:schemeClr val="dk1"/>
                </a:solidFill>
                <a:latin typeface="Calibri"/>
                <a:ea typeface="Calibri"/>
                <a:cs typeface="Calibri"/>
                <a:sym typeface="Calibri"/>
              </a:endParaRPr>
            </a:p>
          </p:txBody>
        </p:sp>
        <p:sp>
          <p:nvSpPr>
            <p:cNvPr id="199" name="Google Shape;199;p33"/>
            <p:cNvSpPr txBox="1"/>
            <p:nvPr/>
          </p:nvSpPr>
          <p:spPr>
            <a:xfrm>
              <a:off x="7616757" y="4094921"/>
              <a:ext cx="1566154" cy="4001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1350" u="none" cap="none" strike="noStrike">
                  <a:solidFill>
                    <a:schemeClr val="dk1"/>
                  </a:solidFill>
                  <a:latin typeface="Calibri"/>
                  <a:ea typeface="Calibri"/>
                  <a:cs typeface="Calibri"/>
                  <a:sym typeface="Calibri"/>
                </a:rPr>
                <a:t>Qualité</a:t>
              </a:r>
              <a:endParaRPr/>
            </a:p>
          </p:txBody>
        </p:sp>
        <p:sp>
          <p:nvSpPr>
            <p:cNvPr id="200" name="Google Shape;200;p33"/>
            <p:cNvSpPr txBox="1"/>
            <p:nvPr/>
          </p:nvSpPr>
          <p:spPr>
            <a:xfrm>
              <a:off x="6299764" y="6099136"/>
              <a:ext cx="869521" cy="4001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350">
                  <a:solidFill>
                    <a:schemeClr val="dk1"/>
                  </a:solidFill>
                  <a:latin typeface="Calibri"/>
                  <a:ea typeface="Calibri"/>
                  <a:cs typeface="Calibri"/>
                  <a:sym typeface="Calibri"/>
                </a:rPr>
                <a:t>Coût</a:t>
              </a:r>
              <a:endParaRPr/>
            </a:p>
          </p:txBody>
        </p:sp>
        <p:sp>
          <p:nvSpPr>
            <p:cNvPr id="201" name="Google Shape;201;p33"/>
            <p:cNvSpPr txBox="1"/>
            <p:nvPr/>
          </p:nvSpPr>
          <p:spPr>
            <a:xfrm>
              <a:off x="9338553" y="6081120"/>
              <a:ext cx="869521" cy="4001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350">
                  <a:solidFill>
                    <a:schemeClr val="dk1"/>
                  </a:solidFill>
                  <a:latin typeface="Calibri"/>
                  <a:ea typeface="Calibri"/>
                  <a:cs typeface="Calibri"/>
                  <a:sym typeface="Calibri"/>
                </a:rPr>
                <a:t>Délai</a:t>
              </a:r>
              <a:endParaRPr/>
            </a:p>
          </p:txBody>
        </p:sp>
        <p:sp>
          <p:nvSpPr>
            <p:cNvPr id="202" name="Google Shape;202;p33"/>
            <p:cNvSpPr txBox="1"/>
            <p:nvPr/>
          </p:nvSpPr>
          <p:spPr>
            <a:xfrm>
              <a:off x="7744321" y="5471222"/>
              <a:ext cx="869521" cy="4001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350">
                  <a:solidFill>
                    <a:schemeClr val="dk1"/>
                  </a:solidFill>
                  <a:latin typeface="Calibri"/>
                  <a:ea typeface="Calibri"/>
                  <a:cs typeface="Calibri"/>
                  <a:sym typeface="Calibri"/>
                </a:rPr>
                <a:t>Projet</a:t>
              </a:r>
              <a:endParaRPr/>
            </a:p>
          </p:txBody>
        </p:sp>
      </p:grpSp>
      <p:grpSp>
        <p:nvGrpSpPr>
          <p:cNvPr id="203" name="Google Shape;203;p33"/>
          <p:cNvGrpSpPr/>
          <p:nvPr/>
        </p:nvGrpSpPr>
        <p:grpSpPr>
          <a:xfrm>
            <a:off x="2709017" y="1384862"/>
            <a:ext cx="6116432" cy="2657182"/>
            <a:chOff x="3448095" y="509624"/>
            <a:chExt cx="8155242" cy="3542908"/>
          </a:xfrm>
        </p:grpSpPr>
        <p:grpSp>
          <p:nvGrpSpPr>
            <p:cNvPr id="204" name="Google Shape;204;p33"/>
            <p:cNvGrpSpPr/>
            <p:nvPr/>
          </p:nvGrpSpPr>
          <p:grpSpPr>
            <a:xfrm>
              <a:off x="3448095" y="582164"/>
              <a:ext cx="8155242" cy="3470368"/>
              <a:chOff x="4123551" y="381359"/>
              <a:chExt cx="6822645" cy="3017496"/>
            </a:xfrm>
          </p:grpSpPr>
          <p:sp>
            <p:nvSpPr>
              <p:cNvPr id="205" name="Google Shape;205;p33"/>
              <p:cNvSpPr txBox="1"/>
              <p:nvPr/>
            </p:nvSpPr>
            <p:spPr>
              <a:xfrm rot="-5400000">
                <a:off x="9569324" y="903986"/>
                <a:ext cx="836470" cy="2574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900">
                    <a:solidFill>
                      <a:srgbClr val="FF0000"/>
                    </a:solidFill>
                    <a:latin typeface="Calibri"/>
                    <a:ea typeface="Calibri"/>
                    <a:cs typeface="Calibri"/>
                    <a:sym typeface="Calibri"/>
                  </a:rPr>
                  <a:t>PROD</a:t>
                </a:r>
                <a:endParaRPr/>
              </a:p>
            </p:txBody>
          </p:sp>
          <p:grpSp>
            <p:nvGrpSpPr>
              <p:cNvPr id="206" name="Google Shape;206;p33"/>
              <p:cNvGrpSpPr/>
              <p:nvPr/>
            </p:nvGrpSpPr>
            <p:grpSpPr>
              <a:xfrm>
                <a:off x="4123551" y="381359"/>
                <a:ext cx="6822645" cy="3017496"/>
                <a:chOff x="4123550" y="381359"/>
                <a:chExt cx="6822645" cy="3017496"/>
              </a:xfrm>
            </p:grpSpPr>
            <p:sp>
              <p:nvSpPr>
                <p:cNvPr id="207" name="Google Shape;207;p33"/>
                <p:cNvSpPr/>
                <p:nvPr/>
              </p:nvSpPr>
              <p:spPr>
                <a:xfrm rot="4800124">
                  <a:off x="6165300" y="-1035849"/>
                  <a:ext cx="2032394" cy="5851912"/>
                </a:xfrm>
                <a:prstGeom prst="arc">
                  <a:avLst>
                    <a:gd fmla="val 16437694" name="adj1"/>
                    <a:gd fmla="val 1126010" name="adj2"/>
                  </a:avLst>
                </a:prstGeom>
                <a:noFill/>
                <a:ln cap="flat" cmpd="sng" w="38100">
                  <a:solidFill>
                    <a:srgbClr val="538CD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208" name="Google Shape;208;p33"/>
                <p:cNvSpPr txBox="1"/>
                <p:nvPr/>
              </p:nvSpPr>
              <p:spPr>
                <a:xfrm rot="-5400000">
                  <a:off x="6149605" y="1626806"/>
                  <a:ext cx="2247329" cy="2574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900">
                      <a:solidFill>
                        <a:srgbClr val="938953"/>
                      </a:solidFill>
                      <a:latin typeface="Calibri"/>
                      <a:ea typeface="Calibri"/>
                      <a:cs typeface="Calibri"/>
                      <a:sym typeface="Calibri"/>
                    </a:rPr>
                    <a:t>Expression des besoins</a:t>
                  </a:r>
                  <a:endParaRPr/>
                </a:p>
              </p:txBody>
            </p:sp>
            <p:grpSp>
              <p:nvGrpSpPr>
                <p:cNvPr id="209" name="Google Shape;209;p33"/>
                <p:cNvGrpSpPr/>
                <p:nvPr/>
              </p:nvGrpSpPr>
              <p:grpSpPr>
                <a:xfrm>
                  <a:off x="5948629" y="859161"/>
                  <a:ext cx="4997566" cy="2439122"/>
                  <a:chOff x="5948629" y="859161"/>
                  <a:chExt cx="4997566" cy="2439122"/>
                </a:xfrm>
              </p:grpSpPr>
              <p:cxnSp>
                <p:nvCxnSpPr>
                  <p:cNvPr id="210" name="Google Shape;210;p33"/>
                  <p:cNvCxnSpPr/>
                  <p:nvPr/>
                </p:nvCxnSpPr>
                <p:spPr>
                  <a:xfrm rot="10800000">
                    <a:off x="7006181" y="909401"/>
                    <a:ext cx="0" cy="2024718"/>
                  </a:xfrm>
                  <a:prstGeom prst="straightConnector1">
                    <a:avLst/>
                  </a:prstGeom>
                  <a:noFill/>
                  <a:ln cap="flat" cmpd="sng" w="9525">
                    <a:solidFill>
                      <a:srgbClr val="4A7DBA"/>
                    </a:solidFill>
                    <a:prstDash val="solid"/>
                    <a:round/>
                    <a:headEnd len="sm" w="sm" type="none"/>
                    <a:tailEnd len="med" w="med" type="triangle"/>
                  </a:ln>
                </p:spPr>
              </p:cxnSp>
              <p:cxnSp>
                <p:nvCxnSpPr>
                  <p:cNvPr id="211" name="Google Shape;211;p33"/>
                  <p:cNvCxnSpPr/>
                  <p:nvPr/>
                </p:nvCxnSpPr>
                <p:spPr>
                  <a:xfrm flipH="1" rot="10800000">
                    <a:off x="7006181" y="2863780"/>
                    <a:ext cx="2969590" cy="80387"/>
                  </a:xfrm>
                  <a:prstGeom prst="straightConnector1">
                    <a:avLst/>
                  </a:prstGeom>
                  <a:noFill/>
                  <a:ln cap="flat" cmpd="sng" w="9525">
                    <a:solidFill>
                      <a:srgbClr val="4A7DBA"/>
                    </a:solidFill>
                    <a:prstDash val="solid"/>
                    <a:round/>
                    <a:headEnd len="sm" w="sm" type="none"/>
                    <a:tailEnd len="med" w="med" type="triangle"/>
                  </a:ln>
                </p:spPr>
              </p:cxnSp>
              <p:sp>
                <p:nvSpPr>
                  <p:cNvPr id="212" name="Google Shape;212;p33"/>
                  <p:cNvSpPr txBox="1"/>
                  <p:nvPr/>
                </p:nvSpPr>
                <p:spPr>
                  <a:xfrm>
                    <a:off x="9304948" y="3003909"/>
                    <a:ext cx="934497" cy="2943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050">
                        <a:solidFill>
                          <a:schemeClr val="dk1"/>
                        </a:solidFill>
                        <a:latin typeface="Calibri"/>
                        <a:ea typeface="Calibri"/>
                        <a:cs typeface="Calibri"/>
                        <a:sym typeface="Calibri"/>
                      </a:rPr>
                      <a:t>Temps</a:t>
                    </a:r>
                    <a:endParaRPr/>
                  </a:p>
                </p:txBody>
              </p:sp>
              <p:sp>
                <p:nvSpPr>
                  <p:cNvPr id="213" name="Google Shape;213;p33"/>
                  <p:cNvSpPr txBox="1"/>
                  <p:nvPr/>
                </p:nvSpPr>
                <p:spPr>
                  <a:xfrm>
                    <a:off x="5948629" y="1150917"/>
                    <a:ext cx="1071993" cy="4817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050">
                        <a:solidFill>
                          <a:schemeClr val="dk1"/>
                        </a:solidFill>
                        <a:latin typeface="Calibri"/>
                        <a:ea typeface="Calibri"/>
                        <a:cs typeface="Calibri"/>
                        <a:sym typeface="Calibri"/>
                      </a:rPr>
                      <a:t>Coût du</a:t>
                    </a:r>
                    <a:endParaRPr/>
                  </a:p>
                  <a:p>
                    <a:pPr indent="0" lvl="0" marL="0" marR="0" rtl="0" algn="l">
                      <a:spcBef>
                        <a:spcPts val="0"/>
                      </a:spcBef>
                      <a:spcAft>
                        <a:spcPts val="0"/>
                      </a:spcAft>
                      <a:buNone/>
                    </a:pPr>
                    <a:r>
                      <a:rPr lang="fr-FR" sz="1050">
                        <a:solidFill>
                          <a:schemeClr val="dk1"/>
                        </a:solidFill>
                        <a:latin typeface="Calibri"/>
                        <a:ea typeface="Calibri"/>
                        <a:cs typeface="Calibri"/>
                        <a:sym typeface="Calibri"/>
                      </a:rPr>
                      <a:t>changement</a:t>
                    </a:r>
                    <a:endParaRPr/>
                  </a:p>
                </p:txBody>
              </p:sp>
              <p:cxnSp>
                <p:nvCxnSpPr>
                  <p:cNvPr id="214" name="Google Shape;214;p33"/>
                  <p:cNvCxnSpPr/>
                  <p:nvPr/>
                </p:nvCxnSpPr>
                <p:spPr>
                  <a:xfrm>
                    <a:off x="7642241" y="909401"/>
                    <a:ext cx="0" cy="2024718"/>
                  </a:xfrm>
                  <a:prstGeom prst="straightConnector1">
                    <a:avLst/>
                  </a:prstGeom>
                  <a:noFill/>
                  <a:ln cap="flat" cmpd="sng" w="9525">
                    <a:solidFill>
                      <a:schemeClr val="accent1"/>
                    </a:solidFill>
                    <a:prstDash val="dash"/>
                    <a:round/>
                    <a:headEnd len="sm" w="sm" type="none"/>
                    <a:tailEnd len="sm" w="sm" type="none"/>
                  </a:ln>
                </p:spPr>
              </p:cxnSp>
              <p:cxnSp>
                <p:nvCxnSpPr>
                  <p:cNvPr id="215" name="Google Shape;215;p33"/>
                  <p:cNvCxnSpPr/>
                  <p:nvPr/>
                </p:nvCxnSpPr>
                <p:spPr>
                  <a:xfrm>
                    <a:off x="8355671" y="879257"/>
                    <a:ext cx="0" cy="2024718"/>
                  </a:xfrm>
                  <a:prstGeom prst="straightConnector1">
                    <a:avLst/>
                  </a:prstGeom>
                  <a:noFill/>
                  <a:ln cap="flat" cmpd="sng" w="9525">
                    <a:solidFill>
                      <a:schemeClr val="accent1"/>
                    </a:solidFill>
                    <a:prstDash val="dash"/>
                    <a:round/>
                    <a:headEnd len="sm" w="sm" type="none"/>
                    <a:tailEnd len="sm" w="sm" type="none"/>
                  </a:ln>
                </p:spPr>
              </p:cxnSp>
              <p:cxnSp>
                <p:nvCxnSpPr>
                  <p:cNvPr id="216" name="Google Shape;216;p33"/>
                  <p:cNvCxnSpPr/>
                  <p:nvPr/>
                </p:nvCxnSpPr>
                <p:spPr>
                  <a:xfrm>
                    <a:off x="9049004" y="879257"/>
                    <a:ext cx="0" cy="2024718"/>
                  </a:xfrm>
                  <a:prstGeom prst="straightConnector1">
                    <a:avLst/>
                  </a:prstGeom>
                  <a:noFill/>
                  <a:ln cap="flat" cmpd="sng" w="9525">
                    <a:solidFill>
                      <a:schemeClr val="accent1"/>
                    </a:solidFill>
                    <a:prstDash val="dash"/>
                    <a:round/>
                    <a:headEnd len="sm" w="sm" type="none"/>
                    <a:tailEnd len="sm" w="sm" type="none"/>
                  </a:ln>
                </p:spPr>
              </p:cxnSp>
              <p:cxnSp>
                <p:nvCxnSpPr>
                  <p:cNvPr id="217" name="Google Shape;217;p33"/>
                  <p:cNvCxnSpPr/>
                  <p:nvPr/>
                </p:nvCxnSpPr>
                <p:spPr>
                  <a:xfrm>
                    <a:off x="9692096" y="859161"/>
                    <a:ext cx="0" cy="2024718"/>
                  </a:xfrm>
                  <a:prstGeom prst="straightConnector1">
                    <a:avLst/>
                  </a:prstGeom>
                  <a:noFill/>
                  <a:ln cap="flat" cmpd="sng" w="9525">
                    <a:solidFill>
                      <a:schemeClr val="accent1"/>
                    </a:solidFill>
                    <a:prstDash val="dash"/>
                    <a:round/>
                    <a:headEnd len="sm" w="sm" type="none"/>
                    <a:tailEnd len="sm" w="sm" type="none"/>
                  </a:ln>
                </p:spPr>
              </p:cxnSp>
              <p:sp>
                <p:nvSpPr>
                  <p:cNvPr id="218" name="Google Shape;218;p33"/>
                  <p:cNvSpPr txBox="1"/>
                  <p:nvPr/>
                </p:nvSpPr>
                <p:spPr>
                  <a:xfrm rot="-5400000">
                    <a:off x="7145323" y="1776637"/>
                    <a:ext cx="1669700" cy="2574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900">
                        <a:solidFill>
                          <a:srgbClr val="CDDCAB"/>
                        </a:solidFill>
                        <a:latin typeface="Calibri"/>
                        <a:ea typeface="Calibri"/>
                        <a:cs typeface="Calibri"/>
                        <a:sym typeface="Calibri"/>
                      </a:rPr>
                      <a:t>Analyse &amp; design</a:t>
                    </a:r>
                    <a:endParaRPr/>
                  </a:p>
                </p:txBody>
              </p:sp>
              <p:sp>
                <p:nvSpPr>
                  <p:cNvPr id="219" name="Google Shape;219;p33"/>
                  <p:cNvSpPr txBox="1"/>
                  <p:nvPr/>
                </p:nvSpPr>
                <p:spPr>
                  <a:xfrm rot="-5400000">
                    <a:off x="8266791" y="1947470"/>
                    <a:ext cx="836470" cy="2574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900">
                        <a:solidFill>
                          <a:srgbClr val="B2A0C7"/>
                        </a:solidFill>
                        <a:latin typeface="Calibri"/>
                        <a:ea typeface="Calibri"/>
                        <a:cs typeface="Calibri"/>
                        <a:sym typeface="Calibri"/>
                      </a:rPr>
                      <a:t>DEV</a:t>
                    </a:r>
                    <a:endParaRPr/>
                  </a:p>
                </p:txBody>
              </p:sp>
              <p:sp>
                <p:nvSpPr>
                  <p:cNvPr id="220" name="Google Shape;220;p33"/>
                  <p:cNvSpPr txBox="1"/>
                  <p:nvPr/>
                </p:nvSpPr>
                <p:spPr>
                  <a:xfrm rot="-5400000">
                    <a:off x="8990188" y="1477162"/>
                    <a:ext cx="836470" cy="2574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900">
                        <a:solidFill>
                          <a:srgbClr val="FFC000"/>
                        </a:solidFill>
                        <a:latin typeface="Calibri"/>
                        <a:ea typeface="Calibri"/>
                        <a:cs typeface="Calibri"/>
                        <a:sym typeface="Calibri"/>
                      </a:rPr>
                      <a:t>Tests</a:t>
                    </a:r>
                    <a:endParaRPr/>
                  </a:p>
                </p:txBody>
              </p:sp>
              <p:pic>
                <p:nvPicPr>
                  <p:cNvPr id="221" name="Google Shape;221;p33"/>
                  <p:cNvPicPr preferRelativeResize="0"/>
                  <p:nvPr/>
                </p:nvPicPr>
                <p:blipFill rotWithShape="1">
                  <a:blip r:embed="rId3">
                    <a:alphaModFix/>
                  </a:blip>
                  <a:srcRect b="0" l="0" r="0" t="0"/>
                  <a:stretch/>
                </p:blipFill>
                <p:spPr>
                  <a:xfrm>
                    <a:off x="10231027" y="1243679"/>
                    <a:ext cx="715168" cy="531923"/>
                  </a:xfrm>
                  <a:prstGeom prst="rect">
                    <a:avLst/>
                  </a:prstGeom>
                  <a:noFill/>
                  <a:ln>
                    <a:noFill/>
                  </a:ln>
                </p:spPr>
              </p:pic>
            </p:grpSp>
          </p:grpSp>
        </p:grpSp>
        <p:sp>
          <p:nvSpPr>
            <p:cNvPr id="222" name="Google Shape;222;p33"/>
            <p:cNvSpPr txBox="1"/>
            <p:nvPr/>
          </p:nvSpPr>
          <p:spPr>
            <a:xfrm>
              <a:off x="7022932" y="509624"/>
              <a:ext cx="4039437" cy="6976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dk1"/>
                  </a:solidFill>
                  <a:latin typeface="Calibri"/>
                  <a:ea typeface="Calibri"/>
                  <a:cs typeface="Calibri"/>
                  <a:sym typeface="Calibri"/>
                </a:rPr>
                <a:t>Plus les bugs sont détectés tôt et moins il est couteux de le corriger</a:t>
              </a:r>
              <a:endParaRPr/>
            </a:p>
          </p:txBody>
        </p:sp>
      </p:grpSp>
      <p:sp>
        <p:nvSpPr>
          <p:cNvPr id="223" name="Google Shape;223;p33"/>
          <p:cNvSpPr txBox="1"/>
          <p:nvPr/>
        </p:nvSpPr>
        <p:spPr>
          <a:xfrm>
            <a:off x="314672" y="1160860"/>
            <a:ext cx="8152209" cy="360303"/>
          </a:xfrm>
          <a:prstGeom prst="rect">
            <a:avLst/>
          </a:prstGeom>
          <a:noFill/>
          <a:ln>
            <a:noFill/>
          </a:ln>
        </p:spPr>
        <p:txBody>
          <a:bodyPr anchorCtr="0" anchor="t" bIns="0" lIns="0" spcFirstLastPara="1" rIns="0" wrap="square" tIns="0">
            <a:normAutofit/>
          </a:bodyPr>
          <a:lstStyle/>
          <a:p>
            <a:pPr indent="-169069" lvl="0" marL="169069" marR="0" rtl="0" algn="l">
              <a:lnSpc>
                <a:spcPct val="90000"/>
              </a:lnSpc>
              <a:spcBef>
                <a:spcPts val="0"/>
              </a:spcBef>
              <a:spcAft>
                <a:spcPts val="0"/>
              </a:spcAft>
              <a:buClr>
                <a:schemeClr val="dk2"/>
              </a:buClr>
              <a:buSzPts val="2000"/>
              <a:buFont typeface="Noto Sans Symbols"/>
              <a:buChar char="▪"/>
            </a:pPr>
            <a:r>
              <a:rPr b="0" lang="fr-FR" sz="2000" u="none">
                <a:solidFill>
                  <a:schemeClr val="dk2"/>
                </a:solidFill>
                <a:latin typeface="Verdana"/>
                <a:ea typeface="Verdana"/>
                <a:cs typeface="Verdana"/>
                <a:sym typeface="Verdana"/>
              </a:rPr>
              <a:t>Pourquoi</a:t>
            </a:r>
            <a:r>
              <a:rPr b="0" lang="fr-FR" sz="1950" u="none">
                <a:solidFill>
                  <a:schemeClr val="dk2"/>
                </a:solidFill>
                <a:latin typeface="Verdana"/>
                <a:ea typeface="Verdana"/>
                <a:cs typeface="Verdana"/>
                <a:sym typeface="Verdana"/>
              </a:rPr>
              <a:t> automatiser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78"/>
          <p:cNvSpPr txBox="1"/>
          <p:nvPr>
            <p:ph type="title"/>
          </p:nvPr>
        </p:nvSpPr>
        <p:spPr>
          <a:xfrm>
            <a:off x="305991" y="404813"/>
            <a:ext cx="8208300" cy="865200"/>
          </a:xfrm>
          <a:prstGeom prst="rect">
            <a:avLst/>
          </a:prstGeom>
          <a:noFill/>
          <a:ln>
            <a:noFill/>
          </a:ln>
        </p:spPr>
        <p:txBody>
          <a:bodyPr anchorCtr="0" anchor="t" bIns="0" lIns="0" spcFirstLastPara="1" rIns="0" wrap="square" tIns="0">
            <a:normAutofit/>
          </a:bodyPr>
          <a:lstStyle/>
          <a:p>
            <a:pPr indent="0" lvl="0" marL="0" rtl="0" algn="ctr">
              <a:spcBef>
                <a:spcPts val="0"/>
              </a:spcBef>
              <a:spcAft>
                <a:spcPts val="0"/>
              </a:spcAft>
              <a:buClr>
                <a:schemeClr val="dk2"/>
              </a:buClr>
              <a:buSzPts val="4400"/>
              <a:buFont typeface="Calibri"/>
              <a:buNone/>
            </a:pPr>
            <a:r>
              <a:rPr lang="fr-FR"/>
              <a:t>Exercice</a:t>
            </a:r>
            <a:endParaRPr/>
          </a:p>
        </p:txBody>
      </p:sp>
      <p:sp>
        <p:nvSpPr>
          <p:cNvPr id="615" name="Google Shape;615;p78"/>
          <p:cNvSpPr txBox="1"/>
          <p:nvPr/>
        </p:nvSpPr>
        <p:spPr>
          <a:xfrm>
            <a:off x="611560" y="2636912"/>
            <a:ext cx="8714678" cy="3600986"/>
          </a:xfrm>
          <a:prstGeom prst="rect">
            <a:avLst/>
          </a:prstGeom>
          <a:noFill/>
          <a:ln>
            <a:noFill/>
          </a:ln>
        </p:spPr>
        <p:txBody>
          <a:bodyPr anchorCtr="0" anchor="t" bIns="45700" lIns="91425" spcFirstLastPara="1" rIns="91425" wrap="square" tIns="45700">
            <a:spAutoFit/>
          </a:bodyPr>
          <a:lstStyle/>
          <a:p>
            <a:pPr indent="-257175" lvl="0" marL="257175" marR="0" rtl="0" algn="l">
              <a:spcBef>
                <a:spcPts val="0"/>
              </a:spcBef>
              <a:spcAft>
                <a:spcPts val="0"/>
              </a:spcAft>
              <a:buClr>
                <a:schemeClr val="dk1"/>
              </a:buClr>
              <a:buSzPts val="2000"/>
              <a:buFont typeface="Calibri"/>
              <a:buAutoNum type="arabicPeriod"/>
            </a:pPr>
            <a:r>
              <a:rPr lang="fr-FR" sz="2000">
                <a:solidFill>
                  <a:schemeClr val="dk1"/>
                </a:solidFill>
                <a:latin typeface="Calibri"/>
                <a:ea typeface="Calibri"/>
                <a:cs typeface="Calibri"/>
                <a:sym typeface="Calibri"/>
              </a:rPr>
              <a:t>Sur votre Editeur  créer un cas de test  en appliquant </a:t>
            </a:r>
            <a:endParaRPr/>
          </a:p>
          <a:p>
            <a:pPr indent="-342900" lvl="1" marL="800100" marR="0" rtl="0" algn="l">
              <a:spcBef>
                <a:spcPts val="0"/>
              </a:spcBef>
              <a:spcAft>
                <a:spcPts val="0"/>
              </a:spcAft>
              <a:buClr>
                <a:schemeClr val="dk1"/>
              </a:buClr>
              <a:buSzPts val="2000"/>
              <a:buFont typeface="Calibri"/>
              <a:buAutoNum type="alphaLcParenR"/>
            </a:pPr>
            <a:r>
              <a:rPr b="0" i="0" lang="fr-FR" sz="2000" u="none" cap="none" strike="noStrike">
                <a:solidFill>
                  <a:schemeClr val="dk1"/>
                </a:solidFill>
                <a:latin typeface="Calibri"/>
                <a:ea typeface="Calibri"/>
                <a:cs typeface="Calibri"/>
                <a:sym typeface="Calibri"/>
              </a:rPr>
              <a:t>La structure d’un ficher de test </a:t>
            </a:r>
            <a:endParaRPr/>
          </a:p>
          <a:p>
            <a:pPr indent="0" lvl="0" marL="0" marR="0" rtl="0" algn="l">
              <a:spcBef>
                <a:spcPts val="0"/>
              </a:spcBef>
              <a:spcAft>
                <a:spcPts val="0"/>
              </a:spcAft>
              <a:buNone/>
            </a:pPr>
            <a:r>
              <a:rPr lang="fr-FR" sz="2000">
                <a:solidFill>
                  <a:schemeClr val="dk1"/>
                </a:solidFill>
                <a:latin typeface="Calibri"/>
                <a:ea typeface="Calibri"/>
                <a:cs typeface="Calibri"/>
                <a:sym typeface="Calibri"/>
              </a:rPr>
              <a:t>            b)     Les options d’un cas de test</a:t>
            </a:r>
            <a:endParaRPr/>
          </a:p>
          <a:p>
            <a:pPr indent="0" lvl="2" marL="914400" marR="0" rtl="0" algn="l">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2" marL="914400" marR="0" rtl="0" algn="l">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168275" lvl="0" marL="257175" marR="0" rtl="0" algn="l">
              <a:spcBef>
                <a:spcPts val="0"/>
              </a:spcBef>
              <a:spcAft>
                <a:spcPts val="0"/>
              </a:spcAft>
              <a:buClr>
                <a:schemeClr val="dk1"/>
              </a:buClr>
              <a:buSzPts val="1400"/>
              <a:buFont typeface="Calibri"/>
              <a:buNone/>
            </a:pPr>
            <a:r>
              <a:t/>
            </a:r>
            <a:endParaRPr sz="1400">
              <a:solidFill>
                <a:schemeClr val="dk1"/>
              </a:solidFill>
              <a:latin typeface="Calibri"/>
              <a:ea typeface="Calibri"/>
              <a:cs typeface="Calibri"/>
              <a:sym typeface="Calibri"/>
            </a:endParaRPr>
          </a:p>
          <a:p>
            <a:pPr indent="-168275" lvl="0" marL="257175" marR="0" rtl="0" algn="l">
              <a:spcBef>
                <a:spcPts val="0"/>
              </a:spcBef>
              <a:spcAft>
                <a:spcPts val="0"/>
              </a:spcAft>
              <a:buClr>
                <a:schemeClr val="dk1"/>
              </a:buClr>
              <a:buSzPts val="1400"/>
              <a:buFont typeface="Calibri"/>
              <a:buNone/>
            </a:pPr>
            <a:r>
              <a:t/>
            </a:r>
            <a:endParaRPr sz="1400">
              <a:solidFill>
                <a:schemeClr val="dk1"/>
              </a:solidFill>
              <a:latin typeface="Calibri"/>
              <a:ea typeface="Calibri"/>
              <a:cs typeface="Calibri"/>
              <a:sym typeface="Calibri"/>
            </a:endParaRPr>
          </a:p>
          <a:p>
            <a:pPr indent="-168275" lvl="0" marL="257175" marR="0" rtl="0" algn="l">
              <a:spcBef>
                <a:spcPts val="0"/>
              </a:spcBef>
              <a:spcAft>
                <a:spcPts val="0"/>
              </a:spcAft>
              <a:buClr>
                <a:schemeClr val="dk1"/>
              </a:buClr>
              <a:buSzPts val="1400"/>
              <a:buFont typeface="Calibri"/>
              <a:buNone/>
            </a:pPr>
            <a:r>
              <a:t/>
            </a:r>
            <a:endParaRPr sz="1400">
              <a:solidFill>
                <a:schemeClr val="dk1"/>
              </a:solidFill>
              <a:latin typeface="Calibri"/>
              <a:ea typeface="Calibri"/>
              <a:cs typeface="Calibri"/>
              <a:sym typeface="Calibri"/>
            </a:endParaRPr>
          </a:p>
          <a:p>
            <a:pPr indent="-168275" lvl="0" marL="257175" marR="0" rtl="0" algn="l">
              <a:spcBef>
                <a:spcPts val="0"/>
              </a:spcBef>
              <a:spcAft>
                <a:spcPts val="0"/>
              </a:spcAft>
              <a:buClr>
                <a:schemeClr val="dk1"/>
              </a:buClr>
              <a:buSzPts val="1400"/>
              <a:buFont typeface="Calibri"/>
              <a:buNone/>
            </a:pPr>
            <a:r>
              <a:t/>
            </a:r>
            <a:endParaRPr sz="1400">
              <a:solidFill>
                <a:schemeClr val="dk1"/>
              </a:solidFill>
              <a:latin typeface="Calibri"/>
              <a:ea typeface="Calibri"/>
              <a:cs typeface="Calibri"/>
              <a:sym typeface="Calibri"/>
            </a:endParaRPr>
          </a:p>
          <a:p>
            <a:pPr indent="-168275" lvl="0" marL="257175" marR="0" rtl="0" algn="l">
              <a:spcBef>
                <a:spcPts val="0"/>
              </a:spcBef>
              <a:spcAft>
                <a:spcPts val="0"/>
              </a:spcAft>
              <a:buClr>
                <a:schemeClr val="dk1"/>
              </a:buClr>
              <a:buSzPts val="1400"/>
              <a:buFont typeface="Calibri"/>
              <a:buNone/>
            </a:pPr>
            <a:r>
              <a:t/>
            </a:r>
            <a:endParaRPr sz="1400">
              <a:solidFill>
                <a:schemeClr val="dk1"/>
              </a:solidFill>
              <a:latin typeface="Calibri"/>
              <a:ea typeface="Calibri"/>
              <a:cs typeface="Calibri"/>
              <a:sym typeface="Calibri"/>
            </a:endParaRPr>
          </a:p>
          <a:p>
            <a:pPr indent="-168275" lvl="0" marL="257175" marR="0" rtl="0" algn="l">
              <a:spcBef>
                <a:spcPts val="0"/>
              </a:spcBef>
              <a:spcAft>
                <a:spcPts val="0"/>
              </a:spcAft>
              <a:buClr>
                <a:schemeClr val="dk1"/>
              </a:buClr>
              <a:buSzPts val="1400"/>
              <a:buFont typeface="Calibri"/>
              <a:buNone/>
            </a:pPr>
            <a:r>
              <a:t/>
            </a:r>
            <a:endParaRPr sz="1400">
              <a:solidFill>
                <a:schemeClr val="dk1"/>
              </a:solidFill>
              <a:latin typeface="Calibri"/>
              <a:ea typeface="Calibri"/>
              <a:cs typeface="Calibri"/>
              <a:sym typeface="Calibri"/>
            </a:endParaRPr>
          </a:p>
        </p:txBody>
      </p:sp>
      <p:sp>
        <p:nvSpPr>
          <p:cNvPr id="616" name="Google Shape;616;p78"/>
          <p:cNvSpPr txBox="1"/>
          <p:nvPr/>
        </p:nvSpPr>
        <p:spPr>
          <a:xfrm>
            <a:off x="611560" y="1844824"/>
            <a:ext cx="67576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rgbClr val="938953"/>
                </a:solidFill>
                <a:latin typeface="Calibri"/>
                <a:ea typeface="Calibri"/>
                <a:cs typeface="Calibri"/>
                <a:sym typeface="Calibri"/>
              </a:rPr>
              <a:t>Objectif : implémentation de la POM et la structure d’un ficher de test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79"/>
          <p:cNvSpPr txBox="1"/>
          <p:nvPr>
            <p:ph idx="1" type="body"/>
          </p:nvPr>
        </p:nvSpPr>
        <p:spPr>
          <a:xfrm>
            <a:off x="251520" y="1268760"/>
            <a:ext cx="8659500" cy="46893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Char char="•"/>
            </a:pPr>
            <a:r>
              <a:rPr b="1" lang="fr-FR" sz="2000"/>
              <a:t>EXERCICES</a:t>
            </a:r>
            <a:endParaRPr/>
          </a:p>
          <a:p>
            <a:pPr indent="0" lvl="0" marL="0" rtl="0" algn="l">
              <a:lnSpc>
                <a:spcPct val="100000"/>
              </a:lnSpc>
              <a:spcBef>
                <a:spcPts val="210"/>
              </a:spcBef>
              <a:spcAft>
                <a:spcPts val="0"/>
              </a:spcAft>
              <a:buClr>
                <a:schemeClr val="dk1"/>
              </a:buClr>
              <a:buSzPts val="1050"/>
              <a:buNone/>
            </a:pPr>
            <a:r>
              <a:t/>
            </a:r>
            <a:endParaRPr/>
          </a:p>
          <a:p>
            <a:pPr indent="-276225" lvl="0" marL="342900" rtl="0" algn="l">
              <a:lnSpc>
                <a:spcPct val="100000"/>
              </a:lnSpc>
              <a:spcBef>
                <a:spcPts val="210"/>
              </a:spcBef>
              <a:spcAft>
                <a:spcPts val="0"/>
              </a:spcAft>
              <a:buClr>
                <a:schemeClr val="dk1"/>
              </a:buClr>
              <a:buSzPts val="1050"/>
              <a:buNone/>
            </a:pPr>
            <a:r>
              <a:t/>
            </a:r>
            <a:endParaRPr/>
          </a:p>
          <a:p>
            <a:pPr indent="-257175" lvl="0" marL="257175" rtl="0" algn="l">
              <a:lnSpc>
                <a:spcPct val="100000"/>
              </a:lnSpc>
              <a:spcBef>
                <a:spcPts val="400"/>
              </a:spcBef>
              <a:spcAft>
                <a:spcPts val="0"/>
              </a:spcAft>
              <a:buClr>
                <a:schemeClr val="dk1"/>
              </a:buClr>
              <a:buSzPts val="2000"/>
              <a:buFont typeface="Calibri"/>
              <a:buAutoNum type="arabicPeriod"/>
            </a:pPr>
            <a:r>
              <a:rPr lang="fr-FR" sz="2000"/>
              <a:t> Créer un cas de test  en appliquant La structure d’un ficher de test</a:t>
            </a:r>
            <a:endParaRPr/>
          </a:p>
          <a:p>
            <a:pPr indent="-257175" lvl="0" marL="257175" rtl="0" algn="l">
              <a:lnSpc>
                <a:spcPct val="100000"/>
              </a:lnSpc>
              <a:spcBef>
                <a:spcPts val="400"/>
              </a:spcBef>
              <a:spcAft>
                <a:spcPts val="0"/>
              </a:spcAft>
              <a:buClr>
                <a:schemeClr val="dk1"/>
              </a:buClr>
              <a:buSzPts val="2000"/>
              <a:buFont typeface="Calibri"/>
              <a:buAutoNum type="arabicPeriod"/>
            </a:pPr>
            <a:r>
              <a:rPr lang="fr-FR" sz="2000"/>
              <a:t> Aller l’URL du site : Avito </a:t>
            </a:r>
            <a:endParaRPr/>
          </a:p>
          <a:p>
            <a:pPr indent="-342900" lvl="0" marL="342900" rtl="0" algn="l">
              <a:lnSpc>
                <a:spcPct val="100000"/>
              </a:lnSpc>
              <a:spcBef>
                <a:spcPts val="400"/>
              </a:spcBef>
              <a:spcAft>
                <a:spcPts val="0"/>
              </a:spcAft>
              <a:buClr>
                <a:schemeClr val="dk1"/>
              </a:buClr>
              <a:buSzPts val="2000"/>
              <a:buFont typeface="Calibri"/>
              <a:buAutoNum type="arabicPeriod"/>
            </a:pPr>
            <a:r>
              <a:rPr lang="fr-FR" sz="2000"/>
              <a:t>Attendez 10s</a:t>
            </a:r>
            <a:endParaRPr/>
          </a:p>
          <a:p>
            <a:pPr indent="-342900" lvl="0" marL="342900" rtl="0" algn="l">
              <a:lnSpc>
                <a:spcPct val="100000"/>
              </a:lnSpc>
              <a:spcBef>
                <a:spcPts val="400"/>
              </a:spcBef>
              <a:spcAft>
                <a:spcPts val="0"/>
              </a:spcAft>
              <a:buClr>
                <a:schemeClr val="dk1"/>
              </a:buClr>
              <a:buSzPts val="2000"/>
              <a:buFont typeface="Calibri"/>
              <a:buAutoNum type="arabicPeriod"/>
            </a:pPr>
            <a:r>
              <a:rPr lang="fr-FR" sz="2000"/>
              <a:t>Cliquer sur le champ recherche</a:t>
            </a:r>
            <a:endParaRPr/>
          </a:p>
          <a:p>
            <a:pPr indent="-342900" lvl="0" marL="342900" rtl="0" algn="l">
              <a:lnSpc>
                <a:spcPct val="100000"/>
              </a:lnSpc>
              <a:spcBef>
                <a:spcPts val="400"/>
              </a:spcBef>
              <a:spcAft>
                <a:spcPts val="0"/>
              </a:spcAft>
              <a:buClr>
                <a:schemeClr val="dk1"/>
              </a:buClr>
              <a:buSzPts val="2000"/>
              <a:buFont typeface="Calibri"/>
              <a:buAutoNum type="arabicPeriod"/>
            </a:pPr>
            <a:r>
              <a:rPr lang="fr-FR" sz="2000"/>
              <a:t>Déclarer une variable ‘’voiture’’</a:t>
            </a:r>
            <a:endParaRPr/>
          </a:p>
          <a:p>
            <a:pPr indent="-342900" lvl="0" marL="342900" rtl="0" algn="l">
              <a:lnSpc>
                <a:spcPct val="100000"/>
              </a:lnSpc>
              <a:spcBef>
                <a:spcPts val="400"/>
              </a:spcBef>
              <a:spcAft>
                <a:spcPts val="0"/>
              </a:spcAft>
              <a:buClr>
                <a:schemeClr val="dk1"/>
              </a:buClr>
              <a:buSzPts val="2000"/>
              <a:buFont typeface="Calibri"/>
              <a:buAutoNum type="arabicPeriod"/>
            </a:pPr>
            <a:r>
              <a:rPr lang="fr-FR" sz="2000"/>
              <a:t>Saisir la variabe ‘’voiture’’ dans le champ recherche</a:t>
            </a:r>
            <a:endParaRPr/>
          </a:p>
          <a:p>
            <a:pPr indent="-342900" lvl="0" marL="342900" rtl="0" algn="l">
              <a:lnSpc>
                <a:spcPct val="100000"/>
              </a:lnSpc>
              <a:spcBef>
                <a:spcPts val="400"/>
              </a:spcBef>
              <a:spcAft>
                <a:spcPts val="0"/>
              </a:spcAft>
              <a:buClr>
                <a:schemeClr val="dk1"/>
              </a:buClr>
              <a:buSzPts val="2000"/>
              <a:buFont typeface="Calibri"/>
              <a:buAutoNum type="arabicPeriod"/>
            </a:pPr>
            <a:r>
              <a:rPr lang="fr-FR" sz="2000"/>
              <a:t>Contrôler la présence du bouton Rechercher</a:t>
            </a:r>
            <a:endParaRPr/>
          </a:p>
          <a:p>
            <a:pPr indent="-342900" lvl="0" marL="342900" rtl="0" algn="l">
              <a:lnSpc>
                <a:spcPct val="100000"/>
              </a:lnSpc>
              <a:spcBef>
                <a:spcPts val="400"/>
              </a:spcBef>
              <a:spcAft>
                <a:spcPts val="0"/>
              </a:spcAft>
              <a:buClr>
                <a:schemeClr val="dk1"/>
              </a:buClr>
              <a:buSzPts val="2000"/>
              <a:buFont typeface="Calibri"/>
              <a:buAutoNum type="arabicPeriod"/>
            </a:pPr>
            <a:r>
              <a:rPr lang="fr-FR" sz="2000"/>
              <a:t>Cliquer sur le bouton Rechercher</a:t>
            </a:r>
            <a:endParaRPr/>
          </a:p>
          <a:p>
            <a:pPr indent="0" lvl="0" marL="0" rtl="0" algn="l">
              <a:lnSpc>
                <a:spcPct val="100000"/>
              </a:lnSpc>
              <a:spcBef>
                <a:spcPts val="400"/>
              </a:spcBef>
              <a:spcAft>
                <a:spcPts val="0"/>
              </a:spcAft>
              <a:buClr>
                <a:schemeClr val="dk1"/>
              </a:buClr>
              <a:buSzPts val="2000"/>
              <a:buNone/>
            </a:pPr>
            <a:r>
              <a:t/>
            </a:r>
            <a:endParaRPr sz="2000"/>
          </a:p>
          <a:p>
            <a:pPr indent="-215900" lvl="0" marL="342900" rtl="0" algn="l">
              <a:lnSpc>
                <a:spcPct val="100000"/>
              </a:lnSpc>
              <a:spcBef>
                <a:spcPts val="400"/>
              </a:spcBef>
              <a:spcAft>
                <a:spcPts val="0"/>
              </a:spcAft>
              <a:buClr>
                <a:schemeClr val="dk1"/>
              </a:buClr>
              <a:buSzPts val="2000"/>
              <a:buFont typeface="Calibri"/>
              <a:buNone/>
            </a:pPr>
            <a:r>
              <a:t/>
            </a:r>
            <a:endParaRPr sz="2000"/>
          </a:p>
          <a:p>
            <a:pPr indent="-215900" lvl="0" marL="342900" rtl="0" algn="l">
              <a:lnSpc>
                <a:spcPct val="100000"/>
              </a:lnSpc>
              <a:spcBef>
                <a:spcPts val="400"/>
              </a:spcBef>
              <a:spcAft>
                <a:spcPts val="0"/>
              </a:spcAft>
              <a:buClr>
                <a:schemeClr val="dk1"/>
              </a:buClr>
              <a:buSzPts val="2000"/>
              <a:buNone/>
            </a:pPr>
            <a:r>
              <a:t/>
            </a:r>
            <a:endParaRPr sz="2000"/>
          </a:p>
          <a:p>
            <a:pPr indent="-168275" lvl="0" marL="257175" rtl="0" algn="l">
              <a:lnSpc>
                <a:spcPct val="100000"/>
              </a:lnSpc>
              <a:spcBef>
                <a:spcPts val="280"/>
              </a:spcBef>
              <a:spcAft>
                <a:spcPts val="0"/>
              </a:spcAft>
              <a:buClr>
                <a:schemeClr val="dk1"/>
              </a:buClr>
              <a:buSzPts val="1400"/>
              <a:buFont typeface="Calibri"/>
              <a:buNone/>
            </a:pPr>
            <a:r>
              <a:t/>
            </a:r>
            <a:endParaRPr sz="1400"/>
          </a:p>
          <a:p>
            <a:pPr indent="0" lvl="0" marL="0" rtl="0" algn="l">
              <a:lnSpc>
                <a:spcPct val="100000"/>
              </a:lnSpc>
              <a:spcBef>
                <a:spcPts val="280"/>
              </a:spcBef>
              <a:spcAft>
                <a:spcPts val="0"/>
              </a:spcAft>
              <a:buClr>
                <a:schemeClr val="dk1"/>
              </a:buClr>
              <a:buSzPts val="1400"/>
              <a:buNone/>
            </a:pPr>
            <a:r>
              <a:t/>
            </a:r>
            <a:endParaRPr sz="14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80"/>
          <p:cNvSpPr txBox="1"/>
          <p:nvPr>
            <p:ph type="title"/>
          </p:nvPr>
        </p:nvSpPr>
        <p:spPr>
          <a:xfrm>
            <a:off x="305991" y="404813"/>
            <a:ext cx="8208300" cy="865200"/>
          </a:xfrm>
          <a:prstGeom prst="rect">
            <a:avLst/>
          </a:prstGeom>
          <a:noFill/>
          <a:ln>
            <a:noFill/>
          </a:ln>
        </p:spPr>
        <p:txBody>
          <a:bodyPr anchorCtr="0" anchor="t" bIns="0" lIns="0" spcFirstLastPara="1" rIns="0" wrap="square" tIns="0">
            <a:normAutofit/>
          </a:bodyPr>
          <a:lstStyle/>
          <a:p>
            <a:pPr indent="0" lvl="0" marL="0" rtl="0" algn="ctr">
              <a:spcBef>
                <a:spcPts val="0"/>
              </a:spcBef>
              <a:spcAft>
                <a:spcPts val="0"/>
              </a:spcAft>
              <a:buClr>
                <a:schemeClr val="dk2"/>
              </a:buClr>
              <a:buSzPts val="4400"/>
              <a:buFont typeface="Calibri"/>
              <a:buNone/>
            </a:pPr>
            <a:r>
              <a:rPr lang="fr-FR"/>
              <a:t>Implémentation POM/PageFactory</a:t>
            </a:r>
            <a:endParaRPr/>
          </a:p>
        </p:txBody>
      </p:sp>
      <p:sp>
        <p:nvSpPr>
          <p:cNvPr id="628" name="Google Shape;628;p80"/>
          <p:cNvSpPr txBox="1"/>
          <p:nvPr/>
        </p:nvSpPr>
        <p:spPr>
          <a:xfrm>
            <a:off x="395536" y="1556792"/>
            <a:ext cx="88543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Calibri"/>
                <a:ea typeface="Calibri"/>
                <a:cs typeface="Calibri"/>
                <a:sym typeface="Calibri"/>
              </a:rPr>
              <a:t>EXERCICE</a:t>
            </a:r>
            <a:endParaRPr/>
          </a:p>
        </p:txBody>
      </p:sp>
      <p:sp>
        <p:nvSpPr>
          <p:cNvPr id="629" name="Google Shape;629;p80"/>
          <p:cNvSpPr txBox="1"/>
          <p:nvPr/>
        </p:nvSpPr>
        <p:spPr>
          <a:xfrm>
            <a:off x="323528" y="2492896"/>
            <a:ext cx="8714678" cy="3970318"/>
          </a:xfrm>
          <a:prstGeom prst="rect">
            <a:avLst/>
          </a:prstGeom>
          <a:noFill/>
          <a:ln>
            <a:noFill/>
          </a:ln>
        </p:spPr>
        <p:txBody>
          <a:bodyPr anchorCtr="0" anchor="t" bIns="45700" lIns="91425" spcFirstLastPara="1" rIns="91425" wrap="square" tIns="45700">
            <a:spAutoFit/>
          </a:bodyPr>
          <a:lstStyle/>
          <a:p>
            <a:pPr indent="-257175" lvl="0" marL="257175" marR="0" rtl="0" algn="l">
              <a:spcBef>
                <a:spcPts val="0"/>
              </a:spcBef>
              <a:spcAft>
                <a:spcPts val="0"/>
              </a:spcAft>
              <a:buClr>
                <a:schemeClr val="dk1"/>
              </a:buClr>
              <a:buSzPts val="1400"/>
              <a:buFont typeface="Calibri"/>
              <a:buAutoNum type="arabicPeriod"/>
            </a:pPr>
            <a:r>
              <a:rPr lang="fr-FR" sz="1400">
                <a:solidFill>
                  <a:schemeClr val="dk1"/>
                </a:solidFill>
                <a:latin typeface="Calibri"/>
                <a:ea typeface="Calibri"/>
                <a:cs typeface="Calibri"/>
                <a:sym typeface="Calibri"/>
              </a:rPr>
              <a:t>Allez sur le site </a:t>
            </a:r>
            <a:r>
              <a:rPr lang="fr-FR" sz="1400" u="sng">
                <a:solidFill>
                  <a:schemeClr val="hlink"/>
                </a:solidFill>
                <a:latin typeface="Calibri"/>
                <a:ea typeface="Calibri"/>
                <a:cs typeface="Calibri"/>
                <a:sym typeface="Calibri"/>
                <a:hlinkClick r:id="rId3"/>
              </a:rPr>
              <a:t>https://www.lambdatest.com/</a:t>
            </a:r>
            <a:endParaRPr sz="1400">
              <a:solidFill>
                <a:schemeClr val="dk1"/>
              </a:solidFill>
              <a:latin typeface="Calibri"/>
              <a:ea typeface="Calibri"/>
              <a:cs typeface="Calibri"/>
              <a:sym typeface="Calibri"/>
            </a:endParaRPr>
          </a:p>
          <a:p>
            <a:pPr indent="-257175" lvl="0" marL="257175" marR="0" rtl="0" algn="l">
              <a:spcBef>
                <a:spcPts val="0"/>
              </a:spcBef>
              <a:spcAft>
                <a:spcPts val="0"/>
              </a:spcAft>
              <a:buClr>
                <a:schemeClr val="dk1"/>
              </a:buClr>
              <a:buSzPts val="1400"/>
              <a:buFont typeface="Calibri"/>
              <a:buAutoNum type="arabicPeriod"/>
            </a:pPr>
            <a:r>
              <a:rPr lang="fr-FR" sz="1400">
                <a:solidFill>
                  <a:schemeClr val="dk1"/>
                </a:solidFill>
                <a:latin typeface="Calibri"/>
                <a:ea typeface="Calibri"/>
                <a:cs typeface="Calibri"/>
                <a:sym typeface="Calibri"/>
              </a:rPr>
              <a:t>Vérifier le label « Cross browser testing cloud »</a:t>
            </a:r>
            <a:endParaRPr/>
          </a:p>
          <a:p>
            <a:pPr indent="-257175" lvl="0" marL="257175" marR="0" rtl="0" algn="l">
              <a:spcBef>
                <a:spcPts val="0"/>
              </a:spcBef>
              <a:spcAft>
                <a:spcPts val="0"/>
              </a:spcAft>
              <a:buClr>
                <a:schemeClr val="dk1"/>
              </a:buClr>
              <a:buSzPts val="1400"/>
              <a:buFont typeface="Calibri"/>
              <a:buAutoNum type="arabicPeriod"/>
            </a:pPr>
            <a:r>
              <a:rPr lang="fr-FR" sz="1400">
                <a:solidFill>
                  <a:schemeClr val="dk1"/>
                </a:solidFill>
                <a:latin typeface="Calibri"/>
                <a:ea typeface="Calibri"/>
                <a:cs typeface="Calibri"/>
                <a:sym typeface="Calibri"/>
              </a:rPr>
              <a:t>Saisir un mail valide</a:t>
            </a:r>
            <a:endParaRPr/>
          </a:p>
          <a:p>
            <a:pPr indent="-257175" lvl="0" marL="257175" marR="0" rtl="0" algn="l">
              <a:spcBef>
                <a:spcPts val="0"/>
              </a:spcBef>
              <a:spcAft>
                <a:spcPts val="0"/>
              </a:spcAft>
              <a:buClr>
                <a:schemeClr val="dk1"/>
              </a:buClr>
              <a:buSzPts val="1400"/>
              <a:buFont typeface="Calibri"/>
              <a:buAutoNum type="arabicPeriod"/>
            </a:pPr>
            <a:r>
              <a:rPr lang="fr-FR" sz="1400">
                <a:solidFill>
                  <a:schemeClr val="dk1"/>
                </a:solidFill>
                <a:latin typeface="Calibri"/>
                <a:ea typeface="Calibri"/>
                <a:cs typeface="Calibri"/>
                <a:sym typeface="Calibri"/>
              </a:rPr>
              <a:t>Cliquer sur le boutton « start free Testing »</a:t>
            </a:r>
            <a:endParaRPr/>
          </a:p>
          <a:p>
            <a:pPr indent="-257175" lvl="0" marL="257175" marR="0" rtl="0" algn="l">
              <a:spcBef>
                <a:spcPts val="0"/>
              </a:spcBef>
              <a:spcAft>
                <a:spcPts val="0"/>
              </a:spcAft>
              <a:buClr>
                <a:schemeClr val="dk1"/>
              </a:buClr>
              <a:buSzPts val="1400"/>
              <a:buFont typeface="Calibri"/>
              <a:buAutoNum type="arabicPeriod"/>
            </a:pPr>
            <a:r>
              <a:rPr lang="fr-FR" sz="1400">
                <a:solidFill>
                  <a:schemeClr val="dk1"/>
                </a:solidFill>
                <a:latin typeface="Calibri"/>
                <a:ea typeface="Calibri"/>
                <a:cs typeface="Calibri"/>
                <a:sym typeface="Calibri"/>
              </a:rPr>
              <a:t>Sur la page « register » : </a:t>
            </a:r>
            <a:endParaRPr/>
          </a:p>
          <a:p>
            <a:pPr indent="-257175" lvl="1" marL="600075" marR="0" rtl="0" algn="l">
              <a:spcBef>
                <a:spcPts val="0"/>
              </a:spcBef>
              <a:spcAft>
                <a:spcPts val="0"/>
              </a:spcAft>
              <a:buClr>
                <a:schemeClr val="dk1"/>
              </a:buClr>
              <a:buSzPts val="1400"/>
              <a:buFont typeface="Calibri"/>
              <a:buAutoNum type="arabicPeriod"/>
            </a:pPr>
            <a:r>
              <a:rPr b="0" i="0" lang="fr-FR" sz="1400" u="none" cap="none" strike="noStrike">
                <a:solidFill>
                  <a:schemeClr val="dk1"/>
                </a:solidFill>
                <a:latin typeface="Calibri"/>
                <a:ea typeface="Calibri"/>
                <a:cs typeface="Calibri"/>
                <a:sym typeface="Calibri"/>
              </a:rPr>
              <a:t>Vérifier le label « Signup for free »</a:t>
            </a:r>
            <a:endParaRPr/>
          </a:p>
          <a:p>
            <a:pPr indent="-257175" lvl="1" marL="600075" marR="0" rtl="0" algn="l">
              <a:spcBef>
                <a:spcPts val="0"/>
              </a:spcBef>
              <a:spcAft>
                <a:spcPts val="0"/>
              </a:spcAft>
              <a:buClr>
                <a:schemeClr val="dk1"/>
              </a:buClr>
              <a:buSzPts val="1400"/>
              <a:buFont typeface="Calibri"/>
              <a:buAutoNum type="arabicPeriod"/>
            </a:pPr>
            <a:r>
              <a:rPr b="0" i="0" lang="fr-FR" sz="1400" u="none" cap="none" strike="noStrike">
                <a:solidFill>
                  <a:schemeClr val="dk1"/>
                </a:solidFill>
                <a:latin typeface="Calibri"/>
                <a:ea typeface="Calibri"/>
                <a:cs typeface="Calibri"/>
                <a:sym typeface="Calibri"/>
              </a:rPr>
              <a:t>Vérifier le lien « sign up xith google »</a:t>
            </a:r>
            <a:endParaRPr/>
          </a:p>
          <a:p>
            <a:pPr indent="-257175" lvl="1" marL="600075" marR="0" rtl="0" algn="l">
              <a:spcBef>
                <a:spcPts val="0"/>
              </a:spcBef>
              <a:spcAft>
                <a:spcPts val="0"/>
              </a:spcAft>
              <a:buClr>
                <a:schemeClr val="dk1"/>
              </a:buClr>
              <a:buSzPts val="1400"/>
              <a:buFont typeface="Calibri"/>
              <a:buAutoNum type="arabicPeriod"/>
            </a:pPr>
            <a:r>
              <a:rPr b="0" i="0" lang="fr-FR" sz="1400" u="none" cap="none" strike="noStrike">
                <a:solidFill>
                  <a:schemeClr val="dk1"/>
                </a:solidFill>
                <a:latin typeface="Calibri"/>
                <a:ea typeface="Calibri"/>
                <a:cs typeface="Calibri"/>
                <a:sym typeface="Calibri"/>
              </a:rPr>
              <a:t>Saisissez le name le mail et le password</a:t>
            </a:r>
            <a:endParaRPr b="0" i="0" sz="1400" u="none" cap="none" strike="noStrike">
              <a:solidFill>
                <a:schemeClr val="dk1"/>
              </a:solidFill>
              <a:latin typeface="Calibri"/>
              <a:ea typeface="Calibri"/>
              <a:cs typeface="Calibri"/>
              <a:sym typeface="Calibri"/>
            </a:endParaRPr>
          </a:p>
          <a:p>
            <a:pPr indent="-257175" lvl="1" marL="600075" marR="0" rtl="0" algn="l">
              <a:spcBef>
                <a:spcPts val="0"/>
              </a:spcBef>
              <a:spcAft>
                <a:spcPts val="0"/>
              </a:spcAft>
              <a:buClr>
                <a:schemeClr val="dk1"/>
              </a:buClr>
              <a:buSzPts val="1400"/>
              <a:buFont typeface="Calibri"/>
              <a:buAutoNum type="arabicPeriod"/>
            </a:pPr>
            <a:r>
              <a:rPr b="0" i="0" lang="fr-FR" sz="1400" u="none" cap="none" strike="noStrike">
                <a:solidFill>
                  <a:schemeClr val="dk1"/>
                </a:solidFill>
                <a:latin typeface="Calibri"/>
                <a:ea typeface="Calibri"/>
                <a:cs typeface="Calibri"/>
                <a:sym typeface="Calibri"/>
              </a:rPr>
              <a:t>Cocher « i agree… »</a:t>
            </a:r>
            <a:endParaRPr/>
          </a:p>
          <a:p>
            <a:pPr indent="-257175" lvl="1" marL="600075" marR="0" rtl="0" algn="l">
              <a:spcBef>
                <a:spcPts val="0"/>
              </a:spcBef>
              <a:spcAft>
                <a:spcPts val="0"/>
              </a:spcAft>
              <a:buClr>
                <a:schemeClr val="dk1"/>
              </a:buClr>
              <a:buSzPts val="1400"/>
              <a:buFont typeface="Calibri"/>
              <a:buAutoNum type="arabicPeriod"/>
            </a:pPr>
            <a:r>
              <a:rPr b="0" i="0" lang="fr-FR" sz="1400" u="none" cap="none" strike="noStrike">
                <a:solidFill>
                  <a:schemeClr val="dk1"/>
                </a:solidFill>
                <a:latin typeface="Calibri"/>
                <a:ea typeface="Calibri"/>
                <a:cs typeface="Calibri"/>
                <a:sym typeface="Calibri"/>
              </a:rPr>
              <a:t>Cliquer sur le boutton « free sign up »</a:t>
            </a:r>
            <a:endParaRPr/>
          </a:p>
          <a:p>
            <a:pPr indent="-257175" lvl="1" marL="600075" marR="0" rtl="0" algn="l">
              <a:spcBef>
                <a:spcPts val="0"/>
              </a:spcBef>
              <a:spcAft>
                <a:spcPts val="0"/>
              </a:spcAft>
              <a:buClr>
                <a:schemeClr val="dk1"/>
              </a:buClr>
              <a:buSzPts val="1400"/>
              <a:buFont typeface="Calibri"/>
              <a:buAutoNum type="arabicPeriod"/>
            </a:pPr>
            <a:r>
              <a:rPr b="0" i="0" lang="fr-FR" sz="1400" u="none" cap="none" strike="noStrike">
                <a:solidFill>
                  <a:schemeClr val="dk1"/>
                </a:solidFill>
                <a:latin typeface="Calibri"/>
                <a:ea typeface="Calibri"/>
                <a:cs typeface="Calibri"/>
                <a:sym typeface="Calibri"/>
              </a:rPr>
              <a:t>Vérifier le message d’erreur « please enter your phone »</a:t>
            </a:r>
            <a:endParaRPr/>
          </a:p>
          <a:p>
            <a:pPr indent="0" lvl="1" marL="457200" marR="0" rtl="0" algn="l">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214312" lvl="1" marL="557213" marR="0" rtl="0" algn="l">
              <a:spcBef>
                <a:spcPts val="0"/>
              </a:spcBef>
              <a:spcAft>
                <a:spcPts val="0"/>
              </a:spcAft>
              <a:buClr>
                <a:schemeClr val="dk1"/>
              </a:buClr>
              <a:buSzPts val="1400"/>
              <a:buFont typeface="Arial"/>
              <a:buChar char="•"/>
            </a:pPr>
            <a:r>
              <a:rPr b="0" i="0" lang="fr-FR" sz="1400" u="none" cap="none" strike="noStrike">
                <a:solidFill>
                  <a:schemeClr val="dk1"/>
                </a:solidFill>
                <a:latin typeface="Calibri"/>
                <a:ea typeface="Calibri"/>
                <a:cs typeface="Calibri"/>
                <a:sym typeface="Calibri"/>
              </a:rPr>
              <a:t>Refaire les même pages et le scénario de test avec le concept Page Factory</a:t>
            </a:r>
            <a:endParaRPr b="0" i="0" sz="14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168275" lvl="0" marL="257175" marR="0" rtl="0" algn="l">
              <a:spcBef>
                <a:spcPts val="0"/>
              </a:spcBef>
              <a:spcAft>
                <a:spcPts val="0"/>
              </a:spcAft>
              <a:buClr>
                <a:schemeClr val="dk1"/>
              </a:buClr>
              <a:buSzPts val="1400"/>
              <a:buFont typeface="Calibri"/>
              <a:buNone/>
            </a:pPr>
            <a:r>
              <a:t/>
            </a:r>
            <a:endParaRPr sz="1400">
              <a:solidFill>
                <a:schemeClr val="dk1"/>
              </a:solidFill>
              <a:latin typeface="Calibri"/>
              <a:ea typeface="Calibri"/>
              <a:cs typeface="Calibri"/>
              <a:sym typeface="Calibri"/>
            </a:endParaRPr>
          </a:p>
          <a:p>
            <a:pPr indent="-168275" lvl="0" marL="257175" marR="0" rtl="0" algn="l">
              <a:spcBef>
                <a:spcPts val="0"/>
              </a:spcBef>
              <a:spcAft>
                <a:spcPts val="0"/>
              </a:spcAft>
              <a:buClr>
                <a:schemeClr val="dk1"/>
              </a:buClr>
              <a:buSzPts val="1400"/>
              <a:buFont typeface="Calibri"/>
              <a:buNone/>
            </a:pPr>
            <a:r>
              <a:t/>
            </a:r>
            <a:endParaRPr sz="1400">
              <a:solidFill>
                <a:schemeClr val="dk1"/>
              </a:solidFill>
              <a:latin typeface="Calibri"/>
              <a:ea typeface="Calibri"/>
              <a:cs typeface="Calibri"/>
              <a:sym typeface="Calibri"/>
            </a:endParaRPr>
          </a:p>
          <a:p>
            <a:pPr indent="-168275" lvl="0" marL="257175" marR="0" rtl="0" algn="l">
              <a:spcBef>
                <a:spcPts val="0"/>
              </a:spcBef>
              <a:spcAft>
                <a:spcPts val="0"/>
              </a:spcAft>
              <a:buClr>
                <a:schemeClr val="dk1"/>
              </a:buClr>
              <a:buSzPts val="1400"/>
              <a:buFont typeface="Calibri"/>
              <a:buNone/>
            </a:pPr>
            <a:r>
              <a:t/>
            </a:r>
            <a:endParaRPr sz="1400">
              <a:solidFill>
                <a:schemeClr val="dk1"/>
              </a:solidFill>
              <a:latin typeface="Calibri"/>
              <a:ea typeface="Calibri"/>
              <a:cs typeface="Calibri"/>
              <a:sym typeface="Calibri"/>
            </a:endParaRPr>
          </a:p>
        </p:txBody>
      </p:sp>
      <p:sp>
        <p:nvSpPr>
          <p:cNvPr id="630" name="Google Shape;630;p80"/>
          <p:cNvSpPr txBox="1"/>
          <p:nvPr/>
        </p:nvSpPr>
        <p:spPr>
          <a:xfrm>
            <a:off x="395536" y="2060848"/>
            <a:ext cx="67576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rgbClr val="938953"/>
                </a:solidFill>
                <a:latin typeface="Calibri"/>
                <a:ea typeface="Calibri"/>
                <a:cs typeface="Calibri"/>
                <a:sym typeface="Calibri"/>
              </a:rPr>
              <a:t>Objectif : implémentation de 2 pages (Register Page, Home Page)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81"/>
          <p:cNvSpPr txBox="1"/>
          <p:nvPr>
            <p:ph idx="1" type="body"/>
          </p:nvPr>
        </p:nvSpPr>
        <p:spPr>
          <a:xfrm>
            <a:off x="305990" y="1007792"/>
            <a:ext cx="8659500" cy="46893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Char char="•"/>
            </a:pPr>
            <a:r>
              <a:rPr b="1" lang="fr-FR" sz="2000"/>
              <a:t>EXERCICES</a:t>
            </a:r>
            <a:endParaRPr/>
          </a:p>
          <a:p>
            <a:pPr indent="0" lvl="0" marL="0" rtl="0" algn="l">
              <a:lnSpc>
                <a:spcPct val="100000"/>
              </a:lnSpc>
              <a:spcBef>
                <a:spcPts val="210"/>
              </a:spcBef>
              <a:spcAft>
                <a:spcPts val="0"/>
              </a:spcAft>
              <a:buClr>
                <a:schemeClr val="dk1"/>
              </a:buClr>
              <a:buSzPts val="1050"/>
              <a:buNone/>
            </a:pPr>
            <a:r>
              <a:t/>
            </a:r>
            <a:endParaRPr/>
          </a:p>
          <a:p>
            <a:pPr indent="-276225" lvl="0" marL="342900" rtl="0" algn="l">
              <a:lnSpc>
                <a:spcPct val="100000"/>
              </a:lnSpc>
              <a:spcBef>
                <a:spcPts val="210"/>
              </a:spcBef>
              <a:spcAft>
                <a:spcPts val="0"/>
              </a:spcAft>
              <a:buClr>
                <a:schemeClr val="dk1"/>
              </a:buClr>
              <a:buSzPts val="1050"/>
              <a:buNone/>
            </a:pPr>
            <a:r>
              <a:t/>
            </a:r>
            <a:endParaRPr/>
          </a:p>
          <a:p>
            <a:pPr indent="-342900" lvl="0" marL="342900" rtl="0" algn="l">
              <a:lnSpc>
                <a:spcPct val="100000"/>
              </a:lnSpc>
              <a:spcBef>
                <a:spcPts val="280"/>
              </a:spcBef>
              <a:spcAft>
                <a:spcPts val="0"/>
              </a:spcAft>
              <a:buClr>
                <a:schemeClr val="dk1"/>
              </a:buClr>
              <a:buSzPts val="1400"/>
              <a:buFont typeface="Calibri"/>
              <a:buAutoNum type="arabicPeriod"/>
            </a:pPr>
            <a:r>
              <a:rPr lang="fr-FR" sz="1400"/>
              <a:t>Aller l’URL du site Lambatest : </a:t>
            </a:r>
            <a:r>
              <a:rPr lang="fr-FR" sz="1400" u="sng">
                <a:solidFill>
                  <a:schemeClr val="hlink"/>
                </a:solidFill>
                <a:hlinkClick r:id="rId3"/>
              </a:rPr>
              <a:t>https://www.lambdatest.com</a:t>
            </a:r>
            <a:endParaRPr sz="1400"/>
          </a:p>
          <a:p>
            <a:pPr indent="-342900" lvl="0" marL="342900" rtl="0" algn="l">
              <a:lnSpc>
                <a:spcPct val="100000"/>
              </a:lnSpc>
              <a:spcBef>
                <a:spcPts val="280"/>
              </a:spcBef>
              <a:spcAft>
                <a:spcPts val="0"/>
              </a:spcAft>
              <a:buClr>
                <a:schemeClr val="dk1"/>
              </a:buClr>
              <a:buSzPts val="1400"/>
              <a:buFont typeface="Calibri"/>
              <a:buAutoNum type="arabicPeriod"/>
            </a:pPr>
            <a:r>
              <a:rPr lang="fr-FR" sz="1400"/>
              <a:t>Se connecter au site</a:t>
            </a:r>
            <a:endParaRPr/>
          </a:p>
          <a:p>
            <a:pPr indent="-342900" lvl="0" marL="342900" rtl="0" algn="l">
              <a:lnSpc>
                <a:spcPct val="100000"/>
              </a:lnSpc>
              <a:spcBef>
                <a:spcPts val="280"/>
              </a:spcBef>
              <a:spcAft>
                <a:spcPts val="0"/>
              </a:spcAft>
              <a:buClr>
                <a:schemeClr val="dk1"/>
              </a:buClr>
              <a:buSzPts val="1400"/>
              <a:buFont typeface="Calibri"/>
              <a:buAutoNum type="arabicPeriod"/>
            </a:pPr>
            <a:r>
              <a:rPr lang="fr-FR" sz="1400"/>
              <a:t>Récupérer le titre de la page et afficher le sur la console</a:t>
            </a:r>
            <a:endParaRPr/>
          </a:p>
          <a:p>
            <a:pPr indent="-342900" lvl="0" marL="342900" rtl="0" algn="l">
              <a:lnSpc>
                <a:spcPct val="100000"/>
              </a:lnSpc>
              <a:spcBef>
                <a:spcPts val="280"/>
              </a:spcBef>
              <a:spcAft>
                <a:spcPts val="0"/>
              </a:spcAft>
              <a:buClr>
                <a:schemeClr val="dk1"/>
              </a:buClr>
              <a:buSzPts val="1400"/>
              <a:buFont typeface="Calibri"/>
              <a:buAutoNum type="arabicPeriod"/>
            </a:pPr>
            <a:r>
              <a:rPr lang="fr-FR" sz="1400"/>
              <a:t>Déclarer une variable contenant le titre attendu et vérifier s’il match bien avec le titre récupérer (bloc if else à utiliser).</a:t>
            </a:r>
            <a:endParaRPr/>
          </a:p>
          <a:p>
            <a:pPr indent="-342900" lvl="0" marL="342900" rtl="0" algn="l">
              <a:lnSpc>
                <a:spcPct val="100000"/>
              </a:lnSpc>
              <a:spcBef>
                <a:spcPts val="280"/>
              </a:spcBef>
              <a:spcAft>
                <a:spcPts val="0"/>
              </a:spcAft>
              <a:buClr>
                <a:schemeClr val="dk1"/>
              </a:buClr>
              <a:buSzPts val="1400"/>
              <a:buFont typeface="Calibri"/>
              <a:buAutoNum type="arabicPeriod"/>
            </a:pPr>
            <a:r>
              <a:rPr lang="fr-FR" sz="1400"/>
              <a:t>Afficher les messages suivants : if test OK (test Passed) sinon test Failed.</a:t>
            </a:r>
            <a:endParaRPr/>
          </a:p>
          <a:p>
            <a:pPr indent="-342900" lvl="0" marL="342900" rtl="0" algn="l">
              <a:lnSpc>
                <a:spcPct val="100000"/>
              </a:lnSpc>
              <a:spcBef>
                <a:spcPts val="280"/>
              </a:spcBef>
              <a:spcAft>
                <a:spcPts val="0"/>
              </a:spcAft>
              <a:buClr>
                <a:schemeClr val="dk1"/>
              </a:buClr>
              <a:buSzPts val="1400"/>
              <a:buFont typeface="Calibri"/>
              <a:buAutoNum type="arabicPeriod"/>
            </a:pPr>
            <a:r>
              <a:rPr lang="fr-FR" sz="1400"/>
              <a:t>Entrez un faux email et Password puis vérifier le message d’erreur « Please enter a correct username and password. Note that the password is case-sensitive “</a:t>
            </a:r>
            <a:endParaRPr sz="1400"/>
          </a:p>
          <a:p>
            <a:pPr indent="0" lvl="0" marL="0" rtl="0" algn="l">
              <a:lnSpc>
                <a:spcPct val="100000"/>
              </a:lnSpc>
              <a:spcBef>
                <a:spcPts val="280"/>
              </a:spcBef>
              <a:spcAft>
                <a:spcPts val="0"/>
              </a:spcAft>
              <a:buClr>
                <a:schemeClr val="dk1"/>
              </a:buClr>
              <a:buSzPts val="1400"/>
              <a:buNone/>
            </a:pPr>
            <a:r>
              <a:t/>
            </a:r>
            <a:endParaRPr sz="1400"/>
          </a:p>
          <a:p>
            <a:pPr indent="-254000" lvl="0" marL="342900" rtl="0" algn="l">
              <a:lnSpc>
                <a:spcPct val="100000"/>
              </a:lnSpc>
              <a:spcBef>
                <a:spcPts val="280"/>
              </a:spcBef>
              <a:spcAft>
                <a:spcPts val="0"/>
              </a:spcAft>
              <a:buClr>
                <a:schemeClr val="dk1"/>
              </a:buClr>
              <a:buSzPts val="1400"/>
              <a:buFont typeface="Calibri"/>
              <a:buNone/>
            </a:pPr>
            <a:r>
              <a:t/>
            </a:r>
            <a:endParaRPr sz="1400"/>
          </a:p>
          <a:p>
            <a:pPr indent="-254000" lvl="0" marL="342900" rtl="0" algn="l">
              <a:lnSpc>
                <a:spcPct val="100000"/>
              </a:lnSpc>
              <a:spcBef>
                <a:spcPts val="280"/>
              </a:spcBef>
              <a:spcAft>
                <a:spcPts val="0"/>
              </a:spcAft>
              <a:buClr>
                <a:schemeClr val="dk1"/>
              </a:buClr>
              <a:buSzPts val="1400"/>
              <a:buFont typeface="Calibri"/>
              <a:buNone/>
            </a:pPr>
            <a:r>
              <a:t/>
            </a:r>
            <a:endParaRPr sz="1400"/>
          </a:p>
          <a:p>
            <a:pPr indent="-254000" lvl="0" marL="342900" rtl="0" algn="l">
              <a:lnSpc>
                <a:spcPct val="100000"/>
              </a:lnSpc>
              <a:spcBef>
                <a:spcPts val="280"/>
              </a:spcBef>
              <a:spcAft>
                <a:spcPts val="0"/>
              </a:spcAft>
              <a:buClr>
                <a:schemeClr val="dk1"/>
              </a:buClr>
              <a:buSzPts val="1400"/>
              <a:buNone/>
            </a:pPr>
            <a:r>
              <a:t/>
            </a:r>
            <a:endParaRPr sz="1400"/>
          </a:p>
          <a:p>
            <a:pPr indent="-168275" lvl="0" marL="257175" rtl="0" algn="l">
              <a:lnSpc>
                <a:spcPct val="100000"/>
              </a:lnSpc>
              <a:spcBef>
                <a:spcPts val="280"/>
              </a:spcBef>
              <a:spcAft>
                <a:spcPts val="0"/>
              </a:spcAft>
              <a:buClr>
                <a:schemeClr val="dk1"/>
              </a:buClr>
              <a:buSzPts val="1400"/>
              <a:buFont typeface="Calibri"/>
              <a:buNone/>
            </a:pPr>
            <a:r>
              <a:t/>
            </a:r>
            <a:endParaRPr sz="1400"/>
          </a:p>
          <a:p>
            <a:pPr indent="0" lvl="0" marL="0" rtl="0" algn="l">
              <a:lnSpc>
                <a:spcPct val="100000"/>
              </a:lnSpc>
              <a:spcBef>
                <a:spcPts val="280"/>
              </a:spcBef>
              <a:spcAft>
                <a:spcPts val="0"/>
              </a:spcAft>
              <a:buClr>
                <a:schemeClr val="dk1"/>
              </a:buClr>
              <a:buSzPts val="1400"/>
              <a:buNone/>
            </a:pPr>
            <a:r>
              <a:t/>
            </a:r>
            <a:endParaRPr sz="14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82"/>
          <p:cNvSpPr txBox="1"/>
          <p:nvPr>
            <p:ph type="ctrTitle"/>
          </p:nvPr>
        </p:nvSpPr>
        <p:spPr>
          <a:xfrm>
            <a:off x="755576" y="2708920"/>
            <a:ext cx="7772400" cy="1470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Robot Framework : </a:t>
            </a:r>
            <a:br>
              <a:rPr lang="fr-FR"/>
            </a:br>
            <a:r>
              <a:rPr lang="fr-FR"/>
              <a:t>Conseils et bonnes pratiques</a:t>
            </a:r>
            <a:endParaRPr/>
          </a:p>
        </p:txBody>
      </p:sp>
      <p:pic>
        <p:nvPicPr>
          <p:cNvPr id="641" name="Google Shape;641;p82"/>
          <p:cNvPicPr preferRelativeResize="0"/>
          <p:nvPr/>
        </p:nvPicPr>
        <p:blipFill rotWithShape="1">
          <a:blip r:embed="rId3">
            <a:alphaModFix/>
          </a:blip>
          <a:srcRect b="0" l="0" r="0" t="0"/>
          <a:stretch/>
        </p:blipFill>
        <p:spPr>
          <a:xfrm>
            <a:off x="3347864" y="260648"/>
            <a:ext cx="2091056" cy="2222569"/>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8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Règles importantes</a:t>
            </a:r>
            <a:endParaRPr/>
          </a:p>
        </p:txBody>
      </p:sp>
      <p:sp>
        <p:nvSpPr>
          <p:cNvPr id="647" name="Google Shape;647;p8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fr-FR" sz="2400"/>
              <a:t>Les règles principales à garder à l’esprit.</a:t>
            </a:r>
            <a:endParaRPr/>
          </a:p>
          <a:p>
            <a:pPr indent="0" lvl="0" marL="0" rtl="0" algn="l">
              <a:spcBef>
                <a:spcPts val="480"/>
              </a:spcBef>
              <a:spcAft>
                <a:spcPts val="0"/>
              </a:spcAft>
              <a:buClr>
                <a:schemeClr val="dk1"/>
              </a:buClr>
              <a:buSzPts val="2400"/>
              <a:buNone/>
            </a:pPr>
            <a:r>
              <a:rPr lang="fr-FR" sz="2400"/>
              <a:t>Le test doit être :</a:t>
            </a:r>
            <a:endParaRPr/>
          </a:p>
          <a:p>
            <a:pPr indent="0" lvl="0" marL="0" rtl="0" algn="l">
              <a:spcBef>
                <a:spcPts val="480"/>
              </a:spcBef>
              <a:spcAft>
                <a:spcPts val="0"/>
              </a:spcAft>
              <a:buClr>
                <a:schemeClr val="dk1"/>
              </a:buClr>
              <a:buSzPts val="2400"/>
              <a:buNone/>
            </a:pPr>
            <a:r>
              <a:t/>
            </a:r>
            <a:endParaRPr sz="2400"/>
          </a:p>
          <a:p>
            <a:pPr indent="0" lvl="0" marL="0" rtl="0" algn="l">
              <a:spcBef>
                <a:spcPts val="640"/>
              </a:spcBef>
              <a:spcAft>
                <a:spcPts val="0"/>
              </a:spcAft>
              <a:buClr>
                <a:schemeClr val="dk1"/>
              </a:buClr>
              <a:buSzPts val="3200"/>
              <a:buNone/>
            </a:pPr>
            <a:r>
              <a:rPr lang="fr-FR"/>
              <a:t>       </a:t>
            </a:r>
            <a:r>
              <a:rPr lang="fr-FR">
                <a:solidFill>
                  <a:srgbClr val="0070C0"/>
                </a:solidFill>
              </a:rPr>
              <a:t>Code paramétrable et factorisé</a:t>
            </a:r>
            <a:endParaRPr/>
          </a:p>
          <a:p>
            <a:pPr indent="0" lvl="0" marL="0" rtl="0" algn="l">
              <a:spcBef>
                <a:spcPts val="640"/>
              </a:spcBef>
              <a:spcAft>
                <a:spcPts val="0"/>
              </a:spcAft>
              <a:buClr>
                <a:srgbClr val="0070C0"/>
              </a:buClr>
              <a:buSzPts val="3200"/>
              <a:buNone/>
            </a:pPr>
            <a:r>
              <a:rPr lang="fr-FR">
                <a:solidFill>
                  <a:srgbClr val="0070C0"/>
                </a:solidFill>
              </a:rPr>
              <a:t>       Facile à comprendre</a:t>
            </a:r>
            <a:endParaRPr/>
          </a:p>
          <a:p>
            <a:pPr indent="0" lvl="0" marL="0" rtl="0" algn="l">
              <a:spcBef>
                <a:spcPts val="640"/>
              </a:spcBef>
              <a:spcAft>
                <a:spcPts val="0"/>
              </a:spcAft>
              <a:buClr>
                <a:srgbClr val="0070C0"/>
              </a:buClr>
              <a:buSzPts val="3200"/>
              <a:buNone/>
            </a:pPr>
            <a:r>
              <a:rPr lang="fr-FR">
                <a:solidFill>
                  <a:srgbClr val="0070C0"/>
                </a:solidFill>
              </a:rPr>
              <a:t>       Facile à maintenir</a:t>
            </a:r>
            <a:endParaRPr/>
          </a:p>
          <a:p>
            <a:pPr indent="0" lvl="0" marL="0" rtl="0" algn="l">
              <a:spcBef>
                <a:spcPts val="640"/>
              </a:spcBef>
              <a:spcAft>
                <a:spcPts val="0"/>
              </a:spcAft>
              <a:buClr>
                <a:srgbClr val="0070C0"/>
              </a:buClr>
              <a:buSzPts val="3200"/>
              <a:buNone/>
            </a:pPr>
            <a:r>
              <a:rPr lang="fr-FR">
                <a:solidFill>
                  <a:srgbClr val="0070C0"/>
                </a:solidFill>
              </a:rPr>
              <a:t>       Rapide à exécuter</a:t>
            </a:r>
            <a:endParaRPr/>
          </a:p>
        </p:txBody>
      </p:sp>
      <p:pic>
        <p:nvPicPr>
          <p:cNvPr descr="C:\Utilisateurs\a140976\AppData\Local\Microsoft\Windows\Temporary Internet Files\Content.IE5\1USZZS42\Important-3.svg[1].png" id="648" name="Google Shape;648;p83"/>
          <p:cNvPicPr preferRelativeResize="0"/>
          <p:nvPr/>
        </p:nvPicPr>
        <p:blipFill rotWithShape="1">
          <a:blip r:embed="rId3">
            <a:alphaModFix/>
          </a:blip>
          <a:srcRect b="0" l="0" r="0" t="0"/>
          <a:stretch/>
        </p:blipFill>
        <p:spPr>
          <a:xfrm>
            <a:off x="685865" y="2996952"/>
            <a:ext cx="134888" cy="404664"/>
          </a:xfrm>
          <a:prstGeom prst="rect">
            <a:avLst/>
          </a:prstGeom>
          <a:noFill/>
          <a:ln>
            <a:noFill/>
          </a:ln>
        </p:spPr>
      </p:pic>
      <p:pic>
        <p:nvPicPr>
          <p:cNvPr descr="C:\Utilisateurs\a140976\AppData\Local\Microsoft\Windows\Temporary Internet Files\Content.IE5\1USZZS42\Important-3.svg[1].png" id="649" name="Google Shape;649;p83"/>
          <p:cNvPicPr preferRelativeResize="0"/>
          <p:nvPr/>
        </p:nvPicPr>
        <p:blipFill rotWithShape="1">
          <a:blip r:embed="rId3">
            <a:alphaModFix/>
          </a:blip>
          <a:srcRect b="0" l="0" r="0" t="0"/>
          <a:stretch/>
        </p:blipFill>
        <p:spPr>
          <a:xfrm>
            <a:off x="685865" y="3645024"/>
            <a:ext cx="134888" cy="404664"/>
          </a:xfrm>
          <a:prstGeom prst="rect">
            <a:avLst/>
          </a:prstGeom>
          <a:noFill/>
          <a:ln>
            <a:noFill/>
          </a:ln>
        </p:spPr>
      </p:pic>
      <p:pic>
        <p:nvPicPr>
          <p:cNvPr descr="C:\Utilisateurs\a140976\AppData\Local\Microsoft\Windows\Temporary Internet Files\Content.IE5\1USZZS42\Important-3.svg[1].png" id="650" name="Google Shape;650;p83"/>
          <p:cNvPicPr preferRelativeResize="0"/>
          <p:nvPr/>
        </p:nvPicPr>
        <p:blipFill rotWithShape="1">
          <a:blip r:embed="rId3">
            <a:alphaModFix/>
          </a:blip>
          <a:srcRect b="0" l="0" r="0" t="0"/>
          <a:stretch/>
        </p:blipFill>
        <p:spPr>
          <a:xfrm>
            <a:off x="685865" y="4221088"/>
            <a:ext cx="134888" cy="404664"/>
          </a:xfrm>
          <a:prstGeom prst="rect">
            <a:avLst/>
          </a:prstGeom>
          <a:noFill/>
          <a:ln>
            <a:noFill/>
          </a:ln>
        </p:spPr>
      </p:pic>
      <p:pic>
        <p:nvPicPr>
          <p:cNvPr descr="C:\Utilisateurs\a140976\AppData\Local\Microsoft\Windows\Temporary Internet Files\Content.IE5\1USZZS42\Important-3.svg[1].png" id="651" name="Google Shape;651;p83"/>
          <p:cNvPicPr preferRelativeResize="0"/>
          <p:nvPr/>
        </p:nvPicPr>
        <p:blipFill rotWithShape="1">
          <a:blip r:embed="rId3">
            <a:alphaModFix/>
          </a:blip>
          <a:srcRect b="0" l="0" r="0" t="0"/>
          <a:stretch/>
        </p:blipFill>
        <p:spPr>
          <a:xfrm>
            <a:off x="685865" y="4797152"/>
            <a:ext cx="134888" cy="404664"/>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8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Fichiers de variables</a:t>
            </a:r>
            <a:endParaRPr/>
          </a:p>
        </p:txBody>
      </p:sp>
      <p:sp>
        <p:nvSpPr>
          <p:cNvPr id="657" name="Google Shape;657;p8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fr-FR" sz="1800"/>
              <a:t>Les fichiers de variables sont des fichiers :</a:t>
            </a:r>
            <a:endParaRPr/>
          </a:p>
          <a:p>
            <a:pPr indent="-285750" lvl="1" marL="742950" rtl="0" algn="l">
              <a:spcBef>
                <a:spcPts val="280"/>
              </a:spcBef>
              <a:spcAft>
                <a:spcPts val="0"/>
              </a:spcAft>
              <a:buClr>
                <a:schemeClr val="dk1"/>
              </a:buClr>
              <a:buSzPts val="1400"/>
              <a:buChar char="–"/>
            </a:pPr>
            <a:r>
              <a:rPr lang="fr-FR" sz="1400"/>
              <a:t>Importés par le mot clé « Resource » :</a:t>
            </a:r>
            <a:endParaRPr/>
          </a:p>
          <a:p>
            <a:pPr indent="-228600" lvl="2" marL="1143000" rtl="0" algn="l">
              <a:spcBef>
                <a:spcPts val="200"/>
              </a:spcBef>
              <a:spcAft>
                <a:spcPts val="0"/>
              </a:spcAft>
              <a:buClr>
                <a:schemeClr val="dk1"/>
              </a:buClr>
              <a:buSzPts val="1000"/>
              <a:buChar char="•"/>
            </a:pPr>
            <a:r>
              <a:rPr lang="fr-FR" sz="1000"/>
              <a:t>À l’extension « .txt/robot » avec des variables Robot Framework</a:t>
            </a:r>
            <a:endParaRPr/>
          </a:p>
          <a:p>
            <a:pPr indent="-285750" lvl="1" marL="742950" rtl="0" algn="l">
              <a:spcBef>
                <a:spcPts val="280"/>
              </a:spcBef>
              <a:spcAft>
                <a:spcPts val="0"/>
              </a:spcAft>
              <a:buClr>
                <a:schemeClr val="dk1"/>
              </a:buClr>
              <a:buSzPts val="1400"/>
              <a:buChar char="–"/>
            </a:pPr>
            <a:r>
              <a:rPr lang="fr-FR" sz="1400"/>
              <a:t>Importés par le mot clé « Variables » :</a:t>
            </a:r>
            <a:endParaRPr/>
          </a:p>
          <a:p>
            <a:pPr indent="-228600" lvl="2" marL="1143000" rtl="0" algn="l">
              <a:spcBef>
                <a:spcPts val="200"/>
              </a:spcBef>
              <a:spcAft>
                <a:spcPts val="0"/>
              </a:spcAft>
              <a:buClr>
                <a:schemeClr val="dk1"/>
              </a:buClr>
              <a:buSzPts val="1000"/>
              <a:buChar char="•"/>
            </a:pPr>
            <a:r>
              <a:rPr lang="fr-FR" sz="1000"/>
              <a:t>à l'extension « .py » contenant des variables de type Python</a:t>
            </a:r>
            <a:endParaRPr/>
          </a:p>
          <a:p>
            <a:pPr indent="0" lvl="2" marL="914400" rtl="0" algn="l">
              <a:spcBef>
                <a:spcPts val="200"/>
              </a:spcBef>
              <a:spcAft>
                <a:spcPts val="0"/>
              </a:spcAft>
              <a:buClr>
                <a:schemeClr val="dk1"/>
              </a:buClr>
              <a:buSzPts val="1000"/>
              <a:buNone/>
            </a:pPr>
            <a:r>
              <a:t/>
            </a:r>
            <a:endParaRPr sz="1000"/>
          </a:p>
        </p:txBody>
      </p:sp>
      <p:pic>
        <p:nvPicPr>
          <p:cNvPr descr="Capture d’écran" id="658" name="Google Shape;658;p84"/>
          <p:cNvPicPr preferRelativeResize="0"/>
          <p:nvPr/>
        </p:nvPicPr>
        <p:blipFill rotWithShape="1">
          <a:blip r:embed="rId3">
            <a:alphaModFix/>
          </a:blip>
          <a:srcRect b="0" l="0" r="0" t="0"/>
          <a:stretch/>
        </p:blipFill>
        <p:spPr>
          <a:xfrm>
            <a:off x="1120939" y="3254207"/>
            <a:ext cx="2943636" cy="914528"/>
          </a:xfrm>
          <a:prstGeom prst="rect">
            <a:avLst/>
          </a:prstGeom>
          <a:noFill/>
          <a:ln>
            <a:noFill/>
          </a:ln>
        </p:spPr>
      </p:pic>
      <p:pic>
        <p:nvPicPr>
          <p:cNvPr descr="Capture d’écran" id="659" name="Google Shape;659;p84"/>
          <p:cNvPicPr preferRelativeResize="0"/>
          <p:nvPr/>
        </p:nvPicPr>
        <p:blipFill rotWithShape="1">
          <a:blip r:embed="rId4">
            <a:alphaModFix/>
          </a:blip>
          <a:srcRect b="0" l="0" r="0" t="0"/>
          <a:stretch/>
        </p:blipFill>
        <p:spPr>
          <a:xfrm>
            <a:off x="1120939" y="4374396"/>
            <a:ext cx="3077005" cy="1905266"/>
          </a:xfrm>
          <a:prstGeom prst="rect">
            <a:avLst/>
          </a:prstGeom>
          <a:noFill/>
          <a:ln>
            <a:noFill/>
          </a:ln>
        </p:spPr>
      </p:pic>
      <p:sp>
        <p:nvSpPr>
          <p:cNvPr id="660" name="Google Shape;660;p84"/>
          <p:cNvSpPr txBox="1"/>
          <p:nvPr/>
        </p:nvSpPr>
        <p:spPr>
          <a:xfrm>
            <a:off x="4644008" y="3526805"/>
            <a:ext cx="30963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Fichier de variables myvars.py</a:t>
            </a:r>
            <a:endParaRPr/>
          </a:p>
        </p:txBody>
      </p:sp>
      <p:sp>
        <p:nvSpPr>
          <p:cNvPr id="661" name="Google Shape;661;p84"/>
          <p:cNvSpPr txBox="1"/>
          <p:nvPr/>
        </p:nvSpPr>
        <p:spPr>
          <a:xfrm>
            <a:off x="4499992" y="4653136"/>
            <a:ext cx="38884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Utilisation des variables dans les tests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Fichiers de variables</a:t>
            </a:r>
            <a:endParaRPr/>
          </a:p>
        </p:txBody>
      </p:sp>
      <p:sp>
        <p:nvSpPr>
          <p:cNvPr id="667" name="Google Shape;667;p8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fr-FR" sz="1800"/>
              <a:t>Nommage des variables(Défini dans un fiche projet):</a:t>
            </a:r>
            <a:endParaRPr/>
          </a:p>
          <a:p>
            <a:pPr indent="-285750" lvl="1" marL="742950" rtl="0" algn="l">
              <a:spcBef>
                <a:spcPts val="280"/>
              </a:spcBef>
              <a:spcAft>
                <a:spcPts val="0"/>
              </a:spcAft>
              <a:buClr>
                <a:schemeClr val="dk1"/>
              </a:buClr>
              <a:buSzPts val="1400"/>
              <a:buChar char="–"/>
            </a:pPr>
            <a:r>
              <a:rPr lang="fr-FR" sz="1400"/>
              <a:t>Variables de configuration 🡪 ${XXX.XXX.XXX}  dans dossier Config</a:t>
            </a:r>
            <a:endParaRPr/>
          </a:p>
          <a:p>
            <a:pPr indent="-228600" lvl="2" marL="1143000" rtl="0" algn="l">
              <a:spcBef>
                <a:spcPts val="200"/>
              </a:spcBef>
              <a:spcAft>
                <a:spcPts val="0"/>
              </a:spcAft>
              <a:buClr>
                <a:schemeClr val="dk1"/>
              </a:buClr>
              <a:buSzPts val="1000"/>
              <a:buChar char="•"/>
            </a:pPr>
            <a:r>
              <a:rPr lang="fr-FR" sz="1000"/>
              <a:t>Exemple : ${ORGATI.WEB.URI}</a:t>
            </a:r>
            <a:endParaRPr/>
          </a:p>
          <a:p>
            <a:pPr indent="-285750" lvl="1" marL="742950" rtl="0" algn="l">
              <a:spcBef>
                <a:spcPts val="280"/>
              </a:spcBef>
              <a:spcAft>
                <a:spcPts val="0"/>
              </a:spcAft>
              <a:buClr>
                <a:schemeClr val="dk1"/>
              </a:buClr>
              <a:buSzPts val="1400"/>
              <a:buChar char="–"/>
            </a:pPr>
            <a:r>
              <a:rPr lang="fr-FR" sz="1400"/>
              <a:t>Variables Globaux 🡪 ${XXX_XXX_XXX} : Exemple xpaths communs  </a:t>
            </a:r>
            <a:endParaRPr/>
          </a:p>
          <a:p>
            <a:pPr indent="-285750" lvl="1" marL="742950" rtl="0" algn="l">
              <a:spcBef>
                <a:spcPts val="280"/>
              </a:spcBef>
              <a:spcAft>
                <a:spcPts val="0"/>
              </a:spcAft>
              <a:buClr>
                <a:schemeClr val="dk1"/>
              </a:buClr>
              <a:buSzPts val="1400"/>
              <a:buChar char="–"/>
            </a:pPr>
            <a:r>
              <a:rPr lang="fr-FR" sz="1400"/>
              <a:t>Variables Locaux 🡪 ${xpath_composant_nom} : Exemple xpath d’une page spécifique</a:t>
            </a:r>
            <a:endParaRPr/>
          </a:p>
          <a:p>
            <a:pPr indent="0" lvl="2" marL="914400" rtl="0" algn="l">
              <a:spcBef>
                <a:spcPts val="200"/>
              </a:spcBef>
              <a:spcAft>
                <a:spcPts val="0"/>
              </a:spcAft>
              <a:buClr>
                <a:schemeClr val="dk1"/>
              </a:buClr>
              <a:buSzPts val="1000"/>
              <a:buNone/>
            </a:pPr>
            <a:r>
              <a:t/>
            </a:r>
            <a:endParaRPr sz="10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Les keywords</a:t>
            </a:r>
            <a:endParaRPr/>
          </a:p>
        </p:txBody>
      </p:sp>
      <p:sp>
        <p:nvSpPr>
          <p:cNvPr id="673" name="Google Shape;673;p8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fr-FR" sz="1800"/>
              <a:t>Il existe 2 types de keywords (fonctions) :</a:t>
            </a:r>
            <a:endParaRPr/>
          </a:p>
          <a:p>
            <a:pPr indent="-342900" lvl="0" marL="342900" rtl="0" algn="l">
              <a:spcBef>
                <a:spcPts val="360"/>
              </a:spcBef>
              <a:spcAft>
                <a:spcPts val="0"/>
              </a:spcAft>
              <a:buClr>
                <a:schemeClr val="dk1"/>
              </a:buClr>
              <a:buSzPts val="1800"/>
              <a:buFont typeface="Noto Sans Symbols"/>
              <a:buChar char="⮚"/>
            </a:pPr>
            <a:r>
              <a:rPr lang="fr-FR" sz="1800"/>
              <a:t>Les keywords des librairies importées</a:t>
            </a:r>
            <a:endParaRPr/>
          </a:p>
          <a:p>
            <a:pPr indent="0" lvl="0" marL="0" rtl="0" algn="l">
              <a:spcBef>
                <a:spcPts val="360"/>
              </a:spcBef>
              <a:spcAft>
                <a:spcPts val="0"/>
              </a:spcAft>
              <a:buClr>
                <a:schemeClr val="dk1"/>
              </a:buClr>
              <a:buSzPts val="1800"/>
              <a:buNone/>
            </a:pPr>
            <a:r>
              <a:rPr lang="fr-FR" sz="1800"/>
              <a:t>      Liste des principales librairies :</a:t>
            </a:r>
            <a:endParaRPr/>
          </a:p>
          <a:p>
            <a:pPr indent="0" lvl="0" marL="0" rtl="0" algn="l">
              <a:spcBef>
                <a:spcPts val="280"/>
              </a:spcBef>
              <a:spcAft>
                <a:spcPts val="0"/>
              </a:spcAft>
              <a:buClr>
                <a:schemeClr val="dk1"/>
              </a:buClr>
              <a:buSzPts val="1400"/>
              <a:buNone/>
            </a:pPr>
            <a:r>
              <a:rPr lang="fr-FR" sz="1400"/>
              <a:t>        </a:t>
            </a:r>
            <a:r>
              <a:rPr lang="fr-FR" sz="1400" u="sng">
                <a:solidFill>
                  <a:schemeClr val="hlink"/>
                </a:solidFill>
                <a:hlinkClick r:id="rId3"/>
              </a:rPr>
              <a:t>http://robotframework.org/robotframework/#standard-libraries</a:t>
            </a:r>
            <a:endParaRPr sz="1400"/>
          </a:p>
          <a:p>
            <a:pPr indent="0" lvl="0" marL="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Font typeface="Noto Sans Symbols"/>
              <a:buChar char="⮚"/>
            </a:pPr>
            <a:r>
              <a:rPr lang="fr-FR" sz="1800"/>
              <a:t>Les keywords personnalisés écrits généralement dans des fichiers ajoutés ensuite dans les ressources de la suite de tests (Page Object)</a:t>
            </a:r>
            <a:endParaRPr/>
          </a:p>
        </p:txBody>
      </p:sp>
      <p:pic>
        <p:nvPicPr>
          <p:cNvPr descr="Capture d’écran" id="674" name="Google Shape;674;p86"/>
          <p:cNvPicPr preferRelativeResize="0"/>
          <p:nvPr/>
        </p:nvPicPr>
        <p:blipFill rotWithShape="1">
          <a:blip r:embed="rId4">
            <a:alphaModFix/>
          </a:blip>
          <a:srcRect b="0" l="0" r="0" t="0"/>
          <a:stretch/>
        </p:blipFill>
        <p:spPr>
          <a:xfrm>
            <a:off x="1331640" y="3861048"/>
            <a:ext cx="3312368" cy="181967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Les options des cas de test</a:t>
            </a:r>
            <a:endParaRPr/>
          </a:p>
        </p:txBody>
      </p:sp>
      <p:sp>
        <p:nvSpPr>
          <p:cNvPr id="680" name="Google Shape;680;p8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fr-FR" sz="1800"/>
              <a:t>On peut définir certaines options sur les cas de tests</a:t>
            </a:r>
            <a:endParaRPr/>
          </a:p>
          <a:p>
            <a:pPr indent="-228600" lvl="0" marL="342900" rtl="0" algn="l">
              <a:spcBef>
                <a:spcPts val="360"/>
              </a:spcBef>
              <a:spcAft>
                <a:spcPts val="0"/>
              </a:spcAft>
              <a:buClr>
                <a:schemeClr val="dk1"/>
              </a:buClr>
              <a:buSzPts val="1800"/>
              <a:buNone/>
            </a:pPr>
            <a:r>
              <a:t/>
            </a:r>
            <a:endParaRPr sz="1800"/>
          </a:p>
          <a:p>
            <a:pPr indent="-228600" lvl="0" marL="342900" rtl="0" algn="l">
              <a:spcBef>
                <a:spcPts val="360"/>
              </a:spcBef>
              <a:spcAft>
                <a:spcPts val="0"/>
              </a:spcAft>
              <a:buClr>
                <a:schemeClr val="dk1"/>
              </a:buClr>
              <a:buSzPts val="1800"/>
              <a:buNone/>
            </a:pPr>
            <a:r>
              <a:t/>
            </a:r>
            <a:endParaRPr sz="1800"/>
          </a:p>
          <a:p>
            <a:pPr indent="-228600" lvl="0" marL="342900" rtl="0" algn="l">
              <a:spcBef>
                <a:spcPts val="360"/>
              </a:spcBef>
              <a:spcAft>
                <a:spcPts val="0"/>
              </a:spcAft>
              <a:buClr>
                <a:schemeClr val="dk1"/>
              </a:buClr>
              <a:buSzPts val="1800"/>
              <a:buNone/>
            </a:pPr>
            <a:r>
              <a:t/>
            </a:r>
            <a:endParaRPr sz="1800"/>
          </a:p>
          <a:p>
            <a:pPr indent="-228600" lvl="0" marL="342900" rtl="0" algn="l">
              <a:spcBef>
                <a:spcPts val="360"/>
              </a:spcBef>
              <a:spcAft>
                <a:spcPts val="0"/>
              </a:spcAft>
              <a:buClr>
                <a:schemeClr val="dk1"/>
              </a:buClr>
              <a:buSzPts val="1800"/>
              <a:buNone/>
            </a:pPr>
            <a:r>
              <a:t/>
            </a:r>
            <a:endParaRPr sz="1800"/>
          </a:p>
          <a:p>
            <a:pPr indent="-228600" lvl="0" marL="342900" rtl="0" algn="l">
              <a:spcBef>
                <a:spcPts val="360"/>
              </a:spcBef>
              <a:spcAft>
                <a:spcPts val="0"/>
              </a:spcAft>
              <a:buClr>
                <a:schemeClr val="dk1"/>
              </a:buClr>
              <a:buSzPts val="1800"/>
              <a:buNone/>
            </a:pPr>
            <a:r>
              <a:t/>
            </a:r>
            <a:endParaRPr sz="1800"/>
          </a:p>
          <a:p>
            <a:pPr indent="-228600" lvl="0" marL="342900" rtl="0" algn="l">
              <a:spcBef>
                <a:spcPts val="360"/>
              </a:spcBef>
              <a:spcAft>
                <a:spcPts val="0"/>
              </a:spcAft>
              <a:buClr>
                <a:schemeClr val="dk1"/>
              </a:buClr>
              <a:buSzPts val="1800"/>
              <a:buNone/>
            </a:pPr>
            <a:r>
              <a:t/>
            </a:r>
            <a:endParaRPr sz="1800"/>
          </a:p>
          <a:p>
            <a:pPr indent="-228600" lvl="0" marL="342900" rtl="0" algn="l">
              <a:spcBef>
                <a:spcPts val="360"/>
              </a:spcBef>
              <a:spcAft>
                <a:spcPts val="0"/>
              </a:spcAft>
              <a:buClr>
                <a:schemeClr val="dk1"/>
              </a:buClr>
              <a:buSzPts val="1800"/>
              <a:buNone/>
            </a:pPr>
            <a:r>
              <a:t/>
            </a:r>
            <a:endParaRPr sz="1800"/>
          </a:p>
          <a:p>
            <a:pPr indent="-228600" lvl="0" marL="342900" rtl="0" algn="l">
              <a:spcBef>
                <a:spcPts val="360"/>
              </a:spcBef>
              <a:spcAft>
                <a:spcPts val="0"/>
              </a:spcAft>
              <a:buClr>
                <a:schemeClr val="dk1"/>
              </a:buClr>
              <a:buSzPts val="1800"/>
              <a:buNone/>
            </a:pPr>
            <a:r>
              <a:t/>
            </a:r>
            <a:endParaRPr sz="1800"/>
          </a:p>
        </p:txBody>
      </p:sp>
      <p:graphicFrame>
        <p:nvGraphicFramePr>
          <p:cNvPr id="681" name="Google Shape;681;p87"/>
          <p:cNvGraphicFramePr/>
          <p:nvPr/>
        </p:nvGraphicFramePr>
        <p:xfrm>
          <a:off x="467544" y="2276872"/>
          <a:ext cx="3000000" cy="3000000"/>
        </p:xfrm>
        <a:graphic>
          <a:graphicData uri="http://schemas.openxmlformats.org/drawingml/2006/table">
            <a:tbl>
              <a:tblPr>
                <a:noFill/>
                <a:tableStyleId>{34DCF887-144E-40F3-884A-0BE2F7A1CEB8}</a:tableStyleId>
              </a:tblPr>
              <a:tblGrid>
                <a:gridCol w="1536025"/>
                <a:gridCol w="6693575"/>
              </a:tblGrid>
              <a:tr h="227825">
                <a:tc>
                  <a:txBody>
                    <a:bodyPr/>
                    <a:lstStyle/>
                    <a:p>
                      <a:pPr indent="0" lvl="0" marL="0" marR="0" rtl="0" algn="ctr">
                        <a:spcBef>
                          <a:spcPts val="0"/>
                        </a:spcBef>
                        <a:spcAft>
                          <a:spcPts val="0"/>
                        </a:spcAft>
                        <a:buNone/>
                      </a:pPr>
                      <a:r>
                        <a:rPr b="1" i="0" lang="fr-FR" sz="1200">
                          <a:latin typeface="Verdana"/>
                          <a:ea typeface="Verdana"/>
                          <a:cs typeface="Verdana"/>
                          <a:sym typeface="Verdana"/>
                        </a:rPr>
                        <a:t>Option</a:t>
                      </a:r>
                      <a:endParaRPr b="0" i="0" sz="1200">
                        <a:latin typeface="Verdana"/>
                        <a:ea typeface="Verdana"/>
                        <a:cs typeface="Verdana"/>
                        <a:sym typeface="Verdana"/>
                      </a:endParaRPr>
                    </a:p>
                  </a:txBody>
                  <a:tcPr marT="19650" marB="19650" marR="19650" marL="1965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E6E6FF"/>
                    </a:solidFill>
                  </a:tcPr>
                </a:tc>
                <a:tc>
                  <a:txBody>
                    <a:bodyPr/>
                    <a:lstStyle/>
                    <a:p>
                      <a:pPr indent="0" lvl="0" marL="0" marR="0" rtl="0" algn="ctr">
                        <a:spcBef>
                          <a:spcPts val="0"/>
                        </a:spcBef>
                        <a:spcAft>
                          <a:spcPts val="0"/>
                        </a:spcAft>
                        <a:buNone/>
                      </a:pPr>
                      <a:r>
                        <a:rPr b="1" i="0" lang="fr-FR" sz="1200">
                          <a:latin typeface="Verdana"/>
                          <a:ea typeface="Verdana"/>
                          <a:cs typeface="Verdana"/>
                          <a:sym typeface="Verdana"/>
                        </a:rPr>
                        <a:t>Description</a:t>
                      </a:r>
                      <a:endParaRPr b="0" i="0" sz="1200">
                        <a:latin typeface="Verdana"/>
                        <a:ea typeface="Verdana"/>
                        <a:cs typeface="Verdana"/>
                        <a:sym typeface="Verdana"/>
                      </a:endParaRPr>
                    </a:p>
                  </a:txBody>
                  <a:tcPr marT="19650" marB="19650" marR="19650" marL="1965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E6E6FF"/>
                    </a:solidFill>
                  </a:tcPr>
                </a:tc>
              </a:tr>
              <a:tr h="227825">
                <a:tc>
                  <a:txBody>
                    <a:bodyPr/>
                    <a:lstStyle/>
                    <a:p>
                      <a:pPr indent="0" lvl="0" marL="0" marR="0" rtl="0" algn="just">
                        <a:spcBef>
                          <a:spcPts val="0"/>
                        </a:spcBef>
                        <a:spcAft>
                          <a:spcPts val="0"/>
                        </a:spcAft>
                        <a:buNone/>
                      </a:pPr>
                      <a:r>
                        <a:rPr b="0" i="0" lang="fr-FR" sz="1200">
                          <a:latin typeface="Verdana"/>
                          <a:ea typeface="Verdana"/>
                          <a:cs typeface="Verdana"/>
                          <a:sym typeface="Verdana"/>
                        </a:rPr>
                        <a:t>[Documentation]</a:t>
                      </a:r>
                      <a:endParaRPr/>
                    </a:p>
                  </a:txBody>
                  <a:tcPr marT="19650" marB="19650" marR="19650" marL="1965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0" i="0" lang="fr-FR" sz="1200">
                          <a:latin typeface="Verdana"/>
                          <a:ea typeface="Verdana"/>
                          <a:cs typeface="Verdana"/>
                          <a:sym typeface="Verdana"/>
                        </a:rPr>
                        <a:t>Permet de documenter un test case.</a:t>
                      </a:r>
                      <a:endParaRPr/>
                    </a:p>
                  </a:txBody>
                  <a:tcPr marT="19650" marB="19650" marR="19650" marL="1965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416400">
                <a:tc>
                  <a:txBody>
                    <a:bodyPr/>
                    <a:lstStyle/>
                    <a:p>
                      <a:pPr indent="0" lvl="0" marL="0" marR="0" rtl="0" algn="just">
                        <a:spcBef>
                          <a:spcPts val="0"/>
                        </a:spcBef>
                        <a:spcAft>
                          <a:spcPts val="0"/>
                        </a:spcAft>
                        <a:buNone/>
                      </a:pPr>
                      <a:r>
                        <a:rPr b="0" i="0" lang="fr-FR" sz="1200">
                          <a:latin typeface="Verdana"/>
                          <a:ea typeface="Verdana"/>
                          <a:cs typeface="Verdana"/>
                          <a:sym typeface="Verdana"/>
                        </a:rPr>
                        <a:t>Timeout</a:t>
                      </a:r>
                      <a:endParaRPr/>
                    </a:p>
                  </a:txBody>
                  <a:tcPr marT="19650" marB="19650" marR="19650" marL="1965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0" i="0" lang="fr-FR" sz="1200">
                          <a:latin typeface="Verdana"/>
                          <a:ea typeface="Verdana"/>
                          <a:cs typeface="Verdana"/>
                          <a:sym typeface="Verdana"/>
                        </a:rPr>
                        <a:t>Permet de stipuler un timeout. Ce délai écoulé, si le test case n'est toujours pas fini, il tombera en échec.</a:t>
                      </a:r>
                      <a:endParaRPr/>
                    </a:p>
                  </a:txBody>
                  <a:tcPr marT="19650" marB="19650" marR="19650" marL="1965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227825">
                <a:tc>
                  <a:txBody>
                    <a:bodyPr/>
                    <a:lstStyle/>
                    <a:p>
                      <a:pPr indent="0" lvl="0" marL="0" marR="0" rtl="0" algn="just">
                        <a:spcBef>
                          <a:spcPts val="0"/>
                        </a:spcBef>
                        <a:spcAft>
                          <a:spcPts val="0"/>
                        </a:spcAft>
                        <a:buNone/>
                      </a:pPr>
                      <a:r>
                        <a:rPr b="0" i="0" lang="fr-FR" sz="1200">
                          <a:latin typeface="Verdana"/>
                          <a:ea typeface="Verdana"/>
                          <a:cs typeface="Verdana"/>
                          <a:sym typeface="Verdana"/>
                        </a:rPr>
                        <a:t>Setup</a:t>
                      </a:r>
                      <a:endParaRPr/>
                    </a:p>
                  </a:txBody>
                  <a:tcPr marT="19650" marB="19650" marR="19650" marL="1965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0" i="0" lang="fr-FR" sz="1200">
                          <a:latin typeface="Verdana"/>
                          <a:ea typeface="Verdana"/>
                          <a:cs typeface="Verdana"/>
                          <a:sym typeface="Verdana"/>
                        </a:rPr>
                        <a:t>Permet d'appeler un keyword qui sera exécuté avant le test case.</a:t>
                      </a:r>
                      <a:endParaRPr/>
                    </a:p>
                  </a:txBody>
                  <a:tcPr marT="19650" marB="19650" marR="19650" marL="1965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227825">
                <a:tc>
                  <a:txBody>
                    <a:bodyPr/>
                    <a:lstStyle/>
                    <a:p>
                      <a:pPr indent="0" lvl="0" marL="0" marR="0" rtl="0" algn="just">
                        <a:spcBef>
                          <a:spcPts val="0"/>
                        </a:spcBef>
                        <a:spcAft>
                          <a:spcPts val="0"/>
                        </a:spcAft>
                        <a:buNone/>
                      </a:pPr>
                      <a:r>
                        <a:rPr b="0" i="0" lang="fr-FR" sz="1200">
                          <a:latin typeface="Verdana"/>
                          <a:ea typeface="Verdana"/>
                          <a:cs typeface="Verdana"/>
                          <a:sym typeface="Verdana"/>
                        </a:rPr>
                        <a:t>Teardown</a:t>
                      </a:r>
                      <a:endParaRPr b="0" i="0" sz="1200">
                        <a:latin typeface="Verdana"/>
                        <a:ea typeface="Verdana"/>
                        <a:cs typeface="Verdana"/>
                        <a:sym typeface="Verdana"/>
                      </a:endParaRPr>
                    </a:p>
                  </a:txBody>
                  <a:tcPr marT="19650" marB="19650" marR="19650" marL="1965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0" i="0" lang="fr-FR" sz="1200">
                          <a:latin typeface="Verdana"/>
                          <a:ea typeface="Verdana"/>
                          <a:cs typeface="Verdana"/>
                          <a:sym typeface="Verdana"/>
                        </a:rPr>
                        <a:t>Permet d'appeler un keyword qui sera exécuté après le test case.</a:t>
                      </a:r>
                      <a:endParaRPr/>
                    </a:p>
                  </a:txBody>
                  <a:tcPr marT="19650" marB="19650" marR="19650" marL="1965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227825">
                <a:tc>
                  <a:txBody>
                    <a:bodyPr/>
                    <a:lstStyle/>
                    <a:p>
                      <a:pPr indent="0" lvl="0" marL="0" marR="0" rtl="0" algn="just">
                        <a:spcBef>
                          <a:spcPts val="0"/>
                        </a:spcBef>
                        <a:spcAft>
                          <a:spcPts val="0"/>
                        </a:spcAft>
                        <a:buNone/>
                      </a:pPr>
                      <a:r>
                        <a:rPr b="0" i="0" lang="fr-FR" sz="1200">
                          <a:latin typeface="Verdana"/>
                          <a:ea typeface="Verdana"/>
                          <a:cs typeface="Verdana"/>
                          <a:sym typeface="Verdana"/>
                        </a:rPr>
                        <a:t>[Tags]</a:t>
                      </a:r>
                      <a:endParaRPr/>
                    </a:p>
                  </a:txBody>
                  <a:tcPr marT="19650" marB="19650" marR="19650" marL="1965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b="0" i="0" lang="fr-FR" sz="1200">
                          <a:latin typeface="Verdana"/>
                          <a:ea typeface="Verdana"/>
                          <a:cs typeface="Verdana"/>
                          <a:sym typeface="Verdana"/>
                        </a:rPr>
                        <a:t>Permet de déclarer des tags, qui peuvent servir lors de l'exécution.</a:t>
                      </a:r>
                      <a:endParaRPr/>
                    </a:p>
                  </a:txBody>
                  <a:tcPr marT="19650" marB="19650" marR="19650" marL="19650"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bl>
          </a:graphicData>
        </a:graphic>
      </p:graphicFrame>
      <p:pic>
        <p:nvPicPr>
          <p:cNvPr descr="Capture d’écran" id="682" name="Google Shape;682;p87"/>
          <p:cNvPicPr preferRelativeResize="0"/>
          <p:nvPr/>
        </p:nvPicPr>
        <p:blipFill rotWithShape="1">
          <a:blip r:embed="rId3">
            <a:alphaModFix/>
          </a:blip>
          <a:srcRect b="0" l="0" r="0" t="0"/>
          <a:stretch/>
        </p:blipFill>
        <p:spPr>
          <a:xfrm>
            <a:off x="1691680" y="4437112"/>
            <a:ext cx="5172797" cy="122889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nvSpPr>
        <p:spPr>
          <a:xfrm>
            <a:off x="4534657" y="2100346"/>
            <a:ext cx="184731" cy="38087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875">
              <a:solidFill>
                <a:srgbClr val="7F7F7F"/>
              </a:solidFill>
              <a:latin typeface="Calibri"/>
              <a:ea typeface="Calibri"/>
              <a:cs typeface="Calibri"/>
              <a:sym typeface="Calibri"/>
            </a:endParaRPr>
          </a:p>
        </p:txBody>
      </p:sp>
      <p:pic>
        <p:nvPicPr>
          <p:cNvPr id="230" name="Google Shape;230;p34"/>
          <p:cNvPicPr preferRelativeResize="0"/>
          <p:nvPr/>
        </p:nvPicPr>
        <p:blipFill rotWithShape="1">
          <a:blip r:embed="rId3">
            <a:alphaModFix/>
          </a:blip>
          <a:srcRect b="0" l="0" r="0" t="0"/>
          <a:stretch/>
        </p:blipFill>
        <p:spPr>
          <a:xfrm>
            <a:off x="1777907" y="2885562"/>
            <a:ext cx="1722685" cy="1480775"/>
          </a:xfrm>
          <a:prstGeom prst="rect">
            <a:avLst/>
          </a:prstGeom>
          <a:noFill/>
          <a:ln>
            <a:noFill/>
          </a:ln>
        </p:spPr>
      </p:pic>
      <p:sp>
        <p:nvSpPr>
          <p:cNvPr id="231" name="Google Shape;231;p34"/>
          <p:cNvSpPr/>
          <p:nvPr/>
        </p:nvSpPr>
        <p:spPr>
          <a:xfrm>
            <a:off x="3854560" y="3502976"/>
            <a:ext cx="1294744" cy="198207"/>
          </a:xfrm>
          <a:prstGeom prst="rightArrow">
            <a:avLst>
              <a:gd fmla="val 50000" name="adj1"/>
              <a:gd fmla="val 50000" name="adj2"/>
            </a:avLst>
          </a:prstGeom>
          <a:solidFill>
            <a:srgbClr val="93B3D7"/>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rgbClr val="93B3D7"/>
              </a:solidFill>
              <a:latin typeface="Calibri"/>
              <a:ea typeface="Calibri"/>
              <a:cs typeface="Calibri"/>
              <a:sym typeface="Calibri"/>
            </a:endParaRPr>
          </a:p>
        </p:txBody>
      </p:sp>
      <p:sp>
        <p:nvSpPr>
          <p:cNvPr id="232" name="Google Shape;232;p34"/>
          <p:cNvSpPr txBox="1"/>
          <p:nvPr/>
        </p:nvSpPr>
        <p:spPr>
          <a:xfrm>
            <a:off x="1994132" y="4418652"/>
            <a:ext cx="129023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1800">
                <a:solidFill>
                  <a:schemeClr val="dk1"/>
                </a:solidFill>
                <a:latin typeface="Calibri"/>
                <a:ea typeface="Calibri"/>
                <a:cs typeface="Calibri"/>
                <a:sym typeface="Calibri"/>
              </a:rPr>
              <a:t>Testeurs</a:t>
            </a:r>
            <a:endParaRPr/>
          </a:p>
        </p:txBody>
      </p:sp>
      <p:sp>
        <p:nvSpPr>
          <p:cNvPr id="233" name="Google Shape;233;p34"/>
          <p:cNvSpPr/>
          <p:nvPr/>
        </p:nvSpPr>
        <p:spPr>
          <a:xfrm>
            <a:off x="5591623" y="2384536"/>
            <a:ext cx="924086" cy="787640"/>
          </a:xfrm>
          <a:prstGeom prst="ellipse">
            <a:avLst/>
          </a:prstGeom>
          <a:solidFill>
            <a:srgbClr val="0070C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234" name="Google Shape;234;p34"/>
          <p:cNvSpPr/>
          <p:nvPr/>
        </p:nvSpPr>
        <p:spPr>
          <a:xfrm>
            <a:off x="5591623" y="3837253"/>
            <a:ext cx="924086" cy="787640"/>
          </a:xfrm>
          <a:prstGeom prst="ellipse">
            <a:avLst/>
          </a:prstGeom>
          <a:solidFill>
            <a:srgbClr val="BAF06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235" name="Google Shape;235;p34"/>
          <p:cNvSpPr txBox="1"/>
          <p:nvPr/>
        </p:nvSpPr>
        <p:spPr>
          <a:xfrm>
            <a:off x="5339166" y="3194248"/>
            <a:ext cx="129023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1800">
                <a:solidFill>
                  <a:schemeClr val="dk1"/>
                </a:solidFill>
                <a:latin typeface="Calibri"/>
                <a:ea typeface="Calibri"/>
                <a:cs typeface="Calibri"/>
                <a:sym typeface="Calibri"/>
              </a:rPr>
              <a:t>Résultat de test</a:t>
            </a:r>
            <a:endParaRPr/>
          </a:p>
        </p:txBody>
      </p:sp>
      <p:pic>
        <p:nvPicPr>
          <p:cNvPr id="236" name="Google Shape;236;p34"/>
          <p:cNvPicPr preferRelativeResize="0"/>
          <p:nvPr/>
        </p:nvPicPr>
        <p:blipFill rotWithShape="1">
          <a:blip r:embed="rId4">
            <a:alphaModFix/>
          </a:blip>
          <a:srcRect b="0" l="0" r="0" t="0"/>
          <a:stretch/>
        </p:blipFill>
        <p:spPr>
          <a:xfrm>
            <a:off x="5718595" y="2637091"/>
            <a:ext cx="348182" cy="348182"/>
          </a:xfrm>
          <a:prstGeom prst="rect">
            <a:avLst/>
          </a:prstGeom>
          <a:noFill/>
          <a:ln>
            <a:noFill/>
          </a:ln>
        </p:spPr>
      </p:pic>
      <p:pic>
        <p:nvPicPr>
          <p:cNvPr id="237" name="Google Shape;237;p34"/>
          <p:cNvPicPr preferRelativeResize="0"/>
          <p:nvPr/>
        </p:nvPicPr>
        <p:blipFill rotWithShape="1">
          <a:blip r:embed="rId5">
            <a:alphaModFix/>
          </a:blip>
          <a:srcRect b="0" l="126" r="125" t="0"/>
          <a:stretch/>
        </p:blipFill>
        <p:spPr>
          <a:xfrm>
            <a:off x="6067866" y="2615018"/>
            <a:ext cx="354375" cy="354375"/>
          </a:xfrm>
          <a:prstGeom prst="rect">
            <a:avLst/>
          </a:prstGeom>
          <a:noFill/>
          <a:ln>
            <a:noFill/>
          </a:ln>
        </p:spPr>
      </p:pic>
      <p:pic>
        <p:nvPicPr>
          <p:cNvPr id="238" name="Google Shape;238;p34"/>
          <p:cNvPicPr preferRelativeResize="0"/>
          <p:nvPr/>
        </p:nvPicPr>
        <p:blipFill rotWithShape="1">
          <a:blip r:embed="rId6">
            <a:alphaModFix/>
          </a:blip>
          <a:srcRect b="0" l="0" r="0" t="0"/>
          <a:stretch/>
        </p:blipFill>
        <p:spPr>
          <a:xfrm>
            <a:off x="5876479" y="4011962"/>
            <a:ext cx="354375" cy="354375"/>
          </a:xfrm>
          <a:prstGeom prst="rect">
            <a:avLst/>
          </a:prstGeom>
          <a:noFill/>
          <a:ln>
            <a:noFill/>
          </a:ln>
        </p:spPr>
      </p:pic>
      <p:sp>
        <p:nvSpPr>
          <p:cNvPr id="239" name="Google Shape;239;p34"/>
          <p:cNvSpPr txBox="1"/>
          <p:nvPr/>
        </p:nvSpPr>
        <p:spPr>
          <a:xfrm>
            <a:off x="5354215" y="4769944"/>
            <a:ext cx="139890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1800">
                <a:solidFill>
                  <a:schemeClr val="dk1"/>
                </a:solidFill>
                <a:latin typeface="Calibri"/>
                <a:ea typeface="Calibri"/>
                <a:cs typeface="Calibri"/>
                <a:sym typeface="Calibri"/>
              </a:rPr>
              <a:t>Envoyer le résultat</a:t>
            </a:r>
            <a:endParaRPr/>
          </a:p>
        </p:txBody>
      </p:sp>
      <p:sp>
        <p:nvSpPr>
          <p:cNvPr id="240" name="Google Shape;240;p34"/>
          <p:cNvSpPr txBox="1"/>
          <p:nvPr>
            <p:ph type="title"/>
          </p:nvPr>
        </p:nvSpPr>
        <p:spPr>
          <a:xfrm>
            <a:off x="305991" y="1160860"/>
            <a:ext cx="8152200" cy="360300"/>
          </a:xfrm>
          <a:prstGeom prst="rect">
            <a:avLst/>
          </a:prstGeom>
          <a:noFill/>
          <a:ln>
            <a:noFill/>
          </a:ln>
        </p:spPr>
        <p:txBody>
          <a:bodyPr anchorCtr="0" anchor="ctr" bIns="45700" lIns="91425" spcFirstLastPara="1" rIns="91425" wrap="square" tIns="45700">
            <a:noAutofit/>
          </a:bodyPr>
          <a:lstStyle/>
          <a:p>
            <a:pPr indent="-279400" lvl="0" marL="169069" rtl="0" algn="ctr">
              <a:spcBef>
                <a:spcPts val="0"/>
              </a:spcBef>
              <a:spcAft>
                <a:spcPts val="0"/>
              </a:spcAft>
              <a:buClr>
                <a:schemeClr val="dk2"/>
              </a:buClr>
              <a:buSzPts val="4400"/>
              <a:buFont typeface="Noto Sans Symbols"/>
              <a:buChar char="▪"/>
            </a:pPr>
            <a:r>
              <a:rPr lang="fr-FR"/>
              <a:t>Pourquoi automatiser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Nommage des suites de tests</a:t>
            </a:r>
            <a:endParaRPr/>
          </a:p>
        </p:txBody>
      </p:sp>
      <p:sp>
        <p:nvSpPr>
          <p:cNvPr id="688" name="Google Shape;688;p8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1800"/>
              <a:buChar char="•"/>
            </a:pPr>
            <a:r>
              <a:rPr lang="fr-FR" sz="1800"/>
              <a:t>Le nommage est très important pour que les tests soient faciles à comprendre par un autre utilisateur, il faut donc porter une attention particulière sur le nommage des tests cases, tests suites, keywords, variables, libraries, resources files…</a:t>
            </a:r>
            <a:endParaRPr/>
          </a:p>
          <a:p>
            <a:pPr indent="-342900" lvl="0" marL="342900" rtl="0" algn="l">
              <a:spcBef>
                <a:spcPts val="360"/>
              </a:spcBef>
              <a:spcAft>
                <a:spcPts val="0"/>
              </a:spcAft>
              <a:buClr>
                <a:schemeClr val="dk1"/>
              </a:buClr>
              <a:buSzPts val="1800"/>
              <a:buChar char="•"/>
            </a:pPr>
            <a:r>
              <a:rPr lang="fr-FR" sz="1800"/>
              <a:t>Un nom correct est un nom explicite et facile à comprendre</a:t>
            </a:r>
            <a:endParaRPr/>
          </a:p>
          <a:p>
            <a:pPr indent="-342900" lvl="0" marL="342900" rtl="0" algn="l">
              <a:spcBef>
                <a:spcPts val="360"/>
              </a:spcBef>
              <a:spcAft>
                <a:spcPts val="0"/>
              </a:spcAft>
              <a:buClr>
                <a:schemeClr val="dk1"/>
              </a:buClr>
              <a:buSzPts val="1800"/>
              <a:buChar char="•"/>
            </a:pPr>
            <a:r>
              <a:rPr lang="fr-FR" sz="1800"/>
              <a:t>Le nommage et l’arborescence des suites de tests doit reprendre </a:t>
            </a:r>
            <a:r>
              <a:rPr b="1" lang="fr-FR" sz="1800"/>
              <a:t>strictement</a:t>
            </a:r>
            <a:r>
              <a:rPr lang="fr-FR" sz="1800"/>
              <a:t> ceux du gestionnaire de test(ou même la structure de l’application)</a:t>
            </a:r>
            <a:endParaRPr/>
          </a:p>
          <a:p>
            <a:pPr indent="-342900" lvl="0" marL="342900" rtl="0" algn="l">
              <a:spcBef>
                <a:spcPts val="360"/>
              </a:spcBef>
              <a:spcAft>
                <a:spcPts val="0"/>
              </a:spcAft>
              <a:buClr>
                <a:schemeClr val="dk1"/>
              </a:buClr>
              <a:buSzPts val="1800"/>
              <a:buChar char="•"/>
            </a:pPr>
            <a:r>
              <a:rPr lang="fr-FR" sz="1800"/>
              <a:t>Le nommage des suites de tests doit être fait en minuscule (sauf pour les acronymes) sans accents, des underscores et avec l’extension .robot</a:t>
            </a:r>
            <a:endParaRPr/>
          </a:p>
          <a:p>
            <a:pPr indent="-342900" lvl="0" marL="342900" rtl="0" algn="l">
              <a:spcBef>
                <a:spcPts val="360"/>
              </a:spcBef>
              <a:spcAft>
                <a:spcPts val="0"/>
              </a:spcAft>
              <a:buClr>
                <a:schemeClr val="dk1"/>
              </a:buClr>
              <a:buSzPts val="1800"/>
              <a:buChar char="•"/>
            </a:pPr>
            <a:r>
              <a:rPr lang="fr-FR" sz="1800"/>
              <a:t>Le nommage des « Test suite » se fera ensuite automatiquement lors de l’exécution :</a:t>
            </a:r>
            <a:endParaRPr/>
          </a:p>
          <a:p>
            <a:pPr indent="-228600" lvl="0" marL="342900" rtl="0" algn="l">
              <a:spcBef>
                <a:spcPts val="360"/>
              </a:spcBef>
              <a:spcAft>
                <a:spcPts val="0"/>
              </a:spcAft>
              <a:buClr>
                <a:schemeClr val="dk1"/>
              </a:buClr>
              <a:buSzPts val="1800"/>
              <a:buNone/>
            </a:pPr>
            <a:r>
              <a:t/>
            </a:r>
            <a:endParaRPr sz="1800"/>
          </a:p>
          <a:p>
            <a:pPr indent="-285750" lvl="1" marL="742950" rtl="0" algn="l">
              <a:spcBef>
                <a:spcPts val="280"/>
              </a:spcBef>
              <a:spcAft>
                <a:spcPts val="0"/>
              </a:spcAft>
              <a:buClr>
                <a:schemeClr val="dk1"/>
              </a:buClr>
              <a:buSzPts val="1400"/>
              <a:buFont typeface="Noto Sans Symbols"/>
              <a:buChar char="⮚"/>
            </a:pPr>
            <a:r>
              <a:rPr lang="fr-FR" sz="1400"/>
              <a:t>les extensions sont supprimées</a:t>
            </a:r>
            <a:endParaRPr/>
          </a:p>
          <a:p>
            <a:pPr indent="-285750" lvl="1" marL="742950" rtl="0" algn="l">
              <a:spcBef>
                <a:spcPts val="280"/>
              </a:spcBef>
              <a:spcAft>
                <a:spcPts val="0"/>
              </a:spcAft>
              <a:buClr>
                <a:schemeClr val="dk1"/>
              </a:buClr>
              <a:buSzPts val="1400"/>
              <a:buFont typeface="Noto Sans Symbols"/>
              <a:buChar char="⮚"/>
            </a:pPr>
            <a:r>
              <a:rPr lang="fr-FR" sz="1400"/>
              <a:t>les underscores sont convertis en espaces</a:t>
            </a:r>
            <a:endParaRPr/>
          </a:p>
          <a:p>
            <a:pPr indent="-285750" lvl="1" marL="742950" rtl="0" algn="l">
              <a:spcBef>
                <a:spcPts val="280"/>
              </a:spcBef>
              <a:spcAft>
                <a:spcPts val="0"/>
              </a:spcAft>
              <a:buClr>
                <a:schemeClr val="dk1"/>
              </a:buClr>
              <a:buSzPts val="1400"/>
              <a:buFont typeface="Noto Sans Symbols"/>
              <a:buChar char="⮚"/>
            </a:pPr>
            <a:r>
              <a:rPr lang="fr-FR" sz="1400"/>
              <a:t>la 1</a:t>
            </a:r>
            <a:r>
              <a:rPr baseline="30000" lang="fr-FR" sz="1400"/>
              <a:t>ère</a:t>
            </a:r>
            <a:r>
              <a:rPr lang="fr-FR" sz="1400"/>
              <a:t> lettre des mots est en majuscule</a:t>
            </a:r>
            <a:endParaRPr/>
          </a:p>
          <a:p>
            <a:pPr indent="-196850" lvl="1" marL="742950" rtl="0" algn="l">
              <a:spcBef>
                <a:spcPts val="280"/>
              </a:spcBef>
              <a:spcAft>
                <a:spcPts val="0"/>
              </a:spcAft>
              <a:buClr>
                <a:schemeClr val="dk1"/>
              </a:buClr>
              <a:buSzPts val="1400"/>
              <a:buFont typeface="Noto Sans Symbols"/>
              <a:buNone/>
            </a:pPr>
            <a:r>
              <a:t/>
            </a:r>
            <a:endParaRPr sz="1400"/>
          </a:p>
          <a:p>
            <a:pPr indent="0" lvl="1" marL="457200" rtl="0" algn="l">
              <a:spcBef>
                <a:spcPts val="280"/>
              </a:spcBef>
              <a:spcAft>
                <a:spcPts val="0"/>
              </a:spcAft>
              <a:buClr>
                <a:schemeClr val="dk1"/>
              </a:buClr>
              <a:buSzPts val="1400"/>
              <a:buNone/>
            </a:pPr>
            <a:r>
              <a:rPr lang="fr-FR" sz="1400"/>
              <a:t>login_tests.robot 🡺 Login Tests</a:t>
            </a:r>
            <a:endParaRPr/>
          </a:p>
          <a:p>
            <a:pPr indent="0" lvl="1" marL="457200" rtl="0" algn="l">
              <a:spcBef>
                <a:spcPts val="280"/>
              </a:spcBef>
              <a:spcAft>
                <a:spcPts val="0"/>
              </a:spcAft>
              <a:buClr>
                <a:schemeClr val="dk1"/>
              </a:buClr>
              <a:buSzPts val="1400"/>
              <a:buNone/>
            </a:pPr>
            <a:r>
              <a:rPr lang="fr-FR" sz="1400"/>
              <a:t>IP_v4_and_v6.robot 🡺 IP v4 and v6</a:t>
            </a:r>
            <a:endParaRPr sz="14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8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Nommage des test cases</a:t>
            </a:r>
            <a:endParaRPr/>
          </a:p>
        </p:txBody>
      </p:sp>
      <p:sp>
        <p:nvSpPr>
          <p:cNvPr id="694" name="Google Shape;694;p8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fr-FR" sz="1800"/>
              <a:t>Nommage des Test cases :</a:t>
            </a:r>
            <a:endParaRPr/>
          </a:p>
          <a:p>
            <a:pPr indent="-285750" lvl="1" marL="742950" rtl="0" algn="l">
              <a:spcBef>
                <a:spcPts val="360"/>
              </a:spcBef>
              <a:spcAft>
                <a:spcPts val="0"/>
              </a:spcAft>
              <a:buClr>
                <a:schemeClr val="dk1"/>
              </a:buClr>
              <a:buSzPts val="1800"/>
              <a:buFont typeface="Noto Sans Symbols"/>
              <a:buChar char="⮚"/>
            </a:pPr>
            <a:r>
              <a:rPr lang="fr-FR" sz="1800"/>
              <a:t> Le nom des tests doit être aussi descriptif que le nom des suite de test</a:t>
            </a:r>
            <a:endParaRPr/>
          </a:p>
          <a:p>
            <a:pPr indent="-285750" lvl="1" marL="742950" rtl="0" algn="l">
              <a:spcBef>
                <a:spcPts val="360"/>
              </a:spcBef>
              <a:spcAft>
                <a:spcPts val="0"/>
              </a:spcAft>
              <a:buClr>
                <a:schemeClr val="dk1"/>
              </a:buClr>
              <a:buSzPts val="1800"/>
              <a:buFont typeface="Noto Sans Symbols"/>
              <a:buChar char="⮚"/>
            </a:pPr>
            <a:r>
              <a:rPr lang="fr-FR" sz="1800"/>
              <a:t> Si une suite de tests contient des tests similaires et est bien nommée, le nom des tests peut être réduit</a:t>
            </a:r>
            <a:endParaRPr/>
          </a:p>
          <a:p>
            <a:pPr indent="0" lvl="1" marL="457200" rtl="0" algn="l">
              <a:spcBef>
                <a:spcPts val="360"/>
              </a:spcBef>
              <a:spcAft>
                <a:spcPts val="0"/>
              </a:spcAft>
              <a:buClr>
                <a:schemeClr val="dk1"/>
              </a:buClr>
              <a:buSzPts val="1800"/>
              <a:buNone/>
            </a:pPr>
            <a:r>
              <a:rPr lang="fr-FR" sz="1800"/>
              <a:t>Exemple, pour le fichier invalid_login.robot on a les tests suivants :</a:t>
            </a:r>
            <a:endParaRPr/>
          </a:p>
          <a:p>
            <a:pPr indent="0" lvl="1" marL="457200" rtl="0" algn="l">
              <a:spcBef>
                <a:spcPts val="360"/>
              </a:spcBef>
              <a:spcAft>
                <a:spcPts val="0"/>
              </a:spcAft>
              <a:buClr>
                <a:schemeClr val="dk1"/>
              </a:buClr>
              <a:buSzPts val="1800"/>
              <a:buNone/>
            </a:pPr>
            <a:r>
              <a:t/>
            </a:r>
            <a:endParaRPr sz="1800">
              <a:solidFill>
                <a:srgbClr val="FF0000"/>
              </a:solidFill>
            </a:endParaRPr>
          </a:p>
        </p:txBody>
      </p:sp>
      <p:pic>
        <p:nvPicPr>
          <p:cNvPr descr="Capture d’écran" id="695" name="Google Shape;695;p89"/>
          <p:cNvPicPr preferRelativeResize="0"/>
          <p:nvPr/>
        </p:nvPicPr>
        <p:blipFill rotWithShape="1">
          <a:blip r:embed="rId3">
            <a:alphaModFix/>
          </a:blip>
          <a:srcRect b="0" l="0" r="0" t="0"/>
          <a:stretch/>
        </p:blipFill>
        <p:spPr>
          <a:xfrm>
            <a:off x="971600" y="4725144"/>
            <a:ext cx="4515481" cy="1419423"/>
          </a:xfrm>
          <a:prstGeom prst="rect">
            <a:avLst/>
          </a:prstGeom>
          <a:noFill/>
          <a:ln>
            <a:noFill/>
          </a:ln>
        </p:spPr>
      </p:pic>
      <p:sp>
        <p:nvSpPr>
          <p:cNvPr id="696" name="Google Shape;696;p89"/>
          <p:cNvSpPr txBox="1"/>
          <p:nvPr/>
        </p:nvSpPr>
        <p:spPr>
          <a:xfrm>
            <a:off x="5950803" y="5065523"/>
            <a:ext cx="10772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rgbClr val="FF0000"/>
                </a:solidFill>
                <a:latin typeface="Calibri"/>
                <a:ea typeface="Calibri"/>
                <a:cs typeface="Calibri"/>
                <a:sym typeface="Calibri"/>
              </a:rPr>
              <a:t>Trop long</a:t>
            </a:r>
            <a:endParaRPr/>
          </a:p>
        </p:txBody>
      </p:sp>
      <p:sp>
        <p:nvSpPr>
          <p:cNvPr id="697" name="Google Shape;697;p89"/>
          <p:cNvSpPr txBox="1"/>
          <p:nvPr/>
        </p:nvSpPr>
        <p:spPr>
          <a:xfrm>
            <a:off x="5950803" y="3738021"/>
            <a:ext cx="15719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rgbClr val="0070C0"/>
                </a:solidFill>
                <a:latin typeface="Calibri"/>
                <a:ea typeface="Calibri"/>
                <a:cs typeface="Calibri"/>
                <a:sym typeface="Calibri"/>
              </a:rPr>
              <a:t>Bon nommage</a:t>
            </a:r>
            <a:endParaRPr/>
          </a:p>
        </p:txBody>
      </p:sp>
      <p:pic>
        <p:nvPicPr>
          <p:cNvPr descr="Capture d’écran" id="698" name="Google Shape;698;p89"/>
          <p:cNvPicPr preferRelativeResize="0"/>
          <p:nvPr/>
        </p:nvPicPr>
        <p:blipFill rotWithShape="1">
          <a:blip r:embed="rId4">
            <a:alphaModFix/>
          </a:blip>
          <a:srcRect b="0" l="0" r="0" t="0"/>
          <a:stretch/>
        </p:blipFill>
        <p:spPr>
          <a:xfrm>
            <a:off x="971600" y="3222501"/>
            <a:ext cx="4515481" cy="1400371"/>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Nommage des keywords</a:t>
            </a:r>
            <a:endParaRPr/>
          </a:p>
        </p:txBody>
      </p:sp>
      <p:sp>
        <p:nvSpPr>
          <p:cNvPr id="704" name="Google Shape;704;p9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fr-FR" sz="1800"/>
              <a:t>Le nommage des Keywords doit :</a:t>
            </a:r>
            <a:endParaRPr/>
          </a:p>
          <a:p>
            <a:pPr indent="-285750" lvl="1" marL="742950" rtl="0" algn="l">
              <a:spcBef>
                <a:spcPts val="360"/>
              </a:spcBef>
              <a:spcAft>
                <a:spcPts val="0"/>
              </a:spcAft>
              <a:buClr>
                <a:schemeClr val="dk1"/>
              </a:buClr>
              <a:buSzPts val="1800"/>
              <a:buFont typeface="Noto Sans Symbols"/>
              <a:buChar char="⮚"/>
            </a:pPr>
            <a:r>
              <a:rPr lang="fr-FR" sz="1800"/>
              <a:t> Etre descriptif et clair</a:t>
            </a:r>
            <a:endParaRPr/>
          </a:p>
          <a:p>
            <a:pPr indent="-285750" lvl="1" marL="742950" rtl="0" algn="l">
              <a:spcBef>
                <a:spcPts val="360"/>
              </a:spcBef>
              <a:spcAft>
                <a:spcPts val="0"/>
              </a:spcAft>
              <a:buClr>
                <a:schemeClr val="dk1"/>
              </a:buClr>
              <a:buSzPts val="1800"/>
              <a:buFont typeface="Noto Sans Symbols"/>
              <a:buChar char="⮚"/>
            </a:pPr>
            <a:r>
              <a:rPr lang="fr-FR" sz="1800"/>
              <a:t> Expliquer ce que le Keyword fait, pas comment il réalise l’action</a:t>
            </a:r>
            <a:endParaRPr/>
          </a:p>
          <a:p>
            <a:pPr indent="-285750" lvl="1" marL="742950" rtl="0" algn="l">
              <a:spcBef>
                <a:spcPts val="360"/>
              </a:spcBef>
              <a:spcAft>
                <a:spcPts val="0"/>
              </a:spcAft>
              <a:buClr>
                <a:schemeClr val="dk1"/>
              </a:buClr>
              <a:buSzPts val="1800"/>
              <a:buFont typeface="Noto Sans Symbols"/>
              <a:buChar char="⮚"/>
            </a:pPr>
            <a:r>
              <a:rPr lang="fr-FR" sz="1800"/>
              <a:t> La 1</a:t>
            </a:r>
            <a:r>
              <a:rPr baseline="30000" lang="fr-FR" sz="1800"/>
              <a:t>ère</a:t>
            </a:r>
            <a:r>
              <a:rPr lang="fr-FR" sz="1800"/>
              <a:t> lettre de chaque mot est en majuscule</a:t>
            </a:r>
            <a:endParaRPr/>
          </a:p>
          <a:p>
            <a:pPr indent="-285750" lvl="1" marL="742950" rtl="0" algn="l">
              <a:spcBef>
                <a:spcPts val="360"/>
              </a:spcBef>
              <a:spcAft>
                <a:spcPts val="0"/>
              </a:spcAft>
              <a:buClr>
                <a:schemeClr val="dk1"/>
              </a:buClr>
              <a:buSzPts val="1800"/>
              <a:buFont typeface="Noto Sans Symbols"/>
              <a:buChar char="⮚"/>
            </a:pPr>
            <a:r>
              <a:rPr lang="fr-FR" sz="1800"/>
              <a:t>Les keywords sont localisés dans les fichiers de resources, avec une extension .txt</a:t>
            </a:r>
            <a:endParaRPr/>
          </a:p>
          <a:p>
            <a:pPr indent="-285750" lvl="1" marL="742950" rtl="0" algn="l">
              <a:spcBef>
                <a:spcPts val="360"/>
              </a:spcBef>
              <a:spcAft>
                <a:spcPts val="0"/>
              </a:spcAft>
              <a:buClr>
                <a:schemeClr val="dk1"/>
              </a:buClr>
              <a:buSzPts val="1800"/>
              <a:buFont typeface="Noto Sans Symbols"/>
              <a:buChar char="⮚"/>
            </a:pPr>
            <a:r>
              <a:rPr lang="fr-FR" sz="1800"/>
              <a:t>Utiliser la notion de page object</a:t>
            </a:r>
            <a:endParaRPr sz="1800"/>
          </a:p>
        </p:txBody>
      </p:sp>
      <p:pic>
        <p:nvPicPr>
          <p:cNvPr descr="Capture d’écran" id="705" name="Google Shape;705;p90"/>
          <p:cNvPicPr preferRelativeResize="0"/>
          <p:nvPr/>
        </p:nvPicPr>
        <p:blipFill rotWithShape="1">
          <a:blip r:embed="rId3">
            <a:alphaModFix/>
          </a:blip>
          <a:srcRect b="0" l="0" r="0" t="0"/>
          <a:stretch/>
        </p:blipFill>
        <p:spPr>
          <a:xfrm>
            <a:off x="971600" y="3933056"/>
            <a:ext cx="4696481" cy="628738"/>
          </a:xfrm>
          <a:prstGeom prst="rect">
            <a:avLst/>
          </a:prstGeom>
          <a:noFill/>
          <a:ln>
            <a:noFill/>
          </a:ln>
        </p:spPr>
      </p:pic>
      <p:pic>
        <p:nvPicPr>
          <p:cNvPr descr="Capture d’écran" id="706" name="Google Shape;706;p90"/>
          <p:cNvPicPr preferRelativeResize="0"/>
          <p:nvPr/>
        </p:nvPicPr>
        <p:blipFill rotWithShape="1">
          <a:blip r:embed="rId4">
            <a:alphaModFix/>
          </a:blip>
          <a:srcRect b="0" l="0" r="0" t="0"/>
          <a:stretch/>
        </p:blipFill>
        <p:spPr>
          <a:xfrm>
            <a:off x="971599" y="4902653"/>
            <a:ext cx="4696481" cy="543001"/>
          </a:xfrm>
          <a:prstGeom prst="rect">
            <a:avLst/>
          </a:prstGeom>
          <a:noFill/>
          <a:ln>
            <a:noFill/>
          </a:ln>
        </p:spPr>
      </p:pic>
      <p:sp>
        <p:nvSpPr>
          <p:cNvPr id="707" name="Google Shape;707;p90"/>
          <p:cNvSpPr txBox="1"/>
          <p:nvPr/>
        </p:nvSpPr>
        <p:spPr>
          <a:xfrm>
            <a:off x="6228184" y="4062759"/>
            <a:ext cx="15719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rgbClr val="0070C0"/>
                </a:solidFill>
                <a:latin typeface="Calibri"/>
                <a:ea typeface="Calibri"/>
                <a:cs typeface="Calibri"/>
                <a:sym typeface="Calibri"/>
              </a:rPr>
              <a:t>Bon nommage</a:t>
            </a:r>
            <a:endParaRPr/>
          </a:p>
        </p:txBody>
      </p:sp>
      <p:sp>
        <p:nvSpPr>
          <p:cNvPr id="708" name="Google Shape;708;p90"/>
          <p:cNvSpPr txBox="1"/>
          <p:nvPr/>
        </p:nvSpPr>
        <p:spPr>
          <a:xfrm>
            <a:off x="6228184" y="4989487"/>
            <a:ext cx="15620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rgbClr val="FF0000"/>
                </a:solidFill>
                <a:latin typeface="Calibri"/>
                <a:ea typeface="Calibri"/>
                <a:cs typeface="Calibri"/>
                <a:sym typeface="Calibri"/>
              </a:rPr>
              <a:t>Trop descriptif</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9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Nommage des setup et teardown</a:t>
            </a:r>
            <a:endParaRPr/>
          </a:p>
        </p:txBody>
      </p:sp>
      <p:sp>
        <p:nvSpPr>
          <p:cNvPr id="714" name="Google Shape;714;p9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fr-FR" sz="1800"/>
              <a:t>Nommage des setup et teardown</a:t>
            </a:r>
            <a:endParaRPr sz="1800"/>
          </a:p>
          <a:p>
            <a:pPr indent="-285750" lvl="1" marL="742950" rtl="0" algn="l">
              <a:spcBef>
                <a:spcPts val="360"/>
              </a:spcBef>
              <a:spcAft>
                <a:spcPts val="0"/>
              </a:spcAft>
              <a:buClr>
                <a:schemeClr val="dk1"/>
              </a:buClr>
              <a:buSzPts val="1800"/>
              <a:buFont typeface="Noto Sans Symbols"/>
              <a:buChar char="⮚"/>
            </a:pPr>
            <a:r>
              <a:rPr lang="fr-FR" sz="1800"/>
              <a:t> Utiliser un nom qui décrit ce qui est fait (possibilité d’utiliser un keyword existant)</a:t>
            </a:r>
            <a:endParaRPr/>
          </a:p>
          <a:p>
            <a:pPr indent="-285750" lvl="1" marL="742950" rtl="0" algn="l">
              <a:spcBef>
                <a:spcPts val="360"/>
              </a:spcBef>
              <a:spcAft>
                <a:spcPts val="0"/>
              </a:spcAft>
              <a:buClr>
                <a:schemeClr val="dk1"/>
              </a:buClr>
              <a:buSzPts val="1800"/>
              <a:buFont typeface="Noto Sans Symbols"/>
              <a:buChar char="⮚"/>
            </a:pPr>
            <a:r>
              <a:rPr lang="fr-FR" sz="1800"/>
              <a:t>Lister tous les steps peut poser des problèmes de duplication et de maintenance. On optera pour quelque chose de plus générique</a:t>
            </a:r>
            <a:endParaRPr sz="1800"/>
          </a:p>
          <a:p>
            <a:pPr indent="-285750" lvl="1" marL="742950" rtl="0" algn="l">
              <a:spcBef>
                <a:spcPts val="360"/>
              </a:spcBef>
              <a:spcAft>
                <a:spcPts val="0"/>
              </a:spcAft>
              <a:buClr>
                <a:schemeClr val="dk1"/>
              </a:buClr>
              <a:buSzPts val="1800"/>
              <a:buFont typeface="Noto Sans Symbols"/>
              <a:buChar char="⮚"/>
            </a:pPr>
            <a:r>
              <a:rPr lang="fr-FR" sz="1800"/>
              <a:t>Le nom doit être compréhensible par n’importe quel utilisateur</a:t>
            </a:r>
            <a:endParaRPr/>
          </a:p>
          <a:p>
            <a:pPr indent="0" lvl="1" marL="457200" rtl="0" algn="l">
              <a:spcBef>
                <a:spcPts val="360"/>
              </a:spcBef>
              <a:spcAft>
                <a:spcPts val="0"/>
              </a:spcAft>
              <a:buClr>
                <a:schemeClr val="dk1"/>
              </a:buClr>
              <a:buSzPts val="1800"/>
              <a:buNone/>
            </a:pPr>
            <a:r>
              <a:t/>
            </a:r>
            <a:endParaRPr sz="1800"/>
          </a:p>
        </p:txBody>
      </p:sp>
      <p:pic>
        <p:nvPicPr>
          <p:cNvPr descr="Capture d’écran" id="715" name="Google Shape;715;p91"/>
          <p:cNvPicPr preferRelativeResize="0"/>
          <p:nvPr/>
        </p:nvPicPr>
        <p:blipFill rotWithShape="1">
          <a:blip r:embed="rId3">
            <a:alphaModFix/>
          </a:blip>
          <a:srcRect b="0" l="0" r="0" t="0"/>
          <a:stretch/>
        </p:blipFill>
        <p:spPr>
          <a:xfrm>
            <a:off x="971600" y="4005064"/>
            <a:ext cx="5649114" cy="562053"/>
          </a:xfrm>
          <a:prstGeom prst="rect">
            <a:avLst/>
          </a:prstGeom>
          <a:noFill/>
          <a:ln>
            <a:noFill/>
          </a:ln>
        </p:spPr>
      </p:pic>
      <p:pic>
        <p:nvPicPr>
          <p:cNvPr descr="Capture d’écran" id="716" name="Google Shape;716;p91"/>
          <p:cNvPicPr preferRelativeResize="0"/>
          <p:nvPr/>
        </p:nvPicPr>
        <p:blipFill rotWithShape="1">
          <a:blip r:embed="rId4">
            <a:alphaModFix/>
          </a:blip>
          <a:srcRect b="0" l="0" r="0" t="0"/>
          <a:stretch/>
        </p:blipFill>
        <p:spPr>
          <a:xfrm>
            <a:off x="971600" y="5013176"/>
            <a:ext cx="5649114" cy="504896"/>
          </a:xfrm>
          <a:prstGeom prst="rect">
            <a:avLst/>
          </a:prstGeom>
          <a:noFill/>
          <a:ln>
            <a:noFill/>
          </a:ln>
        </p:spPr>
      </p:pic>
      <p:sp>
        <p:nvSpPr>
          <p:cNvPr id="717" name="Google Shape;717;p91"/>
          <p:cNvSpPr txBox="1"/>
          <p:nvPr/>
        </p:nvSpPr>
        <p:spPr>
          <a:xfrm>
            <a:off x="7004037" y="4064264"/>
            <a:ext cx="15719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rgbClr val="0070C0"/>
                </a:solidFill>
                <a:latin typeface="Calibri"/>
                <a:ea typeface="Calibri"/>
                <a:cs typeface="Calibri"/>
                <a:sym typeface="Calibri"/>
              </a:rPr>
              <a:t>Bon nommage</a:t>
            </a:r>
            <a:endParaRPr/>
          </a:p>
        </p:txBody>
      </p:sp>
      <p:sp>
        <p:nvSpPr>
          <p:cNvPr id="718" name="Google Shape;718;p91"/>
          <p:cNvSpPr txBox="1"/>
          <p:nvPr/>
        </p:nvSpPr>
        <p:spPr>
          <a:xfrm>
            <a:off x="2627784" y="5661248"/>
            <a:ext cx="28042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rgbClr val="FF0000"/>
                </a:solidFill>
                <a:latin typeface="Calibri"/>
                <a:ea typeface="Calibri"/>
                <a:cs typeface="Calibri"/>
                <a:sym typeface="Calibri"/>
              </a:rPr>
              <a:t>Détail des steps, à proscrire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9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Documentation des suites de tests</a:t>
            </a:r>
            <a:endParaRPr/>
          </a:p>
        </p:txBody>
      </p:sp>
      <p:sp>
        <p:nvSpPr>
          <p:cNvPr id="724" name="Google Shape;724;p9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fr-FR" sz="1800"/>
              <a:t>La documentation va nous permettre de décrire précisément ce que fait le cas de test.</a:t>
            </a:r>
            <a:endParaRPr/>
          </a:p>
          <a:p>
            <a:pPr indent="0" lvl="0" marL="0" rtl="0" algn="l">
              <a:spcBef>
                <a:spcPts val="360"/>
              </a:spcBef>
              <a:spcAft>
                <a:spcPts val="0"/>
              </a:spcAft>
              <a:buClr>
                <a:schemeClr val="dk1"/>
              </a:buClr>
              <a:buSzPts val="1800"/>
              <a:buNone/>
            </a:pPr>
            <a:r>
              <a:rPr lang="fr-FR" sz="1800"/>
              <a:t>Préconisation pour la documentation des test suites :</a:t>
            </a:r>
            <a:endParaRPr/>
          </a:p>
          <a:p>
            <a:pPr indent="-342900" lvl="0" marL="342900" rtl="0" algn="l">
              <a:spcBef>
                <a:spcPts val="360"/>
              </a:spcBef>
              <a:spcAft>
                <a:spcPts val="0"/>
              </a:spcAft>
              <a:buClr>
                <a:schemeClr val="dk1"/>
              </a:buClr>
              <a:buSzPts val="1800"/>
              <a:buChar char="•"/>
            </a:pPr>
            <a:r>
              <a:rPr lang="fr-FR" sz="1800"/>
              <a:t>Expliquer pourquoi le test a été écrit, pas les infos de l’environnement d’exécution…</a:t>
            </a:r>
            <a:endParaRPr/>
          </a:p>
          <a:p>
            <a:pPr indent="-342900" lvl="0" marL="342900" rtl="0" algn="l">
              <a:spcBef>
                <a:spcPts val="360"/>
              </a:spcBef>
              <a:spcAft>
                <a:spcPts val="0"/>
              </a:spcAft>
              <a:buClr>
                <a:schemeClr val="dk1"/>
              </a:buClr>
              <a:buSzPts val="1800"/>
              <a:buChar char="•"/>
            </a:pPr>
            <a:r>
              <a:rPr lang="fr-FR" sz="1800"/>
              <a:t>Ne pas répéter le nom de la suite de test, quitte à ne pas mettre de documentation</a:t>
            </a:r>
            <a:endParaRPr/>
          </a:p>
          <a:p>
            <a:pPr indent="-342900" lvl="0" marL="342900" rtl="0" algn="l">
              <a:spcBef>
                <a:spcPts val="360"/>
              </a:spcBef>
              <a:spcAft>
                <a:spcPts val="0"/>
              </a:spcAft>
              <a:buClr>
                <a:schemeClr val="dk1"/>
              </a:buClr>
              <a:buSzPts val="1800"/>
              <a:buChar char="•"/>
            </a:pPr>
            <a:r>
              <a:rPr lang="fr-FR" sz="1800"/>
              <a:t>Ne pas inclure trop de détails</a:t>
            </a:r>
            <a:endParaRPr/>
          </a:p>
          <a:p>
            <a:pPr indent="-342900" lvl="0" marL="342900" rtl="0" algn="l">
              <a:spcBef>
                <a:spcPts val="360"/>
              </a:spcBef>
              <a:spcAft>
                <a:spcPts val="0"/>
              </a:spcAft>
              <a:buClr>
                <a:schemeClr val="dk1"/>
              </a:buClr>
              <a:buSzPts val="1800"/>
              <a:buChar char="•"/>
            </a:pPr>
            <a:r>
              <a:rPr lang="fr-FR" sz="1800"/>
              <a:t>Peut contenir des liens vers plus d’informations</a:t>
            </a:r>
            <a:endParaRPr/>
          </a:p>
          <a:p>
            <a:pPr indent="-342900" lvl="0" marL="342900" rtl="0" algn="l">
              <a:spcBef>
                <a:spcPts val="360"/>
              </a:spcBef>
              <a:spcAft>
                <a:spcPts val="0"/>
              </a:spcAft>
              <a:buClr>
                <a:schemeClr val="dk1"/>
              </a:buClr>
              <a:buSzPts val="1800"/>
              <a:buChar char="•"/>
            </a:pPr>
            <a:r>
              <a:rPr lang="fr-FR" sz="1800"/>
              <a:t>Peut utiliser des metadatas (version, OS …)</a:t>
            </a:r>
            <a:endParaRPr/>
          </a:p>
          <a:p>
            <a:pPr indent="0" lvl="0" marL="0" rtl="0" algn="l">
              <a:spcBef>
                <a:spcPts val="360"/>
              </a:spcBef>
              <a:spcAft>
                <a:spcPts val="0"/>
              </a:spcAft>
              <a:buClr>
                <a:schemeClr val="dk1"/>
              </a:buClr>
              <a:buSzPts val="1800"/>
              <a:buNone/>
            </a:pPr>
            <a:r>
              <a:t/>
            </a:r>
            <a:endParaRPr sz="1800"/>
          </a:p>
          <a:p>
            <a:pPr indent="-228600" lvl="0" marL="342900" rtl="0" algn="l">
              <a:spcBef>
                <a:spcPts val="360"/>
              </a:spcBef>
              <a:spcAft>
                <a:spcPts val="0"/>
              </a:spcAft>
              <a:buClr>
                <a:schemeClr val="dk1"/>
              </a:buClr>
              <a:buSzPts val="1800"/>
              <a:buNone/>
            </a:pPr>
            <a:r>
              <a:t/>
            </a:r>
            <a:endParaRPr sz="1800"/>
          </a:p>
        </p:txBody>
      </p:sp>
      <p:pic>
        <p:nvPicPr>
          <p:cNvPr descr="Capture d’écran" id="725" name="Google Shape;725;p92"/>
          <p:cNvPicPr preferRelativeResize="0"/>
          <p:nvPr/>
        </p:nvPicPr>
        <p:blipFill rotWithShape="1">
          <a:blip r:embed="rId3">
            <a:alphaModFix/>
          </a:blip>
          <a:srcRect b="0" l="0" r="0" t="0"/>
          <a:stretch/>
        </p:blipFill>
        <p:spPr>
          <a:xfrm>
            <a:off x="1475656" y="4941168"/>
            <a:ext cx="5420482" cy="1276528"/>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9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Documentation des keywords</a:t>
            </a:r>
            <a:endParaRPr/>
          </a:p>
        </p:txBody>
      </p:sp>
      <p:sp>
        <p:nvSpPr>
          <p:cNvPr id="731" name="Google Shape;731;p93"/>
          <p:cNvSpPr txBox="1"/>
          <p:nvPr>
            <p:ph idx="1" type="body"/>
          </p:nvPr>
        </p:nvSpPr>
        <p:spPr>
          <a:xfrm>
            <a:off x="485091" y="1556792"/>
            <a:ext cx="8229600" cy="5301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fr-FR" sz="1800"/>
              <a:t>La documentation de keywords</a:t>
            </a:r>
            <a:endParaRPr/>
          </a:p>
          <a:p>
            <a:pPr indent="-342900" lvl="0" marL="342900" rtl="0" algn="l">
              <a:spcBef>
                <a:spcPts val="360"/>
              </a:spcBef>
              <a:spcAft>
                <a:spcPts val="0"/>
              </a:spcAft>
              <a:buClr>
                <a:schemeClr val="dk1"/>
              </a:buClr>
              <a:buSzPts val="1800"/>
              <a:buChar char="•"/>
            </a:pPr>
            <a:r>
              <a:rPr lang="fr-FR" sz="1800"/>
              <a:t>Inutile si le keyword est relativement simple</a:t>
            </a:r>
            <a:endParaRPr/>
          </a:p>
          <a:p>
            <a:pPr indent="-342900" lvl="0" marL="342900" rtl="0" algn="l">
              <a:spcBef>
                <a:spcPts val="360"/>
              </a:spcBef>
              <a:spcAft>
                <a:spcPts val="0"/>
              </a:spcAft>
              <a:buClr>
                <a:schemeClr val="dk1"/>
              </a:buClr>
              <a:buSzPts val="1800"/>
              <a:buChar char="•"/>
            </a:pPr>
            <a:r>
              <a:rPr lang="fr-FR" sz="1800"/>
              <a:t>Détallé au maximum si le keyword complexe, </a:t>
            </a:r>
            <a:endParaRPr/>
          </a:p>
          <a:p>
            <a:pPr indent="-342900" lvl="0" marL="342900" rtl="0" algn="l">
              <a:spcBef>
                <a:spcPts val="360"/>
              </a:spcBef>
              <a:spcAft>
                <a:spcPts val="0"/>
              </a:spcAft>
              <a:buClr>
                <a:schemeClr val="dk1"/>
              </a:buClr>
              <a:buSzPts val="1800"/>
              <a:buChar char="•"/>
            </a:pPr>
            <a:r>
              <a:rPr lang="fr-FR" sz="1800"/>
              <a:t>Utile pour documenter les arguments et les valeurs de retour</a:t>
            </a:r>
            <a:endParaRPr/>
          </a:p>
          <a:p>
            <a:pPr indent="-342900" lvl="0" marL="342900" rtl="0" algn="l">
              <a:spcBef>
                <a:spcPts val="360"/>
              </a:spcBef>
              <a:spcAft>
                <a:spcPts val="0"/>
              </a:spcAft>
              <a:buClr>
                <a:schemeClr val="dk1"/>
              </a:buClr>
              <a:buSzPts val="1800"/>
              <a:buChar char="•"/>
            </a:pPr>
            <a:r>
              <a:rPr lang="fr-FR" sz="1800"/>
              <a:t>Apparait dans la documentation générée avec Libdoc et lors de l’autocomplétion avec des outils tels que Ride</a:t>
            </a:r>
            <a:endParaRPr/>
          </a:p>
          <a:p>
            <a:pPr indent="-285750" lvl="1" marL="742950" rtl="0" algn="l">
              <a:spcBef>
                <a:spcPts val="280"/>
              </a:spcBef>
              <a:spcAft>
                <a:spcPts val="0"/>
              </a:spcAft>
              <a:buClr>
                <a:schemeClr val="dk1"/>
              </a:buClr>
              <a:buSzPts val="1400"/>
              <a:buChar char="–"/>
            </a:pPr>
            <a:r>
              <a:rPr lang="fr-FR" sz="1400"/>
              <a:t>Exemple :</a:t>
            </a:r>
            <a:endParaRPr/>
          </a:p>
          <a:p>
            <a:pPr indent="-228600" lvl="0" marL="342900" rtl="0" algn="l">
              <a:spcBef>
                <a:spcPts val="360"/>
              </a:spcBef>
              <a:spcAft>
                <a:spcPts val="0"/>
              </a:spcAft>
              <a:buClr>
                <a:schemeClr val="dk1"/>
              </a:buClr>
              <a:buSzPts val="1800"/>
              <a:buNone/>
            </a:pPr>
            <a:r>
              <a:t/>
            </a:r>
            <a:endParaRPr sz="1800"/>
          </a:p>
          <a:p>
            <a:pPr indent="0" lvl="1" marL="457200" rtl="0" algn="l">
              <a:spcBef>
                <a:spcPts val="280"/>
              </a:spcBef>
              <a:spcAft>
                <a:spcPts val="0"/>
              </a:spcAft>
              <a:buClr>
                <a:schemeClr val="dk1"/>
              </a:buClr>
              <a:buSzPts val="1400"/>
              <a:buNone/>
            </a:pPr>
            <a:r>
              <a:t/>
            </a:r>
            <a:endParaRPr sz="1400"/>
          </a:p>
        </p:txBody>
      </p:sp>
      <p:pic>
        <p:nvPicPr>
          <p:cNvPr id="732" name="Google Shape;732;p93"/>
          <p:cNvPicPr preferRelativeResize="0"/>
          <p:nvPr/>
        </p:nvPicPr>
        <p:blipFill rotWithShape="1">
          <a:blip r:embed="rId3">
            <a:alphaModFix/>
          </a:blip>
          <a:srcRect b="0" l="0" r="0" t="0"/>
          <a:stretch/>
        </p:blipFill>
        <p:spPr>
          <a:xfrm>
            <a:off x="1979713" y="3861048"/>
            <a:ext cx="5472608" cy="2722314"/>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9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Sleeping</a:t>
            </a:r>
            <a:endParaRPr/>
          </a:p>
        </p:txBody>
      </p:sp>
      <p:sp>
        <p:nvSpPr>
          <p:cNvPr id="738" name="Google Shape;738;p9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fr-FR" sz="1800"/>
              <a:t>Il faut éviter au maximum d’utiliser le keyword « sleep »</a:t>
            </a:r>
            <a:endParaRPr/>
          </a:p>
          <a:p>
            <a:pPr indent="-342900" lvl="0" marL="342900" rtl="0" algn="l">
              <a:spcBef>
                <a:spcPts val="360"/>
              </a:spcBef>
              <a:spcAft>
                <a:spcPts val="0"/>
              </a:spcAft>
              <a:buClr>
                <a:schemeClr val="dk1"/>
              </a:buClr>
              <a:buSzPts val="1800"/>
              <a:buChar char="•"/>
            </a:pPr>
            <a:r>
              <a:rPr lang="fr-FR" sz="1800"/>
              <a:t>Les marges de sécurité peuvent impliquer des « sleep » trop longs</a:t>
            </a:r>
            <a:endParaRPr/>
          </a:p>
          <a:p>
            <a:pPr indent="-342900" lvl="0" marL="342900" rtl="0" algn="l">
              <a:spcBef>
                <a:spcPts val="360"/>
              </a:spcBef>
              <a:spcAft>
                <a:spcPts val="0"/>
              </a:spcAft>
              <a:buClr>
                <a:schemeClr val="dk1"/>
              </a:buClr>
              <a:buSzPts val="1800"/>
              <a:buChar char="•"/>
            </a:pPr>
            <a:r>
              <a:rPr lang="fr-FR" sz="1800"/>
              <a:t>Il est préférable d’utiliser des keywords tels que « Wait Until Keyword Succeeds »</a:t>
            </a:r>
            <a:endParaRPr/>
          </a:p>
          <a:p>
            <a:pPr indent="-342900" lvl="0" marL="342900" rtl="0" algn="l">
              <a:spcBef>
                <a:spcPts val="360"/>
              </a:spcBef>
              <a:spcAft>
                <a:spcPts val="0"/>
              </a:spcAft>
              <a:buClr>
                <a:schemeClr val="dk1"/>
              </a:buClr>
              <a:buSzPts val="1800"/>
              <a:buChar char="•"/>
            </a:pPr>
            <a:r>
              <a:rPr lang="fr-FR" sz="1800"/>
              <a:t>Il est parfois indispensable d’utiliser le « Sleep », dans ce cas il ne faut jamais l’utiliser dans un keyword utilisé par un autre keyword</a:t>
            </a:r>
            <a:endParaRPr/>
          </a:p>
          <a:p>
            <a:pPr indent="-342900" lvl="0" marL="342900" rtl="0" algn="l">
              <a:spcBef>
                <a:spcPts val="360"/>
              </a:spcBef>
              <a:spcAft>
                <a:spcPts val="0"/>
              </a:spcAft>
              <a:buClr>
                <a:schemeClr val="dk1"/>
              </a:buClr>
              <a:buSzPts val="1800"/>
              <a:buChar char="•"/>
            </a:pPr>
            <a:r>
              <a:rPr lang="fr-FR" sz="1800"/>
              <a:t>Le sleep peut être utiliser pour débuguer le test, mais il est préférable d’utiliser la librairie </a:t>
            </a:r>
            <a:r>
              <a:rPr lang="fr-FR" sz="1800" u="sng">
                <a:solidFill>
                  <a:schemeClr val="hlink"/>
                </a:solidFill>
                <a:hlinkClick r:id="rId3"/>
              </a:rPr>
              <a:t>Dialogs library</a:t>
            </a:r>
            <a:r>
              <a:rPr lang="fr-FR" sz="1800"/>
              <a:t> (http://robotframework.org/robotframework/latest/libraries/Dialogs.html)</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95"/>
          <p:cNvSpPr txBox="1"/>
          <p:nvPr>
            <p:ph type="ctrTitle"/>
          </p:nvPr>
        </p:nvSpPr>
        <p:spPr>
          <a:xfrm>
            <a:off x="755576" y="2708920"/>
            <a:ext cx="7772400" cy="1470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Robot Framework : </a:t>
            </a:r>
            <a:br>
              <a:rPr lang="fr-FR"/>
            </a:br>
            <a:r>
              <a:rPr lang="fr-FR"/>
              <a:t>Intégration continue</a:t>
            </a:r>
            <a:endParaRPr/>
          </a:p>
        </p:txBody>
      </p:sp>
      <p:pic>
        <p:nvPicPr>
          <p:cNvPr id="744" name="Google Shape;744;p95"/>
          <p:cNvPicPr preferRelativeResize="0"/>
          <p:nvPr/>
        </p:nvPicPr>
        <p:blipFill rotWithShape="1">
          <a:blip r:embed="rId3">
            <a:alphaModFix/>
          </a:blip>
          <a:srcRect b="0" l="0" r="0" t="0"/>
          <a:stretch/>
        </p:blipFill>
        <p:spPr>
          <a:xfrm>
            <a:off x="3347864" y="260648"/>
            <a:ext cx="2091056" cy="2222569"/>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9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fr-FR"/>
              <a:t>Annexes</a:t>
            </a:r>
            <a:endParaRPr/>
          </a:p>
        </p:txBody>
      </p:sp>
      <p:sp>
        <p:nvSpPr>
          <p:cNvPr id="750" name="Google Shape;750;p9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fr-FR" sz="1800"/>
              <a:t>Documentation Robot Framework :</a:t>
            </a:r>
            <a:endParaRPr/>
          </a:p>
          <a:p>
            <a:pPr indent="-285750" lvl="1" marL="742950" rtl="0" algn="l">
              <a:spcBef>
                <a:spcPts val="280"/>
              </a:spcBef>
              <a:spcAft>
                <a:spcPts val="0"/>
              </a:spcAft>
              <a:buClr>
                <a:schemeClr val="dk1"/>
              </a:buClr>
              <a:buSzPts val="1400"/>
              <a:buChar char="–"/>
            </a:pPr>
            <a:r>
              <a:rPr lang="fr-FR" sz="1400" u="sng">
                <a:solidFill>
                  <a:schemeClr val="hlink"/>
                </a:solidFill>
                <a:hlinkClick r:id="rId3"/>
              </a:rPr>
              <a:t>https://github.com/robotframework/HowToWriteGoodTestCases/blob/master/HowToWriteGoodTestCases.rst</a:t>
            </a:r>
            <a:endParaRPr sz="1400"/>
          </a:p>
          <a:p>
            <a:pPr indent="-285750" lvl="1" marL="742950" rtl="0" algn="l">
              <a:spcBef>
                <a:spcPts val="280"/>
              </a:spcBef>
              <a:spcAft>
                <a:spcPts val="0"/>
              </a:spcAft>
              <a:buClr>
                <a:schemeClr val="dk1"/>
              </a:buClr>
              <a:buSzPts val="1400"/>
              <a:buChar char="–"/>
            </a:pPr>
            <a:r>
              <a:rPr lang="fr-FR" sz="1400" u="sng">
                <a:solidFill>
                  <a:schemeClr val="hlink"/>
                </a:solidFill>
                <a:hlinkClick r:id="rId4"/>
              </a:rPr>
              <a:t>http://www.virtuousprogrammer.com/?p=264</a:t>
            </a:r>
            <a:endParaRPr sz="1400"/>
          </a:p>
          <a:p>
            <a:pPr indent="-285750" lvl="1" marL="742950" rtl="0" algn="l">
              <a:spcBef>
                <a:spcPts val="280"/>
              </a:spcBef>
              <a:spcAft>
                <a:spcPts val="0"/>
              </a:spcAft>
              <a:buClr>
                <a:schemeClr val="dk1"/>
              </a:buClr>
              <a:buSzPts val="1400"/>
              <a:buChar char="–"/>
            </a:pPr>
            <a:r>
              <a:rPr lang="fr-FR" sz="1400" u="sng">
                <a:solidFill>
                  <a:schemeClr val="hlink"/>
                </a:solidFill>
                <a:hlinkClick r:id="rId5"/>
              </a:rPr>
              <a:t>https://github.com/idumpling/robotx/blob/master/docs/ROBOT_BEST_PRACTICE.md</a:t>
            </a:r>
            <a:endParaRPr sz="1400"/>
          </a:p>
          <a:p>
            <a:pPr indent="-285750" lvl="1" marL="742950" rtl="0" algn="l">
              <a:spcBef>
                <a:spcPts val="280"/>
              </a:spcBef>
              <a:spcAft>
                <a:spcPts val="0"/>
              </a:spcAft>
              <a:buClr>
                <a:schemeClr val="dk1"/>
              </a:buClr>
              <a:buSzPts val="1400"/>
              <a:buChar char="–"/>
            </a:pPr>
            <a:r>
              <a:rPr lang="fr-FR" sz="1400" u="sng">
                <a:solidFill>
                  <a:schemeClr val="hlink"/>
                </a:solidFill>
                <a:hlinkClick r:id="rId6"/>
              </a:rPr>
              <a:t>http://deusyss.developpez.com/tutoriels/Python/Robotframework/</a:t>
            </a:r>
            <a:endParaRPr sz="1400"/>
          </a:p>
          <a:p>
            <a:pPr indent="-285750" lvl="1" marL="742950" rtl="0" algn="l">
              <a:spcBef>
                <a:spcPts val="280"/>
              </a:spcBef>
              <a:spcAft>
                <a:spcPts val="0"/>
              </a:spcAft>
              <a:buClr>
                <a:schemeClr val="dk1"/>
              </a:buClr>
              <a:buSzPts val="1400"/>
              <a:buChar char="–"/>
            </a:pPr>
            <a:r>
              <a:rPr lang="fr-FR" sz="1400" u="sng">
                <a:solidFill>
                  <a:schemeClr val="hlink"/>
                </a:solidFill>
                <a:hlinkClick r:id="rId7"/>
              </a:rPr>
              <a:t>https://github.com/ncbi/robotframework-pageobjects</a:t>
            </a:r>
            <a:endParaRPr sz="1400"/>
          </a:p>
          <a:p>
            <a:pPr indent="-285750" lvl="1" marL="742950" rtl="0" algn="l">
              <a:spcBef>
                <a:spcPts val="280"/>
              </a:spcBef>
              <a:spcAft>
                <a:spcPts val="0"/>
              </a:spcAft>
              <a:buClr>
                <a:schemeClr val="dk1"/>
              </a:buClr>
              <a:buSzPts val="1400"/>
              <a:buChar char="–"/>
            </a:pPr>
            <a:r>
              <a:rPr lang="fr-FR" sz="1400" u="sng">
                <a:solidFill>
                  <a:schemeClr val="hlink"/>
                </a:solidFill>
                <a:hlinkClick r:id="rId8"/>
              </a:rPr>
              <a:t>http://robotframework.org/robotframework/latest/RobotFrameworkUserGuide.html</a:t>
            </a:r>
            <a:endParaRPr sz="1400"/>
          </a:p>
          <a:p>
            <a:pPr indent="-196850" lvl="1" marL="742950" rtl="0" algn="l">
              <a:spcBef>
                <a:spcPts val="280"/>
              </a:spcBef>
              <a:spcAft>
                <a:spcPts val="0"/>
              </a:spcAft>
              <a:buClr>
                <a:schemeClr val="dk1"/>
              </a:buClr>
              <a:buSzPts val="1400"/>
              <a:buNone/>
            </a:pPr>
            <a:r>
              <a:t/>
            </a:r>
            <a:endParaRPr sz="1400"/>
          </a:p>
          <a:p>
            <a:pPr indent="-342900" lvl="0" marL="342900" rtl="0" algn="l">
              <a:spcBef>
                <a:spcPts val="360"/>
              </a:spcBef>
              <a:spcAft>
                <a:spcPts val="0"/>
              </a:spcAft>
              <a:buClr>
                <a:schemeClr val="dk1"/>
              </a:buClr>
              <a:buSzPts val="1800"/>
              <a:buChar char="•"/>
            </a:pPr>
            <a:r>
              <a:rPr lang="fr-FR" sz="1800"/>
              <a:t>Librairies</a:t>
            </a:r>
            <a:endParaRPr/>
          </a:p>
          <a:p>
            <a:pPr indent="-285750" lvl="1" marL="742950" rtl="0" algn="l">
              <a:spcBef>
                <a:spcPts val="280"/>
              </a:spcBef>
              <a:spcAft>
                <a:spcPts val="0"/>
              </a:spcAft>
              <a:buClr>
                <a:schemeClr val="dk1"/>
              </a:buClr>
              <a:buSzPts val="1400"/>
              <a:buChar char="–"/>
            </a:pPr>
            <a:r>
              <a:rPr lang="fr-FR" sz="1400" u="sng">
                <a:solidFill>
                  <a:schemeClr val="hlink"/>
                </a:solidFill>
                <a:hlinkClick r:id="rId9"/>
              </a:rPr>
              <a:t>http://robotframework.org/Selenium2Library/Selenium2Library.html</a:t>
            </a:r>
            <a:endParaRPr sz="1400"/>
          </a:p>
          <a:p>
            <a:pPr indent="-285750" lvl="1" marL="742950" rtl="0" algn="l">
              <a:spcBef>
                <a:spcPts val="280"/>
              </a:spcBef>
              <a:spcAft>
                <a:spcPts val="0"/>
              </a:spcAft>
              <a:buClr>
                <a:schemeClr val="dk1"/>
              </a:buClr>
              <a:buSzPts val="1400"/>
              <a:buChar char="–"/>
            </a:pPr>
            <a:r>
              <a:rPr lang="fr-FR" sz="1400" u="sng">
                <a:solidFill>
                  <a:schemeClr val="hlink"/>
                </a:solidFill>
                <a:hlinkClick r:id="rId10"/>
              </a:rPr>
              <a:t>http://robotframework.org/robotframework/latest/libraries/BuiltIn.html</a:t>
            </a:r>
            <a:endParaRPr sz="1400"/>
          </a:p>
          <a:p>
            <a:pPr indent="-285750" lvl="1" marL="742950" rtl="0" algn="l">
              <a:spcBef>
                <a:spcPts val="280"/>
              </a:spcBef>
              <a:spcAft>
                <a:spcPts val="0"/>
              </a:spcAft>
              <a:buClr>
                <a:schemeClr val="dk1"/>
              </a:buClr>
              <a:buSzPts val="1400"/>
              <a:buChar char="–"/>
            </a:pPr>
            <a:r>
              <a:rPr lang="fr-FR" sz="1400" u="sng">
                <a:solidFill>
                  <a:schemeClr val="hlink"/>
                </a:solidFill>
                <a:hlinkClick r:id="rId11"/>
              </a:rPr>
              <a:t>http://robotframework.org/robotframework/#standard-libraries</a:t>
            </a:r>
            <a:endParaRPr sz="1400"/>
          </a:p>
          <a:p>
            <a:pPr indent="0" lvl="1" marL="457200" rtl="0" algn="l">
              <a:spcBef>
                <a:spcPts val="280"/>
              </a:spcBef>
              <a:spcAft>
                <a:spcPts val="0"/>
              </a:spcAft>
              <a:buClr>
                <a:schemeClr val="dk1"/>
              </a:buClr>
              <a:buSzPts val="1400"/>
              <a:buNone/>
            </a:pPr>
            <a:r>
              <a:t/>
            </a:r>
            <a:endParaRPr sz="1400"/>
          </a:p>
          <a:p>
            <a:pPr indent="-342900" lvl="0" marL="342900" rtl="0" algn="l">
              <a:spcBef>
                <a:spcPts val="360"/>
              </a:spcBef>
              <a:spcAft>
                <a:spcPts val="0"/>
              </a:spcAft>
              <a:buClr>
                <a:schemeClr val="dk1"/>
              </a:buClr>
              <a:buSzPts val="1800"/>
              <a:buChar char="•"/>
            </a:pPr>
            <a:r>
              <a:rPr lang="fr-FR" sz="1800"/>
              <a:t>Plugin Eclipse </a:t>
            </a:r>
            <a:endParaRPr/>
          </a:p>
          <a:p>
            <a:pPr indent="-285750" lvl="1" marL="742950" rtl="0" algn="l">
              <a:spcBef>
                <a:spcPts val="280"/>
              </a:spcBef>
              <a:spcAft>
                <a:spcPts val="0"/>
              </a:spcAft>
              <a:buClr>
                <a:schemeClr val="dk1"/>
              </a:buClr>
              <a:buSzPts val="1400"/>
              <a:buChar char="–"/>
            </a:pPr>
            <a:r>
              <a:rPr lang="fr-FR" sz="1400" u="sng">
                <a:solidFill>
                  <a:schemeClr val="hlink"/>
                </a:solidFill>
                <a:hlinkClick r:id="rId12"/>
              </a:rPr>
              <a:t>https://github.com/NitorCreations/RobotFramework-EclipseIDE/wiki</a:t>
            </a:r>
            <a:endParaRPr sz="1400"/>
          </a:p>
          <a:p>
            <a:pPr indent="0" lvl="1" marL="457200" rtl="0" algn="l">
              <a:spcBef>
                <a:spcPts val="280"/>
              </a:spcBef>
              <a:spcAft>
                <a:spcPts val="0"/>
              </a:spcAft>
              <a:buClr>
                <a:schemeClr val="dk1"/>
              </a:buClr>
              <a:buSzPts val="1400"/>
              <a:buNone/>
            </a:pPr>
            <a:r>
              <a:t/>
            </a:r>
            <a:endParaRPr sz="1400"/>
          </a:p>
          <a:p>
            <a:pPr indent="-196850" lvl="1" marL="742950" rtl="0" algn="l">
              <a:spcBef>
                <a:spcPts val="280"/>
              </a:spcBef>
              <a:spcAft>
                <a:spcPts val="0"/>
              </a:spcAft>
              <a:buClr>
                <a:schemeClr val="dk1"/>
              </a:buClr>
              <a:buSzPts val="1400"/>
              <a:buNone/>
            </a:pPr>
            <a:r>
              <a:t/>
            </a:r>
            <a:endParaRPr sz="1400"/>
          </a:p>
          <a:p>
            <a:pPr indent="-196850" lvl="1" marL="742950" rtl="0" algn="l">
              <a:spcBef>
                <a:spcPts val="280"/>
              </a:spcBef>
              <a:spcAft>
                <a:spcPts val="0"/>
              </a:spcAft>
              <a:buClr>
                <a:schemeClr val="dk1"/>
              </a:buClr>
              <a:buSzPts val="1400"/>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nvSpPr>
        <p:spPr>
          <a:xfrm>
            <a:off x="4534657" y="2100346"/>
            <a:ext cx="184731" cy="38087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875">
              <a:solidFill>
                <a:srgbClr val="7F7F7F"/>
              </a:solidFill>
              <a:latin typeface="Calibri"/>
              <a:ea typeface="Calibri"/>
              <a:cs typeface="Calibri"/>
              <a:sym typeface="Calibri"/>
            </a:endParaRPr>
          </a:p>
        </p:txBody>
      </p:sp>
      <p:pic>
        <p:nvPicPr>
          <p:cNvPr id="247" name="Google Shape;247;p35"/>
          <p:cNvPicPr preferRelativeResize="0"/>
          <p:nvPr>
            <p:ph idx="1" type="body"/>
          </p:nvPr>
        </p:nvPicPr>
        <p:blipFill rotWithShape="1">
          <a:blip r:embed="rId3">
            <a:alphaModFix/>
          </a:blip>
          <a:srcRect b="0" l="19301" r="55493" t="47047"/>
          <a:stretch/>
        </p:blipFill>
        <p:spPr>
          <a:xfrm>
            <a:off x="3012797" y="3979646"/>
            <a:ext cx="890100" cy="1146000"/>
          </a:xfrm>
          <a:prstGeom prst="roundRect">
            <a:avLst>
              <a:gd fmla="val 16667" name="adj"/>
            </a:avLst>
          </a:prstGeom>
          <a:noFill/>
          <a:ln>
            <a:noFill/>
          </a:ln>
        </p:spPr>
      </p:pic>
      <p:sp>
        <p:nvSpPr>
          <p:cNvPr id="248" name="Google Shape;248;p35"/>
          <p:cNvSpPr/>
          <p:nvPr/>
        </p:nvSpPr>
        <p:spPr>
          <a:xfrm>
            <a:off x="3740850" y="2458137"/>
            <a:ext cx="3567454" cy="1906967"/>
          </a:xfrm>
          <a:prstGeom prst="wedgeEllipseCallout">
            <a:avLst>
              <a:gd fmla="val -20833" name="adj1"/>
              <a:gd fmla="val 62500" name="adj2"/>
            </a:avLst>
          </a:prstGeom>
          <a:solidFill>
            <a:srgbClr val="93B3D7"/>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br>
              <a:rPr b="1" lang="fr-FR" sz="1400">
                <a:solidFill>
                  <a:schemeClr val="lt1"/>
                </a:solidFill>
                <a:latin typeface="Calibri"/>
                <a:ea typeface="Calibri"/>
                <a:cs typeface="Calibri"/>
                <a:sym typeface="Calibri"/>
              </a:rPr>
            </a:br>
            <a:r>
              <a:rPr b="1" lang="fr-FR" sz="1400">
                <a:solidFill>
                  <a:srgbClr val="FF0000"/>
                </a:solidFill>
                <a:latin typeface="Calibri"/>
                <a:ea typeface="Calibri"/>
                <a:cs typeface="Calibri"/>
                <a:sym typeface="Calibri"/>
              </a:rPr>
              <a:t>C'est ennuyant ! </a:t>
            </a:r>
            <a:r>
              <a:rPr b="1" lang="fr-FR" sz="1400">
                <a:solidFill>
                  <a:schemeClr val="lt1"/>
                </a:solidFill>
                <a:latin typeface="Calibri"/>
                <a:ea typeface="Calibri"/>
                <a:cs typeface="Calibri"/>
                <a:sym typeface="Calibri"/>
              </a:rPr>
              <a:t>je dois faire le même processus encore et encore avec plusieurs jeux de données, alors qu’il n'y a pas de changement dans l'application.</a:t>
            </a:r>
            <a:endParaRPr/>
          </a:p>
        </p:txBody>
      </p:sp>
      <p:sp>
        <p:nvSpPr>
          <p:cNvPr id="249" name="Google Shape;249;p35"/>
          <p:cNvSpPr txBox="1"/>
          <p:nvPr>
            <p:ph type="title"/>
          </p:nvPr>
        </p:nvSpPr>
        <p:spPr>
          <a:xfrm>
            <a:off x="305991" y="1160860"/>
            <a:ext cx="8152200" cy="360300"/>
          </a:xfrm>
          <a:prstGeom prst="rect">
            <a:avLst/>
          </a:prstGeom>
          <a:noFill/>
          <a:ln>
            <a:noFill/>
          </a:ln>
        </p:spPr>
        <p:txBody>
          <a:bodyPr anchorCtr="0" anchor="ctr" bIns="45700" lIns="91425" spcFirstLastPara="1" rIns="91425" wrap="square" tIns="45700">
            <a:noAutofit/>
          </a:bodyPr>
          <a:lstStyle/>
          <a:p>
            <a:pPr indent="-279400" lvl="0" marL="169069" rtl="0" algn="ctr">
              <a:spcBef>
                <a:spcPts val="0"/>
              </a:spcBef>
              <a:spcAft>
                <a:spcPts val="0"/>
              </a:spcAft>
              <a:buClr>
                <a:schemeClr val="dk2"/>
              </a:buClr>
              <a:buSzPts val="4400"/>
              <a:buFont typeface="Noto Sans Symbols"/>
              <a:buChar char="▪"/>
            </a:pPr>
            <a:r>
              <a:rPr lang="fr-FR"/>
              <a:t>Pourquoi automatiser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7"/>
                                        </p:tgtEl>
                                        <p:attrNameLst>
                                          <p:attrName>style.visibility</p:attrName>
                                        </p:attrNameLst>
                                      </p:cBhvr>
                                      <p:to>
                                        <p:strVal val="visible"/>
                                      </p:to>
                                    </p:set>
                                    <p:anim calcmode="lin" valueType="num">
                                      <p:cBhvr additive="base">
                                        <p:cTn dur="500"/>
                                        <p:tgtEl>
                                          <p:spTgt spid="24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48"/>
                                        </p:tgtEl>
                                        <p:attrNameLst>
                                          <p:attrName>style.visibility</p:attrName>
                                        </p:attrNameLst>
                                      </p:cBhvr>
                                      <p:to>
                                        <p:strVal val="visible"/>
                                      </p:to>
                                    </p:set>
                                    <p:anim calcmode="lin" valueType="num">
                                      <p:cBhvr additive="base">
                                        <p:cTn dur="500"/>
                                        <p:tgtEl>
                                          <p:spTgt spid="24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nvSpPr>
        <p:spPr>
          <a:xfrm>
            <a:off x="4228666" y="1796736"/>
            <a:ext cx="184731" cy="38087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875">
              <a:solidFill>
                <a:srgbClr val="7F7F7F"/>
              </a:solidFill>
              <a:latin typeface="Calibri"/>
              <a:ea typeface="Calibri"/>
              <a:cs typeface="Calibri"/>
              <a:sym typeface="Calibri"/>
            </a:endParaRPr>
          </a:p>
        </p:txBody>
      </p:sp>
      <p:sp>
        <p:nvSpPr>
          <p:cNvPr id="256" name="Google Shape;256;p36"/>
          <p:cNvSpPr txBox="1"/>
          <p:nvPr/>
        </p:nvSpPr>
        <p:spPr>
          <a:xfrm>
            <a:off x="4228666" y="1796736"/>
            <a:ext cx="184731" cy="38087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875">
              <a:solidFill>
                <a:srgbClr val="7F7F7F"/>
              </a:solidFill>
              <a:latin typeface="Calibri"/>
              <a:ea typeface="Calibri"/>
              <a:cs typeface="Calibri"/>
              <a:sym typeface="Calibri"/>
            </a:endParaRPr>
          </a:p>
        </p:txBody>
      </p:sp>
      <p:pic>
        <p:nvPicPr>
          <p:cNvPr descr="https://monentrepriseenligne.oxatis.com/Files/95419/Img/15/Bonhomme-loupe-2.png" id="257" name="Google Shape;257;p36"/>
          <p:cNvPicPr preferRelativeResize="0"/>
          <p:nvPr/>
        </p:nvPicPr>
        <p:blipFill rotWithShape="1">
          <a:blip r:embed="rId3">
            <a:alphaModFix/>
          </a:blip>
          <a:srcRect b="0" l="0" r="0" t="0"/>
          <a:stretch/>
        </p:blipFill>
        <p:spPr>
          <a:xfrm>
            <a:off x="5112552" y="4396874"/>
            <a:ext cx="873528" cy="1013293"/>
          </a:xfrm>
          <a:prstGeom prst="rect">
            <a:avLst/>
          </a:prstGeom>
          <a:noFill/>
          <a:ln>
            <a:noFill/>
          </a:ln>
        </p:spPr>
      </p:pic>
      <p:pic>
        <p:nvPicPr>
          <p:cNvPr descr="http://www.consostatic.com/wp-content/uploads/2013/12/bonhomme-examine-loupe.jpg" id="258" name="Google Shape;258;p36"/>
          <p:cNvPicPr preferRelativeResize="0"/>
          <p:nvPr/>
        </p:nvPicPr>
        <p:blipFill rotWithShape="1">
          <a:blip r:embed="rId4">
            <a:alphaModFix/>
          </a:blip>
          <a:srcRect b="0" l="0" r="0" t="0"/>
          <a:stretch/>
        </p:blipFill>
        <p:spPr>
          <a:xfrm>
            <a:off x="2551159" y="4235807"/>
            <a:ext cx="1181792" cy="1174360"/>
          </a:xfrm>
          <a:prstGeom prst="rect">
            <a:avLst/>
          </a:prstGeom>
          <a:noFill/>
          <a:ln>
            <a:noFill/>
          </a:ln>
        </p:spPr>
      </p:pic>
      <p:pic>
        <p:nvPicPr>
          <p:cNvPr descr="http://www.consostatic.com/wp-content/uploads/2013/12/bonhomme-examine-loupe.jpg" id="259" name="Google Shape;259;p36"/>
          <p:cNvPicPr preferRelativeResize="0"/>
          <p:nvPr/>
        </p:nvPicPr>
        <p:blipFill rotWithShape="1">
          <a:blip r:embed="rId4">
            <a:alphaModFix/>
          </a:blip>
          <a:srcRect b="0" l="0" r="0" t="0"/>
          <a:stretch/>
        </p:blipFill>
        <p:spPr>
          <a:xfrm>
            <a:off x="2486489" y="1773864"/>
            <a:ext cx="1181792" cy="1174360"/>
          </a:xfrm>
          <a:prstGeom prst="rect">
            <a:avLst/>
          </a:prstGeom>
          <a:noFill/>
          <a:ln>
            <a:noFill/>
          </a:ln>
        </p:spPr>
      </p:pic>
      <p:pic>
        <p:nvPicPr>
          <p:cNvPr descr="https://monentrepriseenligne.oxatis.com/Files/95419/Img/15/Bonhomme-loupe-2.png" id="260" name="Google Shape;260;p36"/>
          <p:cNvPicPr preferRelativeResize="0"/>
          <p:nvPr/>
        </p:nvPicPr>
        <p:blipFill rotWithShape="1">
          <a:blip r:embed="rId3">
            <a:alphaModFix/>
          </a:blip>
          <a:srcRect b="0" l="0" r="0" t="0"/>
          <a:stretch/>
        </p:blipFill>
        <p:spPr>
          <a:xfrm>
            <a:off x="5082198" y="1852488"/>
            <a:ext cx="873528" cy="1013293"/>
          </a:xfrm>
          <a:prstGeom prst="rect">
            <a:avLst/>
          </a:prstGeom>
          <a:noFill/>
          <a:ln>
            <a:noFill/>
          </a:ln>
        </p:spPr>
      </p:pic>
      <p:pic>
        <p:nvPicPr>
          <p:cNvPr descr="http://etc-mysitemyway.s3.amazonaws.com/icons/legacy-previews/icons-256/3d-transparent-glass-icons-symbols-shapes/016936-3d-transparent-glass-icon-symbols-shapes-puzzle4-ps.png" id="261" name="Google Shape;261;p36"/>
          <p:cNvPicPr preferRelativeResize="0"/>
          <p:nvPr/>
        </p:nvPicPr>
        <p:blipFill rotWithShape="1">
          <a:blip r:embed="rId5">
            <a:alphaModFix/>
          </a:blip>
          <a:srcRect b="0" l="0" r="0" t="0"/>
          <a:stretch/>
        </p:blipFill>
        <p:spPr>
          <a:xfrm>
            <a:off x="5407504" y="1531236"/>
            <a:ext cx="2589221" cy="2332056"/>
          </a:xfrm>
          <a:prstGeom prst="rect">
            <a:avLst/>
          </a:prstGeom>
          <a:noFill/>
          <a:ln>
            <a:noFill/>
          </a:ln>
        </p:spPr>
      </p:pic>
      <p:pic>
        <p:nvPicPr>
          <p:cNvPr descr="http://etc-mysitemyway.s3.amazonaws.com/icons/legacy-previews/icons-256/3d-transparent-glass-icons-symbols-shapes/016936-3d-transparent-glass-icon-symbols-shapes-puzzle4-ps.png" id="262" name="Google Shape;262;p36"/>
          <p:cNvPicPr preferRelativeResize="0"/>
          <p:nvPr/>
        </p:nvPicPr>
        <p:blipFill rotWithShape="1">
          <a:blip r:embed="rId5">
            <a:alphaModFix/>
          </a:blip>
          <a:srcRect b="0" l="0" r="0" t="0"/>
          <a:stretch/>
        </p:blipFill>
        <p:spPr>
          <a:xfrm>
            <a:off x="588719" y="3756735"/>
            <a:ext cx="2603135" cy="2170105"/>
          </a:xfrm>
          <a:prstGeom prst="rect">
            <a:avLst/>
          </a:prstGeom>
          <a:noFill/>
          <a:ln>
            <a:noFill/>
          </a:ln>
        </p:spPr>
      </p:pic>
      <p:pic>
        <p:nvPicPr>
          <p:cNvPr descr="http://etc-mysitemyway.s3.amazonaws.com/icons/legacy-previews/icons-256/3d-transparent-glass-icons-symbols-shapes/016936-3d-transparent-glass-icon-symbols-shapes-puzzle4-ps.png" id="263" name="Google Shape;263;p36"/>
          <p:cNvPicPr preferRelativeResize="0"/>
          <p:nvPr/>
        </p:nvPicPr>
        <p:blipFill rotWithShape="1">
          <a:blip r:embed="rId6">
            <a:alphaModFix/>
          </a:blip>
          <a:srcRect b="0" l="0" r="0" t="0"/>
          <a:stretch/>
        </p:blipFill>
        <p:spPr>
          <a:xfrm>
            <a:off x="5467123" y="3804581"/>
            <a:ext cx="2529602" cy="2126684"/>
          </a:xfrm>
          <a:prstGeom prst="rect">
            <a:avLst/>
          </a:prstGeom>
          <a:noFill/>
          <a:ln>
            <a:noFill/>
          </a:ln>
        </p:spPr>
      </p:pic>
      <p:sp>
        <p:nvSpPr>
          <p:cNvPr id="264" name="Google Shape;264;p36"/>
          <p:cNvSpPr txBox="1"/>
          <p:nvPr/>
        </p:nvSpPr>
        <p:spPr>
          <a:xfrm>
            <a:off x="971885" y="2414743"/>
            <a:ext cx="1862721" cy="507831"/>
          </a:xfrm>
          <a:prstGeom prst="rect">
            <a:avLst/>
          </a:prstGeom>
          <a:noFill/>
          <a:ln>
            <a:noFill/>
          </a:ln>
        </p:spPr>
        <p:txBody>
          <a:bodyPr anchorCtr="0" anchor="t" bIns="45700" lIns="91425" spcFirstLastPara="1" rIns="91425" wrap="square" tIns="45700">
            <a:spAutoFit/>
          </a:bodyPr>
          <a:lstStyle/>
          <a:p>
            <a:pPr indent="0" lvl="1" marL="0" marR="0" rtl="0" algn="ctr">
              <a:spcBef>
                <a:spcPts val="0"/>
              </a:spcBef>
              <a:spcAft>
                <a:spcPts val="0"/>
              </a:spcAft>
              <a:buNone/>
            </a:pPr>
            <a:r>
              <a:rPr b="1" i="0" lang="fr-FR" sz="1350" u="none" cap="none" strike="noStrike">
                <a:solidFill>
                  <a:schemeClr val="dk1"/>
                </a:solidFill>
                <a:latin typeface="Calibri"/>
                <a:ea typeface="Calibri"/>
                <a:cs typeface="Calibri"/>
                <a:sym typeface="Calibri"/>
              </a:rPr>
              <a:t>Réutilisabilité des tests et le gain de temps</a:t>
            </a:r>
            <a:endParaRPr/>
          </a:p>
        </p:txBody>
      </p:sp>
      <p:sp>
        <p:nvSpPr>
          <p:cNvPr id="265" name="Google Shape;265;p36"/>
          <p:cNvSpPr txBox="1"/>
          <p:nvPr/>
        </p:nvSpPr>
        <p:spPr>
          <a:xfrm>
            <a:off x="5817778" y="2340885"/>
            <a:ext cx="1568994" cy="12464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1500">
                <a:solidFill>
                  <a:schemeClr val="dk1"/>
                </a:solidFill>
                <a:latin typeface="Calibri"/>
                <a:ea typeface="Calibri"/>
                <a:cs typeface="Calibri"/>
                <a:sym typeface="Calibri"/>
              </a:rPr>
              <a:t>Libération du temps des testeurs à la réalisation d’autre tâches</a:t>
            </a:r>
            <a:endParaRPr b="1" sz="1500">
              <a:solidFill>
                <a:schemeClr val="dk1"/>
              </a:solidFill>
              <a:latin typeface="Times New Roman"/>
              <a:ea typeface="Times New Roman"/>
              <a:cs typeface="Times New Roman"/>
              <a:sym typeface="Times New Roman"/>
            </a:endParaRPr>
          </a:p>
        </p:txBody>
      </p:sp>
      <p:sp>
        <p:nvSpPr>
          <p:cNvPr id="266" name="Google Shape;266;p36"/>
          <p:cNvSpPr txBox="1"/>
          <p:nvPr/>
        </p:nvSpPr>
        <p:spPr>
          <a:xfrm>
            <a:off x="1116244" y="4567168"/>
            <a:ext cx="1280252" cy="7848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1500">
                <a:solidFill>
                  <a:schemeClr val="dk1"/>
                </a:solidFill>
                <a:latin typeface="Calibri"/>
                <a:ea typeface="Calibri"/>
                <a:cs typeface="Calibri"/>
                <a:sym typeface="Calibri"/>
              </a:rPr>
              <a:t>Exactitude des résultats des tests </a:t>
            </a:r>
            <a:endParaRPr/>
          </a:p>
        </p:txBody>
      </p:sp>
      <p:sp>
        <p:nvSpPr>
          <p:cNvPr id="267" name="Google Shape;267;p36"/>
          <p:cNvSpPr txBox="1"/>
          <p:nvPr/>
        </p:nvSpPr>
        <p:spPr>
          <a:xfrm>
            <a:off x="5897293" y="4567168"/>
            <a:ext cx="1620273"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1500">
                <a:solidFill>
                  <a:schemeClr val="dk1"/>
                </a:solidFill>
                <a:latin typeface="Calibri"/>
                <a:ea typeface="Calibri"/>
                <a:cs typeface="Calibri"/>
                <a:sym typeface="Calibri"/>
              </a:rPr>
              <a:t>livraison d’une  application moderne et robuste </a:t>
            </a:r>
            <a:endParaRPr b="1" sz="1500">
              <a:solidFill>
                <a:schemeClr val="dk1"/>
              </a:solidFill>
              <a:latin typeface="Calibri"/>
              <a:ea typeface="Calibri"/>
              <a:cs typeface="Calibri"/>
              <a:sym typeface="Calibri"/>
            </a:endParaRPr>
          </a:p>
        </p:txBody>
      </p:sp>
      <p:pic>
        <p:nvPicPr>
          <p:cNvPr descr="http://pack2life.com/wp-content/uploads/2014/04/fleche.png" id="268" name="Google Shape;268;p36"/>
          <p:cNvPicPr preferRelativeResize="0"/>
          <p:nvPr/>
        </p:nvPicPr>
        <p:blipFill rotWithShape="1">
          <a:blip r:embed="rId7">
            <a:alphaModFix/>
          </a:blip>
          <a:srcRect b="0" l="0" r="0" t="0"/>
          <a:stretch/>
        </p:blipFill>
        <p:spPr>
          <a:xfrm>
            <a:off x="3432583" y="3869313"/>
            <a:ext cx="676683" cy="833674"/>
          </a:xfrm>
          <a:prstGeom prst="rect">
            <a:avLst/>
          </a:prstGeom>
          <a:noFill/>
          <a:ln>
            <a:noFill/>
          </a:ln>
        </p:spPr>
      </p:pic>
      <p:pic>
        <p:nvPicPr>
          <p:cNvPr descr="http://pack2life.com/wp-content/uploads/2014/04/fleche.png" id="269" name="Google Shape;269;p36"/>
          <p:cNvPicPr preferRelativeResize="0"/>
          <p:nvPr/>
        </p:nvPicPr>
        <p:blipFill rotWithShape="1">
          <a:blip r:embed="rId7">
            <a:alphaModFix/>
          </a:blip>
          <a:srcRect b="0" l="0" r="0" t="0"/>
          <a:stretch/>
        </p:blipFill>
        <p:spPr>
          <a:xfrm rot="5400000">
            <a:off x="3332908" y="2738709"/>
            <a:ext cx="676683" cy="833674"/>
          </a:xfrm>
          <a:prstGeom prst="rect">
            <a:avLst/>
          </a:prstGeom>
          <a:noFill/>
          <a:ln>
            <a:noFill/>
          </a:ln>
        </p:spPr>
      </p:pic>
      <p:pic>
        <p:nvPicPr>
          <p:cNvPr descr="http://pack2life.com/wp-content/uploads/2014/04/fleche.png" id="270" name="Google Shape;270;p36"/>
          <p:cNvPicPr preferRelativeResize="0"/>
          <p:nvPr/>
        </p:nvPicPr>
        <p:blipFill rotWithShape="1">
          <a:blip r:embed="rId7">
            <a:alphaModFix/>
          </a:blip>
          <a:srcRect b="0" l="0" r="0" t="0"/>
          <a:stretch/>
        </p:blipFill>
        <p:spPr>
          <a:xfrm rot="-9600922">
            <a:off x="4512026" y="2770734"/>
            <a:ext cx="676683" cy="833674"/>
          </a:xfrm>
          <a:prstGeom prst="rect">
            <a:avLst/>
          </a:prstGeom>
          <a:noFill/>
          <a:ln>
            <a:noFill/>
          </a:ln>
        </p:spPr>
      </p:pic>
      <p:pic>
        <p:nvPicPr>
          <p:cNvPr descr="http://pack2life.com/wp-content/uploads/2014/04/fleche.png" id="271" name="Google Shape;271;p36"/>
          <p:cNvPicPr preferRelativeResize="0"/>
          <p:nvPr/>
        </p:nvPicPr>
        <p:blipFill rotWithShape="1">
          <a:blip r:embed="rId7">
            <a:alphaModFix/>
          </a:blip>
          <a:srcRect b="0" l="0" r="0" t="0"/>
          <a:stretch/>
        </p:blipFill>
        <p:spPr>
          <a:xfrm rot="-4953435">
            <a:off x="4537405" y="3866796"/>
            <a:ext cx="676683" cy="833674"/>
          </a:xfrm>
          <a:prstGeom prst="rect">
            <a:avLst/>
          </a:prstGeom>
          <a:noFill/>
          <a:ln>
            <a:noFill/>
          </a:ln>
        </p:spPr>
      </p:pic>
      <p:pic>
        <p:nvPicPr>
          <p:cNvPr descr="http://xtraformation.files.wordpress.com/2011/05/bonhomme-pouce-levc3a9.png" id="272" name="Google Shape;272;p36"/>
          <p:cNvPicPr preferRelativeResize="0"/>
          <p:nvPr/>
        </p:nvPicPr>
        <p:blipFill rotWithShape="1">
          <a:blip r:embed="rId8">
            <a:alphaModFix/>
          </a:blip>
          <a:srcRect b="0" l="0" r="0" t="0"/>
          <a:stretch/>
        </p:blipFill>
        <p:spPr>
          <a:xfrm>
            <a:off x="7531774" y="3235300"/>
            <a:ext cx="1057275" cy="2135982"/>
          </a:xfrm>
          <a:prstGeom prst="rect">
            <a:avLst/>
          </a:prstGeom>
          <a:noFill/>
          <a:ln>
            <a:noFill/>
          </a:ln>
        </p:spPr>
      </p:pic>
      <p:pic>
        <p:nvPicPr>
          <p:cNvPr descr="http://etc-mysitemyway.s3.amazonaws.com/icons/legacy-previews/icons-256/3d-transparent-glass-icons-symbols-shapes/016936-3d-transparent-glass-icon-symbols-shapes-puzzle4-ps.png" id="273" name="Google Shape;273;p36"/>
          <p:cNvPicPr preferRelativeResize="0"/>
          <p:nvPr/>
        </p:nvPicPr>
        <p:blipFill rotWithShape="1">
          <a:blip r:embed="rId9">
            <a:alphaModFix/>
          </a:blip>
          <a:srcRect b="0" l="0" r="0" t="0"/>
          <a:stretch/>
        </p:blipFill>
        <p:spPr>
          <a:xfrm>
            <a:off x="467544" y="1484784"/>
            <a:ext cx="2451154" cy="2225503"/>
          </a:xfrm>
          <a:prstGeom prst="rect">
            <a:avLst/>
          </a:prstGeom>
          <a:noFill/>
          <a:ln>
            <a:noFill/>
          </a:ln>
        </p:spPr>
      </p:pic>
      <p:sp>
        <p:nvSpPr>
          <p:cNvPr id="274" name="Google Shape;274;p36"/>
          <p:cNvSpPr/>
          <p:nvPr/>
        </p:nvSpPr>
        <p:spPr>
          <a:xfrm>
            <a:off x="2254329" y="3102295"/>
            <a:ext cx="3191988" cy="1059725"/>
          </a:xfrm>
          <a:prstGeom prst="roundRect">
            <a:avLst>
              <a:gd fmla="val 50000" name="adj"/>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fr-FR" sz="1200">
                <a:solidFill>
                  <a:schemeClr val="lt1"/>
                </a:solidFill>
                <a:latin typeface="Calibri"/>
                <a:ea typeface="Calibri"/>
                <a:cs typeface="Calibri"/>
                <a:sym typeface="Calibri"/>
              </a:rPr>
              <a:t>Livraison d’une application moderne et robuste ayant le minimum possible de défauts et répondant aux exigences de la MOA.</a:t>
            </a:r>
            <a:endParaRPr/>
          </a:p>
        </p:txBody>
      </p:sp>
      <p:sp>
        <p:nvSpPr>
          <p:cNvPr id="275" name="Google Shape;275;p36"/>
          <p:cNvSpPr txBox="1"/>
          <p:nvPr/>
        </p:nvSpPr>
        <p:spPr>
          <a:xfrm>
            <a:off x="3761324" y="1833321"/>
            <a:ext cx="1120821" cy="38087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1875">
                <a:solidFill>
                  <a:srgbClr val="FF6600"/>
                </a:solidFill>
                <a:latin typeface="Times New Roman"/>
                <a:ea typeface="Times New Roman"/>
                <a:cs typeface="Times New Roman"/>
                <a:sym typeface="Times New Roman"/>
              </a:rPr>
              <a:t>Objectifs</a:t>
            </a:r>
            <a:endParaRPr/>
          </a:p>
        </p:txBody>
      </p:sp>
      <p:sp>
        <p:nvSpPr>
          <p:cNvPr id="276" name="Google Shape;276;p36"/>
          <p:cNvSpPr txBox="1"/>
          <p:nvPr>
            <p:ph type="title"/>
          </p:nvPr>
        </p:nvSpPr>
        <p:spPr>
          <a:xfrm>
            <a:off x="611560" y="908720"/>
            <a:ext cx="8152200" cy="360300"/>
          </a:xfrm>
          <a:prstGeom prst="rect">
            <a:avLst/>
          </a:prstGeom>
          <a:noFill/>
          <a:ln>
            <a:noFill/>
          </a:ln>
        </p:spPr>
        <p:txBody>
          <a:bodyPr anchorCtr="0" anchor="ctr" bIns="45700" lIns="91425" spcFirstLastPara="1" rIns="91425" wrap="square" tIns="45700">
            <a:noAutofit/>
          </a:bodyPr>
          <a:lstStyle/>
          <a:p>
            <a:pPr indent="-279400" lvl="0" marL="169069" rtl="0" algn="ctr">
              <a:spcBef>
                <a:spcPts val="0"/>
              </a:spcBef>
              <a:spcAft>
                <a:spcPts val="0"/>
              </a:spcAft>
              <a:buClr>
                <a:schemeClr val="dk2"/>
              </a:buClr>
              <a:buSzPts val="4400"/>
              <a:buFont typeface="Noto Sans Symbols"/>
              <a:buChar char="▪"/>
            </a:pPr>
            <a:r>
              <a:rPr lang="fr-FR"/>
              <a:t>Pourquoi automatiser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20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2000"/>
                                        <p:tgtEl>
                                          <p:spTgt spid="269"/>
                                        </p:tgtEl>
                                      </p:cBhvr>
                                    </p:animEffec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2000"/>
                                        <p:tgtEl>
                                          <p:spTgt spid="270"/>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2000"/>
                                        <p:tgtEl>
                                          <p:spTgt spid="27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25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25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25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25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3"/>
                                        </p:tgtEl>
                                        <p:attrNameLst>
                                          <p:attrName>style.visibility</p:attrName>
                                        </p:attrNameLst>
                                      </p:cBhvr>
                                      <p:to>
                                        <p:strVal val="visible"/>
                                      </p:to>
                                    </p:set>
                                    <p:anim calcmode="lin" valueType="num">
                                      <p:cBhvr additive="base">
                                        <p:cTn dur="500"/>
                                        <p:tgtEl>
                                          <p:spTgt spid="27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64"/>
                                        </p:tgtEl>
                                        <p:attrNameLst>
                                          <p:attrName>style.visibility</p:attrName>
                                        </p:attrNameLst>
                                      </p:cBhvr>
                                      <p:to>
                                        <p:strVal val="visible"/>
                                      </p:to>
                                    </p:set>
                                    <p:anim calcmode="lin" valueType="num">
                                      <p:cBhvr additive="base">
                                        <p:cTn dur="500"/>
                                        <p:tgtEl>
                                          <p:spTgt spid="26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61"/>
                                        </p:tgtEl>
                                        <p:attrNameLst>
                                          <p:attrName>style.visibility</p:attrName>
                                        </p:attrNameLst>
                                      </p:cBhvr>
                                      <p:to>
                                        <p:strVal val="visible"/>
                                      </p:to>
                                    </p:set>
                                    <p:anim calcmode="lin" valueType="num">
                                      <p:cBhvr additive="base">
                                        <p:cTn dur="500"/>
                                        <p:tgtEl>
                                          <p:spTgt spid="26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65"/>
                                        </p:tgtEl>
                                        <p:attrNameLst>
                                          <p:attrName>style.visibility</p:attrName>
                                        </p:attrNameLst>
                                      </p:cBhvr>
                                      <p:to>
                                        <p:strVal val="visible"/>
                                      </p:to>
                                    </p:set>
                                    <p:anim calcmode="lin" valueType="num">
                                      <p:cBhvr additive="base">
                                        <p:cTn dur="500"/>
                                        <p:tgtEl>
                                          <p:spTgt spid="26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63"/>
                                        </p:tgtEl>
                                        <p:attrNameLst>
                                          <p:attrName>style.visibility</p:attrName>
                                        </p:attrNameLst>
                                      </p:cBhvr>
                                      <p:to>
                                        <p:strVal val="visible"/>
                                      </p:to>
                                    </p:set>
                                    <p:anim calcmode="lin" valueType="num">
                                      <p:cBhvr additive="base">
                                        <p:cTn dur="500"/>
                                        <p:tgtEl>
                                          <p:spTgt spid="26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67"/>
                                        </p:tgtEl>
                                        <p:attrNameLst>
                                          <p:attrName>style.visibility</p:attrName>
                                        </p:attrNameLst>
                                      </p:cBhvr>
                                      <p:to>
                                        <p:strVal val="visible"/>
                                      </p:to>
                                    </p:set>
                                    <p:anim calcmode="lin" valueType="num">
                                      <p:cBhvr additive="base">
                                        <p:cTn dur="500"/>
                                        <p:tgtEl>
                                          <p:spTgt spid="26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2"/>
                                        </p:tgtEl>
                                        <p:attrNameLst>
                                          <p:attrName>style.visibility</p:attrName>
                                        </p:attrNameLst>
                                      </p:cBhvr>
                                      <p:to>
                                        <p:strVal val="visible"/>
                                      </p:to>
                                    </p:set>
                                    <p:anim calcmode="lin" valueType="num">
                                      <p:cBhvr additive="base">
                                        <p:cTn dur="500"/>
                                        <p:tgtEl>
                                          <p:spTgt spid="26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66"/>
                                        </p:tgtEl>
                                        <p:attrNameLst>
                                          <p:attrName>style.visibility</p:attrName>
                                        </p:attrNameLst>
                                      </p:cBhvr>
                                      <p:to>
                                        <p:strVal val="visible"/>
                                      </p:to>
                                    </p:set>
                                    <p:anim calcmode="lin" valueType="num">
                                      <p:cBhvr additive="base">
                                        <p:cTn dur="500"/>
                                        <p:tgtEl>
                                          <p:spTgt spid="26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68"/>
                                        </p:tgtEl>
                                      </p:cBhvr>
                                    </p:animEffect>
                                    <p:set>
                                      <p:cBhvr>
                                        <p:cTn dur="1" fill="hold">
                                          <p:stCondLst>
                                            <p:cond delay="500"/>
                                          </p:stCondLst>
                                        </p:cTn>
                                        <p:tgtEl>
                                          <p:spTgt spid="26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69"/>
                                        </p:tgtEl>
                                      </p:cBhvr>
                                    </p:animEffect>
                                    <p:set>
                                      <p:cBhvr>
                                        <p:cTn dur="1" fill="hold">
                                          <p:stCondLst>
                                            <p:cond delay="500"/>
                                          </p:stCondLst>
                                        </p:cTn>
                                        <p:tgtEl>
                                          <p:spTgt spid="26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70"/>
                                        </p:tgtEl>
                                      </p:cBhvr>
                                    </p:animEffect>
                                    <p:set>
                                      <p:cBhvr>
                                        <p:cTn dur="1" fill="hold">
                                          <p:stCondLst>
                                            <p:cond delay="500"/>
                                          </p:stCondLst>
                                        </p:cTn>
                                        <p:tgtEl>
                                          <p:spTgt spid="27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71"/>
                                        </p:tgtEl>
                                      </p:cBhvr>
                                    </p:animEffect>
                                    <p:set>
                                      <p:cBhvr>
                                        <p:cTn dur="1" fill="hold">
                                          <p:stCondLst>
                                            <p:cond delay="500"/>
                                          </p:stCondLst>
                                        </p:cTn>
                                        <p:tgtEl>
                                          <p:spTgt spid="27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58"/>
                                        </p:tgtEl>
                                      </p:cBhvr>
                                    </p:animEffect>
                                    <p:set>
                                      <p:cBhvr>
                                        <p:cTn dur="1" fill="hold">
                                          <p:stCondLst>
                                            <p:cond delay="500"/>
                                          </p:stCondLst>
                                        </p:cTn>
                                        <p:tgtEl>
                                          <p:spTgt spid="25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57"/>
                                        </p:tgtEl>
                                      </p:cBhvr>
                                    </p:animEffect>
                                    <p:set>
                                      <p:cBhvr>
                                        <p:cTn dur="1" fill="hold">
                                          <p:stCondLst>
                                            <p:cond delay="500"/>
                                          </p:stCondLst>
                                        </p:cTn>
                                        <p:tgtEl>
                                          <p:spTgt spid="25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60"/>
                                        </p:tgtEl>
                                      </p:cBhvr>
                                    </p:animEffect>
                                    <p:set>
                                      <p:cBhvr>
                                        <p:cTn dur="1" fill="hold">
                                          <p:stCondLst>
                                            <p:cond delay="500"/>
                                          </p:stCondLst>
                                        </p:cTn>
                                        <p:tgtEl>
                                          <p:spTgt spid="26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59"/>
                                        </p:tgtEl>
                                      </p:cBhvr>
                                    </p:animEffect>
                                    <p:set>
                                      <p:cBhvr>
                                        <p:cTn dur="1" fill="hold">
                                          <p:stCondLst>
                                            <p:cond delay="500"/>
                                          </p:stCondLst>
                                        </p:cTn>
                                        <p:tgtEl>
                                          <p:spTgt spid="25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64"/>
                                        </p:tgtEl>
                                      </p:cBhvr>
                                    </p:animEffect>
                                    <p:set>
                                      <p:cBhvr>
                                        <p:cTn dur="1" fill="hold">
                                          <p:stCondLst>
                                            <p:cond delay="500"/>
                                          </p:stCondLst>
                                        </p:cTn>
                                        <p:tgtEl>
                                          <p:spTgt spid="26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66"/>
                                        </p:tgtEl>
                                      </p:cBhvr>
                                    </p:animEffect>
                                    <p:set>
                                      <p:cBhvr>
                                        <p:cTn dur="1" fill="hold">
                                          <p:stCondLst>
                                            <p:cond delay="500"/>
                                          </p:stCondLst>
                                        </p:cTn>
                                        <p:tgtEl>
                                          <p:spTgt spid="26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67"/>
                                        </p:tgtEl>
                                      </p:cBhvr>
                                    </p:animEffect>
                                    <p:set>
                                      <p:cBhvr>
                                        <p:cTn dur="1" fill="hold">
                                          <p:stCondLst>
                                            <p:cond delay="500"/>
                                          </p:stCondLst>
                                        </p:cTn>
                                        <p:tgtEl>
                                          <p:spTgt spid="26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65"/>
                                        </p:tgtEl>
                                      </p:cBhvr>
                                    </p:animEffect>
                                    <p:set>
                                      <p:cBhvr>
                                        <p:cTn dur="1" fill="hold">
                                          <p:stCondLst>
                                            <p:cond delay="500"/>
                                          </p:stCondLst>
                                        </p:cTn>
                                        <p:tgtEl>
                                          <p:spTgt spid="26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75"/>
                                        </p:tgtEl>
                                        <p:attrNameLst>
                                          <p:attrName>style.visibility</p:attrName>
                                        </p:attrNameLst>
                                      </p:cBhvr>
                                      <p:to>
                                        <p:strVal val="hidden"/>
                                      </p:to>
                                    </p:set>
                                  </p:childTnLst>
                                </p:cTn>
                              </p:par>
                            </p:childTnLst>
                          </p:cTn>
                        </p:par>
                        <p:par>
                          <p:cTn fill="hold">
                            <p:stCondLst>
                              <p:cond delay="1"/>
                            </p:stCondLst>
                            <p:childTnLst>
                              <p:par>
                                <p:cTn fill="hold" nodeType="after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2000"/>
                                        <p:tgtEl>
                                          <p:spTgt spid="274"/>
                                        </p:tgtEl>
                                      </p:cBhvr>
                                    </p:animEffect>
                                  </p:childTnLst>
                                </p:cTn>
                              </p:par>
                            </p:childTnLst>
                          </p:cTn>
                        </p:par>
                        <p:par>
                          <p:cTn fill="hold">
                            <p:stCondLst>
                              <p:cond delay="2001"/>
                            </p:stCondLst>
                            <p:childTnLst>
                              <p:par>
                                <p:cTn fill="hold" nodeType="afterEffect" presetClass="entr" presetID="2" presetSubtype="2">
                                  <p:stCondLst>
                                    <p:cond delay="0"/>
                                  </p:stCondLst>
                                  <p:childTnLst>
                                    <p:set>
                                      <p:cBhvr>
                                        <p:cTn dur="1" fill="hold">
                                          <p:stCondLst>
                                            <p:cond delay="0"/>
                                          </p:stCondLst>
                                        </p:cTn>
                                        <p:tgtEl>
                                          <p:spTgt spid="272"/>
                                        </p:tgtEl>
                                        <p:attrNameLst>
                                          <p:attrName>style.visibility</p:attrName>
                                        </p:attrNameLst>
                                      </p:cBhvr>
                                      <p:to>
                                        <p:strVal val="visible"/>
                                      </p:to>
                                    </p:set>
                                    <p:anim calcmode="lin" valueType="num">
                                      <p:cBhvr additive="base">
                                        <p:cTn dur="500"/>
                                        <p:tgtEl>
                                          <p:spTgt spid="27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37"/>
          <p:cNvPicPr preferRelativeResize="0"/>
          <p:nvPr>
            <p:ph idx="1" type="body"/>
          </p:nvPr>
        </p:nvPicPr>
        <p:blipFill rotWithShape="1">
          <a:blip r:embed="rId3">
            <a:alphaModFix/>
          </a:blip>
          <a:srcRect b="3182" l="2793" r="65426" t="45975"/>
          <a:stretch/>
        </p:blipFill>
        <p:spPr>
          <a:xfrm>
            <a:off x="3419872" y="5085184"/>
            <a:ext cx="1042800" cy="859500"/>
          </a:xfrm>
          <a:prstGeom prst="rect">
            <a:avLst/>
          </a:prstGeom>
          <a:noFill/>
          <a:ln>
            <a:noFill/>
          </a:ln>
        </p:spPr>
      </p:pic>
      <p:sp>
        <p:nvSpPr>
          <p:cNvPr id="283" name="Google Shape;283;p37"/>
          <p:cNvSpPr/>
          <p:nvPr/>
        </p:nvSpPr>
        <p:spPr>
          <a:xfrm>
            <a:off x="4060596" y="2426241"/>
            <a:ext cx="3247708" cy="2586935"/>
          </a:xfrm>
          <a:prstGeom prst="wedgeEllipseCallout">
            <a:avLst>
              <a:gd fmla="val -20833" name="adj1"/>
              <a:gd fmla="val 62500" name="adj2"/>
            </a:avLst>
          </a:prstGeom>
          <a:solidFill>
            <a:srgbClr val="93B3D7"/>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br>
              <a:rPr lang="fr-FR" sz="1400">
                <a:solidFill>
                  <a:schemeClr val="lt1"/>
                </a:solidFill>
                <a:latin typeface="Calibri"/>
                <a:ea typeface="Calibri"/>
                <a:cs typeface="Calibri"/>
                <a:sym typeface="Calibri"/>
              </a:rPr>
            </a:br>
            <a:r>
              <a:rPr b="1" lang="fr-FR" sz="1400">
                <a:solidFill>
                  <a:srgbClr val="00B050"/>
                </a:solidFill>
                <a:latin typeface="Calibri"/>
                <a:ea typeface="Calibri"/>
                <a:cs typeface="Calibri"/>
                <a:sym typeface="Calibri"/>
              </a:rPr>
              <a:t>Incroyable !</a:t>
            </a:r>
            <a:r>
              <a:rPr b="1" lang="fr-FR" sz="1400">
                <a:solidFill>
                  <a:schemeClr val="lt1"/>
                </a:solidFill>
                <a:latin typeface="Calibri"/>
                <a:ea typeface="Calibri"/>
                <a:cs typeface="Calibri"/>
                <a:sym typeface="Calibri"/>
              </a:rPr>
              <a:t> Maintenant, je n'ai plus besoin de faire le même processus avec des jeux de données différents. Tout est géré par l'outil lui-même. Même le temps d'exécution est trop rapide</a:t>
            </a:r>
            <a:endParaRPr/>
          </a:p>
        </p:txBody>
      </p:sp>
      <p:sp>
        <p:nvSpPr>
          <p:cNvPr id="284" name="Google Shape;284;p37"/>
          <p:cNvSpPr txBox="1"/>
          <p:nvPr>
            <p:ph type="title"/>
          </p:nvPr>
        </p:nvSpPr>
        <p:spPr>
          <a:xfrm>
            <a:off x="305991" y="1160860"/>
            <a:ext cx="8152200" cy="360300"/>
          </a:xfrm>
          <a:prstGeom prst="rect">
            <a:avLst/>
          </a:prstGeom>
          <a:noFill/>
          <a:ln>
            <a:noFill/>
          </a:ln>
        </p:spPr>
        <p:txBody>
          <a:bodyPr anchorCtr="0" anchor="ctr" bIns="45700" lIns="91425" spcFirstLastPara="1" rIns="91425" wrap="square" tIns="45700">
            <a:normAutofit fontScale="90000"/>
          </a:bodyPr>
          <a:lstStyle/>
          <a:p>
            <a:pPr indent="-251459" lvl="0" marL="169069" rtl="0" algn="ctr">
              <a:spcBef>
                <a:spcPts val="0"/>
              </a:spcBef>
              <a:spcAft>
                <a:spcPts val="0"/>
              </a:spcAft>
              <a:buClr>
                <a:schemeClr val="dk2"/>
              </a:buClr>
              <a:buSzPct val="100000"/>
              <a:buFont typeface="Noto Sans Symbols"/>
              <a:buChar char="▪"/>
            </a:pPr>
            <a:r>
              <a:rPr lang="fr-FR"/>
              <a:t>Pourquoi automatiser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3"/>
                                        </p:tgtEl>
                                        <p:attrNameLst>
                                          <p:attrName>style.visibility</p:attrName>
                                        </p:attrNameLst>
                                      </p:cBhvr>
                                      <p:to>
                                        <p:strVal val="visible"/>
                                      </p:to>
                                    </p:set>
                                    <p:anim calcmode="lin" valueType="num">
                                      <p:cBhvr additive="base">
                                        <p:cTn dur="500"/>
                                        <p:tgtEl>
                                          <p:spTgt spid="28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2"/>
                                        </p:tgtEl>
                                        <p:attrNameLst>
                                          <p:attrName>style.visibility</p:attrName>
                                        </p:attrNameLst>
                                      </p:cBhvr>
                                      <p:to>
                                        <p:strVal val="visible"/>
                                      </p:to>
                                    </p:set>
                                    <p:anim calcmode="lin" valueType="num">
                                      <p:cBhvr additive="base">
                                        <p:cTn dur="500"/>
                                        <p:tgtEl>
                                          <p:spTgt spid="28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