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038F1-6CAC-4032-8152-48682AEC7900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0B411-6B38-45E0-A358-DB3A81B20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292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0B411-6B38-45E0-A358-DB3A81B204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40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780108"/>
          </a:xfrm>
        </p:spPr>
        <p:txBody>
          <a:bodyPr/>
          <a:lstStyle/>
          <a:p>
            <a:r>
              <a:rPr lang="zh-CN" altLang="en-US" dirty="0" smtClean="0"/>
              <a:t>无人机原理及实现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024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4149080"/>
            <a:ext cx="2835837" cy="1977083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期望的</a:t>
            </a:r>
            <a:r>
              <a:rPr lang="en-US" altLang="zh-CN" b="1" dirty="0" smtClean="0">
                <a:solidFill>
                  <a:srgbClr val="002060"/>
                </a:solidFill>
              </a:rPr>
              <a:t>PITCH</a:t>
            </a:r>
            <a:r>
              <a:rPr lang="zh-CN" altLang="en-US" b="1" dirty="0" smtClean="0">
                <a:solidFill>
                  <a:srgbClr val="002060"/>
                </a:solidFill>
              </a:rPr>
              <a:t>角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r>
              <a:rPr lang="zh-CN" altLang="en-US" b="1" dirty="0" smtClean="0">
                <a:solidFill>
                  <a:srgbClr val="002060"/>
                </a:solidFill>
              </a:rPr>
              <a:t>期望的</a:t>
            </a:r>
            <a:r>
              <a:rPr lang="en-US" altLang="zh-CN" b="1" dirty="0" smtClean="0">
                <a:solidFill>
                  <a:srgbClr val="002060"/>
                </a:solidFill>
              </a:rPr>
              <a:t>ROLL</a:t>
            </a:r>
            <a:r>
              <a:rPr lang="zh-CN" altLang="en-US" b="1" dirty="0" smtClean="0">
                <a:solidFill>
                  <a:srgbClr val="002060"/>
                </a:solidFill>
              </a:rPr>
              <a:t>角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r>
              <a:rPr lang="zh-CN" altLang="en-US" b="1" dirty="0" smtClean="0">
                <a:solidFill>
                  <a:srgbClr val="002060"/>
                </a:solidFill>
              </a:rPr>
              <a:t>期望的</a:t>
            </a:r>
            <a:r>
              <a:rPr lang="en-US" altLang="zh-CN" b="1" dirty="0" smtClean="0">
                <a:solidFill>
                  <a:srgbClr val="002060"/>
                </a:solidFill>
              </a:rPr>
              <a:t>YAW</a:t>
            </a:r>
            <a:r>
              <a:rPr lang="zh-CN" altLang="en-US" b="1" dirty="0" smtClean="0">
                <a:solidFill>
                  <a:srgbClr val="002060"/>
                </a:solidFill>
              </a:rPr>
              <a:t>角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r>
              <a:rPr lang="zh-CN" altLang="en-US" b="1" dirty="0" smtClean="0">
                <a:solidFill>
                  <a:srgbClr val="002060"/>
                </a:solidFill>
              </a:rPr>
              <a:t>期望的油门大小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飞控基本原理与方法</a:t>
            </a:r>
            <a:r>
              <a:rPr lang="en-US" altLang="zh-CN" dirty="0"/>
              <a:t>-5</a:t>
            </a:r>
            <a:r>
              <a:rPr lang="zh-CN" altLang="en-US" dirty="0" smtClean="0"/>
              <a:t>步法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800" b="1" dirty="0">
                <a:solidFill>
                  <a:srgbClr val="C00000"/>
                </a:solidFill>
              </a:rPr>
              <a:t>3)</a:t>
            </a:r>
            <a:r>
              <a:rPr lang="zh-CN" altLang="en-US" sz="2800" b="1" dirty="0">
                <a:solidFill>
                  <a:srgbClr val="C00000"/>
                </a:solidFill>
              </a:rPr>
              <a:t>由接收机获取飞手期望的无人机状态信息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pic>
        <p:nvPicPr>
          <p:cNvPr id="4098" name="Picture 2" descr="C:\Users\CC\Desktop\timg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1612"/>
            <a:ext cx="2033324" cy="223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CC\Desktop\u=3128722337,4150088775&amp;fm=27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948" y="1701612"/>
            <a:ext cx="2196183" cy="227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CC\Desktop\54d1cff15e57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558" y="167669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CC\Desktop\54d1cf125436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558" y="4293096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49726" y="3832076"/>
            <a:ext cx="87716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美国手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49726" y="6440670"/>
            <a:ext cx="87716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日本手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43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飞控基本原理与方法</a:t>
            </a:r>
            <a:r>
              <a:rPr lang="en-US" altLang="zh-CN" dirty="0"/>
              <a:t>-5</a:t>
            </a:r>
            <a:r>
              <a:rPr lang="zh-CN" altLang="en-US" dirty="0" smtClean="0"/>
              <a:t>步法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800" b="1" dirty="0">
                <a:solidFill>
                  <a:srgbClr val="C00000"/>
                </a:solidFill>
              </a:rPr>
              <a:t>4)</a:t>
            </a:r>
            <a:r>
              <a:rPr lang="zh-CN" altLang="en-US" sz="2800" b="1" dirty="0">
                <a:solidFill>
                  <a:srgbClr val="C00000"/>
                </a:solidFill>
              </a:rPr>
              <a:t>对当前与期望的无人机状态信息进行串级</a:t>
            </a:r>
            <a:r>
              <a:rPr lang="en-US" altLang="zh-CN" sz="2800" b="1" dirty="0">
                <a:solidFill>
                  <a:srgbClr val="C00000"/>
                </a:solidFill>
              </a:rPr>
              <a:t>PID</a:t>
            </a:r>
            <a:r>
              <a:rPr lang="zh-CN" altLang="en-US" sz="2800" b="1" dirty="0">
                <a:solidFill>
                  <a:srgbClr val="C00000"/>
                </a:solidFill>
              </a:rPr>
              <a:t>计算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pic>
        <p:nvPicPr>
          <p:cNvPr id="5122" name="Picture 2" descr="C:\Users\CC\Desktop\u=168486775,193160218&amp;fm=27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643" y="1700808"/>
            <a:ext cx="6276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CC\Desktop\u=3009450754,4253558757&amp;fm=7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8" y="4899176"/>
            <a:ext cx="1368152" cy="61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971600" y="5517232"/>
            <a:ext cx="74888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/>
        </p:nvSpPr>
        <p:spPr>
          <a:xfrm>
            <a:off x="4360834" y="5517232"/>
            <a:ext cx="339412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64570" y="6030579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控制速度</a:t>
            </a:r>
            <a:r>
              <a:rPr lang="en-US" altLang="zh-CN" dirty="0" smtClean="0"/>
              <a:t>=</a:t>
            </a:r>
            <a:r>
              <a:rPr lang="zh-CN" altLang="en-US" dirty="0" smtClean="0"/>
              <a:t>距离</a:t>
            </a:r>
            <a:r>
              <a:rPr lang="en-US" altLang="zh-CN" dirty="0" smtClean="0"/>
              <a:t>*P</a:t>
            </a: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>
          <a:xfrm rot="16200000">
            <a:off x="2648354" y="4148392"/>
            <a:ext cx="493467" cy="3270907"/>
          </a:xfrm>
          <a:prstGeom prst="leftBrac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339752" y="606972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距离</a:t>
            </a:r>
            <a:r>
              <a:rPr lang="en-US" altLang="zh-CN" dirty="0" smtClean="0"/>
              <a:t>10</a:t>
            </a:r>
            <a:r>
              <a:rPr lang="zh-CN" altLang="en-US" dirty="0" smtClean="0"/>
              <a:t>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22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2059 C 0.15921 0.02082 0.31806 0.02175 0.47726 0.02221 C 0.55052 0.02198 0.62396 0.02198 0.69723 0.02152 C 0.71025 0.02152 0.72327 0.02175 0.73629 0.02128 C 0.73768 0.02128 0.7283 0.01966 0.72778 0.01966 C 0.71945 0.01851 0.72813 0.0192 0.7125 0.01874 C 0.51233 0.0192 0.42466 0.01943 0.18299 0.01874 C 0.17153 0.01851 0.14861 0.01781 0.14861 0.01805 C 0.12657 0.01781 0.11007 0.01851 0.08959 0.0192 C 0.09046 0.02082 0.0908 0.02198 0.09618 0.02198 C 0.23021 0.02221 0.36407 0.02198 0.49809 0.02221 C 0.51858 0.02244 0.53421 0.02267 0.55348 0.02337 C 0.59028 0.02337 0.62709 0.02337 0.66389 0.02313 C 0.67709 0.02313 0.66476 0.02198 0.66198 0.02198 C 0.63368 0.02152 0.60556 0.02152 0.57726 0.02128 C 0.54566 0.01828 0.44723 0.02013 0.41823 0.0199 C 0.33438 0.0192 0.24966 0.01735 0.16667 0.02152 C 0.16233 0.02383 0.16945 0.02499 0.17535 0.02545 C 0.28559 0.02522 0.39532 0.02406 0.50573 0.02383 C 0.51702 0.02244 0.49271 0.02545 0.52674 0.02313 C 0.52761 0.02313 0.52483 0.02267 0.52396 0.02267 C 0.52118 0.02221 0.51841 0.02152 0.51511 0.02152 C 0.4823 0.02128 0.44931 0.02128 0.41632 0.02128 C 0.39532 0.02128 0.37448 0.02105 0.35348 0.02082 C 0.32188 0.02128 0.27066 0.01365 0.25816 0.02475 C 0.27934 0.04511 0.38507 0.02591 0.44861 0.02568 C 0.44688 0.02337 0.43959 0.02406 0.4323 0.02383 C 0.39375 0.0192 0.37778 0.02337 0.31337 0.02337 C 0.31372 0.02452 0.31337 0.02545 0.31441 0.02637 C 0.31511 0.02707 0.3198 0.0273 0.32101 0.0273 C 0.33334 0.02753 0.34584 0.0273 0.35816 0.0273 " pathEditMode="relative" rAng="0" ptsTypes="ffffffffffffffffffffffffffffffA">
                                      <p:cBhvr>
                                        <p:cTn id="6" dur="9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75" y="8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772816"/>
            <a:ext cx="7408333" cy="4353347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飞控基本原理与方法</a:t>
            </a:r>
            <a:r>
              <a:rPr lang="en-US" altLang="zh-CN" dirty="0"/>
              <a:t>-5</a:t>
            </a:r>
            <a:r>
              <a:rPr lang="zh-CN" altLang="en-US" dirty="0" smtClean="0"/>
              <a:t>步法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800" b="1" dirty="0">
                <a:solidFill>
                  <a:srgbClr val="C00000"/>
                </a:solidFill>
              </a:rPr>
              <a:t>5)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将</a:t>
            </a:r>
            <a:r>
              <a:rPr lang="zh-CN" altLang="en-US" sz="2800" b="1" dirty="0">
                <a:solidFill>
                  <a:srgbClr val="C00000"/>
                </a:solidFill>
              </a:rPr>
              <a:t>计算结果以</a:t>
            </a:r>
            <a:r>
              <a:rPr lang="en-US" altLang="zh-CN" sz="2800" b="1" dirty="0">
                <a:solidFill>
                  <a:srgbClr val="C00000"/>
                </a:solidFill>
              </a:rPr>
              <a:t>PWM</a:t>
            </a:r>
            <a:r>
              <a:rPr lang="zh-CN" altLang="en-US" sz="2800" b="1" dirty="0">
                <a:solidFill>
                  <a:srgbClr val="C00000"/>
                </a:solidFill>
              </a:rPr>
              <a:t>波的方式输出到电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调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pic>
        <p:nvPicPr>
          <p:cNvPr id="6146" name="Picture 2" descr="C:\Users\CC\Desktop\u=3233091936,984060914&amp;fm=27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44723"/>
            <a:ext cx="478155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CC\Desktop\u=3485309201,3838649859&amp;fm=27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08859"/>
            <a:ext cx="1800200" cy="140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CC\Desktop\u=2724121695,3677875577&amp;fm=27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76231"/>
            <a:ext cx="2232248" cy="134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CC\Desktop\timg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734727"/>
            <a:ext cx="2060873" cy="206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下箭头 3"/>
          <p:cNvSpPr/>
          <p:nvPr/>
        </p:nvSpPr>
        <p:spPr>
          <a:xfrm>
            <a:off x="2555776" y="3645346"/>
            <a:ext cx="288032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347864" y="4948137"/>
            <a:ext cx="576064" cy="281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5724128" y="4948137"/>
            <a:ext cx="648072" cy="281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61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观察未滤波及滤波后的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轴加速度</a:t>
            </a:r>
            <a:endParaRPr lang="en-US" altLang="zh-CN" b="1" dirty="0" smtClean="0"/>
          </a:p>
          <a:p>
            <a:r>
              <a:rPr lang="zh-CN" altLang="en-US" b="1" dirty="0" smtClean="0"/>
              <a:t>观察未滤波及滤波后的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轴角速度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观察无人机的姿态角</a:t>
            </a:r>
            <a:endParaRPr lang="en-US" altLang="zh-CN" b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实验一 观察无人机姿态信息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559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204865"/>
            <a:ext cx="7408333" cy="864096"/>
          </a:xfrm>
        </p:spPr>
        <p:txBody>
          <a:bodyPr/>
          <a:lstStyle/>
          <a:p>
            <a:r>
              <a:rPr lang="zh-CN" altLang="en-US" b="1" dirty="0" smtClean="0"/>
              <a:t>调节无人机</a:t>
            </a:r>
            <a:r>
              <a:rPr lang="en-US" altLang="zh-CN" b="1" dirty="0" smtClean="0"/>
              <a:t>PITCH</a:t>
            </a:r>
            <a:r>
              <a:rPr lang="zh-CN" altLang="en-US" b="1" dirty="0" smtClean="0"/>
              <a:t>轴的串行</a:t>
            </a:r>
            <a:r>
              <a:rPr lang="en-US" altLang="zh-CN" b="1" dirty="0" smtClean="0"/>
              <a:t>PID</a:t>
            </a:r>
            <a:r>
              <a:rPr lang="zh-CN" altLang="en-US" b="1" dirty="0" smtClean="0"/>
              <a:t>参数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观察其神奇的效果</a:t>
            </a:r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实验二 调节串行</a:t>
            </a:r>
            <a:r>
              <a:rPr lang="en-US" altLang="zh-CN" dirty="0" smtClean="0"/>
              <a:t>PID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696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204864"/>
            <a:ext cx="7408333" cy="4248471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使无人机处于一种姿态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并观察电机的转速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以了解无人机如果通过串行</a:t>
            </a:r>
            <a:r>
              <a:rPr lang="en-US" altLang="zh-CN" b="1" dirty="0" smtClean="0"/>
              <a:t>PID</a:t>
            </a:r>
            <a:r>
              <a:rPr lang="zh-CN" altLang="en-US" b="1" dirty="0" smtClean="0"/>
              <a:t>控制电机转速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以达到控制无人机姿态的目的</a:t>
            </a:r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实验三观察电机转速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03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916832"/>
            <a:ext cx="7408333" cy="4209331"/>
          </a:xfrm>
        </p:spPr>
        <p:txBody>
          <a:bodyPr/>
          <a:lstStyle/>
          <a:p>
            <a:r>
              <a:rPr lang="zh-CN" altLang="en-US" dirty="0" smtClean="0"/>
              <a:t>编写各种传感器驱动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并以此获取无人机状态参数</a:t>
            </a:r>
            <a:endParaRPr lang="en-US" altLang="zh-CN" dirty="0" smtClean="0"/>
          </a:p>
          <a:p>
            <a:r>
              <a:rPr lang="zh-CN" altLang="en-US" dirty="0" smtClean="0"/>
              <a:t>尝试使用各种滤波及姿态解算方法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求无人机姿态角</a:t>
            </a:r>
            <a:endParaRPr lang="en-US" altLang="zh-CN" dirty="0" smtClean="0"/>
          </a:p>
          <a:p>
            <a:r>
              <a:rPr lang="zh-CN" altLang="en-US" dirty="0" smtClean="0"/>
              <a:t>编写遥控器接收机驱动</a:t>
            </a:r>
            <a:r>
              <a:rPr lang="en-US" altLang="zh-CN" dirty="0" smtClean="0"/>
              <a:t>,</a:t>
            </a:r>
            <a:r>
              <a:rPr lang="zh-CN" altLang="en-US" dirty="0" smtClean="0"/>
              <a:t>获取期望状态参数</a:t>
            </a:r>
            <a:endParaRPr lang="en-US" altLang="zh-CN" dirty="0" smtClean="0"/>
          </a:p>
          <a:p>
            <a:r>
              <a:rPr lang="zh-CN" altLang="en-US" dirty="0" smtClean="0"/>
              <a:t>了解并编写串级</a:t>
            </a:r>
            <a:r>
              <a:rPr lang="en-US" altLang="zh-CN" dirty="0" smtClean="0"/>
              <a:t>PID</a:t>
            </a:r>
            <a:r>
              <a:rPr lang="zh-CN" altLang="en-US" dirty="0" smtClean="0"/>
              <a:t>算法</a:t>
            </a:r>
            <a:endParaRPr lang="en-US" altLang="zh-CN" dirty="0"/>
          </a:p>
          <a:p>
            <a:r>
              <a:rPr lang="zh-CN" altLang="en-US" dirty="0" smtClean="0"/>
              <a:t>使用串级</a:t>
            </a:r>
            <a:r>
              <a:rPr lang="en-US" altLang="zh-CN" dirty="0" smtClean="0"/>
              <a:t>PID</a:t>
            </a:r>
            <a:r>
              <a:rPr lang="zh-CN" altLang="en-US" dirty="0" smtClean="0"/>
              <a:t>的输出结果</a:t>
            </a:r>
            <a:r>
              <a:rPr lang="en-US" altLang="zh-CN" dirty="0" smtClean="0"/>
              <a:t>,</a:t>
            </a:r>
            <a:r>
              <a:rPr lang="zh-CN" altLang="en-US" dirty="0" smtClean="0"/>
              <a:t>转换</a:t>
            </a:r>
            <a:r>
              <a:rPr lang="en-US" altLang="zh-CN" dirty="0" smtClean="0"/>
              <a:t>PWM</a:t>
            </a:r>
            <a:r>
              <a:rPr lang="zh-CN" altLang="en-US" dirty="0" smtClean="0"/>
              <a:t>后驱动各个电调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课后可选实验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77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1772816"/>
            <a:ext cx="7408333" cy="4353347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1)</a:t>
            </a:r>
            <a:r>
              <a:rPr lang="zh-CN" altLang="en-US" b="1" dirty="0" smtClean="0"/>
              <a:t>学会操控无人机</a:t>
            </a:r>
            <a:r>
              <a:rPr lang="en-US" altLang="zh-CN" b="1" dirty="0" smtClean="0"/>
              <a:t>(100%)</a:t>
            </a:r>
          </a:p>
          <a:p>
            <a:r>
              <a:rPr lang="en-US" altLang="zh-CN" b="1" dirty="0" smtClean="0"/>
              <a:t>2)</a:t>
            </a:r>
            <a:r>
              <a:rPr lang="zh-CN" altLang="en-US" b="1" dirty="0" smtClean="0"/>
              <a:t>理解无人机结构与组成</a:t>
            </a:r>
            <a:r>
              <a:rPr lang="en-US" altLang="zh-CN" b="1" dirty="0" smtClean="0"/>
              <a:t>,</a:t>
            </a:r>
            <a:r>
              <a:rPr lang="zh-CN" altLang="en-US" b="1" dirty="0"/>
              <a:t>会</a:t>
            </a:r>
            <a:r>
              <a:rPr lang="zh-CN" altLang="en-US" b="1" dirty="0" smtClean="0"/>
              <a:t>维修无人机</a:t>
            </a:r>
            <a:r>
              <a:rPr lang="en-US" altLang="zh-CN" b="1" dirty="0" smtClean="0"/>
              <a:t>(60%)</a:t>
            </a:r>
            <a:endParaRPr lang="en-US" altLang="zh-CN" b="1" dirty="0"/>
          </a:p>
          <a:p>
            <a:r>
              <a:rPr lang="en-US" altLang="zh-CN" b="1" dirty="0" smtClean="0"/>
              <a:t>3)</a:t>
            </a:r>
            <a:r>
              <a:rPr lang="zh-CN" altLang="en-US" b="1" dirty="0" smtClean="0"/>
              <a:t>理解飞控基本原理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会调节</a:t>
            </a:r>
            <a:r>
              <a:rPr lang="en-US" altLang="zh-CN" b="1" dirty="0" smtClean="0"/>
              <a:t>PID</a:t>
            </a:r>
            <a:r>
              <a:rPr lang="zh-CN" altLang="en-US" b="1" dirty="0" smtClean="0"/>
              <a:t>等各项参数</a:t>
            </a:r>
            <a:r>
              <a:rPr lang="en-US" altLang="zh-CN" b="1" dirty="0" smtClean="0"/>
              <a:t>(20%)</a:t>
            </a:r>
          </a:p>
          <a:p>
            <a:r>
              <a:rPr lang="en-US" altLang="zh-CN" b="1" dirty="0" smtClean="0"/>
              <a:t>4)</a:t>
            </a:r>
            <a:r>
              <a:rPr lang="zh-CN" altLang="en-US" b="1" dirty="0" smtClean="0"/>
              <a:t>深入理解串级</a:t>
            </a:r>
            <a:r>
              <a:rPr lang="en-US" altLang="zh-CN" b="1" dirty="0" smtClean="0"/>
              <a:t>PID,</a:t>
            </a:r>
            <a:r>
              <a:rPr lang="zh-CN" altLang="en-US" b="1" dirty="0" smtClean="0"/>
              <a:t>姿态角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串级</a:t>
            </a:r>
            <a:r>
              <a:rPr lang="en-US" altLang="zh-CN" b="1" dirty="0" smtClean="0"/>
              <a:t>PID</a:t>
            </a:r>
            <a:r>
              <a:rPr lang="zh-CN" altLang="en-US" b="1" dirty="0" smtClean="0"/>
              <a:t>等内容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能够编写自己的飞控程序</a:t>
            </a:r>
            <a:r>
              <a:rPr lang="en-US" altLang="zh-CN" b="1" dirty="0" smtClean="0"/>
              <a:t>(5%)</a:t>
            </a:r>
            <a:endParaRPr lang="en-US" altLang="zh-CN" b="1" dirty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5)</a:t>
            </a:r>
            <a:r>
              <a:rPr lang="zh-CN" altLang="en-US" b="1" dirty="0" smtClean="0">
                <a:solidFill>
                  <a:srgbClr val="C00000"/>
                </a:solidFill>
              </a:rPr>
              <a:t>理解底层硬件及驱动原理</a:t>
            </a:r>
            <a:r>
              <a:rPr lang="en-US" altLang="zh-CN" b="1" dirty="0" smtClean="0">
                <a:solidFill>
                  <a:srgbClr val="C00000"/>
                </a:solidFill>
              </a:rPr>
              <a:t>,</a:t>
            </a:r>
            <a:r>
              <a:rPr lang="zh-CN" altLang="en-US" b="1" dirty="0" smtClean="0">
                <a:solidFill>
                  <a:srgbClr val="C00000"/>
                </a:solidFill>
              </a:rPr>
              <a:t>能够自己绘制原理图</a:t>
            </a:r>
            <a:r>
              <a:rPr lang="en-US" altLang="zh-CN" b="1" dirty="0" smtClean="0">
                <a:solidFill>
                  <a:srgbClr val="C00000"/>
                </a:solidFill>
              </a:rPr>
              <a:t>/PCB,</a:t>
            </a:r>
            <a:r>
              <a:rPr lang="zh-CN" altLang="en-US" b="1" dirty="0" smtClean="0">
                <a:solidFill>
                  <a:srgbClr val="C00000"/>
                </a:solidFill>
              </a:rPr>
              <a:t>并烧写自己的飞控程序</a:t>
            </a:r>
            <a:r>
              <a:rPr lang="en-US" altLang="zh-CN" b="1" dirty="0" smtClean="0">
                <a:solidFill>
                  <a:srgbClr val="C00000"/>
                </a:solidFill>
              </a:rPr>
              <a:t>(1%)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6)</a:t>
            </a:r>
            <a:r>
              <a:rPr lang="zh-CN" altLang="en-US" b="1" dirty="0" smtClean="0">
                <a:solidFill>
                  <a:srgbClr val="C00000"/>
                </a:solidFill>
              </a:rPr>
              <a:t>已精通飞控原理</a:t>
            </a:r>
            <a:r>
              <a:rPr lang="en-US" altLang="zh-CN" b="1" dirty="0" smtClean="0">
                <a:solidFill>
                  <a:srgbClr val="C00000"/>
                </a:solidFill>
              </a:rPr>
              <a:t>,</a:t>
            </a:r>
            <a:r>
              <a:rPr lang="zh-CN" altLang="en-US" b="1" dirty="0" smtClean="0">
                <a:solidFill>
                  <a:srgbClr val="C00000"/>
                </a:solidFill>
              </a:rPr>
              <a:t>可自己编写相关特技飞行的飞控代码功能</a:t>
            </a:r>
            <a:r>
              <a:rPr lang="en-US" altLang="zh-CN" b="1" dirty="0" smtClean="0">
                <a:solidFill>
                  <a:srgbClr val="C00000"/>
                </a:solidFill>
              </a:rPr>
              <a:t>(&lt;1%)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无人机知识深度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3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844824"/>
            <a:ext cx="7408333" cy="4281339"/>
          </a:xfrm>
        </p:spPr>
        <p:txBody>
          <a:bodyPr/>
          <a:lstStyle/>
          <a:p>
            <a:r>
              <a:rPr lang="en-US" altLang="zh-CN" b="1" dirty="0" smtClean="0"/>
              <a:t>1)</a:t>
            </a:r>
            <a:r>
              <a:rPr lang="zh-CN" altLang="en-US" b="1" dirty="0" smtClean="0"/>
              <a:t>了解无人机基本组成及原理</a:t>
            </a:r>
            <a:endParaRPr lang="en-US" altLang="zh-CN" b="1" dirty="0" smtClean="0"/>
          </a:p>
          <a:p>
            <a:r>
              <a:rPr lang="en-US" altLang="zh-CN" b="1" dirty="0" smtClean="0"/>
              <a:t>2)</a:t>
            </a:r>
            <a:r>
              <a:rPr lang="zh-CN" altLang="en-US" b="1" dirty="0" smtClean="0"/>
              <a:t>了解无人机状态参数原理与内容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姿态角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串级</a:t>
            </a:r>
            <a:r>
              <a:rPr lang="en-US" altLang="zh-CN" b="1" dirty="0" smtClean="0"/>
              <a:t>PID,</a:t>
            </a:r>
            <a:r>
              <a:rPr lang="zh-CN" altLang="en-US" b="1" dirty="0" smtClean="0"/>
              <a:t>脉宽调制</a:t>
            </a:r>
            <a:r>
              <a:rPr lang="en-US" altLang="zh-CN" b="1" dirty="0" smtClean="0"/>
              <a:t>PWM…)</a:t>
            </a:r>
          </a:p>
          <a:p>
            <a:r>
              <a:rPr lang="en-US" altLang="zh-CN" b="1" dirty="0" smtClean="0"/>
              <a:t>3)</a:t>
            </a:r>
            <a:r>
              <a:rPr lang="zh-CN" altLang="en-US" b="1" dirty="0" smtClean="0"/>
              <a:t>了解飞控原理及执行流程</a:t>
            </a:r>
            <a:r>
              <a:rPr lang="en-US" altLang="zh-CN" b="1" dirty="0" smtClean="0"/>
              <a:t>(5</a:t>
            </a:r>
            <a:r>
              <a:rPr lang="zh-CN" altLang="en-US" b="1" dirty="0" smtClean="0"/>
              <a:t>步法</a:t>
            </a:r>
            <a:r>
              <a:rPr lang="en-US" altLang="zh-CN" b="1" dirty="0" smtClean="0"/>
              <a:t>)</a:t>
            </a:r>
          </a:p>
          <a:p>
            <a:r>
              <a:rPr lang="en-US" altLang="zh-CN" b="1" dirty="0" smtClean="0"/>
              <a:t>4)</a:t>
            </a:r>
            <a:r>
              <a:rPr lang="zh-CN" altLang="en-US" b="1" dirty="0" smtClean="0"/>
              <a:t>了解无人机参数调整方法与过程</a:t>
            </a:r>
            <a:endParaRPr lang="en-US" altLang="zh-CN" b="1" dirty="0" smtClean="0"/>
          </a:p>
          <a:p>
            <a:r>
              <a:rPr lang="en-US" altLang="zh-CN" b="1" dirty="0" smtClean="0"/>
              <a:t>5)</a:t>
            </a:r>
            <a:r>
              <a:rPr lang="zh-CN" altLang="en-US" b="1" dirty="0" smtClean="0"/>
              <a:t>无人机操作过程</a:t>
            </a:r>
            <a:endParaRPr lang="en-US" altLang="zh-CN" b="1" dirty="0" smtClean="0"/>
          </a:p>
          <a:p>
            <a:r>
              <a:rPr lang="en-US" altLang="zh-CN" b="1" dirty="0" smtClean="0"/>
              <a:t>6)</a:t>
            </a:r>
            <a:r>
              <a:rPr lang="zh-CN" altLang="en-US" b="1" dirty="0" smtClean="0"/>
              <a:t>常用传感器原理及用途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超声波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光流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图传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电台</a:t>
            </a:r>
            <a:r>
              <a:rPr lang="en-US" altLang="zh-CN" b="1" dirty="0" smtClean="0"/>
              <a:t>,GPS…)</a:t>
            </a:r>
          </a:p>
          <a:p>
            <a:r>
              <a:rPr lang="en-US" altLang="zh-CN" b="1" dirty="0" smtClean="0"/>
              <a:t>7)</a:t>
            </a:r>
            <a:r>
              <a:rPr lang="zh-CN" altLang="en-US" b="1" dirty="0" smtClean="0"/>
              <a:t>相关实验</a:t>
            </a:r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本课程学习目标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53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3726530" y="2765810"/>
            <a:ext cx="557438" cy="576064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电机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1)</a:t>
            </a:r>
            <a:r>
              <a:rPr lang="zh-CN" altLang="en-US" b="1" dirty="0"/>
              <a:t>了解无人机基本组成及</a:t>
            </a:r>
            <a:r>
              <a:rPr lang="zh-CN" altLang="en-US" b="1" dirty="0" smtClean="0"/>
              <a:t>原理</a:t>
            </a:r>
            <a:endParaRPr lang="zh-CN" altLang="en-US" dirty="0"/>
          </a:p>
        </p:txBody>
      </p:sp>
      <p:pic>
        <p:nvPicPr>
          <p:cNvPr id="1026" name="Picture 2" descr="C:\Users\CC\Desktop\tim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5090"/>
            <a:ext cx="2339752" cy="146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33356" y="1340768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头脑风暴</a:t>
            </a:r>
            <a:r>
              <a:rPr lang="en-US" altLang="zh-CN" b="1" dirty="0" smtClean="0">
                <a:solidFill>
                  <a:srgbClr val="C00000"/>
                </a:solidFill>
              </a:rPr>
              <a:t>-</a:t>
            </a:r>
            <a:r>
              <a:rPr lang="zh-CN" altLang="en-US" b="1" dirty="0" smtClean="0">
                <a:solidFill>
                  <a:srgbClr val="C00000"/>
                </a:solidFill>
              </a:rPr>
              <a:t>设计一个无人机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3" name="十字箭头 12"/>
          <p:cNvSpPr/>
          <p:nvPr/>
        </p:nvSpPr>
        <p:spPr>
          <a:xfrm>
            <a:off x="2995808" y="2068832"/>
            <a:ext cx="1216152" cy="1216152"/>
          </a:xfrm>
          <a:prstGeom prst="quadArrow">
            <a:avLst>
              <a:gd name="adj1" fmla="val 6746"/>
              <a:gd name="adj2" fmla="val 11759"/>
              <a:gd name="adj3" fmla="val 3180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>
            <a:off x="6308176" y="1988840"/>
            <a:ext cx="1216152" cy="1216152"/>
          </a:xfrm>
          <a:prstGeom prst="quadArrow">
            <a:avLst>
              <a:gd name="adj1" fmla="val 6746"/>
              <a:gd name="adj2" fmla="val 11759"/>
              <a:gd name="adj3" fmla="val 3180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>
            <a:off x="3158450" y="5329096"/>
            <a:ext cx="1216152" cy="1216152"/>
          </a:xfrm>
          <a:prstGeom prst="quadArrow">
            <a:avLst>
              <a:gd name="adj1" fmla="val 6746"/>
              <a:gd name="adj2" fmla="val 11759"/>
              <a:gd name="adj3" fmla="val 3180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>
            <a:off x="6410375" y="5284332"/>
            <a:ext cx="1216152" cy="1216152"/>
          </a:xfrm>
          <a:prstGeom prst="quadArrow">
            <a:avLst>
              <a:gd name="adj1" fmla="val 6746"/>
              <a:gd name="adj2" fmla="val 11759"/>
              <a:gd name="adj3" fmla="val 3180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932366" y="20608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桨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08830" y="20840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桨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30093" y="61759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桨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74471" y="61311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桨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6236168" y="2703366"/>
            <a:ext cx="557438" cy="576064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电机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3851920" y="5257088"/>
            <a:ext cx="557438" cy="576064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电机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6338367" y="5184847"/>
            <a:ext cx="557438" cy="576064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电机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 rot="2409395">
            <a:off x="4106366" y="3348554"/>
            <a:ext cx="749077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电调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 rot="2409395">
            <a:off x="5800725" y="4932730"/>
            <a:ext cx="749077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电调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 rot="18737080">
            <a:off x="5719113" y="3343048"/>
            <a:ext cx="749077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电调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 rot="18737080">
            <a:off x="4198961" y="4955112"/>
            <a:ext cx="749077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电调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4716016" y="3645024"/>
            <a:ext cx="1258492" cy="129614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处理器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410375" y="3832029"/>
            <a:ext cx="412579" cy="88924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传感器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895487" y="3827012"/>
            <a:ext cx="412579" cy="8892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电台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691448" y="3835896"/>
            <a:ext cx="412579" cy="8892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遥控器</a:t>
            </a:r>
            <a:endParaRPr lang="zh-CN" altLang="en-US" dirty="0"/>
          </a:p>
        </p:txBody>
      </p:sp>
      <p:sp>
        <p:nvSpPr>
          <p:cNvPr id="34" name="左右箭头 33"/>
          <p:cNvSpPr/>
          <p:nvPr/>
        </p:nvSpPr>
        <p:spPr>
          <a:xfrm>
            <a:off x="3104027" y="4180067"/>
            <a:ext cx="746222" cy="200906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84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3" grpId="0" animBg="1"/>
      <p:bldP spid="15" grpId="0" animBg="1"/>
      <p:bldP spid="16" grpId="0" animBg="1"/>
      <p:bldP spid="17" grpId="0" animBg="1"/>
      <p:bldP spid="14" grpId="0"/>
      <p:bldP spid="19" grpId="0"/>
      <p:bldP spid="20" grpId="0"/>
      <p:bldP spid="21" grpId="0"/>
      <p:bldP spid="23" grpId="0" animBg="1"/>
      <p:bldP spid="24" grpId="0" animBg="1"/>
      <p:bldP spid="25" grpId="0" animBg="1"/>
      <p:bldP spid="22" grpId="0" animBg="1"/>
      <p:bldP spid="27" grpId="0" animBg="1"/>
      <p:bldP spid="28" grpId="0" animBg="1"/>
      <p:bldP spid="29" grpId="0" animBg="1"/>
      <p:bldP spid="26" grpId="0" animBg="1"/>
      <p:bldP spid="30" grpId="0" animBg="1"/>
      <p:bldP spid="32" grpId="0" animBg="1"/>
      <p:bldP spid="33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1)</a:t>
            </a:r>
            <a:r>
              <a:rPr lang="zh-CN" altLang="en-US" b="1" dirty="0"/>
              <a:t>了解无人机基本组成及原理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63888" y="3578831"/>
            <a:ext cx="165618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处理器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 smtClean="0">
                <a:latin typeface="+mj-ea"/>
                <a:ea typeface="+mj-ea"/>
              </a:rPr>
              <a:t>STM32F427</a:t>
            </a:r>
          </a:p>
          <a:p>
            <a:pPr algn="ctr"/>
            <a:r>
              <a:rPr lang="en-US" altLang="zh-CN" b="1" dirty="0" smtClean="0">
                <a:latin typeface="+mj-ea"/>
                <a:ea typeface="+mj-ea"/>
              </a:rPr>
              <a:t>STM32F103</a:t>
            </a:r>
          </a:p>
          <a:p>
            <a:pPr algn="ctr"/>
            <a:r>
              <a:rPr lang="en-US" altLang="zh-CN" b="1" dirty="0" smtClean="0">
                <a:latin typeface="+mj-ea"/>
                <a:ea typeface="+mj-ea"/>
              </a:rPr>
              <a:t>STC12C5A…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20072" y="3578831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传感器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/>
              <a:t>加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角速度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磁罗盘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GPS</a:t>
            </a:r>
          </a:p>
        </p:txBody>
      </p:sp>
      <p:sp>
        <p:nvSpPr>
          <p:cNvPr id="7" name="矩形 6"/>
          <p:cNvSpPr/>
          <p:nvPr/>
        </p:nvSpPr>
        <p:spPr>
          <a:xfrm>
            <a:off x="683568" y="3559142"/>
            <a:ext cx="6480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桨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75656" y="3559142"/>
            <a:ext cx="6480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电机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67744" y="3566715"/>
            <a:ext cx="6480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电调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948264" y="3580913"/>
            <a:ext cx="648072" cy="1222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接收机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884368" y="3580914"/>
            <a:ext cx="648072" cy="1222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遥控器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83568" y="3896335"/>
            <a:ext cx="6480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桨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75656" y="3896335"/>
            <a:ext cx="6480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电机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267744" y="3903908"/>
            <a:ext cx="6480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电调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83568" y="4221088"/>
            <a:ext cx="6480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桨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475656" y="4221088"/>
            <a:ext cx="6480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电机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267744" y="4228661"/>
            <a:ext cx="6480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电调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91952" y="4573555"/>
            <a:ext cx="6480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桨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484040" y="4573555"/>
            <a:ext cx="6480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电机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276128" y="4581128"/>
            <a:ext cx="6480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电调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51520" y="1916832"/>
            <a:ext cx="8640960" cy="4752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C:\Users\CC\Desktop\u=3900601991,4240558121&amp;fm=27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51" y="1909272"/>
            <a:ext cx="2460449" cy="246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C\Desktop\timg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630" y="1909272"/>
            <a:ext cx="2400858" cy="240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CC\Desktop\u=2724121695,3677875577&amp;fm=27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51013"/>
            <a:ext cx="3425366" cy="206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CC\Desktop\u=3689566240,2400196921&amp;fm=27&amp;gp=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483" y="4475802"/>
            <a:ext cx="3043338" cy="189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CC\Desktop\u=3128722337,4150088775&amp;fm=27&amp;gp=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103" y="4478619"/>
            <a:ext cx="1883897" cy="194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CC\Desktop\timg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0" y="4166774"/>
            <a:ext cx="2141690" cy="235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CC\Desktop\u=60873142,2397504956&amp;fm=27&amp;gp=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94727">
            <a:off x="6924813" y="4594253"/>
            <a:ext cx="2381249" cy="14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CC\Desktop\timg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78484"/>
            <a:ext cx="7226300" cy="58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64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无人机</a:t>
            </a:r>
            <a:r>
              <a:rPr lang="zh-CN" altLang="en-US" b="1" dirty="0" smtClean="0"/>
              <a:t>状态参数</a:t>
            </a:r>
            <a:endParaRPr lang="zh-CN" altLang="en-US" dirty="0"/>
          </a:p>
        </p:txBody>
      </p:sp>
      <p:pic>
        <p:nvPicPr>
          <p:cNvPr id="3074" name="Picture 2" descr="C:\Users\CC\Desktop\005Mjz5Yzy73Ac0rsn32d&amp;69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03" y="2348881"/>
            <a:ext cx="2991327" cy="240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CC\Desktop\timg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632" y="2276872"/>
            <a:ext cx="3312368" cy="264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CC\Desktop\d4628535e5dde71181ef19e0aeefce1b9d1661e2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307971"/>
            <a:ext cx="3030040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4653136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俯仰角</a:t>
            </a:r>
            <a:r>
              <a:rPr lang="en-US" altLang="zh-CN" dirty="0" smtClean="0"/>
              <a:t>PITCH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49466" y="4653136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翻滚角</a:t>
            </a:r>
            <a:r>
              <a:rPr lang="en-US" altLang="zh-CN" dirty="0" smtClean="0"/>
              <a:t>ROLL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85540" y="4653136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偏航角</a:t>
            </a:r>
            <a:r>
              <a:rPr lang="en-US" altLang="zh-CN" dirty="0" smtClean="0"/>
              <a:t>YAW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08325" y="2123305"/>
            <a:ext cx="352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个姿态角</a:t>
            </a:r>
            <a:r>
              <a:rPr lang="en-US" altLang="zh-CN" b="1" dirty="0" smtClean="0"/>
              <a:t>+</a:t>
            </a:r>
            <a:r>
              <a:rPr lang="en-US" altLang="zh-CN" b="1" dirty="0" smtClean="0">
                <a:solidFill>
                  <a:srgbClr val="C00000"/>
                </a:solidFill>
              </a:rPr>
              <a:t>3</a:t>
            </a:r>
            <a:r>
              <a:rPr lang="zh-CN" altLang="en-US" b="1" dirty="0">
                <a:solidFill>
                  <a:srgbClr val="C00000"/>
                </a:solidFill>
              </a:rPr>
              <a:t>轴</a:t>
            </a:r>
            <a:r>
              <a:rPr lang="zh-CN" altLang="en-US" b="1" dirty="0" smtClean="0">
                <a:solidFill>
                  <a:srgbClr val="C00000"/>
                </a:solidFill>
              </a:rPr>
              <a:t>加速度</a:t>
            </a:r>
            <a:r>
              <a:rPr lang="en-US" altLang="zh-CN" b="1" dirty="0" smtClean="0"/>
              <a:t>+</a:t>
            </a:r>
            <a:r>
              <a:rPr lang="en-US" altLang="zh-CN" b="1" dirty="0" smtClean="0">
                <a:solidFill>
                  <a:srgbClr val="00B0F0"/>
                </a:solidFill>
              </a:rPr>
              <a:t>3</a:t>
            </a:r>
            <a:r>
              <a:rPr lang="zh-CN" altLang="en-US" b="1" dirty="0">
                <a:solidFill>
                  <a:srgbClr val="00B0F0"/>
                </a:solidFill>
              </a:rPr>
              <a:t>轴</a:t>
            </a:r>
            <a:r>
              <a:rPr lang="zh-CN" altLang="en-US" b="1" dirty="0" smtClean="0">
                <a:solidFill>
                  <a:srgbClr val="00B0F0"/>
                </a:solidFill>
              </a:rPr>
              <a:t>角速度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5517231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轴加速度</a:t>
            </a:r>
            <a:r>
              <a:rPr lang="en-US" altLang="zh-CN" dirty="0" smtClean="0"/>
              <a:t>-</a:t>
            </a:r>
            <a:r>
              <a:rPr lang="zh-CN" altLang="en-US" dirty="0" smtClean="0"/>
              <a:t>沿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个轴的加速度值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轴角速度</a:t>
            </a:r>
            <a:r>
              <a:rPr lang="en-US" altLang="zh-CN" dirty="0" smtClean="0"/>
              <a:t>-</a:t>
            </a:r>
            <a:r>
              <a:rPr lang="zh-CN" altLang="en-US" dirty="0" smtClean="0"/>
              <a:t>沿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个轴旋转的角速度值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28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1)</a:t>
            </a:r>
            <a:r>
              <a:rPr lang="zh-CN" altLang="en-US" b="1" dirty="0" smtClean="0"/>
              <a:t>获取当前无人机状态信息</a:t>
            </a:r>
            <a:endParaRPr lang="en-US" altLang="zh-CN" b="1" dirty="0" smtClean="0"/>
          </a:p>
          <a:p>
            <a:r>
              <a:rPr lang="en-US" altLang="zh-CN" b="1" dirty="0" smtClean="0"/>
              <a:t>2)</a:t>
            </a:r>
            <a:r>
              <a:rPr lang="zh-CN" altLang="en-US" b="1" dirty="0" smtClean="0"/>
              <a:t>对当前无人机状态信息进行滤波与解算得出姿态角等数据</a:t>
            </a:r>
            <a:endParaRPr lang="en-US" altLang="zh-CN" b="1" dirty="0" smtClean="0"/>
          </a:p>
          <a:p>
            <a:r>
              <a:rPr lang="en-US" altLang="zh-CN" b="1" dirty="0" smtClean="0"/>
              <a:t>3)</a:t>
            </a:r>
            <a:r>
              <a:rPr lang="zh-CN" altLang="en-US" b="1" dirty="0" smtClean="0"/>
              <a:t>由接收机获取飞手期望的无人机状态信息</a:t>
            </a:r>
            <a:endParaRPr lang="en-US" altLang="zh-CN" b="1" dirty="0"/>
          </a:p>
          <a:p>
            <a:r>
              <a:rPr lang="en-US" altLang="zh-CN" b="1" dirty="0" smtClean="0"/>
              <a:t>4)</a:t>
            </a:r>
            <a:r>
              <a:rPr lang="zh-CN" altLang="en-US" b="1" dirty="0" smtClean="0"/>
              <a:t>对当前与期望的无人机状态信息进行串级</a:t>
            </a:r>
            <a:r>
              <a:rPr lang="en-US" altLang="zh-CN" b="1" dirty="0" smtClean="0"/>
              <a:t>PID</a:t>
            </a:r>
            <a:r>
              <a:rPr lang="zh-CN" altLang="en-US" b="1" dirty="0" smtClean="0"/>
              <a:t>计算</a:t>
            </a:r>
            <a:endParaRPr lang="en-US" altLang="zh-CN" b="1" dirty="0" smtClean="0"/>
          </a:p>
          <a:p>
            <a:r>
              <a:rPr lang="en-US" altLang="zh-CN" b="1" dirty="0" smtClean="0"/>
              <a:t>5)</a:t>
            </a:r>
            <a:r>
              <a:rPr lang="zh-CN" altLang="en-US" b="1" dirty="0" smtClean="0"/>
              <a:t>将计算结果以</a:t>
            </a:r>
            <a:r>
              <a:rPr lang="en-US" altLang="zh-CN" b="1" dirty="0" smtClean="0"/>
              <a:t>PWM</a:t>
            </a:r>
            <a:r>
              <a:rPr lang="zh-CN" altLang="en-US" b="1" dirty="0" smtClean="0"/>
              <a:t>波的方式输出到电调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用以控制电机转速</a:t>
            </a:r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飞控基本原理与方法</a:t>
            </a:r>
            <a:r>
              <a:rPr lang="en-US" altLang="zh-CN" dirty="0" smtClean="0"/>
              <a:t>-5</a:t>
            </a:r>
            <a:r>
              <a:rPr lang="zh-CN" altLang="en-US" dirty="0" smtClean="0"/>
              <a:t>步法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8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772816"/>
            <a:ext cx="7408333" cy="4353347"/>
          </a:xfrm>
        </p:spPr>
        <p:txBody>
          <a:bodyPr/>
          <a:lstStyle/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轴加速度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必须</a:t>
            </a:r>
            <a:r>
              <a:rPr lang="en-US" altLang="zh-CN" b="1" dirty="0" smtClean="0"/>
              <a:t>)</a:t>
            </a:r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轴角速度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必须</a:t>
            </a:r>
            <a:r>
              <a:rPr lang="en-US" altLang="zh-CN" b="1" dirty="0" smtClean="0"/>
              <a:t>)</a:t>
            </a:r>
          </a:p>
          <a:p>
            <a:pPr marL="0" indent="0">
              <a:buNone/>
            </a:pPr>
            <a:endParaRPr lang="en-US" altLang="zh-CN" b="1" dirty="0" smtClean="0"/>
          </a:p>
          <a:p>
            <a:r>
              <a:rPr lang="en-US" altLang="zh-CN" b="1" dirty="0" smtClean="0"/>
              <a:t>GPS</a:t>
            </a:r>
            <a:r>
              <a:rPr lang="zh-CN" altLang="en-US" b="1" dirty="0" smtClean="0"/>
              <a:t>经纬度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可选</a:t>
            </a:r>
            <a:r>
              <a:rPr lang="en-US" altLang="zh-CN" b="1" dirty="0" smtClean="0"/>
              <a:t>)</a:t>
            </a:r>
          </a:p>
          <a:p>
            <a:r>
              <a:rPr lang="zh-CN" altLang="en-US" b="1" dirty="0" smtClean="0"/>
              <a:t>气压计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超声波测量高度值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可选</a:t>
            </a:r>
            <a:r>
              <a:rPr lang="en-US" altLang="zh-CN" b="1" dirty="0" smtClean="0"/>
              <a:t>)</a:t>
            </a:r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轴磁罗盘角度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可选</a:t>
            </a:r>
            <a:r>
              <a:rPr lang="en-US" altLang="zh-CN" b="1" dirty="0" smtClean="0"/>
              <a:t>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飞控基本原理与方法</a:t>
            </a:r>
            <a:r>
              <a:rPr lang="en-US" altLang="zh-CN" dirty="0"/>
              <a:t>-5</a:t>
            </a:r>
            <a:r>
              <a:rPr lang="zh-CN" altLang="en-US" dirty="0" smtClean="0"/>
              <a:t>步法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700" b="1" dirty="0" smtClean="0">
                <a:solidFill>
                  <a:srgbClr val="C00000"/>
                </a:solidFill>
              </a:rPr>
              <a:t>1</a:t>
            </a:r>
            <a:r>
              <a:rPr lang="en-US" altLang="zh-CN" sz="2700" b="1" dirty="0">
                <a:solidFill>
                  <a:srgbClr val="C00000"/>
                </a:solidFill>
              </a:rPr>
              <a:t>)</a:t>
            </a:r>
            <a:r>
              <a:rPr lang="zh-CN" altLang="en-US" sz="2700" b="1" dirty="0">
                <a:solidFill>
                  <a:srgbClr val="C00000"/>
                </a:solidFill>
              </a:rPr>
              <a:t>获取当前无人机状态</a:t>
            </a:r>
            <a:r>
              <a:rPr lang="zh-CN" altLang="en-US" sz="2700" b="1" dirty="0" smtClean="0">
                <a:solidFill>
                  <a:srgbClr val="C00000"/>
                </a:solidFill>
              </a:rPr>
              <a:t>信息</a:t>
            </a:r>
            <a:endParaRPr lang="zh-CN" altLang="en-US" sz="27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02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9592" y="4077072"/>
            <a:ext cx="7408333" cy="2121099"/>
          </a:xfrm>
        </p:spPr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常用滤波及姿态解算方法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1)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一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二阶互补</a:t>
            </a:r>
            <a:endParaRPr lang="en-US" altLang="zh-CN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2)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四元数</a:t>
            </a:r>
            <a:endParaRPr lang="en-US" altLang="zh-CN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3)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卡尔曼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飞控基本原理与方法</a:t>
            </a:r>
            <a:r>
              <a:rPr lang="en-US" altLang="zh-CN" dirty="0"/>
              <a:t>-5</a:t>
            </a:r>
            <a:r>
              <a:rPr lang="zh-CN" altLang="en-US" dirty="0" smtClean="0"/>
              <a:t>步法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800" b="1" dirty="0">
                <a:solidFill>
                  <a:srgbClr val="C00000"/>
                </a:solidFill>
              </a:rPr>
              <a:t>2)</a:t>
            </a:r>
            <a:r>
              <a:rPr lang="zh-CN" altLang="en-US" sz="2800" b="1" dirty="0">
                <a:solidFill>
                  <a:srgbClr val="C00000"/>
                </a:solidFill>
              </a:rPr>
              <a:t>对当前无人机状态信息进行滤波与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解算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533" y="2795815"/>
            <a:ext cx="1630575" cy="1477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/>
              <a:t>3</a:t>
            </a:r>
            <a:r>
              <a:rPr lang="zh-CN" altLang="en-US" b="1" dirty="0"/>
              <a:t>轴</a:t>
            </a:r>
            <a:r>
              <a:rPr lang="zh-CN" altLang="en-US" b="1" dirty="0" smtClean="0"/>
              <a:t>加速度</a:t>
            </a:r>
            <a:endParaRPr lang="en-US" altLang="zh-CN" b="1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/>
              <a:t>轴角</a:t>
            </a:r>
            <a:r>
              <a:rPr lang="zh-CN" altLang="en-US" b="1" dirty="0" smtClean="0"/>
              <a:t>速度</a:t>
            </a:r>
            <a:endParaRPr lang="en-US" altLang="zh-CN" b="1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/>
              <a:t>轴磁</a:t>
            </a:r>
            <a:r>
              <a:rPr lang="zh-CN" altLang="en-US" b="1" dirty="0" smtClean="0"/>
              <a:t>罗盘</a:t>
            </a:r>
            <a:endParaRPr lang="en-US" altLang="zh-CN" b="1" dirty="0" smtClean="0"/>
          </a:p>
          <a:p>
            <a:r>
              <a:rPr lang="en-US" altLang="zh-CN" b="1" dirty="0" smtClean="0"/>
              <a:t>GPS</a:t>
            </a:r>
            <a:r>
              <a:rPr lang="zh-CN" altLang="en-US" b="1" dirty="0" smtClean="0"/>
              <a:t>位置</a:t>
            </a:r>
            <a:endParaRPr lang="en-US" altLang="zh-CN" b="1" dirty="0" smtClean="0"/>
          </a:p>
          <a:p>
            <a:r>
              <a:rPr lang="zh-CN" altLang="en-US" b="1" dirty="0" smtClean="0"/>
              <a:t>气压计</a:t>
            </a:r>
            <a:r>
              <a:rPr lang="en-US" altLang="zh-CN" b="1" dirty="0"/>
              <a:t>/</a:t>
            </a:r>
            <a:r>
              <a:rPr lang="zh-CN" altLang="en-US" b="1" dirty="0"/>
              <a:t>超声波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63108" y="2961277"/>
            <a:ext cx="3446713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无人机姿态角</a:t>
            </a:r>
            <a:r>
              <a:rPr lang="en-US" altLang="zh-CN" b="1" dirty="0">
                <a:solidFill>
                  <a:srgbClr val="FF0000"/>
                </a:solidFill>
              </a:rPr>
              <a:t>(PITCH/ROLL/YAW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经纬度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海拔高度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当前油门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2623108" y="3242922"/>
            <a:ext cx="1440000" cy="3600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08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127</TotalTime>
  <Words>687</Words>
  <Application>Microsoft Office PowerPoint</Application>
  <PresentationFormat>全屏显示(4:3)</PresentationFormat>
  <Paragraphs>119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波形</vt:lpstr>
      <vt:lpstr>无人机原理及实现</vt:lpstr>
      <vt:lpstr>无人机知识深度</vt:lpstr>
      <vt:lpstr>本课程学习目标</vt:lpstr>
      <vt:lpstr>1)了解无人机基本组成及原理</vt:lpstr>
      <vt:lpstr>1)了解无人机基本组成及原理</vt:lpstr>
      <vt:lpstr>无人机状态参数</vt:lpstr>
      <vt:lpstr>飞控基本原理与方法-5步法</vt:lpstr>
      <vt:lpstr>飞控基本原理与方法-5步法 1)获取当前无人机状态信息</vt:lpstr>
      <vt:lpstr>飞控基本原理与方法-5步法 2)对当前无人机状态信息进行滤波与解算</vt:lpstr>
      <vt:lpstr>飞控基本原理与方法-5步法 3)由接收机获取飞手期望的无人机状态信息</vt:lpstr>
      <vt:lpstr>飞控基本原理与方法-5步法 4)对当前与期望的无人机状态信息进行串级PID计算</vt:lpstr>
      <vt:lpstr>飞控基本原理与方法-5步法 5)将计算结果以PWM波的方式输出到电调</vt:lpstr>
      <vt:lpstr>实验一 观察无人机姿态信息</vt:lpstr>
      <vt:lpstr>实验二 调节串行PID参数</vt:lpstr>
      <vt:lpstr>实验三观察电机转速</vt:lpstr>
      <vt:lpstr>课后可选实验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CC</dc:creator>
  <cp:lastModifiedBy>CC</cp:lastModifiedBy>
  <cp:revision>38</cp:revision>
  <dcterms:created xsi:type="dcterms:W3CDTF">2017-11-04T12:46:10Z</dcterms:created>
  <dcterms:modified xsi:type="dcterms:W3CDTF">2017-11-04T15:02:21Z</dcterms:modified>
</cp:coreProperties>
</file>