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Layouts/slideLayout28.xml" ContentType="application/vnd.openxmlformats-officedocument.presentationml.slideLayout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4291" r:id="rId1"/>
    <p:sldMasterId id="2147484344" r:id="rId2"/>
  </p:sldMasterIdLst>
  <p:notesMasterIdLst>
    <p:notesMasterId r:id="rId13"/>
  </p:notesMasterIdLst>
  <p:handoutMasterIdLst>
    <p:handoutMasterId r:id="rId14"/>
  </p:handoutMasterIdLst>
  <p:sldIdLst>
    <p:sldId id="270" r:id="rId3"/>
    <p:sldId id="271" r:id="rId4"/>
    <p:sldId id="276" r:id="rId5"/>
    <p:sldId id="277" r:id="rId6"/>
    <p:sldId id="288" r:id="rId7"/>
    <p:sldId id="287" r:id="rId8"/>
    <p:sldId id="289" r:id="rId9"/>
    <p:sldId id="285" r:id="rId10"/>
    <p:sldId id="286" r:id="rId11"/>
    <p:sldId id="269" r:id="rId12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056" y="-11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D11FCC-9B74-6D48-95EA-250588731AA5}" type="datetime1">
              <a:rPr lang="en-US"/>
              <a:pPr>
                <a:defRPr/>
              </a:pPr>
              <a:t>1/13/14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DA75FA-ED2F-FE45-B804-477761835D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70693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BB01DDB-9209-5D4F-B5DD-3C4DFE56EC3E}" type="datetime1">
              <a:rPr lang="en-US"/>
              <a:pPr>
                <a:defRPr/>
              </a:pPr>
              <a:t>1/13/14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1921B22-AD75-7749-956D-0DACC7D13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46372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Geneva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84" charset="-128"/>
        <a:cs typeface="Geneva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84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-brightcov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039813"/>
            <a:ext cx="3627437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2"/>
          <p:cNvSpPr>
            <a:spLocks noGrp="1"/>
          </p:cNvSpPr>
          <p:nvPr>
            <p:ph type="title"/>
          </p:nvPr>
        </p:nvSpPr>
        <p:spPr>
          <a:xfrm>
            <a:off x="866775" y="3717999"/>
            <a:ext cx="15594013" cy="162401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66775" y="5341938"/>
            <a:ext cx="13563963" cy="716024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7249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22146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49352" y="4909720"/>
            <a:ext cx="9008728" cy="647823"/>
          </a:xfrm>
          <a:prstGeom prst="rect">
            <a:avLst/>
          </a:prstGeom>
        </p:spPr>
        <p:txBody>
          <a:bodyPr vert="horz" lIns="173279" tIns="86639" rIns="173279" bIns="86639"/>
          <a:lstStyle>
            <a:lvl1pPr>
              <a:defRPr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198358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Green 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351" y="2454875"/>
            <a:ext cx="13043804" cy="2545115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938126" y="4999970"/>
            <a:ext cx="12357116" cy="2637373"/>
          </a:xfrm>
          <a:prstGeom prst="rect">
            <a:avLst/>
          </a:prstGeom>
        </p:spPr>
        <p:txBody>
          <a:bodyPr vert="horz" lIns="173266" tIns="86638" rIns="173266" bIns="86638"/>
          <a:lstStyle>
            <a:lvl1pPr>
              <a:defRPr sz="2700" b="1" cap="all">
                <a:solidFill>
                  <a:srgbClr val="FFFFFF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603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1989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9748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49352" y="4909720"/>
            <a:ext cx="9008728" cy="647823"/>
          </a:xfrm>
          <a:prstGeom prst="rect">
            <a:avLst/>
          </a:prstGeom>
        </p:spPr>
        <p:txBody>
          <a:bodyPr vert="horz" lIns="173279" tIns="86639" rIns="173279" bIns="86639"/>
          <a:lstStyle>
            <a:lvl1pPr>
              <a:defRPr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1983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Green 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351" y="2454875"/>
            <a:ext cx="13043804" cy="2545115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938126" y="4999970"/>
            <a:ext cx="12357116" cy="2637373"/>
          </a:xfrm>
          <a:prstGeom prst="rect">
            <a:avLst/>
          </a:prstGeom>
        </p:spPr>
        <p:txBody>
          <a:bodyPr vert="horz" lIns="173266" tIns="86638" rIns="173266" bIns="86638"/>
          <a:lstStyle>
            <a:lvl1pPr>
              <a:defRPr sz="2700" b="1" cap="all">
                <a:solidFill>
                  <a:srgbClr val="FFFFFF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603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Orange 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938126" y="4999969"/>
            <a:ext cx="12357116" cy="2637373"/>
          </a:xfrm>
          <a:prstGeom prst="rect">
            <a:avLst/>
          </a:prstGeom>
        </p:spPr>
        <p:txBody>
          <a:bodyPr vert="horz" lIns="173279" tIns="86639" rIns="173279" bIns="86639"/>
          <a:lstStyle>
            <a:lvl1pPr>
              <a:defRPr sz="2700" b="1" cap="all">
                <a:solidFill>
                  <a:srgbClr val="FFFFFF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1056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42" y="9344027"/>
            <a:ext cx="1997076" cy="296473"/>
          </a:xfrm>
          <a:prstGeom prst="rect">
            <a:avLst/>
          </a:prstGeom>
          <a:noFill/>
          <a:ln>
            <a:noFill/>
          </a:ln>
          <a:extLst/>
        </p:spPr>
        <p:txBody>
          <a:bodyPr lIns="91438" tIns="45719" rIns="91438" bIns="45719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300" dirty="0" smtClean="0">
                <a:solidFill>
                  <a:srgbClr val="FBFCFF"/>
                </a:solidFill>
              </a:rPr>
              <a:t>© 2012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291" y="300042"/>
            <a:ext cx="14489111" cy="1449387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9" y="1911090"/>
            <a:ext cx="15877477" cy="6202363"/>
          </a:xfrm>
          <a:prstGeom prst="rect">
            <a:avLst/>
          </a:prstGeom>
        </p:spPr>
        <p:txBody>
          <a:bodyPr lIns="91438" tIns="45719" rIns="91438" bIns="4571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593725" y="9242429"/>
            <a:ext cx="676275" cy="519112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8" y="9242429"/>
            <a:ext cx="5487988" cy="519112"/>
          </a:xfrm>
          <a:prstGeom prst="rect">
            <a:avLst/>
          </a:prstGeom>
        </p:spPr>
        <p:txBody>
          <a:bodyPr lIns="91438" tIns="45719" rIns="91438" bIns="45719"/>
          <a:lstStyle>
            <a:lvl1pPr algn="l">
              <a:defRPr sz="13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47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2" descr="logo-brightcov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039813"/>
            <a:ext cx="3627437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29.xml"/><Relationship Id="rId22" Type="http://schemas.openxmlformats.org/officeDocument/2006/relationships/theme" Target="../theme/theme2.xml"/><Relationship Id="rId23" Type="http://schemas.openxmlformats.org/officeDocument/2006/relationships/image" Target="../media/image8.png"/><Relationship Id="rId24" Type="http://schemas.openxmlformats.org/officeDocument/2006/relationships/image" Target="../media/image9.png"/><Relationship Id="rId25" Type="http://schemas.openxmlformats.org/officeDocument/2006/relationships/image" Target="../media/image10.png"/><Relationship Id="rId26" Type="http://schemas.openxmlformats.org/officeDocument/2006/relationships/image" Target="../media/image11.png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7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2"/>
          <p:cNvSpPr>
            <a:spLocks noGrp="1"/>
          </p:cNvSpPr>
          <p:nvPr>
            <p:ph type="title"/>
          </p:nvPr>
        </p:nvSpPr>
        <p:spPr bwMode="auto">
          <a:xfrm>
            <a:off x="866775" y="3717925"/>
            <a:ext cx="15594013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6" r:id="rId3"/>
    <p:sldLayoutId id="2147484337" r:id="rId4"/>
    <p:sldLayoutId id="2147484338" r:id="rId5"/>
    <p:sldLayoutId id="2147484340" r:id="rId6"/>
    <p:sldLayoutId id="2147484342" r:id="rId7"/>
    <p:sldLayoutId id="2147484343" r:id="rId8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6000" b="1" kern="1200">
          <a:solidFill>
            <a:srgbClr val="595959"/>
          </a:solidFill>
          <a:latin typeface="Arial"/>
          <a:ea typeface="ＭＳ Ｐゴシック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rgbClr val="595959"/>
          </a:solidFill>
          <a:latin typeface="Arial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rgbClr val="595959"/>
          </a:solidFill>
          <a:latin typeface="Arial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rgbClr val="595959"/>
          </a:solidFill>
          <a:latin typeface="Arial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rgbClr val="595959"/>
          </a:solidFill>
          <a:latin typeface="Arial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6000" b="1">
          <a:solidFill>
            <a:srgbClr val="595959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6000" b="1">
          <a:solidFill>
            <a:srgbClr val="595959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6000" b="1">
          <a:solidFill>
            <a:srgbClr val="595959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6000" b="1">
          <a:solidFill>
            <a:srgbClr val="595959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rgbClr val="7F7F7F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7F7F7F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7F7F7F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7F7F7F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rgbClr val="7F7F7F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BFCFF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  <p:sldLayoutId id="2147484356" r:id="rId12"/>
    <p:sldLayoutId id="2147484357" r:id="rId13"/>
    <p:sldLayoutId id="2147484358" r:id="rId14"/>
    <p:sldLayoutId id="2147484359" r:id="rId15"/>
    <p:sldLayoutId id="2147484360" r:id="rId16"/>
    <p:sldLayoutId id="2147484361" r:id="rId17"/>
    <p:sldLayoutId id="2147484362" r:id="rId18"/>
    <p:sldLayoutId id="2147484363" r:id="rId19"/>
    <p:sldLayoutId id="2147484364" r:id="rId20"/>
    <p:sldLayoutId id="2147484365" r:id="rId21"/>
  </p:sldLayoutIdLst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5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6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6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6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data.brightcove.com/analytics-api/videocloud/account/20318290001?from=2014-01-01&amp;to=now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data.brightcove.com/analytics-api/videoclou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solutions.brightcove.com/bcls/analytics-api/aapi-request-builder.html" TargetMode="External"/><Relationship Id="rId3" Type="http://schemas.openxmlformats.org/officeDocument/2006/relationships/hyperlink" Target="http://solutions.brightcove.com/bcls/analytics-api/most-popular-video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49352" y="5943862"/>
            <a:ext cx="9008728" cy="647823"/>
          </a:xfrm>
        </p:spPr>
        <p:txBody>
          <a:bodyPr/>
          <a:lstStyle/>
          <a:p>
            <a:r>
              <a:rPr lang="en-US" dirty="0" smtClean="0"/>
              <a:t>Robert Crooks</a:t>
            </a:r>
          </a:p>
          <a:p>
            <a:r>
              <a:rPr lang="en-US" dirty="0" smtClean="0"/>
              <a:t>Director of Brightcove Learning Services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Brightcove </a:t>
            </a:r>
            <a:r>
              <a:rPr lang="en-US" dirty="0" smtClean="0"/>
              <a:t>Analytics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360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Thank you</a:t>
            </a:r>
          </a:p>
        </p:txBody>
      </p:sp>
      <p:sp>
        <p:nvSpPr>
          <p:cNvPr id="20482" name="Text Placeholder 3"/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dirty="0" smtClean="0">
                <a:latin typeface="Arial" charset="0"/>
              </a:rPr>
              <a:t>rcrooks@brightcove.com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new analytics API</a:t>
            </a:r>
          </a:p>
          <a:p>
            <a:r>
              <a:rPr lang="en-US" dirty="0" smtClean="0"/>
              <a:t>Analytics API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8627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The</a:t>
            </a:r>
            <a:r>
              <a:rPr lang="en-US" dirty="0" smtClean="0">
                <a:latin typeface="Arial" charset="0"/>
                <a:ea typeface="ＭＳ Ｐゴシック" charset="0"/>
              </a:rPr>
              <a:t> New Analytics </a:t>
            </a:r>
            <a:r>
              <a:rPr lang="en-US" dirty="0" smtClean="0">
                <a:latin typeface="Arial" charset="0"/>
                <a:ea typeface="ＭＳ Ｐゴシック" charset="0"/>
              </a:rPr>
              <a:t>API</a:t>
            </a:r>
            <a:endParaRPr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Analytics API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REST-based API that you can access from any programming language/application</a:t>
            </a:r>
          </a:p>
          <a:p>
            <a:r>
              <a:rPr lang="en-US" dirty="0" smtClean="0"/>
              <a:t>Allows you to retrieve the data directly and use it in any way you like</a:t>
            </a:r>
          </a:p>
          <a:p>
            <a:r>
              <a:rPr lang="en-US" dirty="0" smtClean="0"/>
              <a:t>Provides account rollups and detailed reports</a:t>
            </a:r>
          </a:p>
          <a:p>
            <a:r>
              <a:rPr lang="en-US" dirty="0" smtClean="0"/>
              <a:t>Multiple dimensions and filters to allow you to retrieve just the data you want</a:t>
            </a:r>
          </a:p>
          <a:p>
            <a:endParaRPr lang="en-US" dirty="0" smtClean="0"/>
          </a:p>
          <a:p>
            <a:r>
              <a:rPr lang="en-US" dirty="0" smtClean="0"/>
              <a:t>Sample request:</a:t>
            </a:r>
          </a:p>
          <a:p>
            <a:pPr lvl="1">
              <a:buNone/>
            </a:pPr>
            <a:endParaRPr lang="en-US" dirty="0" smtClean="0">
              <a:hlinkClick r:id="rId2"/>
            </a:endParaRPr>
          </a:p>
          <a:p>
            <a:pPr>
              <a:buNone/>
            </a:pPr>
            <a:r>
              <a:rPr lang="en-US" sz="2000" dirty="0" smtClean="0">
                <a:latin typeface="Monaco"/>
                <a:cs typeface="Monaco"/>
                <a:hlinkClick r:id="rId2"/>
              </a:rPr>
              <a:t>https://data.brightcove.com/analytics-api/videocloud/account/20318290001?from=2014-01-01&amp;to=now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739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URL and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URL:</a:t>
            </a:r>
          </a:p>
          <a:p>
            <a:pPr lvl="1"/>
            <a:r>
              <a:rPr lang="en-US" dirty="0" smtClean="0">
                <a:latin typeface="Monaco"/>
                <a:cs typeface="Monaco"/>
                <a:hlinkClick r:id="rId2"/>
              </a:rPr>
              <a:t>https://data.brightcove.com/analytics-api/</a:t>
            </a:r>
            <a:r>
              <a:rPr lang="en-US" dirty="0" smtClean="0">
                <a:latin typeface="Monaco"/>
                <a:cs typeface="Monaco"/>
                <a:hlinkClick r:id="rId2"/>
              </a:rPr>
              <a:t>videocloud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+mj-lt"/>
                <a:cs typeface="Monaco"/>
              </a:rPr>
              <a:t>Authorization via OAuth2 Bearer token</a:t>
            </a:r>
          </a:p>
          <a:p>
            <a:pPr lvl="1"/>
            <a:r>
              <a:rPr lang="en-US" dirty="0" smtClean="0">
                <a:latin typeface="+mj-lt"/>
                <a:cs typeface="Monaco"/>
              </a:rPr>
              <a:t>Passed as request header: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  <a:latin typeface="Monaco"/>
                <a:cs typeface="Monaco"/>
              </a:rPr>
              <a:t>Authorization: Bearer 15075c51ae4b0af095c9a619a</a:t>
            </a:r>
            <a:endParaRPr lang="en-US" dirty="0">
              <a:solidFill>
                <a:srgbClr val="FF6600"/>
              </a:solidFill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data buckets you can query and/or filter on</a:t>
            </a:r>
          </a:p>
          <a:p>
            <a:r>
              <a:rPr lang="en-US" dirty="0" smtClean="0"/>
              <a:t>Query dimensions:</a:t>
            </a:r>
          </a:p>
          <a:p>
            <a:pPr lvl="1"/>
            <a:r>
              <a:rPr lang="en-US" sz="2000" dirty="0" smtClean="0">
                <a:solidFill>
                  <a:srgbClr val="FF6600"/>
                </a:solidFill>
                <a:latin typeface="Monaco"/>
                <a:cs typeface="Monaco"/>
              </a:rPr>
              <a:t>&amp;dimensions=player,video</a:t>
            </a:r>
          </a:p>
          <a:p>
            <a:r>
              <a:rPr lang="en-US" dirty="0" smtClean="0">
                <a:latin typeface="+mj-lt"/>
                <a:cs typeface="Monaco"/>
              </a:rPr>
              <a:t>Filter on dimensions:</a:t>
            </a:r>
          </a:p>
          <a:p>
            <a:pPr lvl="1"/>
            <a:r>
              <a:rPr lang="en-US" sz="2000" dirty="0" smtClean="0">
                <a:solidFill>
                  <a:srgbClr val="FF6600"/>
                </a:solidFill>
                <a:latin typeface="Monaco"/>
                <a:cs typeface="Monaco"/>
              </a:rPr>
              <a:t>&amp;where=player==12345;video==67890</a:t>
            </a:r>
          </a:p>
          <a:p>
            <a:r>
              <a:rPr lang="en-US" dirty="0" smtClean="0"/>
              <a:t>Returned metrics vary by dimension</a:t>
            </a:r>
          </a:p>
          <a:p>
            <a:r>
              <a:rPr lang="en-US" dirty="0" smtClean="0"/>
              <a:t>(Some) dimensions can be combined</a:t>
            </a:r>
          </a:p>
          <a:p>
            <a:pPr lvl="1"/>
            <a:r>
              <a:rPr lang="en-US" dirty="0" smtClean="0"/>
              <a:t>Dev team doesn't consider this finished or officially supported – don't depend on results not changing</a:t>
            </a:r>
          </a:p>
          <a:p>
            <a:pPr lvl="1"/>
            <a:r>
              <a:rPr lang="en-US" dirty="0" smtClean="0"/>
              <a:t>Returned metrics ≠ sum of returned metrics for all queried dimensions; instead it's more like the smaller of the two sets plus a couple of items from the larger set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video</a:t>
            </a:r>
          </a:p>
          <a:p>
            <a:r>
              <a:rPr lang="en-US" sz="2000" dirty="0" smtClean="0">
                <a:latin typeface="Monaco"/>
                <a:cs typeface="Monaco"/>
              </a:rPr>
              <a:t>player</a:t>
            </a:r>
          </a:p>
          <a:p>
            <a:r>
              <a:rPr lang="en-US" sz="2000" dirty="0" smtClean="0">
                <a:latin typeface="Monaco"/>
                <a:cs typeface="Monaco"/>
              </a:rPr>
              <a:t>account</a:t>
            </a:r>
          </a:p>
          <a:p>
            <a:r>
              <a:rPr lang="en-US" sz="2000" dirty="0" smtClean="0">
                <a:latin typeface="Monaco"/>
                <a:cs typeface="Monaco"/>
              </a:rPr>
              <a:t>day*</a:t>
            </a:r>
          </a:p>
          <a:p>
            <a:r>
              <a:rPr lang="en-US" sz="2000" dirty="0" smtClean="0">
                <a:latin typeface="Monaco"/>
                <a:cs typeface="Monaco"/>
              </a:rPr>
              <a:t>country</a:t>
            </a:r>
          </a:p>
          <a:p>
            <a:r>
              <a:rPr lang="en-US" sz="2000" dirty="0" smtClean="0">
                <a:latin typeface="Monaco"/>
                <a:cs typeface="Monaco"/>
              </a:rPr>
              <a:t>city</a:t>
            </a:r>
          </a:p>
          <a:p>
            <a:r>
              <a:rPr lang="en-US" sz="2000" dirty="0" smtClean="0">
                <a:latin typeface="Monaco"/>
                <a:cs typeface="Monaco"/>
              </a:rPr>
              <a:t>region</a:t>
            </a:r>
          </a:p>
          <a:p>
            <a:r>
              <a:rPr lang="en-US" sz="2000" dirty="0" smtClean="0">
                <a:latin typeface="Monaco"/>
                <a:cs typeface="Monaco"/>
              </a:rPr>
              <a:t>referrer_domain</a:t>
            </a:r>
          </a:p>
          <a:p>
            <a:r>
              <a:rPr lang="en-US" sz="2000" dirty="0" smtClean="0">
                <a:latin typeface="Monaco"/>
                <a:cs typeface="Monaco"/>
              </a:rPr>
              <a:t>source_type</a:t>
            </a:r>
          </a:p>
          <a:p>
            <a:r>
              <a:rPr lang="en-US" sz="2000" dirty="0" smtClean="0">
                <a:latin typeface="Monaco"/>
                <a:cs typeface="Monaco"/>
              </a:rPr>
              <a:t>search_terms</a:t>
            </a:r>
          </a:p>
          <a:p>
            <a:r>
              <a:rPr lang="en-US" sz="2000" dirty="0" smtClean="0">
                <a:latin typeface="Monaco"/>
                <a:cs typeface="Monaco"/>
              </a:rPr>
              <a:t>device_type</a:t>
            </a:r>
          </a:p>
          <a:p>
            <a:r>
              <a:rPr lang="en-US" sz="2000" dirty="0" smtClean="0">
                <a:latin typeface="Monaco"/>
                <a:cs typeface="Monaco"/>
              </a:rPr>
              <a:t>device_os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50346" y="6790014"/>
            <a:ext cx="6663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 The dev team does not  recommend using day as a filter – note that </a:t>
            </a:r>
            <a:r>
              <a:rPr lang="en-US" sz="1600" dirty="0" smtClean="0">
                <a:solidFill>
                  <a:srgbClr val="FF6600"/>
                </a:solidFill>
                <a:latin typeface="Monaco"/>
                <a:cs typeface="Monaco"/>
              </a:rPr>
              <a:t>&amp;where=day==2014-01-01 </a:t>
            </a:r>
            <a:r>
              <a:rPr lang="en-US" sz="2000" dirty="0" smtClean="0"/>
              <a:t>will get you the same results as </a:t>
            </a:r>
            <a:r>
              <a:rPr lang="en-US" sz="1600" dirty="0" smtClean="0">
                <a:solidFill>
                  <a:srgbClr val="FF6600"/>
                </a:solidFill>
                <a:latin typeface="Monaco"/>
                <a:cs typeface="Monaco"/>
              </a:rPr>
              <a:t>&amp;from=2014-01-01&amp;to=2014-01-01 </a:t>
            </a:r>
            <a:r>
              <a:rPr lang="en-US" sz="2000" dirty="0" smtClean="0"/>
              <a:t>and the latter is the recommended way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Parameters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l"/>
            <a:r>
              <a:rPr lang="en-US" sz="6100" dirty="0"/>
              <a:t>Sample solutions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191" indent="-457191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API Request Builder</a:t>
            </a:r>
          </a:p>
          <a:p>
            <a:pPr marL="457191" indent="-457191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Most Popular Videos</a:t>
            </a: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368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Basic Categories of Solutions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1350" y="2271713"/>
            <a:ext cx="7967094" cy="5841740"/>
          </a:xfrm>
        </p:spPr>
        <p:txBody>
          <a:bodyPr/>
          <a:lstStyle/>
          <a:p>
            <a:r>
              <a:rPr lang="en-US" dirty="0" smtClean="0"/>
              <a:t>Custom Reports</a:t>
            </a:r>
          </a:p>
          <a:p>
            <a:pPr lvl="1"/>
            <a:r>
              <a:rPr lang="en-US" dirty="0" smtClean="0"/>
              <a:t>Get a specific data-set that the built-in reports don’t provide</a:t>
            </a:r>
          </a:p>
          <a:p>
            <a:pPr lvl="1"/>
            <a:r>
              <a:rPr lang="en-US" dirty="0" smtClean="0"/>
              <a:t>Represent the data differently</a:t>
            </a:r>
          </a:p>
          <a:p>
            <a:r>
              <a:rPr lang="en-US" dirty="0" smtClean="0"/>
              <a:t>Example:</a:t>
            </a:r>
          </a:p>
          <a:p>
            <a:r>
              <a:rPr lang="en-US" dirty="0">
                <a:hlinkClick r:id="rId2"/>
              </a:rPr>
              <a:t>http://solutions.brightcove.com/bcls/analytics-api/aapi-request-builder.html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0109200" y="2271713"/>
            <a:ext cx="7218363" cy="62023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Do something (like create a playlist) based on analytics data</a:t>
            </a:r>
          </a:p>
          <a:p>
            <a:pPr lvl="1"/>
            <a:r>
              <a:rPr lang="en-US" dirty="0" smtClean="0"/>
              <a:t>Most popular videos</a:t>
            </a:r>
          </a:p>
          <a:p>
            <a:pPr lvl="1"/>
            <a:r>
              <a:rPr lang="en-US" dirty="0" smtClean="0"/>
              <a:t>Trending videos</a:t>
            </a:r>
          </a:p>
          <a:p>
            <a:pPr lvl="1"/>
            <a:r>
              <a:rPr lang="en-US" dirty="0" smtClean="0"/>
              <a:t>Choose most popular among a set of relevant videos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>
                <a:hlinkClick r:id="rId3"/>
              </a:rPr>
              <a:t>http://solutions.brightcove.com/bcls/analytics-api/most-popular-videos.html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952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C2012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bc-corp-temp-2013.potx</Template>
  <TotalTime>643</TotalTime>
  <Words>406</Words>
  <Application>Microsoft Macintosh PowerPoint</Application>
  <PresentationFormat>Custom</PresentationFormat>
  <Paragraphs>63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Custom Design</vt:lpstr>
      <vt:lpstr>BC2012</vt:lpstr>
      <vt:lpstr>Brightcove Analytics API</vt:lpstr>
      <vt:lpstr>Agenda</vt:lpstr>
      <vt:lpstr>The New Analytics API</vt:lpstr>
      <vt:lpstr>The New Analytics API</vt:lpstr>
      <vt:lpstr>Service URL and Authorization</vt:lpstr>
      <vt:lpstr>Dimensions</vt:lpstr>
      <vt:lpstr>Parameters</vt:lpstr>
      <vt:lpstr>Sample solutions</vt:lpstr>
      <vt:lpstr>Two Basic Categories of Solutions</vt:lpstr>
      <vt:lpstr>Thank you</vt:lpstr>
    </vt:vector>
  </TitlesOfParts>
  <Company>Brightcove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Placeholder</dc:title>
  <dc:creator>Britta Schellenberg</dc:creator>
  <cp:lastModifiedBy>Robert Crooks</cp:lastModifiedBy>
  <cp:revision>19</cp:revision>
  <dcterms:created xsi:type="dcterms:W3CDTF">2014-01-13T17:09:49Z</dcterms:created>
  <dcterms:modified xsi:type="dcterms:W3CDTF">2014-01-13T19:13:39Z</dcterms:modified>
</cp:coreProperties>
</file>