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50.xml" ContentType="application/vnd.openxmlformats-officedocument.presentationml.slideLayout+xml"/>
  <Default Extension="xml" ContentType="application/xml"/>
  <Override PartName="/ppt/tableStyles.xml" ContentType="application/vnd.openxmlformats-officedocument.presentationml.tableStyles+xml"/>
  <Override PartName="/ppt/slideLayouts/slideLayout4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Layouts/slideLayout55.xml" ContentType="application/vnd.openxmlformats-officedocument.presentationml.slideLayout+xml"/>
  <Override PartName="/ppt/slideLayouts/slideLayout3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1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53.xml" ContentType="application/vnd.openxmlformats-officedocument.presentationml.slideLayout+xml"/>
  <Override PartName="/docProps/app.xml" ContentType="application/vnd.openxmlformats-officedocument.extended-properties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4.xml" ContentType="application/vnd.openxmlformats-officedocument.presentationml.slideMaster+xml"/>
  <Default Extension="jpeg" ContentType="image/jpeg"/>
  <Override PartName="/ppt/slideLayouts/slideLayout5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3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3.xml" ContentType="application/vnd.openxmlformats-officedocument.presentationml.slideMaster+xml"/>
  <Override PartName="/ppt/slideLayouts/slideLayout5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26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erverZoom="10000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7322800" cy="9740900"/>
  <p:notesSz cx="6858000" cy="9144000"/>
  <p:defaultTextStyle>
    <a:defPPr>
      <a:defRPr lang="en-US"/>
    </a:defPPr>
    <a:lvl1pPr algn="l" defTabSz="773113" rtl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1pPr>
    <a:lvl2pPr marL="457200" algn="l" defTabSz="773113" rtl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2pPr>
    <a:lvl3pPr marL="914400" algn="l" defTabSz="773113" rtl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3pPr>
    <a:lvl4pPr marL="1371600" algn="l" defTabSz="773113" rtl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4pPr>
    <a:lvl5pPr marL="1828800" algn="l" defTabSz="773113" rtl="0" fontAlgn="base" hangingPunct="0">
      <a:spcBef>
        <a:spcPct val="0"/>
      </a:spcBef>
      <a:spcAft>
        <a:spcPct val="0"/>
      </a:spcAft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5pPr>
    <a:lvl6pPr marL="2286000" algn="l" defTabSz="457200" rtl="0" eaLnBrk="1" latinLnBrk="0" hangingPunct="1"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6pPr>
    <a:lvl7pPr marL="2743200" algn="l" defTabSz="457200" rtl="0" eaLnBrk="1" latinLnBrk="0" hangingPunct="1"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7pPr>
    <a:lvl8pPr marL="3200400" algn="l" defTabSz="457200" rtl="0" eaLnBrk="1" latinLnBrk="0" hangingPunct="1"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8pPr>
    <a:lvl9pPr marL="3657600" algn="l" defTabSz="457200" rtl="0" eaLnBrk="1" latinLnBrk="0" hangingPunct="1">
      <a:defRPr sz="3000" kern="1200">
        <a:solidFill>
          <a:srgbClr val="000000"/>
        </a:solidFill>
        <a:latin typeface="Calibri" pitchFamily="-65" charset="0"/>
        <a:ea typeface="Calibri" pitchFamily="-65" charset="0"/>
        <a:cs typeface="Calibri" pitchFamily="-65" charset="0"/>
        <a:sym typeface="Calibri" pitchFamily="-65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88" y="-96"/>
      </p:cViewPr>
      <p:guideLst>
        <p:guide orient="horz" pos="3068"/>
        <p:guide pos="5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146" name="Rectangle 2"/>
          <p:cNvSpPr>
            <a:spLocks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venir" charset="0"/>
              </a:rPr>
              <a:t>Click to edit Master text styles</a:t>
            </a:r>
          </a:p>
          <a:p>
            <a:pPr lvl="1"/>
            <a:r>
              <a:rPr lang="en-US">
                <a:sym typeface="Avenir" charset="0"/>
              </a:rPr>
              <a:t>Second level</a:t>
            </a:r>
          </a:p>
          <a:p>
            <a:pPr lvl="2"/>
            <a:r>
              <a:rPr lang="en-US">
                <a:sym typeface="Avenir" charset="0"/>
              </a:rPr>
              <a:t>Third level</a:t>
            </a:r>
          </a:p>
          <a:p>
            <a:pPr lvl="3"/>
            <a:r>
              <a:rPr lang="en-US">
                <a:sym typeface="Avenir" charset="0"/>
              </a:rPr>
              <a:t>Fourth level</a:t>
            </a:r>
          </a:p>
          <a:p>
            <a:pPr lvl="4"/>
            <a:r>
              <a:rPr lang="en-US">
                <a:sym typeface="Avenir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1pPr>
    <a:lvl2pPr marL="2286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2pPr>
    <a:lvl3pPr marL="4572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3pPr>
    <a:lvl4pPr marL="6858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4pPr>
    <a:lvl5pPr marL="9144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575" y="3025775"/>
            <a:ext cx="14725650" cy="2087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738" y="5519738"/>
            <a:ext cx="12125325" cy="2489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91963" y="4194175"/>
            <a:ext cx="3681412" cy="1649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550" y="4194175"/>
            <a:ext cx="10895013" cy="1649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575" y="3025775"/>
            <a:ext cx="14725650" cy="2087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738" y="5519738"/>
            <a:ext cx="12125325" cy="2489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5" y="6259513"/>
            <a:ext cx="14724063" cy="19351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5" y="4129088"/>
            <a:ext cx="14724063" cy="2130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6750" y="4999038"/>
            <a:ext cx="6102350" cy="2636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0" y="4999038"/>
            <a:ext cx="6102350" cy="2636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90525"/>
            <a:ext cx="15589250" cy="16224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179638"/>
            <a:ext cx="7653338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3089275"/>
            <a:ext cx="7653338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9513" y="2179638"/>
            <a:ext cx="7656512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9513" y="3089275"/>
            <a:ext cx="7656512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87350"/>
            <a:ext cx="56991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275" y="387350"/>
            <a:ext cx="9683750" cy="8313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775" y="2038350"/>
            <a:ext cx="5699125" cy="666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663" y="6818313"/>
            <a:ext cx="10393362" cy="804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5663" y="869950"/>
            <a:ext cx="10393362" cy="5845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5663" y="7623175"/>
            <a:ext cx="10393362" cy="114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28450" y="2454275"/>
            <a:ext cx="32639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6750" y="2454275"/>
            <a:ext cx="96393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575" y="3025775"/>
            <a:ext cx="14725650" cy="2087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738" y="5519738"/>
            <a:ext cx="12125325" cy="2489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E23B75C-9019-3942-BA72-A33492EC2B3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09C46C-EB2E-B947-9636-3B4E7AD6ED06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5" y="6259513"/>
            <a:ext cx="14724063" cy="19351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5" y="4129088"/>
            <a:ext cx="14724063" cy="2130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56DA01-8490-D846-A7B2-E30F55AC4AFC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8" y="1909763"/>
            <a:ext cx="3841750" cy="7831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909763"/>
            <a:ext cx="3843337" cy="7831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ED463A4-B763-154A-978F-1239F6E4510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90525"/>
            <a:ext cx="15589250" cy="16224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179638"/>
            <a:ext cx="7653338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3089275"/>
            <a:ext cx="7653338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9513" y="2179638"/>
            <a:ext cx="7656512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9513" y="3089275"/>
            <a:ext cx="7656512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E899D32-C7C9-C64E-8D38-BBA7EC0007F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6ED2DE-F511-0244-ADEE-428C3387AE09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C28493-FC48-F74E-810E-C12C28F0AC16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5" y="6259513"/>
            <a:ext cx="14724063" cy="19351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5" y="4129088"/>
            <a:ext cx="14724063" cy="2130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87350"/>
            <a:ext cx="56991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275" y="387350"/>
            <a:ext cx="9683750" cy="8313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775" y="2038350"/>
            <a:ext cx="5699125" cy="666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D0B81D-E899-5240-81F2-0E89AAD2DA7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663" y="6818313"/>
            <a:ext cx="10393362" cy="804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5663" y="869950"/>
            <a:ext cx="10393362" cy="5845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5663" y="7623175"/>
            <a:ext cx="10393362" cy="114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F858B4-D5D3-0042-93E3-2BBB0FF3F984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914298-AA5E-474D-A687-AB4C1F7114B5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5575" y="138113"/>
            <a:ext cx="3679825" cy="960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338" y="138113"/>
            <a:ext cx="10891837" cy="960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E28A784-AD37-F643-9CBC-71B7041FE5B4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575" y="3025775"/>
            <a:ext cx="14725650" cy="2087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738" y="5519738"/>
            <a:ext cx="12125325" cy="2489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12F8B1-A728-5849-853B-241D23400152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A27E676-3204-B04C-90D6-496789312110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5" y="6259513"/>
            <a:ext cx="14724063" cy="19351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5" y="4129088"/>
            <a:ext cx="14724063" cy="2130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50305C-E0A7-5842-B337-DFDE6F7DB2E4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8" y="1909763"/>
            <a:ext cx="7861300" cy="7831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038" y="1909763"/>
            <a:ext cx="7862887" cy="7831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1B850E-4EB4-754D-B1D5-9D8D8A65B900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90525"/>
            <a:ext cx="15589250" cy="16224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179638"/>
            <a:ext cx="7653338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3089275"/>
            <a:ext cx="7653338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9513" y="2179638"/>
            <a:ext cx="7656512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9513" y="3089275"/>
            <a:ext cx="7656512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E89F42-1484-8F4E-9BDA-4794A449FB6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D480F4-08DC-B645-8016-3478CF1FFD3A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550" y="5249863"/>
            <a:ext cx="7288213" cy="59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5163" y="5249863"/>
            <a:ext cx="7288212" cy="59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33A0C9-8450-B94F-A013-2C96222FE7AF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87350"/>
            <a:ext cx="56991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275" y="387350"/>
            <a:ext cx="9683750" cy="8313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775" y="2038350"/>
            <a:ext cx="5699125" cy="666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AF403F-A0B1-A145-B4E0-11B25BF2A498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663" y="6818313"/>
            <a:ext cx="10393362" cy="804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5663" y="869950"/>
            <a:ext cx="10393362" cy="5845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5663" y="7623175"/>
            <a:ext cx="10393362" cy="114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8A32B3-9092-DB4C-A994-EE5ED7678823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21B54E-7ADE-DF4B-833B-312CB58A5C67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49175" y="138113"/>
            <a:ext cx="3968750" cy="960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338" y="138113"/>
            <a:ext cx="11755437" cy="960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F78992-8E86-CC4D-9AE9-E223DD0C7BB3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575" y="3025775"/>
            <a:ext cx="14725650" cy="2087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738" y="5519738"/>
            <a:ext cx="12125325" cy="2489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25" y="6259513"/>
            <a:ext cx="14724063" cy="19351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5" y="4129088"/>
            <a:ext cx="14724063" cy="2130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5341938"/>
            <a:ext cx="6705600" cy="71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24775" y="5341938"/>
            <a:ext cx="6705600" cy="71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90525"/>
            <a:ext cx="15589250" cy="16224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179638"/>
            <a:ext cx="7653338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3089275"/>
            <a:ext cx="7653338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9513" y="2179638"/>
            <a:ext cx="7656512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9513" y="3089275"/>
            <a:ext cx="7656512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90525"/>
            <a:ext cx="15589250" cy="16224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179638"/>
            <a:ext cx="7653338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3089275"/>
            <a:ext cx="7653338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9513" y="2179638"/>
            <a:ext cx="7656512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9513" y="3089275"/>
            <a:ext cx="7656512" cy="561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87350"/>
            <a:ext cx="56991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275" y="387350"/>
            <a:ext cx="9683750" cy="8313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775" y="2038350"/>
            <a:ext cx="5699125" cy="666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663" y="6818313"/>
            <a:ext cx="10393362" cy="8048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5663" y="869950"/>
            <a:ext cx="10393362" cy="5845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5663" y="7623175"/>
            <a:ext cx="10393362" cy="114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63475" y="3717925"/>
            <a:ext cx="3897313" cy="2339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75" y="3717925"/>
            <a:ext cx="11544300" cy="2339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87350"/>
            <a:ext cx="5699125" cy="1651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275" y="387350"/>
            <a:ext cx="9683750" cy="8313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775" y="2038350"/>
            <a:ext cx="5699125" cy="666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663" y="6818313"/>
            <a:ext cx="10393362" cy="804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5663" y="869950"/>
            <a:ext cx="10393362" cy="5845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5663" y="7623175"/>
            <a:ext cx="10393362" cy="114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>
            <p:ph type="title"/>
          </p:nvPr>
        </p:nvSpPr>
        <p:spPr bwMode="auto">
          <a:xfrm>
            <a:off x="846138" y="4194175"/>
            <a:ext cx="14727237" cy="11477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/>
          </p:cNvSpPr>
          <p:nvPr>
            <p:ph type="body" idx="1"/>
          </p:nvPr>
        </p:nvSpPr>
        <p:spPr bwMode="auto">
          <a:xfrm>
            <a:off x="844550" y="5249863"/>
            <a:ext cx="14728825" cy="5937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Helvetica" pitchFamily="-65" charset="0"/>
              </a:rPr>
              <a:t>Second level</a:t>
            </a:r>
          </a:p>
          <a:p>
            <a:pPr lvl="2"/>
            <a:r>
              <a:rPr lang="en-US">
                <a:sym typeface="Helvetica" pitchFamily="-65" charset="0"/>
              </a:rPr>
              <a:t>Third level</a:t>
            </a:r>
          </a:p>
          <a:p>
            <a:pPr lvl="3"/>
            <a:r>
              <a:rPr lang="en-US">
                <a:sym typeface="Helvetica" pitchFamily="-65" charset="0"/>
              </a:rPr>
              <a:t>Fourth level</a:t>
            </a:r>
          </a:p>
          <a:p>
            <a:pPr lvl="4"/>
            <a:r>
              <a:rPr lang="en-US">
                <a:sym typeface="Helvetica" pitchFamily="-65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pitchFamily="-65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>
            <p:ph type="title"/>
          </p:nvPr>
        </p:nvSpPr>
        <p:spPr bwMode="auto">
          <a:xfrm>
            <a:off x="1947863" y="2454275"/>
            <a:ext cx="13044487" cy="25447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45718" tIns="45718" rIns="45718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/>
          </p:cNvSpPr>
          <p:nvPr>
            <p:ph type="body" idx="1"/>
          </p:nvPr>
        </p:nvSpPr>
        <p:spPr bwMode="auto">
          <a:xfrm>
            <a:off x="1936750" y="4999038"/>
            <a:ext cx="12357100" cy="26368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6638" tIns="86638" rIns="86638" bIns="86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Helvetica" pitchFamily="-65" charset="0"/>
              </a:rPr>
              <a:t>Second level</a:t>
            </a:r>
          </a:p>
          <a:p>
            <a:pPr lvl="2"/>
            <a:r>
              <a:rPr lang="en-US">
                <a:sym typeface="Helvetica" pitchFamily="-65" charset="0"/>
              </a:rPr>
              <a:t>Third level</a:t>
            </a:r>
          </a:p>
          <a:p>
            <a:pPr lvl="3"/>
            <a:r>
              <a:rPr lang="en-US">
                <a:sym typeface="Helvetica" pitchFamily="-65" charset="0"/>
              </a:rPr>
              <a:t>Fourth level</a:t>
            </a:r>
          </a:p>
          <a:p>
            <a:pPr lvl="4"/>
            <a:r>
              <a:rPr lang="en-US">
                <a:sym typeface="Helvetica" pitchFamily="-65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pitchFamily="-65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/>
          </p:cNvSpPr>
          <p:nvPr/>
        </p:nvSpPr>
        <p:spPr bwMode="auto">
          <a:xfrm>
            <a:off x="14422438" y="9344025"/>
            <a:ext cx="1997075" cy="2873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45719" tIns="45719" rIns="45719" bIns="45719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FBFC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© 2012 Brightcove Inc.</a:t>
            </a:r>
            <a:endParaRPr lang="en-US"/>
          </a:p>
        </p:txBody>
      </p:sp>
      <p:sp>
        <p:nvSpPr>
          <p:cNvPr id="3074" name="Rectangle 2"/>
          <p:cNvSpPr>
            <a:spLocks/>
          </p:cNvSpPr>
          <p:nvPr>
            <p:ph type="title"/>
          </p:nvPr>
        </p:nvSpPr>
        <p:spPr bwMode="auto">
          <a:xfrm>
            <a:off x="776288" y="138113"/>
            <a:ext cx="14489112" cy="17716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title style</a:t>
            </a:r>
          </a:p>
        </p:txBody>
      </p:sp>
      <p:sp>
        <p:nvSpPr>
          <p:cNvPr id="3075" name="Rectangle 3"/>
          <p:cNvSpPr>
            <a:spLocks/>
          </p:cNvSpPr>
          <p:nvPr>
            <p:ph type="body" idx="1"/>
          </p:nvPr>
        </p:nvSpPr>
        <p:spPr bwMode="auto">
          <a:xfrm>
            <a:off x="541338" y="1909763"/>
            <a:ext cx="7837487" cy="78311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Helvetica" pitchFamily="-65" charset="0"/>
              </a:rPr>
              <a:t>Second level</a:t>
            </a:r>
          </a:p>
          <a:p>
            <a:pPr lvl="2"/>
            <a:r>
              <a:rPr lang="en-US">
                <a:sym typeface="Helvetica" pitchFamily="-65" charset="0"/>
              </a:rPr>
              <a:t>Third level</a:t>
            </a:r>
          </a:p>
          <a:p>
            <a:pPr lvl="3"/>
            <a:r>
              <a:rPr lang="en-US">
                <a:sym typeface="Helvetica" pitchFamily="-65" charset="0"/>
              </a:rPr>
              <a:t>Fourth level</a:t>
            </a:r>
          </a:p>
          <a:p>
            <a:pPr lvl="4"/>
            <a:r>
              <a:rPr lang="en-US">
                <a:sym typeface="Helvetica" pitchFamily="-65" charset="0"/>
              </a:rPr>
              <a:t>Fifth level</a:t>
            </a:r>
          </a:p>
        </p:txBody>
      </p:sp>
      <p:sp>
        <p:nvSpPr>
          <p:cNvPr id="3076" name="Rectangle 4"/>
          <p:cNvSpPr>
            <a:spLocks/>
          </p:cNvSpPr>
          <p:nvPr>
            <p:ph type="sldNum" sz="quarter" idx="2"/>
          </p:nvPr>
        </p:nvSpPr>
        <p:spPr bwMode="auto">
          <a:xfrm>
            <a:off x="593725" y="9356725"/>
            <a:ext cx="676275" cy="2889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0AE8AEA-5604-E14C-853B-0647FA78761B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pitchFamily="-65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/>
          </p:cNvSpPr>
          <p:nvPr/>
        </p:nvSpPr>
        <p:spPr bwMode="auto">
          <a:xfrm>
            <a:off x="14422438" y="9344025"/>
            <a:ext cx="1997075" cy="2873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45719" tIns="45719" rIns="45719" bIns="45719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FBFC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© 2012 Brightcove Inc.</a:t>
            </a:r>
            <a:endParaRPr lang="en-US"/>
          </a:p>
        </p:txBody>
      </p:sp>
      <p:sp>
        <p:nvSpPr>
          <p:cNvPr id="4098" name="Rectangle 2"/>
          <p:cNvSpPr>
            <a:spLocks/>
          </p:cNvSpPr>
          <p:nvPr>
            <p:ph type="title"/>
          </p:nvPr>
        </p:nvSpPr>
        <p:spPr bwMode="auto">
          <a:xfrm>
            <a:off x="776288" y="138113"/>
            <a:ext cx="14489112" cy="17716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>
            <p:ph type="body" idx="1"/>
          </p:nvPr>
        </p:nvSpPr>
        <p:spPr bwMode="auto">
          <a:xfrm>
            <a:off x="541338" y="1909763"/>
            <a:ext cx="15876587" cy="78311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77353" tIns="77353" rIns="77353" bIns="7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Helvetica" pitchFamily="-65" charset="0"/>
              </a:rPr>
              <a:t>Second level</a:t>
            </a:r>
          </a:p>
          <a:p>
            <a:pPr lvl="2"/>
            <a:r>
              <a:rPr lang="en-US">
                <a:sym typeface="Helvetica" pitchFamily="-65" charset="0"/>
              </a:rPr>
              <a:t>Third level</a:t>
            </a:r>
          </a:p>
          <a:p>
            <a:pPr lvl="3"/>
            <a:r>
              <a:rPr lang="en-US">
                <a:sym typeface="Helvetica" pitchFamily="-65" charset="0"/>
              </a:rPr>
              <a:t>Fourth level</a:t>
            </a:r>
          </a:p>
          <a:p>
            <a:pPr lvl="4"/>
            <a:r>
              <a:rPr lang="en-US">
                <a:sym typeface="Helvetica" pitchFamily="-65" charset="0"/>
              </a:rPr>
              <a:t>Fifth level</a:t>
            </a:r>
          </a:p>
        </p:txBody>
      </p:sp>
      <p:sp>
        <p:nvSpPr>
          <p:cNvPr id="4100" name="Rectangle 4"/>
          <p:cNvSpPr>
            <a:spLocks/>
          </p:cNvSpPr>
          <p:nvPr>
            <p:ph type="sldNum" sz="quarter" idx="2"/>
          </p:nvPr>
        </p:nvSpPr>
        <p:spPr bwMode="auto">
          <a:xfrm>
            <a:off x="593725" y="9356725"/>
            <a:ext cx="676275" cy="2889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476C032-8069-164A-9E76-CCEE423AF0F9}" type="slidenum">
              <a:rPr lang="en-US"/>
              <a:pPr/>
              <a:t>‹#›</a:t>
            </a:fld>
            <a:endParaRPr lang="en-US" sz="1400">
              <a:solidFill>
                <a:srgbClr val="FBFCFF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pitchFamily="-65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logo-brightcove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14413" y="1039813"/>
            <a:ext cx="3627437" cy="88265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5122" name="Rectangle 2"/>
          <p:cNvSpPr>
            <a:spLocks/>
          </p:cNvSpPr>
          <p:nvPr>
            <p:ph type="title"/>
          </p:nvPr>
        </p:nvSpPr>
        <p:spPr bwMode="auto">
          <a:xfrm>
            <a:off x="866775" y="3717925"/>
            <a:ext cx="15594013" cy="162401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45719" tIns="45719" rIns="45719" bIns="457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title style</a:t>
            </a:r>
          </a:p>
        </p:txBody>
      </p:sp>
      <p:sp>
        <p:nvSpPr>
          <p:cNvPr id="5123" name="Rectangle 3"/>
          <p:cNvSpPr>
            <a:spLocks/>
          </p:cNvSpPr>
          <p:nvPr>
            <p:ph type="body" idx="1"/>
          </p:nvPr>
        </p:nvSpPr>
        <p:spPr bwMode="auto">
          <a:xfrm>
            <a:off x="866775" y="5341938"/>
            <a:ext cx="13563600" cy="71596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Helvetica" pitchFamily="-65" charset="0"/>
              </a:rPr>
              <a:t>Second level</a:t>
            </a:r>
          </a:p>
          <a:p>
            <a:pPr lvl="2"/>
            <a:r>
              <a:rPr lang="en-US">
                <a:sym typeface="Helvetica" pitchFamily="-65" charset="0"/>
              </a:rPr>
              <a:t>Third level</a:t>
            </a:r>
          </a:p>
          <a:p>
            <a:pPr lvl="3"/>
            <a:r>
              <a:rPr lang="en-US">
                <a:sym typeface="Helvetica" pitchFamily="-65" charset="0"/>
              </a:rPr>
              <a:t>Fourth level</a:t>
            </a:r>
          </a:p>
          <a:p>
            <a:pPr lvl="4"/>
            <a:r>
              <a:rPr lang="en-US">
                <a:sym typeface="Helvetica" pitchFamily="-65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pitchFamily="-65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itchFamily="-65" charset="0"/>
          <a:ea typeface="Helvetica" pitchFamily="-65" charset="0"/>
          <a:cs typeface="Helvetica" pitchFamily="-65" charset="0"/>
          <a:sym typeface="Helvetica" pitchFamily="-65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pitchFamily="-65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rightcove.com/analytics-api/videocloud/account/20318290001/report?from=2014-01-01&amp;to=now" TargetMode="External"/><Relationship Id="rId4" Type="http://schemas.openxmlformats.org/officeDocument/2006/relationships/hyperlink" Target="https://data.brightcove.com/analytics-api/videocloud/account/20318290001?from=2014-01-01&amp;to=now" TargetMode="External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data.brightcove.com/analytics-api/videocloud" TargetMode="External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solutions.brightcove.com/bcls/analytics-api/video-reports-by-player-and-day/video-reports-by-player-and-day.html" TargetMode="External"/><Relationship Id="rId5" Type="http://schemas.openxmlformats.org/officeDocument/2006/relationships/hyperlink" Target="http://solutions.brightcove.com/bcls/analytics-api/most-popular-videos.html" TargetMode="External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rgbClr val="595959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Brightcove Analytics API</a:t>
            </a:r>
            <a:endParaRPr lang="en-US"/>
          </a:p>
        </p:txBody>
      </p:sp>
      <p:sp>
        <p:nvSpPr>
          <p:cNvPr id="7170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US" sz="2400">
                <a:solidFill>
                  <a:srgbClr val="7F7F7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Robert Crooks</a:t>
            </a:r>
          </a:p>
          <a:p>
            <a:pPr>
              <a:spcBef>
                <a:spcPts val="500"/>
              </a:spcBef>
            </a:pPr>
            <a:r>
              <a:rPr lang="en-US" sz="2400">
                <a:solidFill>
                  <a:srgbClr val="7F7F7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Director of Brightcove Learning Services</a:t>
            </a:r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rgbClr val="595959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Thank you</a:t>
            </a:r>
            <a:endParaRPr lang="en-US"/>
          </a:p>
        </p:txBody>
      </p:sp>
      <p:sp>
        <p:nvSpPr>
          <p:cNvPr id="1638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US" sz="2400">
                <a:solidFill>
                  <a:srgbClr val="7F7F7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rcrooks@brightcove.com</a:t>
            </a:r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AGENDA</a:t>
            </a:r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>
            <p:ph type="body" idx="1"/>
          </p:nvPr>
        </p:nvSpPr>
        <p:spPr>
          <a:xfrm>
            <a:off x="541338" y="1909763"/>
            <a:ext cx="15876587" cy="6202362"/>
          </a:xfrm>
        </p:spPr>
        <p:txBody>
          <a:bodyPr lIns="0" tIns="0" rIns="0" bIns="0"/>
          <a:lstStyle/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The new analytics API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Analytics API solutions</a:t>
            </a:r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773113"/>
            <a:r>
              <a:rPr lang="en-US" sz="6000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The New Analytics API</a:t>
            </a:r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THE NEW ANALYTICS API</a:t>
            </a:r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>
            <p:ph type="body" idx="1"/>
          </p:nvPr>
        </p:nvSpPr>
        <p:spPr>
          <a:xfrm>
            <a:off x="541338" y="1909763"/>
            <a:ext cx="15876587" cy="6202362"/>
          </a:xfrm>
        </p:spPr>
        <p:txBody>
          <a:bodyPr lIns="0" tIns="0" rIns="0" bIns="0"/>
          <a:lstStyle/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 REST-based API that you can access from any programming language/application</a:t>
            </a: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Allows you to retrieve the data directly and use it in any way you like</a:t>
            </a: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Provides account rollups and detailed reports</a:t>
            </a: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Multiple dimensions and filters to allow you to retrieve just the data you want</a:t>
            </a: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Sample request (report):</a:t>
            </a: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17488" indent="-217488" defTabSz="773113">
              <a:spcBef>
                <a:spcPts val="600"/>
              </a:spcBef>
            </a:pPr>
            <a:r>
              <a:rPr lang="en-US" sz="2400" u="sng">
                <a:solidFill>
                  <a:srgbClr val="0000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  <a:hlinkClick r:id="rId3"/>
              </a:rPr>
              <a:t>https://data.brightcove.com/analytics-api/videocloud/account/20318290001/report?from=2014-01-01&amp;to=now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17488" indent="-217488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Sample request (account rollup):</a:t>
            </a:r>
          </a:p>
          <a:p>
            <a:pPr marL="485775" lvl="1" defTabSz="773113">
              <a:spcBef>
                <a:spcPts val="500"/>
              </a:spcBef>
            </a:pP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17488" indent="-217488" defTabSz="773113">
              <a:spcBef>
                <a:spcPts val="600"/>
              </a:spcBef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  <a:hlinkClick r:id="rId4"/>
              </a:rPr>
              <a:t>https://data.brightcove.com/analytics-api/videocloud/account/20318290001?from=2014-01-01&amp;to=now</a:t>
            </a: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SERVICE URL AND AUTHORIZATION</a:t>
            </a:r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>
          <a:xfrm>
            <a:off x="541338" y="1909763"/>
            <a:ext cx="15876587" cy="6202362"/>
          </a:xfrm>
        </p:spPr>
        <p:txBody>
          <a:bodyPr lIns="0" tIns="0" rIns="0" bIns="0"/>
          <a:lstStyle/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Service URL:</a:t>
            </a:r>
          </a:p>
          <a:p>
            <a:pPr marL="758825" lvl="1" indent="-273050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  <a:hlinkClick r:id="rId4"/>
              </a:rPr>
              <a:t>https://data.brightcove.com/analytics-api/videocloud</a:t>
            </a:r>
            <a:endParaRPr lang="en-US" sz="2400">
              <a:solidFill>
                <a:srgbClr val="606163"/>
              </a:solidFill>
              <a:latin typeface="Monaco" pitchFamily="-65" charset="0"/>
              <a:ea typeface="Monaco" pitchFamily="-65" charset="0"/>
              <a:cs typeface="Monaco" pitchFamily="-65" charset="0"/>
              <a:sym typeface="Monaco" pitchFamily="-65" charset="0"/>
            </a:endParaRP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Authorization via OAuth2 Bearer token</a:t>
            </a:r>
          </a:p>
          <a:p>
            <a:pPr marL="758825" lvl="1" indent="-273050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Passed as request header:</a:t>
            </a:r>
          </a:p>
          <a:p>
            <a:pPr marL="758825" lvl="1" indent="-273050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FF6600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Authorization: Bearer 15075c51ae4b0af095c9a619a</a:t>
            </a:r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DIMENSIONS</a:t>
            </a:r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>
          <a:xfrm>
            <a:off x="541338" y="1909763"/>
            <a:ext cx="7837487" cy="6202362"/>
          </a:xfrm>
        </p:spPr>
        <p:txBody>
          <a:bodyPr lIns="0" tIns="0" rIns="0" bIns="0"/>
          <a:lstStyle/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These are data buckets you can query and/or filter on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Query dimensions:</a:t>
            </a:r>
          </a:p>
          <a:p>
            <a:pPr marL="735013" lvl="1" indent="-249238" defTabSz="773113">
              <a:spcBef>
                <a:spcPts val="400"/>
              </a:spcBef>
              <a:buSzPct val="60000"/>
              <a:buFontTx/>
              <a:buBlip>
                <a:blip r:embed="rId3"/>
              </a:buBlip>
            </a:pPr>
            <a:r>
              <a:rPr lang="en-US" sz="2000">
                <a:solidFill>
                  <a:srgbClr val="FF6600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&amp;dimensions=player,video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Filter on dimensions:</a:t>
            </a:r>
          </a:p>
          <a:p>
            <a:pPr marL="735013" lvl="1" indent="-249238" defTabSz="773113">
              <a:spcBef>
                <a:spcPts val="400"/>
              </a:spcBef>
              <a:buSzPct val="60000"/>
              <a:buFontTx/>
              <a:buBlip>
                <a:blip r:embed="rId3"/>
              </a:buBlip>
            </a:pPr>
            <a:r>
              <a:rPr lang="en-US" sz="2000">
                <a:solidFill>
                  <a:srgbClr val="FF6600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&amp;where=player==12345;video==67890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Returned metrics vary by dimension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(Some) dimensions can be combined</a:t>
            </a:r>
          </a:p>
          <a:p>
            <a:pPr marL="735013" lvl="1" indent="-249238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Dev team doesn't consider this finished or officially supported – don't depend on results not changing</a:t>
            </a:r>
          </a:p>
          <a:p>
            <a:pPr marL="735013" lvl="1" indent="-249238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Returned metrics ≠ sum of returned metrics for all queried dimensions; instead it's more like the smaller of the two sets plus a couple of items from the larger set</a:t>
            </a:r>
            <a:endParaRPr lang="en-US"/>
          </a:p>
        </p:txBody>
      </p:sp>
      <p:sp>
        <p:nvSpPr>
          <p:cNvPr id="12291" name="AutoShape 3"/>
          <p:cNvSpPr>
            <a:spLocks/>
          </p:cNvSpPr>
          <p:nvPr/>
        </p:nvSpPr>
        <p:spPr bwMode="auto">
          <a:xfrm>
            <a:off x="8580438" y="1909763"/>
            <a:ext cx="7839075" cy="5086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77353" tIns="77353" rIns="77353" bIns="77353">
            <a:prstTxWarp prst="textNoShape">
              <a:avLst/>
            </a:prstTxWarp>
          </a:bodyPr>
          <a:lstStyle/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video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player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account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day*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country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city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region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referrer_domain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source_type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search_terms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device_type</a:t>
            </a:r>
            <a:endParaRPr lang="en-US" sz="2400">
              <a:solidFill>
                <a:srgbClr val="60616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27013" indent="-2270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>
                <a:solidFill>
                  <a:srgbClr val="606163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device_os</a:t>
            </a:r>
            <a:endParaRPr lang="en-US"/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8850313" y="6789738"/>
            <a:ext cx="6662737" cy="12684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45719" tIns="45719" rIns="45719" bIns="45719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* The dev team does not  recommend using day as a filter – note that </a:t>
            </a:r>
            <a:r>
              <a:rPr lang="en-US" sz="1600">
                <a:solidFill>
                  <a:srgbClr val="FF6600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&amp;where=day==2014-01-01 </a:t>
            </a:r>
            <a:r>
              <a:rPr lang="en-US" sz="200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will get you the same results as </a:t>
            </a:r>
            <a:r>
              <a:rPr lang="en-US" sz="1600">
                <a:solidFill>
                  <a:srgbClr val="FF6600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&amp;from=2014-01-01&amp;to=2014-01-01 </a:t>
            </a:r>
            <a:r>
              <a:rPr lang="en-US" sz="200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and the latter is the recommended way</a:t>
            </a:r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PARAMETERS</a:t>
            </a:r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>
            <p:ph type="body" idx="1"/>
          </p:nvPr>
        </p:nvSpPr>
        <p:spPr>
          <a:xfrm>
            <a:off x="541338" y="1909763"/>
            <a:ext cx="15876587" cy="6202362"/>
          </a:xfrm>
        </p:spPr>
        <p:txBody>
          <a:bodyPr lIns="0" tIns="0" rIns="0" bIns="0"/>
          <a:lstStyle/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Limit or modify the returned data items in various ways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Date/Time:</a:t>
            </a:r>
          </a:p>
          <a:p>
            <a:pPr marL="712788" lvl="1" indent="-227013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&amp;from=2013-12-16</a:t>
            </a: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 or </a:t>
            </a:r>
            <a:r>
              <a:rPr lang="en-US" sz="2000" b="1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alltime</a:t>
            </a: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 (alltime only works for reports, not rollups) or epoch time in milliseconds</a:t>
            </a:r>
          </a:p>
          <a:p>
            <a:pPr marL="1233488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default is 30 days before now</a:t>
            </a:r>
          </a:p>
          <a:p>
            <a:pPr marL="1233488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time of day only supported for epoch time in milliseconds</a:t>
            </a:r>
          </a:p>
          <a:p>
            <a:pPr marL="712788" lvl="1" indent="-227013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&amp;to=2014-01-10</a:t>
            </a: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 or </a:t>
            </a:r>
            <a:r>
              <a:rPr lang="en-US" sz="2000" b="1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now</a:t>
            </a: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 or epoch time in milliseconds</a:t>
            </a:r>
          </a:p>
          <a:p>
            <a:pPr marL="1233488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default is now</a:t>
            </a:r>
          </a:p>
          <a:p>
            <a:pPr marL="1233488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time of day only supported for epoch time in milliseconds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Filters: </a:t>
            </a: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&amp;where=dimension1==value1;dimension2==value2 </a:t>
            </a:r>
            <a:endParaRPr lang="en-US" sz="2400" smtClean="0">
              <a:solidFill>
                <a:srgbClr val="535353"/>
              </a:solidFill>
              <a:latin typeface="Arial" pitchFamily="-65" charset="0"/>
              <a:ea typeface="Arial" pitchFamily="-65" charset="0"/>
              <a:cs typeface="Arial" pitchFamily="-65" charset="0"/>
              <a:sym typeface="Arial" pitchFamily="-65" charset="0"/>
            </a:endParaRP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Paging: </a:t>
            </a: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&amp;limit=20&amp;offset=40 </a:t>
            </a: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(limit default is 10; offset default is 0)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Fields: </a:t>
            </a: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&amp;fields=video_view,engagement_score </a:t>
            </a: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(default is all metrics fields; possible values depend on dimension)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Sorting: </a:t>
            </a:r>
            <a:r>
              <a:rPr lang="en-US" sz="2000" smtClean="0">
                <a:solidFill>
                  <a:srgbClr val="F79646"/>
                </a:solidFill>
                <a:latin typeface="Monaco" pitchFamily="-65" charset="0"/>
                <a:ea typeface="Monaco" pitchFamily="-65" charset="0"/>
                <a:cs typeface="Monaco" pitchFamily="-65" charset="0"/>
                <a:sym typeface="Monaco" pitchFamily="-65" charset="0"/>
              </a:rPr>
              <a:t>&amp;sort=engagement_score </a:t>
            </a:r>
            <a:r>
              <a:rPr lang="en-US" sz="2400" smtClean="0">
                <a:solidFill>
                  <a:srgbClr val="53535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(must be a metric returned for the dimension(s))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defTabSz="773113"/>
            <a:r>
              <a:rPr lang="en-US" sz="6100" b="1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SAMPLE SOLUTIONS</a:t>
            </a:r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marL="455613" indent="-455613" defTabSz="773113">
              <a:spcBef>
                <a:spcPts val="600"/>
              </a:spcBef>
              <a:buClr>
                <a:srgbClr val="FFFFFF"/>
              </a:buClr>
              <a:buSzPct val="80000"/>
              <a:buFont typeface="Arial" pitchFamily="-65" charset="0"/>
              <a:buChar char="•"/>
            </a:pPr>
            <a:r>
              <a:rPr lang="en-US" sz="2700" b="1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API REQUEST BUILDER</a:t>
            </a:r>
          </a:p>
          <a:p>
            <a:pPr marL="455613" indent="-455613" defTabSz="773113">
              <a:spcBef>
                <a:spcPts val="600"/>
              </a:spcBef>
              <a:buClr>
                <a:srgbClr val="FFFFFF"/>
              </a:buClr>
              <a:buSzPct val="80000"/>
              <a:buFont typeface="Arial" pitchFamily="-65" charset="0"/>
              <a:buChar char="•"/>
            </a:pPr>
            <a:r>
              <a:rPr lang="en-US" sz="2700" b="1">
                <a:solidFill>
                  <a:srgbClr val="FFFF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MOST POPULAR VIDEOS</a:t>
            </a:r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>
            <p:ph type="title"/>
          </p:nvPr>
        </p:nvSpPr>
        <p:spPr>
          <a:xfrm>
            <a:off x="776288" y="300038"/>
            <a:ext cx="14489112" cy="1449387"/>
          </a:xfrm>
        </p:spPr>
        <p:txBody>
          <a:bodyPr lIns="0" tIns="0" rIns="0" bIns="0"/>
          <a:lstStyle/>
          <a:p>
            <a:pPr defTabSz="773113"/>
            <a:r>
              <a:rPr lang="en-US" sz="3600" b="1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TWO BASIC CATEGORIES OF SOLUTIONS</a:t>
            </a:r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>
            <p:ph type="body" idx="1"/>
          </p:nvPr>
        </p:nvSpPr>
        <p:spPr>
          <a:xfrm>
            <a:off x="541338" y="2271713"/>
            <a:ext cx="7966075" cy="5840412"/>
          </a:xfrm>
        </p:spPr>
        <p:txBody>
          <a:bodyPr lIns="0" tIns="0" rIns="0" bIns="0"/>
          <a:lstStyle/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Custom Reports</a:t>
            </a:r>
          </a:p>
          <a:p>
            <a:pPr marL="758825" lvl="1" indent="-273050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Get a specific data-set that the built-in reports don’t provide</a:t>
            </a:r>
          </a:p>
          <a:p>
            <a:pPr marL="758825" lvl="1" indent="-273050" defTabSz="773113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Represent the data differently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Example:</a:t>
            </a:r>
          </a:p>
          <a:p>
            <a:pPr marL="273050" indent="-273050" defTabSz="773113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u="sng">
                <a:solidFill>
                  <a:srgbClr val="0000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  <a:hlinkClick r:id="rId4"/>
              </a:rPr>
              <a:t>http://solutions.brightcove.com/bcls/analytics-api/video-reports-by-player-and-day/video-reports-by-player-and-day.html</a:t>
            </a:r>
            <a:r>
              <a:rPr lang="en-US" sz="240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 </a:t>
            </a:r>
            <a:endParaRPr lang="en-US"/>
          </a:p>
        </p:txBody>
      </p:sp>
      <p:sp>
        <p:nvSpPr>
          <p:cNvPr id="15363" name="AutoShape 3"/>
          <p:cNvSpPr>
            <a:spLocks/>
          </p:cNvSpPr>
          <p:nvPr/>
        </p:nvSpPr>
        <p:spPr bwMode="auto">
          <a:xfrm>
            <a:off x="9194800" y="2271713"/>
            <a:ext cx="7543801" cy="37163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77353" tIns="77353" rIns="77353" bIns="77353">
            <a:prstTxWarp prst="textNoShape">
              <a:avLst/>
            </a:prstTxWarp>
          </a:bodyPr>
          <a:lstStyle/>
          <a:p>
            <a:pPr marL="273050" indent="-273050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Do something (like create a playlist) based on analytics data</a:t>
            </a:r>
          </a:p>
          <a:p>
            <a:pPr marL="758825" lvl="1" indent="-273050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Most popular videos</a:t>
            </a:r>
          </a:p>
          <a:p>
            <a:pPr marL="758825" lvl="1" indent="-273050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Trending videos</a:t>
            </a:r>
          </a:p>
          <a:p>
            <a:pPr marL="758825" lvl="1" indent="-273050">
              <a:spcBef>
                <a:spcPts val="500"/>
              </a:spcBef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Choose most popular among a set of relevant videos</a:t>
            </a:r>
          </a:p>
          <a:p>
            <a:pPr marL="273050" indent="-273050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dirty="0">
                <a:solidFill>
                  <a:srgbClr val="606163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</a:rPr>
              <a:t>Example</a:t>
            </a:r>
          </a:p>
          <a:p>
            <a:pPr marL="273050" indent="-273050">
              <a:spcBef>
                <a:spcPts val="600"/>
              </a:spcBef>
              <a:buSzPct val="80000"/>
              <a:buFontTx/>
              <a:buBlip>
                <a:blip r:embed="rId2"/>
              </a:buBlip>
            </a:pPr>
            <a:r>
              <a:rPr lang="en-US" sz="2400" u="sng" dirty="0">
                <a:solidFill>
                  <a:srgbClr val="0000FF"/>
                </a:solidFill>
                <a:latin typeface="Arial" pitchFamily="-65" charset="0"/>
                <a:ea typeface="Arial" pitchFamily="-65" charset="0"/>
                <a:cs typeface="Arial" pitchFamily="-65" charset="0"/>
                <a:sym typeface="Arial" pitchFamily="-65" charset="0"/>
                <a:hlinkClick r:id="rId5"/>
              </a:rPr>
              <a:t>http://solutions.brightcove.com/bcls/analytics-api/most-popular-videos.html</a:t>
            </a:r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7731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pitchFamily="-65" charset="0"/>
            <a:ea typeface="Calibri" pitchFamily="-65" charset="0"/>
            <a:cs typeface="Calibri" pitchFamily="-65" charset="0"/>
            <a:sym typeface="Calibri" pitchFamily="-65" charset="0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Macintosh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Helvetica</vt:lpstr>
      <vt:lpstr>Avenir</vt:lpstr>
      <vt:lpstr>Arial</vt:lpstr>
      <vt:lpstr>Monaco</vt:lpstr>
      <vt:lpstr>Office Theme</vt:lpstr>
      <vt:lpstr>Office Theme</vt:lpstr>
      <vt:lpstr>Office Theme</vt:lpstr>
      <vt:lpstr>Office Theme</vt:lpstr>
      <vt:lpstr>Office Theme</vt:lpstr>
      <vt:lpstr>Brightcove Analytics API</vt:lpstr>
      <vt:lpstr>AGENDA</vt:lpstr>
      <vt:lpstr>The New Analytics API</vt:lpstr>
      <vt:lpstr>THE NEW ANALYTICS API</vt:lpstr>
      <vt:lpstr>SERVICE URL AND AUTHORIZATION</vt:lpstr>
      <vt:lpstr>DIMENSIONS</vt:lpstr>
      <vt:lpstr>PARAMETERS</vt:lpstr>
      <vt:lpstr>SAMPLE SOLUTIONS</vt:lpstr>
      <vt:lpstr>TWO BASIC CATEGORIES OF SOLUTIONS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Brightcove Analytics API</dc:title>
  <cp:lastModifiedBy>Robert Crooks</cp:lastModifiedBy>
  <cp:revision>1</cp:revision>
  <dcterms:created xsi:type="dcterms:W3CDTF">2014-01-13T22:29:30Z</dcterms:created>
  <dcterms:modified xsi:type="dcterms:W3CDTF">2014-01-13T22:32:10Z</dcterms:modified>
</cp:coreProperties>
</file>