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88" r:id="rId4"/>
    <p:sldId id="289" r:id="rId5"/>
    <p:sldId id="290" r:id="rId6"/>
    <p:sldId id="287" r:id="rId7"/>
    <p:sldId id="285" r:id="rId8"/>
    <p:sldId id="28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38"/>
    </p:embeddedFont>
    <p:embeddedFont>
      <p:font typeface="Montserrat" pitchFamily="2" charset="77"/>
      <p:regular r:id="rId39"/>
      <p:bold r:id="rId40"/>
      <p:italic r:id="rId41"/>
      <p:boldItalic r:id="rId42"/>
    </p:embeddedFont>
    <p:embeddedFont>
      <p:font typeface="Montserrat ExtraBold" pitchFamily="2" charset="77"/>
      <p:bold r:id="rId43"/>
      <p:boldItalic r:id="rId44"/>
    </p:embeddedFont>
    <p:embeddedFont>
      <p:font typeface="Montserrat Medium" pitchFamily="2" charset="77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  <p15:guide id="3" pos="26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jmAWfAKicwO+rWd93JIWStvok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96AFA-36D4-44D4-86C1-AD026B2D0E98}">
  <a:tblStyle styleId="{78396AFA-36D4-44D4-86C1-AD026B2D0E9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4FB"/>
          </a:solidFill>
        </a:fill>
      </a:tcStyle>
    </a:wholeTbl>
    <a:band1H>
      <a:tcTxStyle/>
      <a:tcStyle>
        <a:tcBdr/>
        <a:fill>
          <a:solidFill>
            <a:srgbClr val="CBE9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9F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39" d="100"/>
          <a:sy n="139" d="100"/>
        </p:scale>
        <p:origin x="176" y="592"/>
      </p:cViewPr>
      <p:guideLst>
        <p:guide orient="horz" pos="1644"/>
        <p:guide pos="2880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D-2C43-A983-4CE469136608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D-2C43-A983-4CE469136608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D-2C43-A983-4CE469136608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D-2C43-A983-4CE4691366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D-2C43-A983-4CE4691366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22-9447-A2EA-D486A59A3285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22-9447-A2EA-D486A59A3285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22-9447-A2EA-D486A59A3285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22-9447-A2EA-D486A59A32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2-9447-A2EA-D486A59A32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0-5648-96DC-8EF71B75AF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F0-5648-96DC-8EF71B75AF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F0-5648-96DC-8EF71B75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7729440"/>
        <c:axId val="-606562160"/>
      </c:barChart>
      <c:catAx>
        <c:axId val="-66772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06562160"/>
        <c:crosses val="autoZero"/>
        <c:auto val="1"/>
        <c:lblAlgn val="ctr"/>
        <c:lblOffset val="100"/>
        <c:noMultiLvlLbl val="0"/>
      </c:catAx>
      <c:valAx>
        <c:axId val="-60656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772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9D-DC45-9144-D10B36A06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9D-DC45-9144-D10B36A067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9D-DC45-9144-D10B36A06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8825904"/>
        <c:axId val="-668824128"/>
      </c:barChart>
      <c:catAx>
        <c:axId val="-66882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4128"/>
        <c:crosses val="autoZero"/>
        <c:auto val="1"/>
        <c:lblAlgn val="ctr"/>
        <c:lblOffset val="100"/>
        <c:noMultiLvlLbl val="0"/>
      </c:catAx>
      <c:valAx>
        <c:axId val="-66882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1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C-174A-BA07-9A5EB41337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BFC-174A-BA07-9A5EB4133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2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FE-1C44-BD59-B041338FE4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7FE-1C44-BD59-B041338FE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3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82-1540-B14E-BAA73976BE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B82-1540-B14E-BAA73976B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136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65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47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36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62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01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B">
  <p:cSld name="Title Slide - Camera B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Double">
  <p:cSld name="Full-Doub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-No Subtitle">
  <p:cSld name="Chart-No Sub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Single">
  <p:cSld name="Table_Sing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Full">
  <p:cSld name="Table_Full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">
  <p:cSld name="Half-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-No Subtitle">
  <p:cSld name="Half-Content-No Sub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Overview">
  <p:cSld name="Brightcove_Overview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8" descr="company-overview-05172018.png"/>
          <p:cNvPicPr preferRelativeResize="0"/>
          <p:nvPr/>
        </p:nvPicPr>
        <p:blipFill rotWithShape="1">
          <a:blip r:embed="rId2">
            <a:alphaModFix/>
          </a:blip>
          <a:srcRect l="-332" r="36645"/>
          <a:stretch/>
        </p:blipFill>
        <p:spPr>
          <a:xfrm>
            <a:off x="483704" y="1005840"/>
            <a:ext cx="8176592" cy="34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8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Locations">
  <p:cSld name="Brightcove_Locatio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9" descr="companylocations-map-517201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389" y="1015618"/>
            <a:ext cx="7587389" cy="3772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9"/>
          <p:cNvSpPr/>
          <p:nvPr/>
        </p:nvSpPr>
        <p:spPr>
          <a:xfrm>
            <a:off x="806863" y="2270439"/>
            <a:ext cx="9520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SEATTLE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49"/>
          <p:cNvSpPr/>
          <p:nvPr/>
        </p:nvSpPr>
        <p:spPr>
          <a:xfrm>
            <a:off x="223741" y="2526843"/>
            <a:ext cx="16038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SAN FRANCISCO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49"/>
          <p:cNvSpPr/>
          <p:nvPr/>
        </p:nvSpPr>
        <p:spPr>
          <a:xfrm>
            <a:off x="1093779" y="2764086"/>
            <a:ext cx="1319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SCOTTSDALE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49"/>
          <p:cNvSpPr/>
          <p:nvPr/>
        </p:nvSpPr>
        <p:spPr>
          <a:xfrm>
            <a:off x="2315013" y="2589201"/>
            <a:ext cx="1120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NEW YORK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49"/>
          <p:cNvSpPr/>
          <p:nvPr/>
        </p:nvSpPr>
        <p:spPr>
          <a:xfrm>
            <a:off x="2838116" y="2344695"/>
            <a:ext cx="9059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BOSTON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49"/>
          <p:cNvSpPr/>
          <p:nvPr/>
        </p:nvSpPr>
        <p:spPr>
          <a:xfrm>
            <a:off x="4274245" y="2048360"/>
            <a:ext cx="9171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LONDON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Google Shape;108;p49"/>
          <p:cNvSpPr/>
          <p:nvPr/>
        </p:nvSpPr>
        <p:spPr>
          <a:xfrm>
            <a:off x="7253595" y="2561168"/>
            <a:ext cx="785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TOKYO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49"/>
          <p:cNvSpPr/>
          <p:nvPr/>
        </p:nvSpPr>
        <p:spPr>
          <a:xfrm>
            <a:off x="7426588" y="4059082"/>
            <a:ext cx="8942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SYDNEY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49"/>
          <p:cNvSpPr/>
          <p:nvPr/>
        </p:nvSpPr>
        <p:spPr>
          <a:xfrm>
            <a:off x="6487472" y="3291590"/>
            <a:ext cx="12019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SINGAPORE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49"/>
          <p:cNvSpPr/>
          <p:nvPr/>
        </p:nvSpPr>
        <p:spPr>
          <a:xfrm>
            <a:off x="6245833" y="2510654"/>
            <a:ext cx="7659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SEOUL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2" name="Google Shape;112;p49"/>
          <p:cNvSpPr/>
          <p:nvPr/>
        </p:nvSpPr>
        <p:spPr>
          <a:xfrm>
            <a:off x="5040353" y="3007212"/>
            <a:ext cx="9000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MUMBAI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49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A">
  <p:cSld name="Title Slide - Camera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0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0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0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0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0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950" y="1633838"/>
            <a:ext cx="6022826" cy="146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5557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210" y="2470454"/>
            <a:ext cx="2747979" cy="66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2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900"/>
              <a:buNone/>
              <a:defRPr sz="39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2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55759"/>
              </a:buClr>
              <a:buSzPts val="1800"/>
              <a:buNone/>
              <a:defRPr sz="1800" b="0" i="0">
                <a:solidFill>
                  <a:srgbClr val="55575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Header_Photo">
  <p:cSld name="5_Section Header_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3"/>
          <p:cNvPicPr preferRelativeResize="0"/>
          <p:nvPr/>
        </p:nvPicPr>
        <p:blipFill rotWithShape="1">
          <a:blip r:embed="rId2">
            <a:alphaModFix/>
          </a:blip>
          <a:srcRect l="11829" t="17393" b="82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No Subtitle">
  <p:cSld name="Half-Color-No 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Photo">
  <p:cSld name="Half-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35" descr="ben-o-bro-245065.jpg"/>
          <p:cNvPicPr preferRelativeResize="0"/>
          <p:nvPr/>
        </p:nvPicPr>
        <p:blipFill rotWithShape="1">
          <a:blip r:embed="rId2">
            <a:alphaModFix/>
          </a:blip>
          <a:srcRect l="2342" t="34387" r="50855" b="28235"/>
          <a:stretch/>
        </p:blipFill>
        <p:spPr>
          <a:xfrm>
            <a:off x="1" y="0"/>
            <a:ext cx="42938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5"/>
          <p:cNvSpPr/>
          <p:nvPr/>
        </p:nvSpPr>
        <p:spPr>
          <a:xfrm>
            <a:off x="0" y="0"/>
            <a:ext cx="4293810" cy="5148072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alf-Color">
  <p:cSld name="1_Half-Colo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Blank">
  <p:cSld name="Half-Color-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">
  <p:cSld name="Full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2"/>
          </p:nvPr>
        </p:nvSpPr>
        <p:spPr>
          <a:xfrm>
            <a:off x="310896" y="1078161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body" idx="1"/>
          </p:nvPr>
        </p:nvSpPr>
        <p:spPr>
          <a:xfrm>
            <a:off x="318977" y="886047"/>
            <a:ext cx="479811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 txBox="1">
            <a:spLocks noGrp="1"/>
          </p:cNvSpPr>
          <p:nvPr>
            <p:ph type="title"/>
          </p:nvPr>
        </p:nvSpPr>
        <p:spPr>
          <a:xfrm>
            <a:off x="292608" y="347472"/>
            <a:ext cx="8173966" cy="32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000"/>
              <a:buFont typeface="Montserrat ExtraBold"/>
              <a:buNone/>
              <a:defRPr sz="2000" b="1" i="0" u="none" strike="noStrike" cap="none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>
            <a:spLocks noGrp="1"/>
          </p:cNvSpPr>
          <p:nvPr>
            <p:ph type="body" idx="1"/>
          </p:nvPr>
        </p:nvSpPr>
        <p:spPr>
          <a:xfrm>
            <a:off x="202661" y="3200941"/>
            <a:ext cx="7945438" cy="110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 dirty="0"/>
              <a:t>Training for Beacon Customer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Brand Strategy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CLICK TO ADD SECTION TITLE</a:t>
            </a:r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/>
              <a:t>CLICK TO ADD 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body" idx="4294967295"/>
          </p:nvPr>
        </p:nvSpPr>
        <p:spPr>
          <a:xfrm>
            <a:off x="4572000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Store a videos metadata</a:t>
            </a:r>
            <a:endParaRPr dirty="0"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 dirty="0"/>
              <a:t>Custom Fields</a:t>
            </a:r>
            <a:endParaRPr dirty="0"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4294967295"/>
          </p:nvPr>
        </p:nvSpPr>
        <p:spPr>
          <a:xfrm>
            <a:off x="4572000" y="123079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Example uses: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  </a:t>
            </a:r>
            <a:endParaRPr dirty="0"/>
          </a:p>
        </p:txBody>
      </p:sp>
      <p:sp>
        <p:nvSpPr>
          <p:cNvPr id="167" name="Google Shape;167;p5"/>
          <p:cNvSpPr txBox="1">
            <a:spLocks noGrp="1"/>
          </p:cNvSpPr>
          <p:nvPr>
            <p:ph type="body" idx="4294967295"/>
          </p:nvPr>
        </p:nvSpPr>
        <p:spPr>
          <a:xfrm>
            <a:off x="4800600" y="4166242"/>
            <a:ext cx="4343400" cy="29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CATEGORY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825D8-A5EB-9048-A7A9-D14D73CDD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EDC94-8B2C-724A-BDAD-3E98AFA0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7" y="482551"/>
            <a:ext cx="3962006" cy="4254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1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2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3 – Example supporting copy.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</a:t>
            </a:r>
            <a:br>
              <a:rPr lang="en-US"/>
            </a:br>
            <a:r>
              <a:rPr lang="en-US"/>
              <a:t>MAIN TITLE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graphicFrame>
        <p:nvGraphicFramePr>
          <p:cNvPr id="228" name="Google Shape;228;p13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9" name="Google Shape;229;p13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 dirty="0"/>
              <a:t>MOTIVATIONS</a:t>
            </a:r>
            <a:endParaRPr dirty="0"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88851"/>
            <a:ext cx="8204454" cy="262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Customer success with Brightcove Beacon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Promote self-service onboarding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Ease burden for the onboarding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Address most common tasks for new Brightcove Beacon customers</a:t>
            </a:r>
          </a:p>
          <a:p>
            <a:pPr marL="0" lvl="0" indent="0"/>
            <a:endParaRPr lang="en-US" dirty="0"/>
          </a:p>
          <a:p>
            <a:pPr marL="0" lvl="0" indent="0"/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35" name="Google Shape;235;p14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6" name="Google Shape;236;p14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  <p:graphicFrame>
        <p:nvGraphicFramePr>
          <p:cNvPr id="244" name="Google Shape;244;p15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0" name="Google Shape;250;p16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1" name="Google Shape;251;p16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7" name="Google Shape;257;p17"/>
          <p:cNvGraphicFramePr/>
          <p:nvPr/>
        </p:nvGraphicFramePr>
        <p:xfrm>
          <a:off x="168729" y="1382941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8" name="Google Shape;258;p17"/>
          <p:cNvGraphicFramePr/>
          <p:nvPr/>
        </p:nvGraphicFramePr>
        <p:xfrm>
          <a:off x="2638085" y="1382940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9" name="Google Shape;259;p17"/>
          <p:cNvGraphicFramePr/>
          <p:nvPr/>
        </p:nvGraphicFramePr>
        <p:xfrm>
          <a:off x="5107441" y="1382939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65" name="Google Shape;265;p18"/>
          <p:cNvGraphicFramePr/>
          <p:nvPr/>
        </p:nvGraphicFramePr>
        <p:xfrm>
          <a:off x="427038" y="9588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71" name="Google Shape;271;p19"/>
          <p:cNvGraphicFramePr/>
          <p:nvPr/>
        </p:nvGraphicFramePr>
        <p:xfrm>
          <a:off x="430213" y="9588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7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0" name="Google Shape;280;p20"/>
          <p:cNvGraphicFramePr/>
          <p:nvPr/>
        </p:nvGraphicFramePr>
        <p:xfrm>
          <a:off x="427038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TWO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7" name="Google Shape;287;p21"/>
          <p:cNvGraphicFramePr/>
          <p:nvPr/>
        </p:nvGraphicFramePr>
        <p:xfrm>
          <a:off x="430213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3346704" cy="111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 dirty="0"/>
              <a:t>LEARNING ARTIFACTS CREATED – FOR EACH TASK</a:t>
            </a:r>
            <a:endParaRPr dirty="0"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88851"/>
            <a:ext cx="8204454" cy="262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Document (nearly all exist at this time)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Video(s) – One or more short (&lt; 3 minutes) on how to complete the task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Slides – Introduce the task and demonstration if customer wants a live webinar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	 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8482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102870" lvl="0" indent="-139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OVERVIEW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GLOBAL FOOTPRINT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THANK YOU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FOR JOINING!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A79EF-EB36-D448-98C6-3E536507CD0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Brightcove Beacon Team Decisions </a:t>
            </a:r>
            <a:endParaRPr dirty="0"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88851"/>
            <a:ext cx="8204454" cy="262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Beacon Team – Product Management/Marketing/Engineering, Onboarding, Sales, etc.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trainings are required for customers as live webinar (in any)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How should videos be made available (in addition to the normal documentation site)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Video placed at the top of the associated doc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Videos also grouped on a “Brightcove Beacon </a:t>
            </a:r>
            <a:r>
              <a:rPr lang="en-US"/>
              <a:t>On-Demand Training” page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0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 dirty="0"/>
              <a:t>M</a:t>
            </a:r>
            <a:endParaRPr dirty="0"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88851"/>
            <a:ext cx="8204454" cy="262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10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 dirty="0"/>
              <a:t>MOTIVATIONS</a:t>
            </a:r>
            <a:endParaRPr dirty="0"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88851"/>
            <a:ext cx="8204454" cy="262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Customer success with Brightcove Beacon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Promote self-service onboarding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Ease burden for the onboarding team</a:t>
            </a:r>
          </a:p>
          <a:p>
            <a:pPr marL="0" lvl="0" indent="0"/>
            <a:endParaRPr lang="en-US" dirty="0"/>
          </a:p>
          <a:p>
            <a:pPr marL="0" lvl="0" indent="0"/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968641-16E0-EC4C-9CDE-1C98B88C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0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310896" y="1079577"/>
            <a:ext cx="3656670" cy="144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marR="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61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310896" y="1079577"/>
            <a:ext cx="3656670" cy="144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marR="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89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CLICK TO ADD AGENDA</a:t>
            </a:r>
            <a:endParaRPr/>
          </a:p>
        </p:txBody>
      </p:sp>
      <p:sp>
        <p:nvSpPr>
          <p:cNvPr id="147" name="Google Shape;147;p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/>
              <a:t>CATEGORY | CATEGORY | CATEGORY | CATEGORY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rightcove 2">
      <a:dk1>
        <a:srgbClr val="515151"/>
      </a:dk1>
      <a:lt1>
        <a:srgbClr val="FFFFFF"/>
      </a:lt1>
      <a:dk2>
        <a:srgbClr val="939595"/>
      </a:dk2>
      <a:lt2>
        <a:srgbClr val="E7E6E6"/>
      </a:lt2>
      <a:accent1>
        <a:srgbClr val="22C2EB"/>
      </a:accent1>
      <a:accent2>
        <a:srgbClr val="D5247C"/>
      </a:accent2>
      <a:accent3>
        <a:srgbClr val="95C038"/>
      </a:accent3>
      <a:accent4>
        <a:srgbClr val="515151"/>
      </a:accent4>
      <a:accent5>
        <a:srgbClr val="CCCCCC"/>
      </a:accent5>
      <a:accent6>
        <a:srgbClr val="DDDDD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1117</Words>
  <Application>Microsoft Macintosh PowerPoint</Application>
  <PresentationFormat>On-screen Show (16:9)</PresentationFormat>
  <Paragraphs>308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Courier New</vt:lpstr>
      <vt:lpstr>Montserrat</vt:lpstr>
      <vt:lpstr>Montserrat ExtraBold</vt:lpstr>
      <vt:lpstr>Montserrat Medium</vt:lpstr>
      <vt:lpstr>Merriweather Sans</vt:lpstr>
      <vt:lpstr>Arial Black</vt:lpstr>
      <vt:lpstr>Calibri</vt:lpstr>
      <vt:lpstr>Office Theme</vt:lpstr>
      <vt:lpstr>PowerPoint Presentation</vt:lpstr>
      <vt:lpstr>MOTIVATIONS</vt:lpstr>
      <vt:lpstr>LEARNING ARTIFACTS CREATED – FOR EACH TASK</vt:lpstr>
      <vt:lpstr>Brightcove Beacon Team Decisions </vt:lpstr>
      <vt:lpstr>M</vt:lpstr>
      <vt:lpstr>MOTIVATIONS</vt:lpstr>
      <vt:lpstr>CLICK TO ADD MAIN TITLE</vt:lpstr>
      <vt:lpstr>CLICK TO ADD MAIN TITLE</vt:lpstr>
      <vt:lpstr>CLICK TO ADD AGENDA</vt:lpstr>
      <vt:lpstr>Brand Strategy Analysis</vt:lpstr>
      <vt:lpstr>CLICK TO ADD SECTION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TABLE TITLE</vt:lpstr>
      <vt:lpstr>CLICK TO ADD TABLE TITLE</vt:lpstr>
      <vt:lpstr>CLICK TO ADD MAIN TITLE</vt:lpstr>
      <vt:lpstr>PowerPoint Presentation</vt:lpstr>
      <vt:lpstr>CLICK TO ADD MAIN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2018-12-11T18:26:26Z</dcterms:created>
  <dcterms:modified xsi:type="dcterms:W3CDTF">2020-08-24T20:29:06Z</dcterms:modified>
</cp:coreProperties>
</file>