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1" r:id="rId2"/>
  </p:sldMasterIdLst>
  <p:notesMasterIdLst>
    <p:notesMasterId r:id="rId30"/>
  </p:notesMasterIdLst>
  <p:sldIdLst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307" r:id="rId11"/>
    <p:sldId id="294" r:id="rId12"/>
    <p:sldId id="274" r:id="rId13"/>
    <p:sldId id="290" r:id="rId14"/>
    <p:sldId id="295" r:id="rId15"/>
    <p:sldId id="293" r:id="rId16"/>
    <p:sldId id="266" r:id="rId17"/>
    <p:sldId id="296" r:id="rId18"/>
    <p:sldId id="299" r:id="rId19"/>
    <p:sldId id="297" r:id="rId20"/>
    <p:sldId id="300" r:id="rId21"/>
    <p:sldId id="301" r:id="rId22"/>
    <p:sldId id="302" r:id="rId23"/>
    <p:sldId id="298" r:id="rId24"/>
    <p:sldId id="304" r:id="rId25"/>
    <p:sldId id="305" r:id="rId26"/>
    <p:sldId id="306" r:id="rId27"/>
    <p:sldId id="308" r:id="rId28"/>
    <p:sldId id="268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pos="3840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  <p15:guide id="6" orient="horz" pos="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TXUsXJMZT1PuQXuqxCJc3N1Qu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B4073-B031-474D-97A8-4558EBBF41E4}">
  <a:tblStyle styleId="{E40B4073-B031-474D-97A8-4558EBBF4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25"/>
    <p:restoredTop sz="94625"/>
  </p:normalViewPr>
  <p:slideViewPr>
    <p:cSldViewPr snapToGrid="0">
      <p:cViewPr varScale="1">
        <p:scale>
          <a:sx n="91" d="100"/>
          <a:sy n="91" d="100"/>
        </p:scale>
        <p:origin x="200" y="368"/>
      </p:cViewPr>
      <p:guideLst>
        <p:guide orient="horz" pos="2160"/>
        <p:guide orient="horz" pos="3840"/>
        <p:guide pos="3840"/>
        <p:guide pos="384"/>
        <p:guide pos="7296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 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571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2289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69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209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917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7890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282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0716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371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81701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d8170130a_0_0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1" name="Google Shape;91;g7d8170130a_0_0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0973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9923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5460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5553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699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9709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9792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519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877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456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451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53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844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/>
          <p:nvPr/>
        </p:nvSpPr>
        <p:spPr>
          <a:xfrm rot="10800000">
            <a:off x="0" y="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23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/>
          <p:nvPr/>
        </p:nvSpPr>
        <p:spPr>
          <a:xfrm>
            <a:off x="0" y="266700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610392" y="1752600"/>
            <a:ext cx="8914608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608013" y="2895600"/>
            <a:ext cx="8229600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0" i="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2"/>
          </p:nvPr>
        </p:nvSpPr>
        <p:spPr>
          <a:xfrm>
            <a:off x="606425" y="3737175"/>
            <a:ext cx="5489700" cy="7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None/>
              <a:defRPr sz="400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AutoNum type="arabicPeriod"/>
              <a:defRPr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–"/>
              <a:defRPr>
                <a:solidFill>
                  <a:schemeClr val="accent5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▪"/>
              <a:defRPr>
                <a:solidFill>
                  <a:schemeClr val="accent5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lide 1">
  <p:cSld name="Slide Section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609601" y="1752600"/>
            <a:ext cx="7279341" cy="70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609600" y="2560732"/>
            <a:ext cx="7279341" cy="78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Quote Slid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609600" y="537882"/>
            <a:ext cx="9456736" cy="9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95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619125" y="1686018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6"/>
          <p:cNvSpPr/>
          <p:nvPr/>
        </p:nvSpPr>
        <p:spPr>
          <a:xfrm rot="10800000">
            <a:off x="0" y="18774"/>
            <a:ext cx="12192000" cy="43174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6"/>
          <p:cNvSpPr txBox="1"/>
          <p:nvPr/>
        </p:nvSpPr>
        <p:spPr>
          <a:xfrm>
            <a:off x="1029921" y="4747910"/>
            <a:ext cx="43266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61" y="388125"/>
            <a:ext cx="5081812" cy="508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">
  <p:cSld name="Body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30317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30317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AutoNum type="arabicPeriod"/>
              <a:defRPr sz="2000" b="0" i="0">
                <a:solidFill>
                  <a:srgbClr val="16161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414528" y="1112810"/>
            <a:ext cx="10939272" cy="25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776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1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ft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52250" y="490168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  <p:sldLayoutId id="2147483661" r:id="rId4"/>
    <p:sldLayoutId id="2147483662" r:id="rId5"/>
    <p:sldLayoutId id="214748366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.support.brightcove.com/getting-started/learning-guide-using-rest-apis.html#Proxy_co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.support.brightcove.com/code-samples/brightcove-player-sample-display-views-controlba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layer.support.brightcove.com/code-samples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s.support.brightcov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606422" y="2762974"/>
            <a:ext cx="7335501" cy="161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USING BRIGHTCOVE’S REST APIs</a:t>
            </a:r>
            <a:r>
              <a:rPr lang="en-US" sz="6000" dirty="0"/>
              <a:t> </a:t>
            </a:r>
            <a:endParaRPr sz="6000" cap="none"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608013" y="4438878"/>
            <a:ext cx="8229600" cy="5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An Introductory Look</a:t>
            </a:r>
          </a:p>
          <a:p>
            <a:pPr marL="0" lvl="0" indent="0"/>
            <a:endParaRPr lang="en-US" dirty="0"/>
          </a:p>
        </p:txBody>
      </p:sp>
      <p:sp>
        <p:nvSpPr>
          <p:cNvPr id="8" name="Google Shape;79;p1">
            <a:extLst>
              <a:ext uri="{FF2B5EF4-FFF2-40B4-BE49-F238E27FC236}">
                <a16:creationId xmlns:a16="http://schemas.microsoft.com/office/drawing/2014/main" id="{58D34D67-B84B-364E-8EA8-85E4D8928016}"/>
              </a:ext>
            </a:extLst>
          </p:cNvPr>
          <p:cNvSpPr txBox="1">
            <a:spLocks/>
          </p:cNvSpPr>
          <p:nvPr/>
        </p:nvSpPr>
        <p:spPr>
          <a:xfrm>
            <a:off x="606422" y="4970132"/>
            <a:ext cx="749988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Matthew Boles | Sr. Learning Specialist | mboles@brightcove.com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HIGH LEVEL IMPLEMENTATION VIEW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Three entities involved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Entity interaction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5192" y="1586198"/>
            <a:ext cx="9532938" cy="441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Client code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Requests data from the API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Displays returned data</a:t>
            </a: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2000" dirty="0"/>
              <a:t>Proxy server (for web apps)</a:t>
            </a:r>
            <a:endParaRPr lang="en-US" dirty="0"/>
          </a:p>
          <a:p>
            <a:pPr marL="971550" lvl="1" indent="-285750">
              <a:buSzPts val="1620"/>
            </a:pPr>
            <a:r>
              <a:rPr lang="en-US" sz="1800" dirty="0"/>
              <a:t>For security reasons Brightcove REST APIs will not accept request directly from client</a:t>
            </a:r>
          </a:p>
          <a:p>
            <a:pPr marL="971550" lvl="1" indent="-285750">
              <a:buSzPts val="1620"/>
            </a:pPr>
            <a:r>
              <a:rPr lang="en-US" sz="1800" dirty="0"/>
              <a:t>Server based apps can make requests directly</a:t>
            </a:r>
          </a:p>
          <a:p>
            <a:pPr marL="971550" lvl="1" indent="-285750">
              <a:buSzPts val="1620"/>
            </a:pPr>
            <a:r>
              <a:rPr lang="en-US" sz="1800" dirty="0"/>
              <a:t>You must setup a proxy server under your control</a:t>
            </a:r>
          </a:p>
          <a:p>
            <a:pPr marL="971550" lvl="1" indent="-285750">
              <a:buSzPts val="1620"/>
            </a:pPr>
            <a:r>
              <a:rPr lang="en-US" sz="1800" dirty="0"/>
              <a:t>Demos use a web app and PHP proxy</a:t>
            </a:r>
          </a:p>
          <a:p>
            <a:pPr marL="1428750" lvl="2" indent="-285750">
              <a:buSzPts val="1620"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https://player.support.brightcove.com/getting-started/learning-guide-using-rest-apis.html#Proxy_code</a:t>
            </a:r>
            <a:endParaRPr lang="en-US" dirty="0">
              <a:solidFill>
                <a:srgbClr val="0070C0"/>
              </a:solidFill>
            </a:endParaRPr>
          </a:p>
          <a:p>
            <a:pPr marL="971550" lvl="1" indent="-182880">
              <a:buSzPts val="1620"/>
              <a:buNone/>
            </a:pPr>
            <a:endParaRPr lang="en-US" sz="1800" dirty="0"/>
          </a:p>
          <a:p>
            <a:pPr marL="514350" lvl="0" indent="-285750">
              <a:buSzPts val="2000"/>
            </a:pPr>
            <a:r>
              <a:rPr lang="en-US" sz="2000" dirty="0"/>
              <a:t>REST APIs</a:t>
            </a:r>
            <a:endParaRPr lang="en-US" dirty="0"/>
          </a:p>
          <a:p>
            <a:pPr marL="971550" lvl="1" indent="-285750">
              <a:buSzPts val="1620"/>
            </a:pPr>
            <a:r>
              <a:rPr lang="en-US" sz="1800" dirty="0"/>
              <a:t>GET, PUT, POST, PATCH and DELETE data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THREE ENTITIES INVOLVED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4000" dirty="0"/>
              <a:t>ENTITY INTERACTION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871F2-404F-9646-9976-AD239557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" y="1199873"/>
            <a:ext cx="11254964" cy="46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UNDERSTANDING THE CLIENT CODE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Client functionality overview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Function makeRequest – Reusable!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You write the code: Build the request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You write the code: Display returned data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7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5" y="313020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/>
              <a:t>CLIENT FUNCTIONALITY OVERVIEW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E9E84-AACA-004D-85DF-0CEB144C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170" y="986064"/>
            <a:ext cx="7080039" cy="58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1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359596" y="1524553"/>
            <a:ext cx="11229472" cy="471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 makeRequest(options, callback) //function signature</a:t>
            </a:r>
          </a:p>
          <a:p>
            <a:pPr marL="514350" lvl="0" indent="-285750">
              <a:buSzPts val="2000"/>
            </a:pPr>
            <a:r>
              <a:rPr lang="en-US" sz="2000" dirty="0"/>
              <a:t>Parameters (in 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en-US" sz="2000" dirty="0"/>
              <a:t>)</a:t>
            </a:r>
          </a:p>
          <a:p>
            <a:pPr marL="971550" lvl="1" indent="-285750"/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dirty="0"/>
              <a:t>: At a minimum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{String} options.url the full API request URL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{String="GET","POST","PATCH","PUT","DELETE"} HTTP type for the request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{String} options.proxyURL proxyURL to send the request to</a:t>
            </a:r>
          </a:p>
          <a:p>
            <a:pPr marL="971550" lvl="1" indent="-285750">
              <a:buSzPts val="1620"/>
            </a:pPr>
            <a:endParaRPr lang="en-US" dirty="0"/>
          </a:p>
          <a:p>
            <a:pPr marL="971550" lvl="1" indent="-285750">
              <a:buSzPts val="1620"/>
            </a:pPr>
            <a:r>
              <a:rPr lang="en-US" dirty="0"/>
              <a:t>Either pass in credentials in the 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dirty="0"/>
              <a:t> object or hard code them in the proxy server code</a:t>
            </a:r>
          </a:p>
          <a:p>
            <a:pPr marL="971550" lvl="1" indent="-285750">
              <a:buSzPts val="1620"/>
            </a:pPr>
            <a:endParaRPr lang="en-US" dirty="0">
              <a:solidFill>
                <a:schemeClr val="bg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71550" lvl="1" indent="-285750">
              <a:buSzPts val="1620"/>
            </a:pP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callback</a:t>
            </a:r>
            <a:r>
              <a:rPr lang="en-US" dirty="0"/>
              <a:t>: A callback function in which the returned data will be contained</a:t>
            </a:r>
          </a:p>
          <a:p>
            <a:pPr marL="685800" lvl="1" indent="0">
              <a:buSzPts val="1620"/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makeRequest(options, function (response) {…}</a:t>
            </a:r>
          </a:p>
          <a:p>
            <a:pPr marL="971550" lvl="1" indent="-285750">
              <a:buSzPts val="1620"/>
            </a:pPr>
            <a:endParaRPr lang="en-US" dirty="0">
              <a:solidFill>
                <a:schemeClr val="tx2">
                  <a:lumMod val="10000"/>
                </a:schemeClr>
              </a:solidFill>
              <a:latin typeface="+mn-lt"/>
              <a:ea typeface="Source Code Pro" panose="020B0509030403020204" pitchFamily="49" charset="0"/>
            </a:endParaRPr>
          </a:p>
          <a:p>
            <a:pPr marL="971550" lvl="1" indent="-285750">
              <a:buSzPts val="1620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+mn-lt"/>
                <a:ea typeface="Source Code Pro" panose="020B0509030403020204" pitchFamily="49" charset="0"/>
              </a:rPr>
              <a:t>Data will be returned in the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+mn-lt"/>
                <a:ea typeface="Source Code Pro" panose="020B0509030403020204" pitchFamily="49" charset="0"/>
              </a:rPr>
              <a:t>parameter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764423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FUNCTION makeRequest – REUSEABLE!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4000" b="1" dirty="0">
              <a:solidFill>
                <a:srgbClr val="16161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471354" y="1148161"/>
            <a:ext cx="9532938" cy="473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Build the </a:t>
            </a:r>
            <a:r>
              <a:rPr lang="en-US" sz="20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</a:rPr>
              <a:t> parameter object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Specify proxy URL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Specify HTTP method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Build the API call URL</a:t>
            </a:r>
          </a:p>
          <a:p>
            <a:pPr marL="685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</a:pP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460141"/>
            <a:ext cx="1130283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BUILD THE REQUEST 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C65E29-7ED4-544A-8BED-57A40610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2" y="2470825"/>
            <a:ext cx="10718800" cy="124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E9638E-4E03-1245-8AFA-F7364529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32" y="3793818"/>
            <a:ext cx="10553700" cy="1079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DB243-7F98-5F4A-8FC1-A4ED374E0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32" y="5038089"/>
            <a:ext cx="10033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615192" y="856891"/>
            <a:ext cx="1130283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BUILD THE REQUEST 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3E274-C6FF-2D46-8B42-D3DF0C35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4" y="1452382"/>
            <a:ext cx="11702265" cy="37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411537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Examples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Place results in the player’s controlbar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Build an MRSS feed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Display in JSON or CSV</a:t>
            </a: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89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102742" y="1109609"/>
            <a:ext cx="11394040" cy="359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/**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Dynamically build a div that is then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placed in the controlbar's spacer element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 placeCountInControlbar(viewsCount) {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 spacer,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newElement = document.createElement('div’);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//Place data in div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newElement.textContent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"Total Views: " + viewsCount;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//Get the spacer in the controlbar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 = document.getElementsByClassName('vjs-spacer')[0];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//Right justify content in the spacer and add top margin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spacer.setAttribute('style', 'justify-content: flex-end; margin-top: 10px’);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//Add the dynacmially built div to the spacer in the controlbar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spacer.appendChild(newElement);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sz="1800" dirty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1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8170130a_0_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dirty="0"/>
              <a:t>AGENDA</a:t>
            </a:r>
            <a:endParaRPr sz="4000" dirty="0"/>
          </a:p>
        </p:txBody>
      </p:sp>
      <p:sp>
        <p:nvSpPr>
          <p:cNvPr id="94" name="Google Shape;94;g7d8170130a_0_0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What Are REST APIs?</a:t>
            </a:r>
          </a:p>
          <a:p>
            <a:pPr lvl="0"/>
            <a:r>
              <a:rPr lang="en-US" dirty="0"/>
              <a:t>Why Use the Brightcove REST APIs?</a:t>
            </a:r>
          </a:p>
          <a:p>
            <a:pPr lvl="0"/>
            <a:r>
              <a:rPr lang="en-US" dirty="0"/>
              <a:t>High Level Implementation View</a:t>
            </a:r>
          </a:p>
          <a:p>
            <a:pPr lvl="0"/>
            <a:r>
              <a:rPr lang="en-US" dirty="0"/>
              <a:t>Understanding the Client-Side Code</a:t>
            </a:r>
          </a:p>
          <a:p>
            <a:pPr lvl="0"/>
            <a:r>
              <a:rPr lang="en-US" dirty="0"/>
              <a:t>Example Code Reviews</a:t>
            </a:r>
          </a:p>
          <a:p>
            <a:pPr lvl="0"/>
            <a:r>
              <a:rPr lang="en-US" dirty="0"/>
              <a:t>Wrap It Up!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C8664E-5F0A-A143-B475-C08C65B2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20" y="1408844"/>
            <a:ext cx="8267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EXAMPLE CODE REVIEWS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0"/>
            <a:ext cx="7279341" cy="1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Display views in controlbar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Bulk update video metadata</a:t>
            </a:r>
          </a:p>
          <a:p>
            <a:pPr marL="347663" lvl="0" indent="-342900">
              <a:buFont typeface="Arial" panose="020B0604020202020204" pitchFamily="34" charset="0"/>
              <a:buChar char="•"/>
            </a:pPr>
            <a:r>
              <a:rPr lang="en-US" dirty="0"/>
              <a:t>Video engagement graph</a:t>
            </a:r>
          </a:p>
          <a:p>
            <a:pPr marL="347663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0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Display Views in Controlbar (Brightcove Player related)</a:t>
            </a:r>
          </a:p>
          <a:p>
            <a:pPr marL="514350" indent="-285750"/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https://player.support.brightcove.com/code-samples/brightcove-player-sample-display-views-controlbar.html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DISPLAY VIEWS IN CONTROLBAR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9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Bulk update a set of video’s metadata</a:t>
            </a:r>
          </a:p>
          <a:p>
            <a:pPr marL="514350" lvl="0" indent="-285750">
              <a:buSzPts val="2000"/>
            </a:pPr>
            <a:r>
              <a:rPr lang="en-US" sz="1800" dirty="0"/>
              <a:t>https://apis.support.brightcove.com/cms/code-samples/cms-api-sample-update-videos.html</a:t>
            </a:r>
          </a:p>
          <a:p>
            <a:pPr marL="228600" lvl="0" indent="0">
              <a:buSzPts val="20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UPDATE VIDEOS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0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Bulk update a set of video’s metadata</a:t>
            </a:r>
          </a:p>
          <a:p>
            <a:pPr marL="514350" lvl="0" indent="-285750">
              <a:buSzPts val="2000"/>
            </a:pPr>
            <a:r>
              <a:rPr lang="en-US" sz="1800" dirty="0"/>
              <a:t>https://apis.support.brightcove.com/cms/code-samples/cms-api-sample-update-videos.html</a:t>
            </a:r>
          </a:p>
          <a:p>
            <a:pPr marL="228600" lvl="0" indent="0">
              <a:buSzPts val="20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856891"/>
            <a:ext cx="1096601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VIDEO ENGAGEMENT GRAPH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45A88A-3100-ED4F-A4AF-16EBC0F9F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40" y="3166437"/>
            <a:ext cx="3967292" cy="34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3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SESSION SUMMARY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2958957"/>
            <a:ext cx="7279341" cy="133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7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MAIN LEARNING POINTS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What/Why REST APIs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3 key entities: Client/Proxy/REST API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makeRequest()</a:t>
            </a:r>
            <a:r>
              <a:rPr lang="en-US" dirty="0"/>
              <a:t> function reusable code to actually call REST API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For each application, you must write code to</a:t>
            </a:r>
          </a:p>
          <a:p>
            <a:pPr marL="80486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Build the request</a:t>
            </a:r>
          </a:p>
          <a:p>
            <a:pPr marL="80486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Display the returned data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7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285750"/>
            <a:r>
              <a:rPr lang="en-US" sz="2000" dirty="0"/>
              <a:t>Learning Guide: Using the REST APIs</a:t>
            </a:r>
            <a:endParaRPr lang="en-US" sz="2000" dirty="0">
              <a:solidFill>
                <a:srgbClr val="00206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4350" indent="-285750"/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https://player.support.brightcove.com/code-samples/brightcove-player-sample-display-views-controlbar.html</a:t>
            </a:r>
            <a:endParaRPr lang="en-US" sz="2000" dirty="0">
              <a:solidFill>
                <a:srgbClr val="0070C0"/>
              </a:solidFill>
            </a:endParaRPr>
          </a:p>
          <a:p>
            <a:pPr marL="514350" indent="-285750"/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pPr marL="514350" indent="-285750"/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Video Cloud Platform APIs Documentation</a:t>
            </a:r>
          </a:p>
          <a:p>
            <a:pPr marL="514350" indent="-285750"/>
            <a:r>
              <a:rPr lang="en-US" sz="2000" dirty="0">
                <a:solidFill>
                  <a:srgbClr val="0070C0"/>
                </a:solidFill>
              </a:rPr>
              <a:t>https://</a:t>
            </a:r>
            <a:r>
              <a:rPr lang="en-US" sz="2000" dirty="0" err="1">
                <a:solidFill>
                  <a:srgbClr val="0070C0"/>
                </a:solidFill>
              </a:rPr>
              <a:t>apis.support.brightcove.com</a:t>
            </a:r>
            <a:r>
              <a:rPr lang="en-US" sz="2000" dirty="0">
                <a:solidFill>
                  <a:srgbClr val="0070C0"/>
                </a:solidFill>
              </a:rPr>
              <a:t>/</a:t>
            </a:r>
          </a:p>
          <a:p>
            <a:pPr marL="514350" indent="-285750"/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pPr marL="514350" indent="-285750"/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Player Samples</a:t>
            </a:r>
          </a:p>
          <a:p>
            <a:pPr marL="514350" indent="-285750"/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https://player.support.brightcove.com/code-samples/</a:t>
            </a:r>
            <a:endParaRPr sz="220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KEY RESOURCES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2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WHAT ARE REST APIs?</a:t>
            </a:r>
            <a:endParaRPr sz="6000" dirty="0"/>
          </a:p>
        </p:txBody>
      </p:sp>
      <p:sp>
        <p:nvSpPr>
          <p:cNvPr id="6" name="Google Shape;100;p3">
            <a:extLst>
              <a:ext uri="{FF2B5EF4-FFF2-40B4-BE49-F238E27FC236}">
                <a16:creationId xmlns:a16="http://schemas.microsoft.com/office/drawing/2014/main" id="{673FDE1B-593D-3040-93DC-8309CC849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Simple definition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b="1" dirty="0">
                <a:solidFill>
                  <a:srgbClr val="FF0000"/>
                </a:solidFill>
              </a:rPr>
              <a:t>RE</a:t>
            </a:r>
            <a:r>
              <a:rPr lang="en-US" sz="2000" dirty="0"/>
              <a:t>presentational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tate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ransfer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pplication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rogramming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nterface</a:t>
            </a:r>
          </a:p>
          <a:p>
            <a:pPr marL="971550" lvl="1" indent="-285750"/>
            <a:r>
              <a:rPr lang="en-US" sz="1600" dirty="0"/>
              <a:t>Probably not helpful</a:t>
            </a:r>
          </a:p>
          <a:p>
            <a:pPr marL="514350" lvl="0" indent="-285750">
              <a:buSzPts val="2000"/>
            </a:pPr>
            <a:r>
              <a:rPr lang="en-US" sz="2000" dirty="0"/>
              <a:t>A design pattern that:</a:t>
            </a:r>
          </a:p>
          <a:p>
            <a:pPr marL="971550" lvl="1" indent="-285750"/>
            <a:r>
              <a:rPr lang="en-US" sz="1600" dirty="0"/>
              <a:t>Defines web services</a:t>
            </a:r>
          </a:p>
          <a:p>
            <a:pPr marL="971550" lvl="1" indent="-285750"/>
            <a:r>
              <a:rPr lang="en-US" sz="1600" dirty="0"/>
              <a:t>Uses HTTP requests to GET, PUT, POST, PATCH and DELETE data</a:t>
            </a:r>
          </a:p>
          <a:p>
            <a:pPr marL="971550" lvl="1" indent="-285750"/>
            <a:r>
              <a:rPr lang="en-US" sz="1600" dirty="0"/>
              <a:t>Request and response bodies are usually in JSON format</a:t>
            </a:r>
          </a:p>
          <a:p>
            <a:pPr marL="971550" lvl="1" indent="-285750"/>
            <a:r>
              <a:rPr lang="en-US" sz="1600" dirty="0"/>
              <a:t>Consists of client and the web service resource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REST APIs DEFINITION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5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WHY USE REST APIs?</a:t>
            </a: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Add functionality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Location of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Demonstration of a few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Lots of functionality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General use cases</a:t>
            </a:r>
          </a:p>
          <a:p>
            <a:pPr marL="971550" lvl="1" indent="-285750"/>
            <a:r>
              <a:rPr lang="en-US" sz="1600" dirty="0"/>
              <a:t>Searching to build custom reports/playlists</a:t>
            </a:r>
          </a:p>
          <a:p>
            <a:pPr marL="971550" lvl="1" indent="-285750"/>
            <a:r>
              <a:rPr lang="en-US" sz="1600" dirty="0"/>
              <a:t>Combine functionality from multiple REST APIs</a:t>
            </a:r>
          </a:p>
          <a:p>
            <a:pPr marL="971550" lvl="1" indent="-285750"/>
            <a:r>
              <a:rPr lang="en-US" sz="1600" dirty="0"/>
              <a:t>Integrating systems (such as Video Cloud with a CMS)</a:t>
            </a:r>
          </a:p>
          <a:p>
            <a:pPr marL="514350" indent="-285750"/>
            <a:r>
              <a:rPr lang="en-US" sz="2000" dirty="0"/>
              <a:t>Specific use cases</a:t>
            </a:r>
          </a:p>
          <a:p>
            <a:pPr marL="971550" lvl="1" indent="-285750"/>
            <a:r>
              <a:rPr lang="en-US" sz="1600" dirty="0"/>
              <a:t>Build a playlist from the newest videos </a:t>
            </a:r>
          </a:p>
          <a:p>
            <a:pPr marL="971550" lvl="1" indent="-285750"/>
            <a:r>
              <a:rPr lang="en-US" sz="1600" dirty="0"/>
              <a:t>Get analytics by playlist</a:t>
            </a:r>
          </a:p>
          <a:p>
            <a:pPr marL="971550" lvl="1" indent="-285750"/>
            <a:r>
              <a:rPr lang="en-US" sz="1600" dirty="0"/>
              <a:t>Retrieve data and display in player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ADD FUNCTIONALITY NOT AVAILABLE BY DEFAULT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6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502228"/>
            <a:ext cx="9532938" cy="505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Check REST APIs inde</a:t>
            </a:r>
            <a:r>
              <a:rPr lang="en-US" sz="2000" dirty="0"/>
              <a:t>x page for samples per API</a:t>
            </a:r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r>
              <a:rPr lang="en-US" sz="1600" dirty="0"/>
              <a:t>https://apis.support.brightcove.com/</a:t>
            </a:r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r>
              <a:rPr lang="en-US" sz="2000" dirty="0"/>
              <a:t>Brightcove Player samples</a:t>
            </a:r>
          </a:p>
          <a:p>
            <a:pPr marL="971550" lvl="1" indent="-285750"/>
            <a:r>
              <a:rPr lang="en-US" sz="1600" dirty="0"/>
              <a:t>https://player.support.brightcove.com/code-samples/</a:t>
            </a:r>
            <a:endParaRPr lang="en-US" sz="2000" dirty="0"/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LOCATIONS OF SAMPLES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6F83E-7C74-F743-9DE8-75D63F71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77" y="3119664"/>
            <a:ext cx="3022600" cy="3576158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36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Display Views in Controlbar (Brightcove Player related)</a:t>
            </a:r>
          </a:p>
          <a:p>
            <a:pPr marL="971550" lvl="1" indent="-285750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https://player.support.brightcove.com/code-samples/brightcove-player-sample-display-views-controlbar.html</a:t>
            </a:r>
          </a:p>
          <a:p>
            <a:pPr marL="685800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2000" dirty="0"/>
              <a:t>Newest Videos in Playlist (Brightcove Player related)</a:t>
            </a:r>
          </a:p>
          <a:p>
            <a:pPr marL="971550" lvl="1" indent="-285750"/>
            <a:r>
              <a:rPr lang="en-US" sz="1600" dirty="0"/>
              <a:t>https://player.support.brightcove.com/code-samples/brightcove-player-sample-newest-videos-playlist.html</a:t>
            </a:r>
          </a:p>
          <a:p>
            <a:pPr marL="971550" lvl="1" indent="-285750"/>
            <a:endParaRPr lang="en-US" sz="1600" dirty="0"/>
          </a:p>
          <a:p>
            <a:pPr marL="514350" lvl="0" indent="-285750">
              <a:buSzPts val="2000"/>
            </a:pPr>
            <a:r>
              <a:rPr lang="en-US" sz="2000" dirty="0"/>
              <a:t>Identifying Low Performing Content (API app)</a:t>
            </a:r>
          </a:p>
          <a:p>
            <a:pPr marL="971550" lvl="1" indent="-285750"/>
            <a:r>
              <a:rPr lang="en-US" sz="1600" dirty="0"/>
              <a:t>https://apis.support.brightcove.com/cms/managing-videos/identifying-low-performing-content.html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DEMONSTRATION OF SAMPLES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4000" b="1" dirty="0">
              <a:solidFill>
                <a:srgbClr val="161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448656"/>
            <a:ext cx="4363841" cy="54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https://apis.support.brightcove.com/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LOTS OF FUNCTIONALITY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6D8C8C-EDF5-4D4B-AE7D-13D2F4DCF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23" y="1448656"/>
            <a:ext cx="4358847" cy="53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959</Words>
  <Application>Microsoft Macintosh PowerPoint</Application>
  <PresentationFormat>Widescreen</PresentationFormat>
  <Paragraphs>138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Courier New</vt:lpstr>
      <vt:lpstr>Merriweather Sans</vt:lpstr>
      <vt:lpstr>Montserrat</vt:lpstr>
      <vt:lpstr>Montserrat ExtraBold</vt:lpstr>
      <vt:lpstr>Noto Sans Symbols</vt:lpstr>
      <vt:lpstr>Source Code Pro</vt:lpstr>
      <vt:lpstr>PLAY_Standard_16x9</vt:lpstr>
      <vt:lpstr>PLAY_Standard_16x9</vt:lpstr>
      <vt:lpstr>USING BRIGHTCOVE’S REST APIs </vt:lpstr>
      <vt:lpstr>AGENDA</vt:lpstr>
      <vt:lpstr>WHAT ARE REST APIs?</vt:lpstr>
      <vt:lpstr>PowerPoint Presentation</vt:lpstr>
      <vt:lpstr>WHY USE REST APIs?</vt:lpstr>
      <vt:lpstr>PowerPoint Presentation</vt:lpstr>
      <vt:lpstr>PowerPoint Presentation</vt:lpstr>
      <vt:lpstr>PowerPoint Presentation</vt:lpstr>
      <vt:lpstr>PowerPoint Presentation</vt:lpstr>
      <vt:lpstr>HIGH LEVEL IMPLEMENTATION VIEW </vt:lpstr>
      <vt:lpstr>PowerPoint Presentation</vt:lpstr>
      <vt:lpstr>ENTITY INTERACTION</vt:lpstr>
      <vt:lpstr>UNDERSTANDING THE CLIENT CODE </vt:lpstr>
      <vt:lpstr>CLIENT FUNCTIONALITY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CODE REVIEWS </vt:lpstr>
      <vt:lpstr>PowerPoint Presentation</vt:lpstr>
      <vt:lpstr>PowerPoint Presentation</vt:lpstr>
      <vt:lpstr>PowerPoint Presentation</vt:lpstr>
      <vt:lpstr>SESSION SUMMARY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Microsoft Office User</cp:lastModifiedBy>
  <cp:revision>38</cp:revision>
  <dcterms:modified xsi:type="dcterms:W3CDTF">2020-04-19T20:02:19Z</dcterms:modified>
</cp:coreProperties>
</file>