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51" r:id="rId2"/>
  </p:sldMasterIdLst>
  <p:notesMasterIdLst>
    <p:notesMasterId r:id="rId28"/>
  </p:notesMasterIdLst>
  <p:sldIdLst>
    <p:sldId id="257" r:id="rId3"/>
    <p:sldId id="258" r:id="rId4"/>
    <p:sldId id="259" r:id="rId5"/>
    <p:sldId id="269" r:id="rId6"/>
    <p:sldId id="270" r:id="rId7"/>
    <p:sldId id="271" r:id="rId8"/>
    <p:sldId id="272" r:id="rId9"/>
    <p:sldId id="273" r:id="rId10"/>
    <p:sldId id="294" r:id="rId11"/>
    <p:sldId id="274" r:id="rId12"/>
    <p:sldId id="290" r:id="rId13"/>
    <p:sldId id="295" r:id="rId14"/>
    <p:sldId id="293" r:id="rId15"/>
    <p:sldId id="266" r:id="rId16"/>
    <p:sldId id="296" r:id="rId17"/>
    <p:sldId id="299" r:id="rId18"/>
    <p:sldId id="297" r:id="rId19"/>
    <p:sldId id="300" r:id="rId20"/>
    <p:sldId id="301" r:id="rId21"/>
    <p:sldId id="302" r:id="rId22"/>
    <p:sldId id="298" r:id="rId23"/>
    <p:sldId id="304" r:id="rId24"/>
    <p:sldId id="305" r:id="rId25"/>
    <p:sldId id="306" r:id="rId26"/>
    <p:sldId id="268" r:id="rId2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0">
          <p15:clr>
            <a:srgbClr val="A4A3A4"/>
          </p15:clr>
        </p15:guide>
        <p15:guide id="3" pos="3840">
          <p15:clr>
            <a:srgbClr val="A4A3A4"/>
          </p15:clr>
        </p15:guide>
        <p15:guide id="4" pos="384">
          <p15:clr>
            <a:srgbClr val="A4A3A4"/>
          </p15:clr>
        </p15:guide>
        <p15:guide id="5" pos="7296">
          <p15:clr>
            <a:srgbClr val="A4A3A4"/>
          </p15:clr>
        </p15:guide>
        <p15:guide id="6" orient="horz" pos="8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9" roundtripDataSignature="AMtx7mhTXUsXJMZT1PuQXuqxCJc3N1Qu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0B4073-B031-474D-97A8-4558EBBF41E4}">
  <a:tblStyle styleId="{E40B4073-B031-474D-97A8-4558EBBF41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/>
    <p:restoredTop sz="94674"/>
  </p:normalViewPr>
  <p:slideViewPr>
    <p:cSldViewPr snapToGrid="0">
      <p:cViewPr varScale="1">
        <p:scale>
          <a:sx n="124" d="100"/>
          <a:sy n="124" d="100"/>
        </p:scale>
        <p:origin x="192" y="168"/>
      </p:cViewPr>
      <p:guideLst>
        <p:guide orient="horz" pos="2160"/>
        <p:guide orient="horz" pos="3840"/>
        <p:guide pos="3840"/>
        <p:guide pos="384"/>
        <p:guide pos="7296"/>
        <p:guide orient="horz" pos="81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1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4606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Char char=" 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9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–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ftr" idx="11"/>
          </p:nvPr>
        </p:nvSpPr>
        <p:spPr>
          <a:xfrm>
            <a:off x="381000" y="8686800"/>
            <a:ext cx="4876800" cy="22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" name="Google Shape;6;n"/>
          <p:cNvSpPr txBox="1">
            <a:spLocks noGrp="1"/>
          </p:cNvSpPr>
          <p:nvPr>
            <p:ph type="sldNum" idx="12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 dirty="0"/>
          </a:p>
        </p:txBody>
      </p:sp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 dirty="0"/>
          </a:p>
        </p:txBody>
      </p:sp>
      <p:sp>
        <p:nvSpPr>
          <p:cNvPr id="144" name="Google Shape;1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62289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9" name="Google Shape;20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16967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 dirty="0"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020924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9" name="Google Shape;20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59170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 dirty="0"/>
          </a:p>
        </p:txBody>
      </p:sp>
      <p:sp>
        <p:nvSpPr>
          <p:cNvPr id="144" name="Google Shape;1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 dirty="0"/>
          </a:p>
        </p:txBody>
      </p:sp>
      <p:sp>
        <p:nvSpPr>
          <p:cNvPr id="144" name="Google Shape;1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378904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 dirty="0"/>
          </a:p>
        </p:txBody>
      </p:sp>
      <p:sp>
        <p:nvSpPr>
          <p:cNvPr id="144" name="Google Shape;1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328292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 dirty="0"/>
          </a:p>
        </p:txBody>
      </p:sp>
      <p:sp>
        <p:nvSpPr>
          <p:cNvPr id="144" name="Google Shape;1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407160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 dirty="0"/>
          </a:p>
        </p:txBody>
      </p:sp>
      <p:sp>
        <p:nvSpPr>
          <p:cNvPr id="144" name="Google Shape;1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137138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 dirty="0"/>
          </a:p>
        </p:txBody>
      </p:sp>
      <p:sp>
        <p:nvSpPr>
          <p:cNvPr id="144" name="Google Shape;1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30973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d8170130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7d8170130a_0_0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 dirty="0"/>
          </a:p>
        </p:txBody>
      </p:sp>
      <p:sp>
        <p:nvSpPr>
          <p:cNvPr id="91" name="Google Shape;91;g7d8170130a_0_0:notes"/>
          <p:cNvSpPr txBox="1">
            <a:spLocks noGrp="1"/>
          </p:cNvSpPr>
          <p:nvPr>
            <p:ph type="sldNum" idx="12"/>
          </p:nvPr>
        </p:nvSpPr>
        <p:spPr>
          <a:xfrm>
            <a:off x="5867400" y="8686800"/>
            <a:ext cx="609600" cy="2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 dirty="0"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799235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 dirty="0"/>
          </a:p>
        </p:txBody>
      </p:sp>
      <p:sp>
        <p:nvSpPr>
          <p:cNvPr id="144" name="Google Shape;1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954600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 dirty="0"/>
          </a:p>
        </p:txBody>
      </p:sp>
      <p:sp>
        <p:nvSpPr>
          <p:cNvPr id="144" name="Google Shape;1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255539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 dirty="0"/>
          </a:p>
        </p:txBody>
      </p:sp>
      <p:sp>
        <p:nvSpPr>
          <p:cNvPr id="144" name="Google Shape;1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06990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 dirty="0"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397093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 dirty="0"/>
          </a:p>
        </p:txBody>
      </p:sp>
      <p:sp>
        <p:nvSpPr>
          <p:cNvPr id="157" name="Google Shape;15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 dirty="0"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 dirty="0"/>
          </a:p>
        </p:txBody>
      </p:sp>
      <p:sp>
        <p:nvSpPr>
          <p:cNvPr id="144" name="Google Shape;1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75197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 dirty="0"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58777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 dirty="0"/>
          </a:p>
        </p:txBody>
      </p:sp>
      <p:sp>
        <p:nvSpPr>
          <p:cNvPr id="144" name="Google Shape;1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84564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 dirty="0"/>
          </a:p>
        </p:txBody>
      </p:sp>
      <p:sp>
        <p:nvSpPr>
          <p:cNvPr id="144" name="Google Shape;1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74514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 dirty="0"/>
          </a:p>
        </p:txBody>
      </p:sp>
      <p:sp>
        <p:nvSpPr>
          <p:cNvPr id="144" name="Google Shape;1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72534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 dirty="0"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65713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1">
  <p:cSld name="Title Slide 1">
    <p:bg>
      <p:bgPr>
        <a:solidFill>
          <a:schemeClr val="dk2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0"/>
          <p:cNvSpPr/>
          <p:nvPr/>
        </p:nvSpPr>
        <p:spPr>
          <a:xfrm rot="10800000">
            <a:off x="0" y="0"/>
            <a:ext cx="12192000" cy="4191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4823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0"/>
          <p:cNvSpPr/>
          <p:nvPr/>
        </p:nvSpPr>
        <p:spPr>
          <a:xfrm>
            <a:off x="0" y="2667000"/>
            <a:ext cx="12192000" cy="4191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0"/>
          <p:cNvSpPr txBox="1">
            <a:spLocks noGrp="1"/>
          </p:cNvSpPr>
          <p:nvPr>
            <p:ph type="title"/>
          </p:nvPr>
        </p:nvSpPr>
        <p:spPr>
          <a:xfrm>
            <a:off x="610392" y="1752600"/>
            <a:ext cx="8914608" cy="9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rial"/>
              <a:buNone/>
              <a:defRPr sz="6600" b="1" i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subTitle" idx="1"/>
          </p:nvPr>
        </p:nvSpPr>
        <p:spPr>
          <a:xfrm>
            <a:off x="608013" y="2895600"/>
            <a:ext cx="8229600" cy="643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0" i="0">
                <a:solidFill>
                  <a:srgbClr val="FFFFFF"/>
                </a:solidFill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body" idx="2"/>
          </p:nvPr>
        </p:nvSpPr>
        <p:spPr>
          <a:xfrm>
            <a:off x="606425" y="3737175"/>
            <a:ext cx="5489700" cy="70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 b="0" i="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26" name="Google Shape;2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49161" y="4889713"/>
            <a:ext cx="1824606" cy="1824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3"/>
          <p:cNvSpPr txBox="1">
            <a:spLocks noGrp="1"/>
          </p:cNvSpPr>
          <p:nvPr>
            <p:ph type="title"/>
          </p:nvPr>
        </p:nvSpPr>
        <p:spPr>
          <a:xfrm>
            <a:off x="609441" y="671636"/>
            <a:ext cx="10969943" cy="852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1614"/>
              </a:buClr>
              <a:buSzPts val="3200"/>
              <a:buNone/>
              <a:defRPr sz="4000">
                <a:solidFill>
                  <a:srgbClr val="16161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3"/>
          <p:cNvSpPr txBox="1">
            <a:spLocks noGrp="1"/>
          </p:cNvSpPr>
          <p:nvPr>
            <p:ph type="body" idx="1"/>
          </p:nvPr>
        </p:nvSpPr>
        <p:spPr>
          <a:xfrm>
            <a:off x="619125" y="1703387"/>
            <a:ext cx="10963275" cy="361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61614"/>
              </a:buClr>
              <a:buSzPts val="2400"/>
              <a:buFont typeface="Arial"/>
              <a:buAutoNum type="arabicPeriod"/>
              <a:defRPr>
                <a:solidFill>
                  <a:srgbClr val="161614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000"/>
              <a:buChar char="–"/>
              <a:defRPr>
                <a:solidFill>
                  <a:schemeClr val="accent5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▪"/>
              <a:defRPr>
                <a:solidFill>
                  <a:schemeClr val="accent5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–"/>
              <a:defRPr>
                <a:solidFill>
                  <a:schemeClr val="accent5"/>
                </a:solidFill>
              </a:defRPr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–"/>
              <a:defRPr>
                <a:solidFill>
                  <a:schemeClr val="accent5"/>
                </a:solidFill>
              </a:defRPr>
            </a:lvl5pPr>
            <a:lvl6pPr marL="2743200" lvl="5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–"/>
              <a:defRPr/>
            </a:lvl6pPr>
            <a:lvl7pPr marL="3200400" lvl="6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–"/>
              <a:defRPr/>
            </a:lvl7pPr>
            <a:lvl8pPr marL="3657600" lvl="7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–"/>
              <a:defRPr/>
            </a:lvl8pPr>
            <a:lvl9pPr marL="4114800" lvl="8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–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Slide 1">
  <p:cSld name="Slide Section 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25"/>
          <p:cNvSpPr txBox="1">
            <a:spLocks noGrp="1"/>
          </p:cNvSpPr>
          <p:nvPr>
            <p:ph type="title"/>
          </p:nvPr>
        </p:nvSpPr>
        <p:spPr>
          <a:xfrm>
            <a:off x="609601" y="1752600"/>
            <a:ext cx="7279341" cy="703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6600" b="1" i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5"/>
          <p:cNvSpPr txBox="1">
            <a:spLocks noGrp="1"/>
          </p:cNvSpPr>
          <p:nvPr>
            <p:ph type="body" idx="1"/>
          </p:nvPr>
        </p:nvSpPr>
        <p:spPr>
          <a:xfrm>
            <a:off x="609600" y="2560732"/>
            <a:ext cx="7279341" cy="783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>
                <a:solidFill>
                  <a:srgbClr val="FFFFF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>
                <a:solidFill>
                  <a:srgbClr val="FFFFF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>
                <a:solidFill>
                  <a:srgbClr val="FFFFF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>
                <a:solidFill>
                  <a:srgbClr val="FFFFF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>
                <a:solidFill>
                  <a:srgbClr val="FFFFF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>
                <a:solidFill>
                  <a:srgbClr val="FFFFF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>
                <a:solidFill>
                  <a:srgbClr val="FFFFF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38" name="Google Shape;3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49161" y="4889713"/>
            <a:ext cx="1824606" cy="1824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 1">
  <p:cSld name="Quote Slide 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3"/>
          <p:cNvSpPr txBox="1">
            <a:spLocks noGrp="1"/>
          </p:cNvSpPr>
          <p:nvPr>
            <p:ph type="title"/>
          </p:nvPr>
        </p:nvSpPr>
        <p:spPr>
          <a:xfrm>
            <a:off x="609600" y="537882"/>
            <a:ext cx="9456736" cy="986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958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000" b="1" i="0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3"/>
          <p:cNvSpPr txBox="1">
            <a:spLocks noGrp="1"/>
          </p:cNvSpPr>
          <p:nvPr>
            <p:ph type="body" idx="1"/>
          </p:nvPr>
        </p:nvSpPr>
        <p:spPr>
          <a:xfrm>
            <a:off x="619125" y="1686018"/>
            <a:ext cx="9532938" cy="329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>
                <a:solidFill>
                  <a:srgbClr val="000000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  <a:defRPr>
                <a:solidFill>
                  <a:srgbClr val="000000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>
                <a:solidFill>
                  <a:srgbClr val="000000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>
                <a:solidFill>
                  <a:srgbClr val="000000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>
                <a:solidFill>
                  <a:srgbClr val="000000"/>
                </a:solidFill>
              </a:defRPr>
            </a:lvl5pPr>
            <a:lvl6pPr marL="2743200" lvl="5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–"/>
              <a:defRPr/>
            </a:lvl6pPr>
            <a:lvl7pPr marL="3200400" lvl="6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–"/>
              <a:defRPr/>
            </a:lvl7pPr>
            <a:lvl8pPr marL="3657600" lvl="7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–"/>
              <a:defRPr/>
            </a:lvl8pPr>
            <a:lvl9pPr marL="4114800" lvl="8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–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>
  <p:cSld name="Closing slide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36"/>
          <p:cNvSpPr/>
          <p:nvPr/>
        </p:nvSpPr>
        <p:spPr>
          <a:xfrm rot="10800000">
            <a:off x="0" y="18774"/>
            <a:ext cx="12192000" cy="43174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0000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36"/>
          <p:cNvSpPr txBox="1"/>
          <p:nvPr/>
        </p:nvSpPr>
        <p:spPr>
          <a:xfrm>
            <a:off x="1029921" y="4747910"/>
            <a:ext cx="4326694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54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361" y="388125"/>
            <a:ext cx="5081812" cy="5081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">
  <p:cSld name="Body Slide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8"/>
          <p:cNvSpPr txBox="1">
            <a:spLocks noGrp="1"/>
          </p:cNvSpPr>
          <p:nvPr>
            <p:ph type="title"/>
          </p:nvPr>
        </p:nvSpPr>
        <p:spPr>
          <a:xfrm>
            <a:off x="609600" y="671636"/>
            <a:ext cx="10303173" cy="852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4000" b="1" i="0">
                <a:solidFill>
                  <a:srgbClr val="16161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8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303173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1614"/>
              </a:buClr>
              <a:buSzPts val="2000"/>
              <a:buFont typeface="Arial"/>
              <a:buAutoNum type="arabicPeriod"/>
              <a:defRPr sz="2000" b="0" i="0">
                <a:solidFill>
                  <a:srgbClr val="161614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-No Subtitle">
  <p:cSld name="Full-No Subtitl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9"/>
          <p:cNvSpPr txBox="1">
            <a:spLocks noGrp="1"/>
          </p:cNvSpPr>
          <p:nvPr>
            <p:ph type="title"/>
          </p:nvPr>
        </p:nvSpPr>
        <p:spPr>
          <a:xfrm>
            <a:off x="390144" y="487681"/>
            <a:ext cx="10939272" cy="45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  <a:defRPr sz="293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9"/>
          <p:cNvSpPr txBox="1">
            <a:spLocks noGrp="1"/>
          </p:cNvSpPr>
          <p:nvPr>
            <p:ph type="body" idx="1"/>
          </p:nvPr>
        </p:nvSpPr>
        <p:spPr>
          <a:xfrm>
            <a:off x="414528" y="1112810"/>
            <a:ext cx="10939272" cy="257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867" b="0" i="0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9170" lvl="1" indent="-38776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49595"/>
              </a:buClr>
              <a:buSzPts val="980"/>
              <a:buFont typeface="Merriweather Sans"/>
              <a:buChar char="◦"/>
              <a:defRPr sz="1867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8754" lvl="2" indent="-42332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867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8339" lvl="3" indent="-42332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867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7924" lvl="4" indent="-42332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867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57509" lvl="5" indent="-42332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867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2112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8"/>
          <p:cNvSpPr txBox="1">
            <a:spLocks noGrp="1"/>
          </p:cNvSpPr>
          <p:nvPr>
            <p:ph type="title"/>
          </p:nvPr>
        </p:nvSpPr>
        <p:spPr>
          <a:xfrm>
            <a:off x="609441" y="824037"/>
            <a:ext cx="10969943" cy="852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8"/>
          <p:cNvSpPr txBox="1">
            <a:spLocks noGrp="1"/>
          </p:cNvSpPr>
          <p:nvPr>
            <p:ph type="body" idx="1"/>
          </p:nvPr>
        </p:nvSpPr>
        <p:spPr>
          <a:xfrm>
            <a:off x="609600" y="1828801"/>
            <a:ext cx="10969784" cy="4571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8"/>
          <p:cNvSpPr txBox="1">
            <a:spLocks noGrp="1"/>
          </p:cNvSpPr>
          <p:nvPr>
            <p:ph type="ft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pic>
        <p:nvPicPr>
          <p:cNvPr id="11" name="Google Shape;1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49161" y="4889713"/>
            <a:ext cx="1824606" cy="182460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392">
          <p15:clr>
            <a:srgbClr val="F26B43"/>
          </p15:clr>
        </p15:guide>
        <p15:guide id="5" orient="horz" pos="1104">
          <p15:clr>
            <a:srgbClr val="F26B43"/>
          </p15:clr>
        </p15:guide>
        <p15:guide id="6" orient="horz" pos="4032">
          <p15:clr>
            <a:srgbClr val="F26B43"/>
          </p15:clr>
        </p15:guide>
        <p15:guide id="7" orient="horz" pos="2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>
            <a:spLocks noGrp="1"/>
          </p:cNvSpPr>
          <p:nvPr>
            <p:ph type="title"/>
          </p:nvPr>
        </p:nvSpPr>
        <p:spPr>
          <a:xfrm>
            <a:off x="609441" y="824037"/>
            <a:ext cx="10969943" cy="852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1614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body" idx="1"/>
          </p:nvPr>
        </p:nvSpPr>
        <p:spPr>
          <a:xfrm>
            <a:off x="609600" y="1828801"/>
            <a:ext cx="10969784" cy="4571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61614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61614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6161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61614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61614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61614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61614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61614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61614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0" name="Google Shape;30;p2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252250" y="4901685"/>
            <a:ext cx="1828800" cy="18288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60" r:id="rId3"/>
    <p:sldLayoutId id="2147483661" r:id="rId4"/>
    <p:sldLayoutId id="2147483662" r:id="rId5"/>
    <p:sldLayoutId id="2147483663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392">
          <p15:clr>
            <a:srgbClr val="F26B43"/>
          </p15:clr>
        </p15:guide>
        <p15:guide id="5" orient="horz" pos="1104">
          <p15:clr>
            <a:srgbClr val="F26B43"/>
          </p15:clr>
        </p15:guide>
        <p15:guide id="6" orient="horz" pos="40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"/>
          <p:cNvSpPr txBox="1">
            <a:spLocks noGrp="1"/>
          </p:cNvSpPr>
          <p:nvPr>
            <p:ph type="title"/>
          </p:nvPr>
        </p:nvSpPr>
        <p:spPr>
          <a:xfrm>
            <a:off x="606422" y="2762974"/>
            <a:ext cx="7335501" cy="1611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USING BRIGHTCOVE’S REST APIs</a:t>
            </a:r>
            <a:r>
              <a:rPr lang="en-US" sz="6000" dirty="0"/>
              <a:t> </a:t>
            </a:r>
            <a:endParaRPr sz="6000" cap="none" dirty="0"/>
          </a:p>
        </p:txBody>
      </p:sp>
      <p:sp>
        <p:nvSpPr>
          <p:cNvPr id="86" name="Google Shape;86;p2"/>
          <p:cNvSpPr txBox="1">
            <a:spLocks noGrp="1"/>
          </p:cNvSpPr>
          <p:nvPr>
            <p:ph type="subTitle" idx="1"/>
          </p:nvPr>
        </p:nvSpPr>
        <p:spPr>
          <a:xfrm>
            <a:off x="608013" y="4438878"/>
            <a:ext cx="8229600" cy="531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n-US" dirty="0"/>
              <a:t>An Introductory Look</a:t>
            </a:r>
          </a:p>
          <a:p>
            <a:pPr marL="0" lvl="0" indent="0"/>
            <a:endParaRPr lang="en-US" dirty="0"/>
          </a:p>
        </p:txBody>
      </p:sp>
      <p:sp>
        <p:nvSpPr>
          <p:cNvPr id="8" name="Google Shape;79;p1">
            <a:extLst>
              <a:ext uri="{FF2B5EF4-FFF2-40B4-BE49-F238E27FC236}">
                <a16:creationId xmlns:a16="http://schemas.microsoft.com/office/drawing/2014/main" id="{58D34D67-B84B-364E-8EA8-85E4D8928016}"/>
              </a:ext>
            </a:extLst>
          </p:cNvPr>
          <p:cNvSpPr txBox="1">
            <a:spLocks/>
          </p:cNvSpPr>
          <p:nvPr/>
        </p:nvSpPr>
        <p:spPr>
          <a:xfrm>
            <a:off x="606422" y="4970132"/>
            <a:ext cx="7499888" cy="339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n-US" dirty="0"/>
              <a:t>Matthew Boles | Sr. Learning Specialist | mboles@brightcove.com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>
            <a:spLocks noGrp="1"/>
          </p:cNvSpPr>
          <p:nvPr>
            <p:ph type="body" idx="1"/>
          </p:nvPr>
        </p:nvSpPr>
        <p:spPr>
          <a:xfrm>
            <a:off x="615192" y="1586198"/>
            <a:ext cx="9532938" cy="4413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14350" lvl="0" indent="-2857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Client code</a:t>
            </a:r>
            <a:endParaRPr dirty="0"/>
          </a:p>
          <a:p>
            <a:pPr marL="97155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Courier New"/>
              <a:buChar char="o"/>
            </a:pPr>
            <a:r>
              <a:rPr lang="en-US" sz="1800" dirty="0">
                <a:solidFill>
                  <a:srgbClr val="000000"/>
                </a:solidFill>
              </a:rPr>
              <a:t>Requests data from the API</a:t>
            </a:r>
          </a:p>
          <a:p>
            <a:pPr marL="97155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Courier New"/>
              <a:buChar char="o"/>
            </a:pPr>
            <a:r>
              <a:rPr lang="en-US" sz="1800" dirty="0"/>
              <a:t>Displays returned data</a:t>
            </a:r>
            <a:br>
              <a:rPr lang="en-US" sz="1800" dirty="0">
                <a:solidFill>
                  <a:srgbClr val="000000"/>
                </a:solidFill>
              </a:rPr>
            </a:br>
            <a:endParaRPr sz="1800" dirty="0">
              <a:solidFill>
                <a:srgbClr val="000000"/>
              </a:solidFill>
            </a:endParaRPr>
          </a:p>
          <a:p>
            <a:pPr marL="514350" lvl="0" indent="-285750">
              <a:buSzPts val="2000"/>
            </a:pPr>
            <a:r>
              <a:rPr lang="en-US" sz="2000" dirty="0"/>
              <a:t>Proxy server (for web apps)</a:t>
            </a:r>
            <a:endParaRPr lang="en-US" dirty="0"/>
          </a:p>
          <a:p>
            <a:pPr marL="971550" lvl="1" indent="-285750">
              <a:buSzPts val="1620"/>
            </a:pPr>
            <a:r>
              <a:rPr lang="en-US" sz="1800" dirty="0"/>
              <a:t>For security reasons Brightcove REST APIs will not accept request directly from client</a:t>
            </a:r>
          </a:p>
          <a:p>
            <a:pPr marL="971550" lvl="1" indent="-285750">
              <a:buSzPts val="1620"/>
            </a:pPr>
            <a:r>
              <a:rPr lang="en-US" sz="1800" dirty="0"/>
              <a:t>Server based apps can make requests directly</a:t>
            </a:r>
          </a:p>
          <a:p>
            <a:pPr marL="971550" lvl="1" indent="-285750">
              <a:buSzPts val="1620"/>
            </a:pPr>
            <a:r>
              <a:rPr lang="en-US" sz="1800" dirty="0"/>
              <a:t>You must setup a proxy server under your control</a:t>
            </a:r>
          </a:p>
          <a:p>
            <a:pPr marL="971550" lvl="1" indent="-285750">
              <a:buSzPts val="1620"/>
            </a:pPr>
            <a:r>
              <a:rPr lang="en-US" sz="1800" dirty="0"/>
              <a:t>Demos use a web app and PHP proxy</a:t>
            </a:r>
          </a:p>
          <a:p>
            <a:pPr marL="1428750" lvl="2" indent="-285750">
              <a:buSzPts val="1620"/>
            </a:pPr>
            <a:r>
              <a:rPr lang="en-US" dirty="0"/>
              <a:t>https://player.support.brightcove.com/getting-started/learning-guide-using-rest-apis.html#Proxy_code</a:t>
            </a:r>
          </a:p>
          <a:p>
            <a:pPr marL="971550" lvl="1" indent="-182880">
              <a:buSzPts val="1620"/>
              <a:buNone/>
            </a:pPr>
            <a:endParaRPr lang="en-US" sz="1800" dirty="0"/>
          </a:p>
          <a:p>
            <a:pPr marL="514350" lvl="0" indent="-285750">
              <a:buSzPts val="2000"/>
            </a:pPr>
            <a:r>
              <a:rPr lang="en-US" sz="2000" dirty="0"/>
              <a:t>REST APIs</a:t>
            </a:r>
            <a:endParaRPr lang="en-US" dirty="0"/>
          </a:p>
          <a:p>
            <a:pPr marL="971550" lvl="1" indent="-285750">
              <a:buSzPts val="1620"/>
            </a:pPr>
            <a:r>
              <a:rPr lang="en-US" sz="1800" dirty="0"/>
              <a:t>GET, PUT, POST, PATCH and DELETE data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dirty="0"/>
          </a:p>
        </p:txBody>
      </p:sp>
      <p:sp>
        <p:nvSpPr>
          <p:cNvPr id="147" name="Google Shape;147;p12"/>
          <p:cNvSpPr txBox="1"/>
          <p:nvPr/>
        </p:nvSpPr>
        <p:spPr>
          <a:xfrm>
            <a:off x="615192" y="856891"/>
            <a:ext cx="10969943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rPr>
              <a:t>THREE ENTITIES INVOLVED</a:t>
            </a:r>
            <a:endParaRPr sz="4000" b="1" i="0" u="none" strike="noStrike" cap="none" dirty="0">
              <a:solidFill>
                <a:srgbClr val="16161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733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"/>
          <p:cNvSpPr txBox="1">
            <a:spLocks noGrp="1"/>
          </p:cNvSpPr>
          <p:nvPr>
            <p:ph type="title"/>
          </p:nvPr>
        </p:nvSpPr>
        <p:spPr>
          <a:xfrm>
            <a:off x="390144" y="487681"/>
            <a:ext cx="10939272" cy="45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4000" dirty="0"/>
              <a:t>ENTITY INTERACTION</a:t>
            </a:r>
            <a:endParaRPr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4871F2-404F-9646-9976-AD2395576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98" y="1199873"/>
            <a:ext cx="11254964" cy="466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923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609600" y="655914"/>
            <a:ext cx="8044543" cy="1333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b="0" dirty="0"/>
              <a:t>UNDERSTANDING THE CLIENT CODE</a:t>
            </a:r>
            <a:br>
              <a:rPr lang="en-US" dirty="0"/>
            </a:br>
            <a:endParaRPr sz="6000" dirty="0"/>
          </a:p>
        </p:txBody>
      </p:sp>
      <p:sp>
        <p:nvSpPr>
          <p:cNvPr id="4" name="Google Shape;100;p3">
            <a:extLst>
              <a:ext uri="{FF2B5EF4-FFF2-40B4-BE49-F238E27FC236}">
                <a16:creationId xmlns:a16="http://schemas.microsoft.com/office/drawing/2014/main" id="{5F29453B-CE75-FD40-B24E-2BB5DAC329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0" y="3586881"/>
            <a:ext cx="7279341" cy="711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7663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Client functionality overview</a:t>
            </a:r>
          </a:p>
          <a:p>
            <a:pPr marL="347663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Function makeRequest – Reusable!</a:t>
            </a:r>
          </a:p>
          <a:p>
            <a:pPr marL="347663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You write the code: Build the request</a:t>
            </a:r>
          </a:p>
          <a:p>
            <a:pPr marL="347663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You write the code: Display returned data</a:t>
            </a:r>
            <a:endParaRPr dirty="0"/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875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"/>
          <p:cNvSpPr txBox="1">
            <a:spLocks noGrp="1"/>
          </p:cNvSpPr>
          <p:nvPr>
            <p:ph type="title"/>
          </p:nvPr>
        </p:nvSpPr>
        <p:spPr>
          <a:xfrm>
            <a:off x="390145" y="313020"/>
            <a:ext cx="10939272" cy="45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dirty="0"/>
              <a:t>CLIENT FUNCTIONALITY OVERVIEW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BE9E84-AACA-004D-85DF-0CEB144C6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170" y="986064"/>
            <a:ext cx="7080039" cy="587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419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>
            <a:spLocks noGrp="1"/>
          </p:cNvSpPr>
          <p:nvPr>
            <p:ph type="body" idx="1"/>
          </p:nvPr>
        </p:nvSpPr>
        <p:spPr>
          <a:xfrm>
            <a:off x="359596" y="1524553"/>
            <a:ext cx="11229472" cy="4711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lvl="0" indent="0">
              <a:buSzPts val="2000"/>
              <a:buNone/>
            </a:pP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 makeRequest(options, callback) //function signature</a:t>
            </a:r>
          </a:p>
          <a:p>
            <a:pPr marL="514350" lvl="0" indent="-285750">
              <a:buSzPts val="2000"/>
            </a:pPr>
            <a:r>
              <a:rPr lang="en-US" sz="2000" dirty="0"/>
              <a:t>Parameters (in </a:t>
            </a:r>
            <a:r>
              <a:rPr lang="en-US" sz="2000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blue</a:t>
            </a:r>
            <a:r>
              <a:rPr lang="en-US" sz="2000" dirty="0"/>
              <a:t>)</a:t>
            </a:r>
          </a:p>
          <a:p>
            <a:pPr marL="971550" lvl="1" indent="-285750"/>
            <a:r>
              <a:rPr lang="en-US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options</a:t>
            </a:r>
            <a:r>
              <a:rPr lang="en-US" dirty="0"/>
              <a:t>: At a minimum</a:t>
            </a:r>
          </a:p>
          <a:p>
            <a:pPr marL="685800" lvl="1" indent="0">
              <a:buNone/>
            </a:pP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@param {String} options.url the full API request URL</a:t>
            </a:r>
          </a:p>
          <a:p>
            <a:pPr marL="685800" lvl="1" indent="0">
              <a:buNone/>
            </a:pP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@param {String="GET","POST","PATCH","PUT","DELETE"} HTTP type for the request</a:t>
            </a:r>
          </a:p>
          <a:p>
            <a:pPr marL="685800" lvl="1" indent="0">
              <a:buNone/>
            </a:pP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@param {String} options.proxyURL proxyURL to send the request to</a:t>
            </a:r>
          </a:p>
          <a:p>
            <a:pPr marL="971550" lvl="1" indent="-285750">
              <a:buSzPts val="1620"/>
            </a:pPr>
            <a:endParaRPr lang="en-US" dirty="0"/>
          </a:p>
          <a:p>
            <a:pPr marL="971550" lvl="1" indent="-285750">
              <a:buSzPts val="1620"/>
            </a:pPr>
            <a:r>
              <a:rPr lang="en-US" dirty="0"/>
              <a:t>Either pass in credentials in the </a:t>
            </a:r>
            <a:r>
              <a:rPr lang="en-US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options</a:t>
            </a:r>
            <a:r>
              <a:rPr lang="en-US" dirty="0"/>
              <a:t> object or hard code them in the proxy server code</a:t>
            </a:r>
          </a:p>
          <a:p>
            <a:pPr marL="971550" lvl="1" indent="-285750">
              <a:buSzPts val="1620"/>
            </a:pPr>
            <a:endParaRPr lang="en-US" dirty="0">
              <a:solidFill>
                <a:schemeClr val="bg2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971550" lvl="1" indent="-285750">
              <a:buSzPts val="1620"/>
            </a:pPr>
            <a:r>
              <a:rPr lang="en-US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callback</a:t>
            </a:r>
            <a:r>
              <a:rPr lang="en-US" dirty="0"/>
              <a:t>: A callback function in which the returned data will be contained</a:t>
            </a:r>
          </a:p>
          <a:p>
            <a:pPr marL="685800" lvl="1" indent="0">
              <a:buSzPts val="1620"/>
              <a:buNone/>
            </a:pP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makeRequest(options, function (response) {…}</a:t>
            </a:r>
          </a:p>
          <a:p>
            <a:pPr marL="971550" lvl="1" indent="-285750">
              <a:buSzPts val="1620"/>
            </a:pPr>
            <a:endParaRPr lang="en-US" dirty="0">
              <a:solidFill>
                <a:schemeClr val="tx2">
                  <a:lumMod val="10000"/>
                </a:schemeClr>
              </a:solidFill>
              <a:latin typeface="+mn-lt"/>
              <a:ea typeface="Source Code Pro" panose="020B0509030403020204" pitchFamily="49" charset="0"/>
            </a:endParaRPr>
          </a:p>
          <a:p>
            <a:pPr marL="971550" lvl="1" indent="-285750">
              <a:buSzPts val="1620"/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+mn-lt"/>
                <a:ea typeface="Source Code Pro" panose="020B0509030403020204" pitchFamily="49" charset="0"/>
              </a:rPr>
              <a:t>Data will be returned in the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+mn-lt"/>
                <a:ea typeface="Source Code Pro" panose="020B050903040302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response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+mn-lt"/>
                <a:ea typeface="Source Code Pro" panose="020B0509030403020204" pitchFamily="49" charset="0"/>
              </a:rPr>
              <a:t> 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+mn-lt"/>
                <a:ea typeface="Source Code Pro" panose="020B0509030403020204" pitchFamily="49" charset="0"/>
              </a:rPr>
              <a:t>parameter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+mn-lt"/>
                <a:ea typeface="Source Code Pro" panose="020B0509030403020204" pitchFamily="49" charset="0"/>
              </a:rPr>
              <a:t> </a:t>
            </a:r>
          </a:p>
        </p:txBody>
      </p:sp>
      <p:sp>
        <p:nvSpPr>
          <p:cNvPr id="147" name="Google Shape;147;p12"/>
          <p:cNvSpPr txBox="1"/>
          <p:nvPr/>
        </p:nvSpPr>
        <p:spPr>
          <a:xfrm>
            <a:off x="619125" y="764423"/>
            <a:ext cx="10969943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3200"/>
            </a:pPr>
            <a:r>
              <a:rPr lang="en-US" sz="4000" b="1" dirty="0">
                <a:solidFill>
                  <a:srgbClr val="161614"/>
                </a:solidFill>
              </a:rPr>
              <a:t>FUNCTION makeRequest – REUSEABLE!</a:t>
            </a:r>
          </a:p>
          <a:p>
            <a:pPr lvl="0">
              <a:lnSpc>
                <a:spcPct val="90000"/>
              </a:lnSpc>
              <a:buClr>
                <a:schemeClr val="dk1"/>
              </a:buClr>
              <a:buSzPts val="3200"/>
            </a:pPr>
            <a:endParaRPr lang="en-US" sz="4000" b="1" dirty="0">
              <a:solidFill>
                <a:srgbClr val="16161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>
            <a:spLocks noGrp="1"/>
          </p:cNvSpPr>
          <p:nvPr>
            <p:ph type="body" idx="1"/>
          </p:nvPr>
        </p:nvSpPr>
        <p:spPr>
          <a:xfrm>
            <a:off x="471354" y="1148161"/>
            <a:ext cx="9532938" cy="473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14350" lvl="0" indent="-2857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Build the </a:t>
            </a:r>
            <a:r>
              <a:rPr lang="en-US" sz="20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options</a:t>
            </a:r>
            <a:r>
              <a:rPr lang="en-US" sz="2000" dirty="0">
                <a:solidFill>
                  <a:srgbClr val="000000"/>
                </a:solidFill>
              </a:rPr>
              <a:t> parameter object</a:t>
            </a:r>
            <a:endParaRPr dirty="0"/>
          </a:p>
          <a:p>
            <a:pPr marL="97155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Courier New"/>
              <a:buChar char="o"/>
            </a:pPr>
            <a:r>
              <a:rPr lang="en-US" sz="1800" dirty="0">
                <a:solidFill>
                  <a:srgbClr val="000000"/>
                </a:solidFill>
              </a:rPr>
              <a:t>Specify proxy URL</a:t>
            </a:r>
          </a:p>
          <a:p>
            <a:pPr marL="97155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Courier New"/>
              <a:buChar char="o"/>
            </a:pPr>
            <a:r>
              <a:rPr lang="en-US" sz="1800" dirty="0"/>
              <a:t>Specify HTTP method</a:t>
            </a:r>
          </a:p>
          <a:p>
            <a:pPr marL="97155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Courier New"/>
              <a:buChar char="o"/>
            </a:pPr>
            <a:r>
              <a:rPr lang="en-US" sz="1800" dirty="0">
                <a:solidFill>
                  <a:srgbClr val="000000"/>
                </a:solidFill>
              </a:rPr>
              <a:t>Build the API call URL</a:t>
            </a:r>
          </a:p>
          <a:p>
            <a:pPr marL="68580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20"/>
              <a:buNone/>
            </a:pPr>
            <a:br>
              <a:rPr lang="en-US" sz="1800" dirty="0">
                <a:solidFill>
                  <a:srgbClr val="000000"/>
                </a:solidFill>
              </a:rPr>
            </a:br>
            <a:endParaRPr sz="18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dirty="0"/>
          </a:p>
        </p:txBody>
      </p:sp>
      <p:sp>
        <p:nvSpPr>
          <p:cNvPr id="147" name="Google Shape;147;p12"/>
          <p:cNvSpPr txBox="1"/>
          <p:nvPr/>
        </p:nvSpPr>
        <p:spPr>
          <a:xfrm>
            <a:off x="615192" y="460141"/>
            <a:ext cx="1130283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rPr>
              <a:t>YOU WRITE THE CODE: BUILD THE REQUEST </a:t>
            </a:r>
            <a:endParaRPr sz="4000" b="1" i="0" u="none" strike="noStrike" cap="none" dirty="0">
              <a:solidFill>
                <a:srgbClr val="1616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C65E29-7ED4-544A-8BED-57A40610E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632" y="2470825"/>
            <a:ext cx="10718800" cy="1244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AE9638E-4E03-1245-8AFA-F736452996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632" y="3793818"/>
            <a:ext cx="10553700" cy="1079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D3DB243-7F98-5F4A-8FC1-A4ED374E0E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632" y="5038089"/>
            <a:ext cx="10033000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59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"/>
          <p:cNvSpPr txBox="1"/>
          <p:nvPr/>
        </p:nvSpPr>
        <p:spPr>
          <a:xfrm>
            <a:off x="615192" y="856891"/>
            <a:ext cx="1130283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rPr>
              <a:t>YOU WRITE THE CODE: BUILD THE REQUEST </a:t>
            </a:r>
            <a:endParaRPr sz="4000" b="1" i="0" u="none" strike="noStrike" cap="none" dirty="0">
              <a:solidFill>
                <a:srgbClr val="1616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03E274-C6FF-2D46-8B42-D3DF0C35B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64" y="1452382"/>
            <a:ext cx="11702265" cy="379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86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>
            <a:spLocks noGrp="1"/>
          </p:cNvSpPr>
          <p:nvPr>
            <p:ph type="body" idx="1"/>
          </p:nvPr>
        </p:nvSpPr>
        <p:spPr>
          <a:xfrm>
            <a:off x="619125" y="1411537"/>
            <a:ext cx="9532938" cy="329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14350" lvl="0" indent="-2857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Examples</a:t>
            </a:r>
            <a:endParaRPr dirty="0"/>
          </a:p>
          <a:p>
            <a:pPr marL="97155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Courier New"/>
              <a:buChar char="o"/>
            </a:pPr>
            <a:r>
              <a:rPr lang="en-US" sz="1800" dirty="0">
                <a:solidFill>
                  <a:srgbClr val="000000"/>
                </a:solidFill>
              </a:rPr>
              <a:t>Place results in the player’s controlbar</a:t>
            </a:r>
          </a:p>
          <a:p>
            <a:pPr marL="97155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Courier New"/>
              <a:buChar char="o"/>
            </a:pPr>
            <a:r>
              <a:rPr lang="en-US" sz="1800" dirty="0"/>
              <a:t>Build an MRSS feed</a:t>
            </a:r>
          </a:p>
          <a:p>
            <a:pPr marL="97155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Courier New"/>
              <a:buChar char="o"/>
            </a:pPr>
            <a:r>
              <a:rPr lang="en-US" sz="1800" dirty="0">
                <a:solidFill>
                  <a:srgbClr val="000000"/>
                </a:solidFill>
              </a:rPr>
              <a:t>Display in JSON or CSV</a:t>
            </a:r>
            <a:endParaRPr dirty="0"/>
          </a:p>
        </p:txBody>
      </p:sp>
      <p:sp>
        <p:nvSpPr>
          <p:cNvPr id="147" name="Google Shape;147;p12"/>
          <p:cNvSpPr txBox="1"/>
          <p:nvPr/>
        </p:nvSpPr>
        <p:spPr>
          <a:xfrm>
            <a:off x="619125" y="517844"/>
            <a:ext cx="10969943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rPr>
              <a:t>YOU WRITE THE CODE: DISPLAY DATA</a:t>
            </a:r>
            <a:endParaRPr sz="4000" b="1" i="0" u="none" strike="noStrike" cap="none" dirty="0">
              <a:solidFill>
                <a:srgbClr val="16161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789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>
            <a:spLocks noGrp="1"/>
          </p:cNvSpPr>
          <p:nvPr>
            <p:ph type="body" idx="1"/>
          </p:nvPr>
        </p:nvSpPr>
        <p:spPr>
          <a:xfrm>
            <a:off x="102742" y="1109609"/>
            <a:ext cx="11394040" cy="3595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lvl="0" indent="0">
              <a:buSzPts val="2000"/>
              <a:buNone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/**</a:t>
            </a:r>
            <a:br>
              <a:rPr lang="en-US" sz="1800" dirty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* Dynamically build a div that is then</a:t>
            </a:r>
            <a:br>
              <a:rPr lang="en-US" sz="1800" dirty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* placed in the controlbar's spacer element</a:t>
            </a:r>
            <a:br>
              <a:rPr lang="en-US" sz="1800" dirty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*/</a:t>
            </a:r>
            <a:br>
              <a:rPr lang="en-US" sz="1800" dirty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 placeCountInControlbar(viewsCount) {</a:t>
            </a:r>
            <a:b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var spacer,</a:t>
            </a:r>
            <a:b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newElement = document.createElement('div’);</a:t>
            </a:r>
            <a:b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//Place data in div</a:t>
            </a:r>
            <a:b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z="1800" dirty="0" err="1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newElement.textContent</a:t>
            </a: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= "Total Views: " + viewsCount;</a:t>
            </a:r>
            <a:b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//Get the spacer in the controlbar</a:t>
            </a:r>
            <a:b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spacer = document.getElementsByClassName('vjs-spacer')[0];</a:t>
            </a:r>
            <a:b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//Right justify content in the spacer and add top margin</a:t>
            </a:r>
            <a:b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spacer.setAttribute('style', 'justify-content: flex-end; margin-top: 10px’);</a:t>
            </a:r>
            <a:b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//Add the dynacmially built div to the spacer in the controlbar</a:t>
            </a:r>
            <a:b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spacer.appendChild(newElement);</a:t>
            </a:r>
            <a:b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endParaRPr sz="1800" dirty="0">
              <a:solidFill>
                <a:srgbClr val="FF000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47" name="Google Shape;147;p12"/>
          <p:cNvSpPr txBox="1"/>
          <p:nvPr/>
        </p:nvSpPr>
        <p:spPr>
          <a:xfrm>
            <a:off x="619125" y="517844"/>
            <a:ext cx="10969943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rPr>
              <a:t>YOU WRITE THE CODE: DISPLAY DATA</a:t>
            </a:r>
            <a:endParaRPr sz="4000" b="1" i="0" u="none" strike="noStrike" cap="none" dirty="0">
              <a:solidFill>
                <a:srgbClr val="16161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910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"/>
          <p:cNvSpPr txBox="1"/>
          <p:nvPr/>
        </p:nvSpPr>
        <p:spPr>
          <a:xfrm>
            <a:off x="619125" y="517844"/>
            <a:ext cx="10969943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rPr>
              <a:t>YOU WRITE THE CODE: DISPLAY DATA</a:t>
            </a:r>
            <a:endParaRPr sz="4000" b="1" i="0" u="none" strike="noStrike" cap="none" dirty="0">
              <a:solidFill>
                <a:srgbClr val="1616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C8664E-5F0A-A143-B475-C08C65B2F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620" y="1408844"/>
            <a:ext cx="82677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03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d8170130a_0_0"/>
          <p:cNvSpPr txBox="1">
            <a:spLocks noGrp="1"/>
          </p:cNvSpPr>
          <p:nvPr>
            <p:ph type="title"/>
          </p:nvPr>
        </p:nvSpPr>
        <p:spPr>
          <a:xfrm>
            <a:off x="609441" y="671636"/>
            <a:ext cx="10969943" cy="852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4000" dirty="0"/>
              <a:t>AGENDA</a:t>
            </a:r>
            <a:endParaRPr sz="4000" dirty="0"/>
          </a:p>
        </p:txBody>
      </p:sp>
      <p:sp>
        <p:nvSpPr>
          <p:cNvPr id="94" name="Google Shape;94;g7d8170130a_0_0"/>
          <p:cNvSpPr txBox="1">
            <a:spLocks noGrp="1"/>
          </p:cNvSpPr>
          <p:nvPr>
            <p:ph type="body" idx="1"/>
          </p:nvPr>
        </p:nvSpPr>
        <p:spPr>
          <a:xfrm>
            <a:off x="619125" y="1703387"/>
            <a:ext cx="10963275" cy="361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What Are REST APIs?</a:t>
            </a:r>
          </a:p>
          <a:p>
            <a:pPr lvl="0"/>
            <a:r>
              <a:rPr lang="en-US" dirty="0"/>
              <a:t>Why Use the Brightcove REST APIs?</a:t>
            </a:r>
          </a:p>
          <a:p>
            <a:pPr lvl="0"/>
            <a:r>
              <a:rPr lang="en-US" dirty="0"/>
              <a:t>High Level Implementation View</a:t>
            </a:r>
          </a:p>
          <a:p>
            <a:pPr lvl="0"/>
            <a:r>
              <a:rPr lang="en-US" dirty="0"/>
              <a:t>Understanding the Client-Side Code</a:t>
            </a:r>
          </a:p>
          <a:p>
            <a:pPr lvl="0"/>
            <a:r>
              <a:rPr lang="en-US" dirty="0"/>
              <a:t>Example Code Reviews</a:t>
            </a:r>
          </a:p>
          <a:p>
            <a:pPr lvl="0"/>
            <a:r>
              <a:rPr lang="en-US" dirty="0"/>
              <a:t>Wrap It Up!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609600" y="655914"/>
            <a:ext cx="8044543" cy="1333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b="0" dirty="0"/>
              <a:t>EXAMPLE CODE REVIEWS</a:t>
            </a:r>
            <a:br>
              <a:rPr lang="en-US" dirty="0"/>
            </a:br>
            <a:endParaRPr sz="6000" dirty="0"/>
          </a:p>
        </p:txBody>
      </p:sp>
      <p:sp>
        <p:nvSpPr>
          <p:cNvPr id="4" name="Google Shape;100;p3">
            <a:extLst>
              <a:ext uri="{FF2B5EF4-FFF2-40B4-BE49-F238E27FC236}">
                <a16:creationId xmlns:a16="http://schemas.microsoft.com/office/drawing/2014/main" id="{5F29453B-CE75-FD40-B24E-2BB5DAC329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0" y="3586880"/>
            <a:ext cx="7279341" cy="1252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7663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Display views in controlbar</a:t>
            </a:r>
          </a:p>
          <a:p>
            <a:pPr marL="347663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Bulk update video metadata</a:t>
            </a:r>
          </a:p>
          <a:p>
            <a:pPr marL="347663" lvl="0" indent="-342900">
              <a:buFont typeface="Arial" panose="020B0604020202020204" pitchFamily="34" charset="0"/>
              <a:buChar char="•"/>
            </a:pPr>
            <a:r>
              <a:rPr lang="en-US" dirty="0"/>
              <a:t>Video engagement graph</a:t>
            </a:r>
          </a:p>
          <a:p>
            <a:pPr marL="347663" lvl="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7663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endParaRPr dirty="0"/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500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>
            <a:spLocks noGrp="1"/>
          </p:cNvSpPr>
          <p:nvPr>
            <p:ph type="body" idx="1"/>
          </p:nvPr>
        </p:nvSpPr>
        <p:spPr>
          <a:xfrm>
            <a:off x="619125" y="2017713"/>
            <a:ext cx="9532938" cy="329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14350" lvl="0" indent="-285750">
              <a:buSzPts val="2000"/>
            </a:pPr>
            <a:r>
              <a:rPr lang="en-US" sz="2000" dirty="0"/>
              <a:t>Display Views in Controlbar (Brightcove Player related)</a:t>
            </a:r>
          </a:p>
          <a:p>
            <a:pPr marL="514350" indent="-285750"/>
            <a:r>
              <a:rPr lang="en-US" sz="2000" dirty="0">
                <a:solidFill>
                  <a:schemeClr val="tx2">
                    <a:lumMod val="10000"/>
                  </a:schemeClr>
                </a:solidFill>
              </a:rPr>
              <a:t>https://player.support.brightcove.com/code-samples/brightcove-player-sample-display-views-controlbar.html</a:t>
            </a:r>
            <a:endParaRPr sz="22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dirty="0"/>
          </a:p>
        </p:txBody>
      </p:sp>
      <p:sp>
        <p:nvSpPr>
          <p:cNvPr id="147" name="Google Shape;147;p12"/>
          <p:cNvSpPr txBox="1"/>
          <p:nvPr/>
        </p:nvSpPr>
        <p:spPr>
          <a:xfrm>
            <a:off x="615192" y="856891"/>
            <a:ext cx="10969943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rPr>
              <a:t>DISPLAY VIEWS IN CONTROLBAR</a:t>
            </a:r>
            <a:endParaRPr sz="4000" b="1" i="0" u="none" strike="noStrike" cap="none" dirty="0">
              <a:solidFill>
                <a:srgbClr val="16161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496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>
            <a:spLocks noGrp="1"/>
          </p:cNvSpPr>
          <p:nvPr>
            <p:ph type="body" idx="1"/>
          </p:nvPr>
        </p:nvSpPr>
        <p:spPr>
          <a:xfrm>
            <a:off x="619125" y="2017713"/>
            <a:ext cx="9532938" cy="329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14350" lvl="0" indent="-2857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Bulk update a set of video’s metadata</a:t>
            </a:r>
          </a:p>
          <a:p>
            <a:pPr marL="514350" lvl="0" indent="-285750">
              <a:buSzPts val="2000"/>
            </a:pPr>
            <a:r>
              <a:rPr lang="en-US" sz="1800" dirty="0"/>
              <a:t>https://apis.support.brightcove.com/cms/code-samples/cms-api-sample-update-videos.html</a:t>
            </a:r>
          </a:p>
          <a:p>
            <a:pPr marL="228600" lvl="0" indent="0">
              <a:buSzPts val="2000"/>
              <a:buNone/>
            </a:pPr>
            <a:endParaRPr sz="18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dirty="0"/>
          </a:p>
        </p:txBody>
      </p:sp>
      <p:sp>
        <p:nvSpPr>
          <p:cNvPr id="147" name="Google Shape;147;p12"/>
          <p:cNvSpPr txBox="1"/>
          <p:nvPr/>
        </p:nvSpPr>
        <p:spPr>
          <a:xfrm>
            <a:off x="615192" y="856891"/>
            <a:ext cx="10969943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rPr>
              <a:t>UPDATE VIDEOS</a:t>
            </a:r>
            <a:endParaRPr sz="4000" b="1" i="0" u="none" strike="noStrike" cap="none" dirty="0">
              <a:solidFill>
                <a:srgbClr val="16161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400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>
            <a:spLocks noGrp="1"/>
          </p:cNvSpPr>
          <p:nvPr>
            <p:ph type="body" idx="1"/>
          </p:nvPr>
        </p:nvSpPr>
        <p:spPr>
          <a:xfrm>
            <a:off x="619125" y="2017713"/>
            <a:ext cx="9532938" cy="329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14350" lvl="0" indent="-2857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Bulk update a set of video’s metadata</a:t>
            </a:r>
          </a:p>
          <a:p>
            <a:pPr marL="514350" lvl="0" indent="-285750">
              <a:buSzPts val="2000"/>
            </a:pPr>
            <a:r>
              <a:rPr lang="en-US" sz="1800" dirty="0"/>
              <a:t>https://apis.support.brightcove.com/cms/code-samples/cms-api-sample-update-videos.html</a:t>
            </a:r>
          </a:p>
          <a:p>
            <a:pPr marL="228600" lvl="0" indent="0">
              <a:buSzPts val="2000"/>
              <a:buNone/>
            </a:pPr>
            <a:endParaRPr sz="18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dirty="0"/>
          </a:p>
        </p:txBody>
      </p:sp>
      <p:sp>
        <p:nvSpPr>
          <p:cNvPr id="147" name="Google Shape;147;p12"/>
          <p:cNvSpPr txBox="1"/>
          <p:nvPr/>
        </p:nvSpPr>
        <p:spPr>
          <a:xfrm>
            <a:off x="619125" y="856891"/>
            <a:ext cx="1096601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3200"/>
            </a:pPr>
            <a:r>
              <a:rPr lang="en-US" sz="4000" b="1" dirty="0">
                <a:solidFill>
                  <a:srgbClr val="161614"/>
                </a:solidFill>
              </a:rPr>
              <a:t>VIDEO ENGAGEMENT GRAPH</a:t>
            </a:r>
            <a:endParaRPr sz="4000" b="1" i="0" u="none" strike="noStrike" cap="none" dirty="0">
              <a:solidFill>
                <a:srgbClr val="1616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45A88A-3100-ED4F-A4AF-16EBC0F9F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840" y="3166437"/>
            <a:ext cx="3967292" cy="349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03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609600" y="655914"/>
            <a:ext cx="8044543" cy="1333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b="0" dirty="0"/>
              <a:t>SESSION SUMMARY</a:t>
            </a:r>
            <a:br>
              <a:rPr lang="en-US" dirty="0"/>
            </a:br>
            <a:endParaRPr sz="6000" dirty="0"/>
          </a:p>
        </p:txBody>
      </p:sp>
      <p:sp>
        <p:nvSpPr>
          <p:cNvPr id="4" name="Google Shape;100;p3">
            <a:extLst>
              <a:ext uri="{FF2B5EF4-FFF2-40B4-BE49-F238E27FC236}">
                <a16:creationId xmlns:a16="http://schemas.microsoft.com/office/drawing/2014/main" id="{5F29453B-CE75-FD40-B24E-2BB5DAC329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0" y="2958957"/>
            <a:ext cx="7279341" cy="1339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7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en-US" dirty="0"/>
              <a:t>MAIN LEARNING POINTS</a:t>
            </a:r>
          </a:p>
          <a:p>
            <a:pPr marL="347663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What/Why REST APIs</a:t>
            </a:r>
          </a:p>
          <a:p>
            <a:pPr marL="347663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3 key entities: Client/Proxy/REST API</a:t>
            </a:r>
          </a:p>
          <a:p>
            <a:pPr marL="347663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makeRequest()</a:t>
            </a:r>
            <a:r>
              <a:rPr lang="en-US" dirty="0"/>
              <a:t> function reusable code to actually call REST API</a:t>
            </a:r>
          </a:p>
          <a:p>
            <a:pPr marL="347663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For each application, you must write code to</a:t>
            </a:r>
          </a:p>
          <a:p>
            <a:pPr marL="804863" lvl="1" indent="-342900"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Build the request</a:t>
            </a:r>
          </a:p>
          <a:p>
            <a:pPr marL="804863" lvl="1" indent="-342900"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Display the returned data</a:t>
            </a:r>
          </a:p>
          <a:p>
            <a:pPr marL="347663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endParaRPr dirty="0"/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677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609600" y="1668286"/>
            <a:ext cx="8451113" cy="1333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6000" dirty="0"/>
              <a:t>WHAT ARE REST APIs?</a:t>
            </a:r>
            <a:endParaRPr sz="6000" dirty="0"/>
          </a:p>
        </p:txBody>
      </p:sp>
      <p:sp>
        <p:nvSpPr>
          <p:cNvPr id="6" name="Google Shape;100;p3">
            <a:extLst>
              <a:ext uri="{FF2B5EF4-FFF2-40B4-BE49-F238E27FC236}">
                <a16:creationId xmlns:a16="http://schemas.microsoft.com/office/drawing/2014/main" id="{673FDE1B-593D-3040-93DC-8309CC8495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0" y="3586881"/>
            <a:ext cx="7279341" cy="711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7663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Simple definition</a:t>
            </a:r>
            <a:endParaRPr dirty="0"/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>
            <a:spLocks noGrp="1"/>
          </p:cNvSpPr>
          <p:nvPr>
            <p:ph type="body" idx="1"/>
          </p:nvPr>
        </p:nvSpPr>
        <p:spPr>
          <a:xfrm>
            <a:off x="619125" y="2017713"/>
            <a:ext cx="9532938" cy="329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14350" lvl="0" indent="-285750">
              <a:buSzPts val="2000"/>
            </a:pPr>
            <a:r>
              <a:rPr lang="en-US" sz="2000" b="1" dirty="0">
                <a:solidFill>
                  <a:srgbClr val="FF0000"/>
                </a:solidFill>
              </a:rPr>
              <a:t>RE</a:t>
            </a:r>
            <a:r>
              <a:rPr lang="en-US" sz="2000" dirty="0"/>
              <a:t>presentational </a:t>
            </a:r>
            <a:r>
              <a:rPr lang="en-US" sz="2000" b="1" dirty="0">
                <a:solidFill>
                  <a:srgbClr val="FF0000"/>
                </a:solidFill>
              </a:rPr>
              <a:t>S</a:t>
            </a:r>
            <a:r>
              <a:rPr lang="en-US" sz="2000" dirty="0"/>
              <a:t>tate </a:t>
            </a:r>
            <a:r>
              <a:rPr lang="en-US" sz="2000" b="1" dirty="0">
                <a:solidFill>
                  <a:srgbClr val="FF0000"/>
                </a:solidFill>
              </a:rPr>
              <a:t>T</a:t>
            </a:r>
            <a:r>
              <a:rPr lang="en-US" sz="2000" dirty="0"/>
              <a:t>ransfer </a:t>
            </a:r>
            <a:r>
              <a:rPr lang="en-US" sz="2000" b="1" dirty="0">
                <a:solidFill>
                  <a:srgbClr val="FF0000"/>
                </a:solidFill>
              </a:rPr>
              <a:t>A</a:t>
            </a:r>
            <a:r>
              <a:rPr lang="en-US" sz="2000" dirty="0"/>
              <a:t>pplication </a:t>
            </a:r>
            <a:r>
              <a:rPr lang="en-US" sz="2000" b="1" dirty="0">
                <a:solidFill>
                  <a:srgbClr val="FF0000"/>
                </a:solidFill>
              </a:rPr>
              <a:t>P</a:t>
            </a:r>
            <a:r>
              <a:rPr lang="en-US" sz="2000" dirty="0"/>
              <a:t>rogramming </a:t>
            </a:r>
            <a:r>
              <a:rPr lang="en-US" sz="2000" b="1" dirty="0">
                <a:solidFill>
                  <a:srgbClr val="FF0000"/>
                </a:solidFill>
              </a:rPr>
              <a:t>I</a:t>
            </a:r>
            <a:r>
              <a:rPr lang="en-US" sz="2000" dirty="0"/>
              <a:t>nterface</a:t>
            </a:r>
          </a:p>
          <a:p>
            <a:pPr marL="971550" lvl="1" indent="-285750"/>
            <a:r>
              <a:rPr lang="en-US" sz="1600" dirty="0"/>
              <a:t>Probably not helpful</a:t>
            </a:r>
          </a:p>
          <a:p>
            <a:pPr marL="514350" lvl="0" indent="-285750">
              <a:buSzPts val="2000"/>
            </a:pPr>
            <a:r>
              <a:rPr lang="en-US" sz="2000" dirty="0"/>
              <a:t>A design pattern that:</a:t>
            </a:r>
          </a:p>
          <a:p>
            <a:pPr marL="971550" lvl="1" indent="-285750"/>
            <a:r>
              <a:rPr lang="en-US" sz="1600" dirty="0"/>
              <a:t>Defines web services</a:t>
            </a:r>
          </a:p>
          <a:p>
            <a:pPr marL="971550" lvl="1" indent="-285750"/>
            <a:r>
              <a:rPr lang="en-US" sz="1600" dirty="0"/>
              <a:t>Uses HTTP requests to GET, PUT, POST, PATCH and DELETE data</a:t>
            </a:r>
          </a:p>
          <a:p>
            <a:pPr marL="971550" lvl="1" indent="-285750"/>
            <a:r>
              <a:rPr lang="en-US" sz="1600" dirty="0"/>
              <a:t>Request and response bodies are usually in JSON format</a:t>
            </a:r>
          </a:p>
          <a:p>
            <a:pPr marL="971550" lvl="1" indent="-285750"/>
            <a:r>
              <a:rPr lang="en-US" sz="1600" dirty="0"/>
              <a:t>Consists of client and the web service resource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dirty="0"/>
          </a:p>
        </p:txBody>
      </p:sp>
      <p:sp>
        <p:nvSpPr>
          <p:cNvPr id="147" name="Google Shape;147;p12"/>
          <p:cNvSpPr txBox="1"/>
          <p:nvPr/>
        </p:nvSpPr>
        <p:spPr>
          <a:xfrm>
            <a:off x="615192" y="856891"/>
            <a:ext cx="10969943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rPr>
              <a:t>REST APIs DEFINITION</a:t>
            </a:r>
            <a:endParaRPr sz="4000" b="1" i="0" u="none" strike="noStrike" cap="none" dirty="0">
              <a:solidFill>
                <a:srgbClr val="16161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158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609600" y="1668286"/>
            <a:ext cx="8451113" cy="1333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6000" dirty="0"/>
              <a:t>WHY USE REST APIs?</a:t>
            </a:r>
            <a:endParaRPr sz="6000" dirty="0"/>
          </a:p>
        </p:txBody>
      </p:sp>
      <p:sp>
        <p:nvSpPr>
          <p:cNvPr id="4" name="Google Shape;100;p3">
            <a:extLst>
              <a:ext uri="{FF2B5EF4-FFF2-40B4-BE49-F238E27FC236}">
                <a16:creationId xmlns:a16="http://schemas.microsoft.com/office/drawing/2014/main" id="{5F29453B-CE75-FD40-B24E-2BB5DAC329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0" y="3586881"/>
            <a:ext cx="7279341" cy="711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7663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Add functionality</a:t>
            </a:r>
          </a:p>
          <a:p>
            <a:pPr marL="347663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Location of samples</a:t>
            </a:r>
          </a:p>
          <a:p>
            <a:pPr marL="347663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Demonstration of a few samples</a:t>
            </a:r>
            <a:endParaRPr dirty="0"/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381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>
            <a:spLocks noGrp="1"/>
          </p:cNvSpPr>
          <p:nvPr>
            <p:ph type="body" idx="1"/>
          </p:nvPr>
        </p:nvSpPr>
        <p:spPr>
          <a:xfrm>
            <a:off x="619125" y="2017713"/>
            <a:ext cx="9532938" cy="329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14350" lvl="0" indent="-285750">
              <a:buSzPts val="2000"/>
            </a:pPr>
            <a:r>
              <a:rPr lang="en-US" sz="2000" dirty="0"/>
              <a:t>General use cases</a:t>
            </a:r>
          </a:p>
          <a:p>
            <a:pPr marL="971550" lvl="1" indent="-285750"/>
            <a:r>
              <a:rPr lang="en-US" sz="1600" dirty="0"/>
              <a:t>Searching to build custom reports/playlists</a:t>
            </a:r>
          </a:p>
          <a:p>
            <a:pPr marL="971550" lvl="1" indent="-285750"/>
            <a:r>
              <a:rPr lang="en-US" sz="1600" dirty="0"/>
              <a:t>Combine functionality from multiple REST APIs</a:t>
            </a:r>
          </a:p>
          <a:p>
            <a:pPr marL="971550" lvl="1" indent="-285750"/>
            <a:r>
              <a:rPr lang="en-US" sz="1600" dirty="0"/>
              <a:t>Integrating systems (such as Video Cloud with a CMS)</a:t>
            </a:r>
          </a:p>
          <a:p>
            <a:pPr marL="514350" indent="-285750"/>
            <a:r>
              <a:rPr lang="en-US" sz="2000" dirty="0"/>
              <a:t>Specific use cases</a:t>
            </a:r>
          </a:p>
          <a:p>
            <a:pPr marL="971550" lvl="1" indent="-285750"/>
            <a:r>
              <a:rPr lang="en-US" sz="1600" dirty="0"/>
              <a:t>Build a playlist from the newest videos </a:t>
            </a:r>
          </a:p>
          <a:p>
            <a:pPr marL="971550" lvl="1" indent="-285750"/>
            <a:r>
              <a:rPr lang="en-US" sz="1600" dirty="0"/>
              <a:t>Get analytics by playlist</a:t>
            </a:r>
          </a:p>
          <a:p>
            <a:pPr marL="971550" lvl="1" indent="-285750"/>
            <a:r>
              <a:rPr lang="en-US" sz="1600" dirty="0"/>
              <a:t>Retrieve data and display in player</a:t>
            </a:r>
          </a:p>
        </p:txBody>
      </p:sp>
      <p:sp>
        <p:nvSpPr>
          <p:cNvPr id="147" name="Google Shape;147;p12"/>
          <p:cNvSpPr txBox="1"/>
          <p:nvPr/>
        </p:nvSpPr>
        <p:spPr>
          <a:xfrm>
            <a:off x="615192" y="856891"/>
            <a:ext cx="10969943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rPr>
              <a:t>ADD FUNCTIONALITY NOT AVAILABLE BY DEFAULT</a:t>
            </a:r>
            <a:endParaRPr sz="4000" b="1" i="0" u="none" strike="noStrike" cap="none" dirty="0">
              <a:solidFill>
                <a:srgbClr val="16161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365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>
            <a:spLocks noGrp="1"/>
          </p:cNvSpPr>
          <p:nvPr>
            <p:ph type="body" idx="1"/>
          </p:nvPr>
        </p:nvSpPr>
        <p:spPr>
          <a:xfrm>
            <a:off x="619125" y="1502228"/>
            <a:ext cx="9532938" cy="5050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14350" lvl="0" indent="-2857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Check REST APIs inde</a:t>
            </a:r>
            <a:r>
              <a:rPr lang="en-US" sz="2000" dirty="0"/>
              <a:t>x page for samples per API</a:t>
            </a:r>
          </a:p>
          <a:p>
            <a:pPr marL="971550" lvl="1" indent="-285750">
              <a:spcBef>
                <a:spcPts val="1200"/>
              </a:spcBef>
              <a:buFont typeface="Arial"/>
              <a:buChar char="•"/>
            </a:pPr>
            <a:r>
              <a:rPr lang="en-US" sz="1600" dirty="0"/>
              <a:t>https://apis.support.brightcove.com/</a:t>
            </a:r>
          </a:p>
          <a:p>
            <a:pPr marL="514350" lvl="0" indent="-285750">
              <a:buSzPts val="2000"/>
            </a:pPr>
            <a:endParaRPr lang="en-US" sz="2000" dirty="0"/>
          </a:p>
          <a:p>
            <a:pPr marL="514350" lvl="0" indent="-285750">
              <a:buSzPts val="2000"/>
            </a:pPr>
            <a:endParaRPr lang="en-US" sz="2000" dirty="0"/>
          </a:p>
          <a:p>
            <a:pPr marL="514350" lvl="0" indent="-285750">
              <a:buSzPts val="2000"/>
            </a:pPr>
            <a:endParaRPr lang="en-US" sz="2000" dirty="0"/>
          </a:p>
          <a:p>
            <a:pPr marL="514350" lvl="0" indent="-285750">
              <a:buSzPts val="2000"/>
            </a:pPr>
            <a:endParaRPr lang="en-US" sz="2000" dirty="0"/>
          </a:p>
          <a:p>
            <a:pPr marL="514350" lvl="0" indent="-285750">
              <a:buSzPts val="2000"/>
            </a:pPr>
            <a:r>
              <a:rPr lang="en-US" sz="2000" dirty="0"/>
              <a:t>Brightcove Player samples</a:t>
            </a:r>
          </a:p>
          <a:p>
            <a:pPr marL="971550" lvl="1" indent="-285750"/>
            <a:r>
              <a:rPr lang="en-US" sz="1600" dirty="0"/>
              <a:t>https://player.support.brightcove.com/code-samples/</a:t>
            </a:r>
            <a:endParaRPr lang="en-US" sz="2000" dirty="0"/>
          </a:p>
          <a:p>
            <a:pPr marL="971550" lvl="1" indent="-285750">
              <a:spcBef>
                <a:spcPts val="1200"/>
              </a:spcBef>
              <a:buFont typeface="Arial"/>
              <a:buChar char="•"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dirty="0"/>
          </a:p>
        </p:txBody>
      </p:sp>
      <p:sp>
        <p:nvSpPr>
          <p:cNvPr id="147" name="Google Shape;147;p12"/>
          <p:cNvSpPr txBox="1"/>
          <p:nvPr/>
        </p:nvSpPr>
        <p:spPr>
          <a:xfrm>
            <a:off x="615192" y="856891"/>
            <a:ext cx="10969943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rPr>
              <a:t>LOCATIONS OF SAMPLES</a:t>
            </a:r>
            <a:endParaRPr sz="4000" b="1" i="0" u="none" strike="noStrike" cap="none" dirty="0">
              <a:solidFill>
                <a:srgbClr val="1616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A6F83E-7C74-F743-9DE8-75D63F711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077" y="3119664"/>
            <a:ext cx="3022600" cy="3576158"/>
          </a:xfrm>
          <a:prstGeom prst="rect">
            <a:avLst/>
          </a:prstGeom>
          <a:ln>
            <a:solidFill>
              <a:schemeClr val="tx2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7362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>
            <a:spLocks noGrp="1"/>
          </p:cNvSpPr>
          <p:nvPr>
            <p:ph type="body" idx="1"/>
          </p:nvPr>
        </p:nvSpPr>
        <p:spPr>
          <a:xfrm>
            <a:off x="619125" y="2017713"/>
            <a:ext cx="9532938" cy="329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14350" lvl="0" indent="-285750">
              <a:buSzPts val="2000"/>
            </a:pPr>
            <a:r>
              <a:rPr lang="en-US" sz="2000" dirty="0"/>
              <a:t>Display Views in Controlbar (Brightcove Player related)</a:t>
            </a:r>
          </a:p>
          <a:p>
            <a:pPr marL="971550" lvl="1" indent="-285750"/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https://player.support.brightcove.com/code-samples/brightcove-player-sample-display-views-controlbar.html</a:t>
            </a:r>
          </a:p>
          <a:p>
            <a:pPr marL="685800" lvl="1" indent="0"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514350" lvl="0" indent="-285750">
              <a:buSzPts val="2000"/>
            </a:pPr>
            <a:r>
              <a:rPr lang="en-US" sz="2000" dirty="0"/>
              <a:t>Newest Videos in Playlist (Brightcove Player related)</a:t>
            </a:r>
          </a:p>
          <a:p>
            <a:pPr marL="971550" lvl="1" indent="-285750"/>
            <a:r>
              <a:rPr lang="en-US" sz="1600" dirty="0"/>
              <a:t>https://player.support.brightcove.com/code-samples/brightcove-player-sample-newest-videos-playlist.html</a:t>
            </a:r>
          </a:p>
          <a:p>
            <a:pPr marL="971550" lvl="1" indent="-285750"/>
            <a:endParaRPr lang="en-US" sz="1600" dirty="0"/>
          </a:p>
          <a:p>
            <a:pPr marL="514350" lvl="0" indent="-285750">
              <a:buSzPts val="2000"/>
            </a:pPr>
            <a:r>
              <a:rPr lang="en-US" sz="2000" dirty="0"/>
              <a:t>Identifying Low Performing Content (API app)</a:t>
            </a:r>
          </a:p>
          <a:p>
            <a:pPr marL="971550" lvl="1" indent="-285750"/>
            <a:r>
              <a:rPr lang="en-US" sz="1600" dirty="0"/>
              <a:t>https://apis.support.brightcove.com/cms/managing-videos/identifying-low-performing-content.html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dirty="0"/>
          </a:p>
        </p:txBody>
      </p:sp>
      <p:sp>
        <p:nvSpPr>
          <p:cNvPr id="147" name="Google Shape;147;p12"/>
          <p:cNvSpPr txBox="1"/>
          <p:nvPr/>
        </p:nvSpPr>
        <p:spPr>
          <a:xfrm>
            <a:off x="615192" y="856891"/>
            <a:ext cx="10969943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3200"/>
            </a:pPr>
            <a:r>
              <a:rPr lang="en-US" sz="4000" b="1" dirty="0">
                <a:solidFill>
                  <a:srgbClr val="161614"/>
                </a:solidFill>
              </a:rPr>
              <a:t>DEMONSTRATION OF SAMPLES</a:t>
            </a:r>
          </a:p>
          <a:p>
            <a:pPr lvl="0">
              <a:lnSpc>
                <a:spcPct val="90000"/>
              </a:lnSpc>
              <a:buClr>
                <a:schemeClr val="dk1"/>
              </a:buClr>
              <a:buSzPts val="3200"/>
            </a:pPr>
            <a:endParaRPr lang="en-US" sz="4000" b="1" dirty="0">
              <a:solidFill>
                <a:srgbClr val="1616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96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609600" y="655914"/>
            <a:ext cx="8044543" cy="1333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b="0" dirty="0"/>
              <a:t>HIGH LEVEL IMPLEMENTATION VIEW</a:t>
            </a:r>
            <a:br>
              <a:rPr lang="en-US" dirty="0"/>
            </a:br>
            <a:endParaRPr sz="6000" dirty="0"/>
          </a:p>
        </p:txBody>
      </p:sp>
      <p:sp>
        <p:nvSpPr>
          <p:cNvPr id="4" name="Google Shape;100;p3">
            <a:extLst>
              <a:ext uri="{FF2B5EF4-FFF2-40B4-BE49-F238E27FC236}">
                <a16:creationId xmlns:a16="http://schemas.microsoft.com/office/drawing/2014/main" id="{5F29453B-CE75-FD40-B24E-2BB5DAC329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0" y="3586881"/>
            <a:ext cx="7279341" cy="711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7663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Three entities involved</a:t>
            </a:r>
          </a:p>
          <a:p>
            <a:pPr marL="347663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Entity interaction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087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LAY_Standard_16x9">
  <a:themeElements>
    <a:clrScheme name="Custom 1">
      <a:dk1>
        <a:srgbClr val="08088C"/>
      </a:dk1>
      <a:lt1>
        <a:srgbClr val="FFE800"/>
      </a:lt1>
      <a:dk2>
        <a:srgbClr val="5426FC"/>
      </a:dk2>
      <a:lt2>
        <a:srgbClr val="D9D9D6"/>
      </a:lt2>
      <a:accent1>
        <a:srgbClr val="00FAE3"/>
      </a:accent1>
      <a:accent2>
        <a:srgbClr val="9300B2"/>
      </a:accent2>
      <a:accent3>
        <a:srgbClr val="08088C"/>
      </a:accent3>
      <a:accent4>
        <a:srgbClr val="FF5100"/>
      </a:accent4>
      <a:accent5>
        <a:srgbClr val="2EEB5E"/>
      </a:accent5>
      <a:accent6>
        <a:srgbClr val="FFE800"/>
      </a:accent6>
      <a:hlink>
        <a:srgbClr val="FFFFFF"/>
      </a:hlink>
      <a:folHlink>
        <a:srgbClr val="FFD21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LAY_Standard_16x9">
  <a:themeElements>
    <a:clrScheme name="Custom 1">
      <a:dk1>
        <a:srgbClr val="08088C"/>
      </a:dk1>
      <a:lt1>
        <a:srgbClr val="FFE800"/>
      </a:lt1>
      <a:dk2>
        <a:srgbClr val="5426FC"/>
      </a:dk2>
      <a:lt2>
        <a:srgbClr val="D9D9D6"/>
      </a:lt2>
      <a:accent1>
        <a:srgbClr val="00FAE3"/>
      </a:accent1>
      <a:accent2>
        <a:srgbClr val="9300B2"/>
      </a:accent2>
      <a:accent3>
        <a:srgbClr val="08088C"/>
      </a:accent3>
      <a:accent4>
        <a:srgbClr val="FF5100"/>
      </a:accent4>
      <a:accent5>
        <a:srgbClr val="2EEB5E"/>
      </a:accent5>
      <a:accent6>
        <a:srgbClr val="FFE800"/>
      </a:accent6>
      <a:hlink>
        <a:srgbClr val="FFFFFF"/>
      </a:hlink>
      <a:folHlink>
        <a:srgbClr val="FFD21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HPE">
      <a:dk1>
        <a:srgbClr val="000000"/>
      </a:dk1>
      <a:lt1>
        <a:srgbClr val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1A982"/>
      </a:hlink>
      <a:folHlink>
        <a:srgbClr val="01A9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1285</TotalTime>
  <Words>890</Words>
  <Application>Microsoft Macintosh PowerPoint</Application>
  <PresentationFormat>Widescreen</PresentationFormat>
  <Paragraphs>126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Courier New</vt:lpstr>
      <vt:lpstr>Merriweather Sans</vt:lpstr>
      <vt:lpstr>Montserrat</vt:lpstr>
      <vt:lpstr>Montserrat ExtraBold</vt:lpstr>
      <vt:lpstr>Noto Sans Symbols</vt:lpstr>
      <vt:lpstr>Source Code Pro</vt:lpstr>
      <vt:lpstr>PLAY_Standard_16x9</vt:lpstr>
      <vt:lpstr>PLAY_Standard_16x9</vt:lpstr>
      <vt:lpstr>USING BRIGHTCOVE’S REST APIs </vt:lpstr>
      <vt:lpstr>AGENDA</vt:lpstr>
      <vt:lpstr>WHAT ARE REST APIs?</vt:lpstr>
      <vt:lpstr>PowerPoint Presentation</vt:lpstr>
      <vt:lpstr>WHY USE REST APIs?</vt:lpstr>
      <vt:lpstr>PowerPoint Presentation</vt:lpstr>
      <vt:lpstr>PowerPoint Presentation</vt:lpstr>
      <vt:lpstr>PowerPoint Presentation</vt:lpstr>
      <vt:lpstr>HIGH LEVEL IMPLEMENTATION VIEW </vt:lpstr>
      <vt:lpstr>PowerPoint Presentation</vt:lpstr>
      <vt:lpstr>ENTITY INTERACTION</vt:lpstr>
      <vt:lpstr>UNDERSTANDING THE CLIENT CODE </vt:lpstr>
      <vt:lpstr>CLIENT FUNCTIONALITY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CODE REVIEWS </vt:lpstr>
      <vt:lpstr>PowerPoint Presentation</vt:lpstr>
      <vt:lpstr>PowerPoint Presentation</vt:lpstr>
      <vt:lpstr>PowerPoint Presentation</vt:lpstr>
      <vt:lpstr>SESSION SUMMARY 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ADD TITLE</dc:title>
  <cp:lastModifiedBy>Microsoft Office User</cp:lastModifiedBy>
  <cp:revision>33</cp:revision>
  <dcterms:modified xsi:type="dcterms:W3CDTF">2020-04-13T17:05:38Z</dcterms:modified>
</cp:coreProperties>
</file>