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284" r:id="rId1"/>
    <p:sldMasterId id="2147484268" r:id="rId2"/>
    <p:sldMasterId id="2147484259" r:id="rId3"/>
    <p:sldMasterId id="2147484376" r:id="rId4"/>
    <p:sldMasterId id="2147484281" r:id="rId5"/>
  </p:sldMasterIdLst>
  <p:notesMasterIdLst>
    <p:notesMasterId r:id="rId36"/>
  </p:notesMasterIdLst>
  <p:handoutMasterIdLst>
    <p:handoutMasterId r:id="rId37"/>
  </p:handoutMasterIdLst>
  <p:sldIdLst>
    <p:sldId id="283" r:id="rId6"/>
    <p:sldId id="272" r:id="rId7"/>
    <p:sldId id="282" r:id="rId8"/>
    <p:sldId id="278" r:id="rId9"/>
    <p:sldId id="260" r:id="rId10"/>
    <p:sldId id="288" r:id="rId11"/>
    <p:sldId id="284" r:id="rId12"/>
    <p:sldId id="289" r:id="rId13"/>
    <p:sldId id="291" r:id="rId14"/>
    <p:sldId id="290" r:id="rId15"/>
    <p:sldId id="287" r:id="rId16"/>
    <p:sldId id="293" r:id="rId17"/>
    <p:sldId id="298" r:id="rId18"/>
    <p:sldId id="306" r:id="rId19"/>
    <p:sldId id="294" r:id="rId20"/>
    <p:sldId id="295" r:id="rId21"/>
    <p:sldId id="297" r:id="rId22"/>
    <p:sldId id="296" r:id="rId23"/>
    <p:sldId id="305" r:id="rId24"/>
    <p:sldId id="311" r:id="rId25"/>
    <p:sldId id="313" r:id="rId26"/>
    <p:sldId id="310" r:id="rId27"/>
    <p:sldId id="299" r:id="rId28"/>
    <p:sldId id="301" r:id="rId29"/>
    <p:sldId id="307" r:id="rId30"/>
    <p:sldId id="302" r:id="rId31"/>
    <p:sldId id="303" r:id="rId32"/>
    <p:sldId id="308" r:id="rId33"/>
    <p:sldId id="309" r:id="rId34"/>
    <p:sldId id="279" r:id="rId35"/>
  </p:sldIdLst>
  <p:sldSz cx="9144000" cy="5143500" type="screen16x9"/>
  <p:notesSz cx="6858000" cy="9144000"/>
  <p:defaultTextStyle>
    <a:defPPr>
      <a:defRPr lang="en-US"/>
    </a:defPPr>
    <a:lvl1pPr algn="l" defTabSz="406400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06400" indent="-166688" algn="l" defTabSz="406400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814388" indent="-333375" algn="l" defTabSz="406400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222375" indent="-500063" algn="l" defTabSz="406400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631950" indent="-666750" algn="l" defTabSz="406400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4" autoAdjust="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76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07972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07972">
              <a:defRPr sz="1200"/>
            </a:lvl1pPr>
          </a:lstStyle>
          <a:p>
            <a:pPr>
              <a:defRPr/>
            </a:pPr>
            <a:fld id="{BD420643-4044-5842-8536-19848CD39336}" type="datetime1">
              <a:rPr lang="en-US"/>
              <a:pPr>
                <a:defRPr/>
              </a:pPr>
              <a:t>5/14/13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07972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07972">
              <a:defRPr sz="1200"/>
            </a:lvl1pPr>
          </a:lstStyle>
          <a:p>
            <a:pPr>
              <a:defRPr/>
            </a:pPr>
            <a:fld id="{4F7814BF-B78D-0C4C-9526-172B1D0F5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485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07972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07972">
              <a:defRPr sz="1200"/>
            </a:lvl1pPr>
          </a:lstStyle>
          <a:p>
            <a:pPr>
              <a:defRPr/>
            </a:pPr>
            <a:fld id="{30DFA7C1-2765-084B-B842-6532B5B94636}" type="datetime1">
              <a:rPr lang="en-US"/>
              <a:pPr>
                <a:defRPr/>
              </a:pPr>
              <a:t>5/14/13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07972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07972">
              <a:defRPr sz="1200"/>
            </a:lvl1pPr>
          </a:lstStyle>
          <a:p>
            <a:pPr>
              <a:defRPr/>
            </a:pPr>
            <a:fld id="{63C09E04-3034-3A4E-B7B5-069125891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209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239713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239713" algn="l" defTabSz="239713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481013" algn="l" defTabSz="239713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722313" algn="l" defTabSz="239713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963613" algn="l" defTabSz="239713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206322" algn="l" defTabSz="24126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447587" algn="l" defTabSz="24126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88851" algn="l" defTabSz="24126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930116" algn="l" defTabSz="24126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7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8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0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51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28700" y="2590797"/>
            <a:ext cx="4754033" cy="341848"/>
          </a:xfrm>
          <a:prstGeom prst="rect">
            <a:avLst/>
          </a:prstGeom>
        </p:spPr>
        <p:txBody>
          <a:bodyPr vert="horz"/>
          <a:lstStyle>
            <a:lvl1pPr>
              <a:defRPr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9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9238" y="1198958"/>
            <a:ext cx="4172492" cy="3272908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baseline="0">
                <a:solidFill>
                  <a:schemeClr val="bg2"/>
                </a:solidFill>
              </a:defRPr>
            </a:lvl1pPr>
            <a:lvl2pPr marL="457200" indent="-18288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>
                <a:solidFill>
                  <a:schemeClr val="bg2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rgbClr val="868685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574298" y="1198958"/>
            <a:ext cx="4136054" cy="3272908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baseline="0">
                <a:solidFill>
                  <a:schemeClr val="bg2"/>
                </a:solidFill>
              </a:defRPr>
            </a:lvl1pPr>
            <a:lvl2pPr marL="457200" indent="-18288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>
                <a:solidFill>
                  <a:schemeClr val="bg2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rgbClr val="868685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049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9238" y="1198958"/>
            <a:ext cx="4172492" cy="3272908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baseline="0">
                <a:solidFill>
                  <a:srgbClr val="535353"/>
                </a:solidFill>
              </a:defRPr>
            </a:lvl1pPr>
            <a:lvl2pPr marL="457200" indent="-18288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>
                <a:solidFill>
                  <a:srgbClr val="535353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rgbClr val="868685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574298" y="1198958"/>
            <a:ext cx="4136054" cy="3272908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baseline="0">
                <a:solidFill>
                  <a:srgbClr val="535353"/>
                </a:solidFill>
              </a:defRPr>
            </a:lvl1pPr>
            <a:lvl2pPr marL="457200" indent="-18288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>
                <a:solidFill>
                  <a:srgbClr val="535353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rgbClr val="868685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990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28700" y="2590797"/>
            <a:ext cx="4754033" cy="341848"/>
          </a:xfrm>
          <a:prstGeom prst="rect">
            <a:avLst/>
          </a:prstGeom>
        </p:spPr>
        <p:txBody>
          <a:bodyPr vert="horz"/>
          <a:lstStyle>
            <a:lvl1pPr>
              <a:defRPr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9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22776" y="2638420"/>
            <a:ext cx="6521025" cy="1391708"/>
          </a:xfrm>
          <a:prstGeom prst="rect">
            <a:avLst/>
          </a:prstGeom>
        </p:spPr>
        <p:txBody>
          <a:bodyPr vert="horz"/>
          <a:lstStyle>
            <a:lvl1pPr>
              <a:defRPr sz="1400" b="1" cap="all">
                <a:solidFill>
                  <a:srgbClr val="FFFFFF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037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22776" y="2638420"/>
            <a:ext cx="6521025" cy="1391708"/>
          </a:xfrm>
          <a:prstGeom prst="rect">
            <a:avLst/>
          </a:prstGeom>
        </p:spPr>
        <p:txBody>
          <a:bodyPr vert="horz"/>
          <a:lstStyle>
            <a:lvl1pPr>
              <a:defRPr sz="1400" b="1" cap="all">
                <a:solidFill>
                  <a:srgbClr val="FFFFFF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063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22776" y="2652179"/>
            <a:ext cx="6521025" cy="1391708"/>
          </a:xfrm>
          <a:prstGeom prst="rect">
            <a:avLst/>
          </a:prstGeom>
        </p:spPr>
        <p:txBody>
          <a:bodyPr vert="horz"/>
          <a:lstStyle>
            <a:lvl1pPr>
              <a:defRPr sz="1400" b="1" cap="all">
                <a:solidFill>
                  <a:srgbClr val="FFFFFF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95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22776" y="2638420"/>
            <a:ext cx="6521025" cy="1391708"/>
          </a:xfrm>
          <a:prstGeom prst="rect">
            <a:avLst/>
          </a:prstGeom>
        </p:spPr>
        <p:txBody>
          <a:bodyPr vert="horz"/>
          <a:lstStyle>
            <a:lvl1pPr>
              <a:defRPr sz="1400" b="1" cap="all">
                <a:solidFill>
                  <a:srgbClr val="FFFFFF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662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theme" Target="../theme/theme5.xml"/><Relationship Id="rId7" Type="http://schemas.openxmlformats.org/officeDocument/2006/relationships/image" Target="../media/image4.jpe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353" r:id="rId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1028700" y="1295400"/>
            <a:ext cx="68834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0" r:id="rId1"/>
  </p:sldLayoutIdLst>
  <p:hf hdr="0" dt="0"/>
  <p:txStyles>
    <p:titleStyle>
      <a:lvl1pPr algn="l" defTabSz="406400" rtl="0" eaLnBrk="0" fontAlgn="base" hangingPunct="0">
        <a:spcBef>
          <a:spcPct val="0"/>
        </a:spcBef>
        <a:spcAft>
          <a:spcPct val="0"/>
        </a:spcAft>
        <a:defRPr lang="en-US" sz="3200" b="1" kern="1200" dirty="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-128"/>
        </a:defRPr>
      </a:lvl2pPr>
      <a:lvl3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-128"/>
        </a:defRPr>
      </a:lvl3pPr>
      <a:lvl4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-128"/>
        </a:defRPr>
      </a:lvl4pPr>
      <a:lvl5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-128"/>
        </a:defRPr>
      </a:lvl5pPr>
      <a:lvl6pPr marL="241264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6pPr>
      <a:lvl7pPr marL="482529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7pPr>
      <a:lvl8pPr marL="723793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8pPr>
      <a:lvl9pPr marL="965058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064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SzPct val="80000"/>
        <a:buFont typeface="Arial" charset="0"/>
        <a:defRPr sz="1400" b="1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255588" indent="201613" algn="l" defTabSz="406400" rtl="0" eaLnBrk="0" fontAlgn="base" hangingPunct="0">
        <a:spcBef>
          <a:spcPct val="20000"/>
        </a:spcBef>
        <a:spcAft>
          <a:spcPct val="0"/>
        </a:spcAft>
        <a:buSzPct val="80000"/>
        <a:defRPr sz="13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892175" indent="-142875" algn="l" defTabSz="406400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4"/>
        </a:buBlip>
        <a:defRPr sz="13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1427163" indent="-142875" algn="l" defTabSz="406400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4"/>
        </a:buBlip>
        <a:defRPr sz="13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1835150" indent="-142875" algn="l" defTabSz="406400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4"/>
        </a:buBlip>
        <a:defRPr sz="13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2245074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269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465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660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95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90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86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81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76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72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67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62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249238" y="0"/>
            <a:ext cx="67532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49238" y="1200150"/>
            <a:ext cx="8437562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5" r:id="rId1"/>
  </p:sldLayoutIdLst>
  <p:hf hdr="0" dt="0"/>
  <p:txStyles>
    <p:titleStyle>
      <a:lvl1pPr algn="l" defTabSz="4064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3200" b="1" kern="1200" dirty="0">
          <a:solidFill>
            <a:schemeClr val="bg2"/>
          </a:solidFill>
          <a:latin typeface="Arial"/>
          <a:ea typeface="ＭＳ Ｐゴシック" charset="-128"/>
          <a:cs typeface="Arial"/>
        </a:defRPr>
      </a:lvl1pPr>
      <a:lvl2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2pPr>
      <a:lvl3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3pPr>
      <a:lvl4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4pPr>
      <a:lvl5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5pPr>
      <a:lvl6pPr marL="241264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6pPr>
      <a:lvl7pPr marL="482529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7pPr>
      <a:lvl8pPr marL="723793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8pPr>
      <a:lvl9pPr marL="965058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0" indent="-164592" algn="l" defTabSz="4064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SzPct val="100000"/>
        <a:buFontTx/>
        <a:buBlip>
          <a:blip r:embed="rId4"/>
        </a:buBlip>
        <a:defRPr sz="1400" b="1" kern="1200">
          <a:solidFill>
            <a:schemeClr val="bg1">
              <a:lumMod val="95000"/>
            </a:schemeClr>
          </a:solidFill>
          <a:latin typeface="Arial"/>
          <a:ea typeface="ＭＳ Ｐゴシック" charset="-128"/>
          <a:cs typeface="Arial"/>
        </a:defRPr>
      </a:lvl1pPr>
      <a:lvl2pPr marL="448056" indent="-192024" algn="l" defTabSz="406400" rtl="0" eaLnBrk="0" fontAlgn="base" hangingPunct="0">
        <a:spcBef>
          <a:spcPct val="20000"/>
        </a:spcBef>
        <a:spcAft>
          <a:spcPct val="0"/>
        </a:spcAft>
        <a:buSzPct val="80000"/>
        <a:buFontTx/>
        <a:buBlip>
          <a:blip r:embed="rId5"/>
        </a:buBlip>
        <a:defRPr sz="1300" kern="1200">
          <a:solidFill>
            <a:schemeClr val="bg1">
              <a:lumMod val="95000"/>
            </a:schemeClr>
          </a:solidFill>
          <a:latin typeface="Arial"/>
          <a:ea typeface="ＭＳ Ｐゴシック" charset="-128"/>
          <a:cs typeface="Arial"/>
        </a:defRPr>
      </a:lvl2pPr>
      <a:lvl3pPr marL="530352" indent="-109728" algn="l" defTabSz="406400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6"/>
        </a:buBlip>
        <a:defRPr sz="1300" kern="1200">
          <a:solidFill>
            <a:schemeClr val="tx2"/>
          </a:solidFill>
          <a:latin typeface="Arial"/>
          <a:ea typeface="ＭＳ Ｐゴシック" charset="-128"/>
          <a:cs typeface="Arial"/>
        </a:defRPr>
      </a:lvl3pPr>
      <a:lvl4pPr marL="731520" indent="-146304" algn="l" defTabSz="406400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6"/>
        </a:buBlip>
        <a:defRPr sz="1000" kern="1200">
          <a:solidFill>
            <a:schemeClr val="tx2"/>
          </a:solidFill>
          <a:latin typeface="Arial"/>
          <a:ea typeface="ＭＳ Ｐゴシック" charset="-128"/>
          <a:cs typeface="Arial"/>
        </a:defRPr>
      </a:lvl4pPr>
      <a:lvl5pPr marL="914400" indent="-146304" algn="l" defTabSz="406400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6"/>
        </a:buBlip>
        <a:defRPr sz="1000" kern="1200">
          <a:solidFill>
            <a:schemeClr val="tx2"/>
          </a:solidFill>
          <a:latin typeface="Arial"/>
          <a:ea typeface="ＭＳ Ｐゴシック" charset="-128"/>
          <a:cs typeface="Arial"/>
        </a:defRPr>
      </a:lvl5pPr>
      <a:lvl6pPr marL="2245074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269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465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660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95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90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86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81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76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72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67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62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249238" y="0"/>
            <a:ext cx="67532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49238" y="1200150"/>
            <a:ext cx="8437562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8093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7" r:id="rId1"/>
  </p:sldLayoutIdLst>
  <p:hf hdr="0" dt="0"/>
  <p:txStyles>
    <p:titleStyle>
      <a:lvl1pPr algn="l" defTabSz="4064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2pPr>
      <a:lvl3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3pPr>
      <a:lvl4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4pPr>
      <a:lvl5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5pPr>
      <a:lvl6pPr marL="241264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6pPr>
      <a:lvl7pPr marL="482529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7pPr>
      <a:lvl8pPr marL="723793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8pPr>
      <a:lvl9pPr marL="965058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0" indent="-164592" algn="l" defTabSz="4064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SzPct val="100000"/>
        <a:buFontTx/>
        <a:buBlip>
          <a:blip r:embed="rId4"/>
        </a:buBlip>
        <a:defRPr sz="1400" b="1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448056" indent="-192024" algn="l" defTabSz="406400" rtl="0" eaLnBrk="0" fontAlgn="base" hangingPunct="0">
        <a:spcBef>
          <a:spcPct val="20000"/>
        </a:spcBef>
        <a:spcAft>
          <a:spcPct val="0"/>
        </a:spcAft>
        <a:buSzPct val="80000"/>
        <a:buFontTx/>
        <a:buBlip>
          <a:blip r:embed="rId5"/>
        </a:buBlip>
        <a:defRPr sz="13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530352" indent="-109728" algn="l" defTabSz="406400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6"/>
        </a:buBlip>
        <a:defRPr sz="1300" kern="1200">
          <a:solidFill>
            <a:schemeClr val="tx2"/>
          </a:solidFill>
          <a:latin typeface="Arial"/>
          <a:ea typeface="ＭＳ Ｐゴシック" charset="-128"/>
          <a:cs typeface="Arial"/>
        </a:defRPr>
      </a:lvl3pPr>
      <a:lvl4pPr marL="731520" indent="-146304" algn="l" defTabSz="406400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6"/>
        </a:buBlip>
        <a:defRPr sz="1000" kern="1200">
          <a:solidFill>
            <a:schemeClr val="tx2"/>
          </a:solidFill>
          <a:latin typeface="Arial"/>
          <a:ea typeface="ＭＳ Ｐゴシック" charset="-128"/>
          <a:cs typeface="Arial"/>
        </a:defRPr>
      </a:lvl4pPr>
      <a:lvl5pPr marL="914400" indent="-146304" algn="l" defTabSz="406400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6"/>
        </a:buBlip>
        <a:defRPr sz="1000" kern="1200">
          <a:solidFill>
            <a:schemeClr val="tx2"/>
          </a:solidFill>
          <a:latin typeface="Arial"/>
          <a:ea typeface="ＭＳ Ｐゴシック" charset="-128"/>
          <a:cs typeface="Arial"/>
        </a:defRPr>
      </a:lvl5pPr>
      <a:lvl6pPr marL="2245074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269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465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660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95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90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86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81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76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72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67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62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1028700" y="1295400"/>
            <a:ext cx="68834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2" r:id="rId1"/>
    <p:sldLayoutId id="2147484363" r:id="rId2"/>
    <p:sldLayoutId id="2147484364" r:id="rId3"/>
    <p:sldLayoutId id="2147484365" r:id="rId4"/>
    <p:sldLayoutId id="2147484366" r:id="rId5"/>
  </p:sldLayoutIdLst>
  <p:hf hdr="0" dt="0"/>
  <p:txStyles>
    <p:titleStyle>
      <a:lvl1pPr algn="l" defTabSz="4064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3200" b="1" kern="1200" dirty="0">
          <a:solidFill>
            <a:schemeClr val="bg2"/>
          </a:solidFill>
          <a:latin typeface="Arial"/>
          <a:ea typeface="ＭＳ Ｐゴシック" charset="-128"/>
          <a:cs typeface="Arial"/>
        </a:defRPr>
      </a:lvl1pPr>
      <a:lvl2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2pPr>
      <a:lvl3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3pPr>
      <a:lvl4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4pPr>
      <a:lvl5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5pPr>
      <a:lvl6pPr marL="241264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6pPr>
      <a:lvl7pPr marL="482529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7pPr>
      <a:lvl8pPr marL="723793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8pPr>
      <a:lvl9pPr marL="965058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064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SzPct val="80000"/>
        <a:buFont typeface="Arial" charset="0"/>
        <a:defRPr sz="1400" b="1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255588" indent="201613" algn="l" defTabSz="406400" rtl="0" eaLnBrk="0" fontAlgn="base" hangingPunct="0">
        <a:spcBef>
          <a:spcPct val="20000"/>
        </a:spcBef>
        <a:spcAft>
          <a:spcPct val="0"/>
        </a:spcAft>
        <a:buSzPct val="80000"/>
        <a:defRPr sz="13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892175" indent="-142875" algn="l" defTabSz="406400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8"/>
        </a:buBlip>
        <a:defRPr sz="13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1427163" indent="-142875" algn="l" defTabSz="406400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8"/>
        </a:buBlip>
        <a:defRPr sz="13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1835150" indent="-142875" algn="l" defTabSz="406400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8"/>
        </a:buBlip>
        <a:defRPr sz="13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2245074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269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465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660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95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90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86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81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76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72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67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62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docs.brightcove.com/en/smart-player-api/samples/basic-setup.html" TargetMode="External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mailto:mboles@brightcove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alistapart.com/article/creating-intrinsic-ratios-for-video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028700" y="1295400"/>
            <a:ext cx="5279541" cy="13430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Using an intrinsic ratio with the Brightcove player</a:t>
            </a:r>
            <a:endParaRPr dirty="0">
              <a:latin typeface="Arial" charset="0"/>
              <a:ea typeface="ＭＳ Ｐゴシック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22350" y="2652713"/>
            <a:ext cx="6521450" cy="1390650"/>
          </a:xfrm>
        </p:spPr>
        <p:txBody>
          <a:bodyPr/>
          <a:lstStyle/>
          <a:p>
            <a:pPr marL="0" indent="0" defTabSz="407972" eaLnBrk="1" hangingPunct="1">
              <a:spcBef>
                <a:spcPts val="0"/>
              </a:spcBef>
              <a:buFont typeface="Arial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07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249238" y="0"/>
            <a:ext cx="8286666" cy="973138"/>
          </a:xfrm>
        </p:spPr>
        <p:txBody>
          <a:bodyPr/>
          <a:lstStyle/>
          <a:p>
            <a:r>
              <a:rPr lang="en-US" dirty="0" smtClean="0"/>
              <a:t>Using padding-bottom with</a:t>
            </a:r>
            <a:r>
              <a:rPr lang="en-US" dirty="0"/>
              <a:t> </a:t>
            </a:r>
            <a:r>
              <a:rPr lang="en-US" dirty="0" smtClean="0"/>
              <a:t>a Brightcove player</a:t>
            </a:r>
            <a:endParaRPr lang="en-US" dirty="0"/>
          </a:p>
        </p:txBody>
      </p:sp>
      <p:sp>
        <p:nvSpPr>
          <p:cNvPr id="14338" name="Content Placeholder 4"/>
          <p:cNvSpPr>
            <a:spLocks noGrp="1"/>
          </p:cNvSpPr>
          <p:nvPr>
            <p:ph idx="1"/>
          </p:nvPr>
        </p:nvSpPr>
        <p:spPr>
          <a:xfrm>
            <a:off x="249238" y="1198958"/>
            <a:ext cx="3763126" cy="3272908"/>
          </a:xfrm>
        </p:spPr>
        <p:txBody>
          <a:bodyPr/>
          <a:lstStyle/>
          <a:p>
            <a:r>
              <a:rPr lang="en-US" dirty="0" smtClean="0"/>
              <a:t>Determine the percentage</a:t>
            </a:r>
          </a:p>
          <a:p>
            <a:pPr lvl="1"/>
            <a:r>
              <a:rPr lang="en-US" dirty="0" smtClean="0"/>
              <a:t>For a 16:9 video want the height to </a:t>
            </a:r>
            <a:br>
              <a:rPr lang="en-US" dirty="0" smtClean="0"/>
            </a:br>
            <a:r>
              <a:rPr lang="en-US" dirty="0" smtClean="0"/>
              <a:t>be 9/16ths of the width</a:t>
            </a:r>
          </a:p>
          <a:p>
            <a:pPr lvl="1"/>
            <a:r>
              <a:rPr lang="en-US" dirty="0" smtClean="0"/>
              <a:t>9/16 = .5625, and as a percentage 56.25%</a:t>
            </a:r>
          </a:p>
          <a:p>
            <a:r>
              <a:rPr lang="en-US" dirty="0" smtClean="0"/>
              <a:t>Style appropriately</a:t>
            </a:r>
          </a:p>
          <a:p>
            <a:r>
              <a:rPr lang="en-US" dirty="0" smtClean="0"/>
              <a:t>Demo: padbottom-solution.html</a:t>
            </a:r>
          </a:p>
          <a:p>
            <a:endParaRPr lang="en-US" dirty="0" smtClean="0"/>
          </a:p>
        </p:txBody>
      </p:sp>
      <p:pic>
        <p:nvPicPr>
          <p:cNvPr id="2" name="Picture 1" descr="padding-bottom-actual-solu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776" y="973138"/>
            <a:ext cx="2806021" cy="3066643"/>
          </a:xfrm>
          <a:prstGeom prst="rect">
            <a:avLst/>
          </a:prstGeom>
        </p:spPr>
      </p:pic>
      <p:pic>
        <p:nvPicPr>
          <p:cNvPr id="5" name="Picture 4" descr="padbottom-solution-containing-blo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5" y="3149993"/>
            <a:ext cx="5744689" cy="175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25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size of video</a:t>
            </a:r>
            <a:endParaRPr lang="en-US" dirty="0"/>
          </a:p>
        </p:txBody>
      </p:sp>
      <p:sp>
        <p:nvSpPr>
          <p:cNvPr id="14338" name="Content Placeholder 4"/>
          <p:cNvSpPr>
            <a:spLocks noGrp="1"/>
          </p:cNvSpPr>
          <p:nvPr>
            <p:ph idx="1"/>
          </p:nvPr>
        </p:nvSpPr>
        <p:spPr>
          <a:xfrm>
            <a:off x="249237" y="1198958"/>
            <a:ext cx="8539309" cy="3272908"/>
          </a:xfrm>
        </p:spPr>
        <p:txBody>
          <a:bodyPr/>
          <a:lstStyle/>
          <a:p>
            <a:r>
              <a:rPr lang="en-US" dirty="0" smtClean="0"/>
              <a:t>If full width video is not desired, add another bounding container</a:t>
            </a:r>
          </a:p>
          <a:p>
            <a:r>
              <a:rPr lang="en-US" dirty="0" smtClean="0"/>
              <a:t>Demo: padbottom-solution-not-full-width.html</a:t>
            </a:r>
          </a:p>
        </p:txBody>
      </p:sp>
      <p:pic>
        <p:nvPicPr>
          <p:cNvPr id="2" name="Picture 1" descr="padbottom-solution-containing-blo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87" y="1878051"/>
            <a:ext cx="7592096" cy="245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79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249238" y="0"/>
            <a:ext cx="8335244" cy="973138"/>
          </a:xfrm>
        </p:spPr>
        <p:txBody>
          <a:bodyPr/>
          <a:lstStyle/>
          <a:p>
            <a:r>
              <a:rPr lang="en-US" dirty="0" smtClean="0"/>
              <a:t>Intrinsic ratio works well with Twitter Bootstrap</a:t>
            </a:r>
            <a:endParaRPr lang="en-US" dirty="0"/>
          </a:p>
        </p:txBody>
      </p:sp>
      <p:sp>
        <p:nvSpPr>
          <p:cNvPr id="14338" name="Content Placeholder 4"/>
          <p:cNvSpPr>
            <a:spLocks noGrp="1"/>
          </p:cNvSpPr>
          <p:nvPr>
            <p:ph idx="1"/>
          </p:nvPr>
        </p:nvSpPr>
        <p:spPr>
          <a:xfrm>
            <a:off x="249237" y="1198958"/>
            <a:ext cx="8539309" cy="3272908"/>
          </a:xfrm>
        </p:spPr>
        <p:txBody>
          <a:bodyPr/>
          <a:lstStyle/>
          <a:p>
            <a:r>
              <a:rPr lang="en-US" dirty="0" smtClean="0"/>
              <a:t>Demo</a:t>
            </a:r>
            <a:r>
              <a:rPr lang="en-US" dirty="0"/>
              <a:t>: </a:t>
            </a:r>
            <a:r>
              <a:rPr lang="en-US" dirty="0" smtClean="0">
                <a:solidFill>
                  <a:schemeClr val="accent4"/>
                </a:solidFill>
              </a:rPr>
              <a:t>bootstrap</a:t>
            </a:r>
            <a:r>
              <a:rPr lang="en-US" dirty="0">
                <a:solidFill>
                  <a:schemeClr val="accent4"/>
                </a:solidFill>
              </a:rPr>
              <a:t>-demo.html</a:t>
            </a:r>
            <a:endParaRPr lang="en-US" dirty="0" smtClean="0">
              <a:solidFill>
                <a:schemeClr val="accent4"/>
              </a:solidFill>
            </a:endParaRPr>
          </a:p>
          <a:p>
            <a:r>
              <a:rPr lang="en-US" dirty="0" smtClean="0"/>
              <a:t>Demo</a:t>
            </a:r>
            <a:r>
              <a:rPr lang="en-US" dirty="0"/>
              <a:t>: </a:t>
            </a:r>
            <a:r>
              <a:rPr lang="en-US" dirty="0" smtClean="0">
                <a:solidFill>
                  <a:srgbClr val="609CA7"/>
                </a:solidFill>
              </a:rPr>
              <a:t>bootstrap</a:t>
            </a:r>
            <a:r>
              <a:rPr lang="en-US" dirty="0">
                <a:solidFill>
                  <a:srgbClr val="609CA7"/>
                </a:solidFill>
              </a:rPr>
              <a:t>-demo-with-grid.html</a:t>
            </a:r>
            <a:endParaRPr lang="en-US" dirty="0" smtClean="0">
              <a:solidFill>
                <a:srgbClr val="609C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762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028700" y="1295400"/>
            <a:ext cx="6334384" cy="13430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Calculating the intrinsic ratio for non-standard video sizes</a:t>
            </a:r>
            <a:endParaRPr dirty="0">
              <a:latin typeface="Arial" charset="0"/>
              <a:ea typeface="ＭＳ Ｐゴシック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22350" y="2652713"/>
            <a:ext cx="6521450" cy="1390650"/>
          </a:xfrm>
        </p:spPr>
        <p:txBody>
          <a:bodyPr/>
          <a:lstStyle/>
          <a:p>
            <a:pPr marL="0" indent="0" defTabSz="407972" eaLnBrk="1" hangingPunct="1">
              <a:spcBef>
                <a:spcPts val="0"/>
              </a:spcBef>
              <a:buFont typeface="Arial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21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249238" y="0"/>
            <a:ext cx="7925798" cy="973138"/>
          </a:xfrm>
        </p:spPr>
        <p:txBody>
          <a:bodyPr/>
          <a:lstStyle/>
          <a:p>
            <a:r>
              <a:rPr lang="en-US" dirty="0" smtClean="0"/>
              <a:t>Calculating ratio if videos not standard</a:t>
            </a:r>
            <a:endParaRPr lang="en-US" dirty="0"/>
          </a:p>
        </p:txBody>
      </p:sp>
      <p:sp>
        <p:nvSpPr>
          <p:cNvPr id="14338" name="Content Placeholder 4"/>
          <p:cNvSpPr>
            <a:spLocks noGrp="1"/>
          </p:cNvSpPr>
          <p:nvPr>
            <p:ph idx="1"/>
          </p:nvPr>
        </p:nvSpPr>
        <p:spPr>
          <a:xfrm>
            <a:off x="249237" y="1198958"/>
            <a:ext cx="8539309" cy="3272908"/>
          </a:xfrm>
        </p:spPr>
        <p:txBody>
          <a:bodyPr/>
          <a:lstStyle/>
          <a:p>
            <a:r>
              <a:rPr lang="en-US" dirty="0" smtClean="0"/>
              <a:t>Possible not all video 16:9, or any standard</a:t>
            </a:r>
          </a:p>
          <a:p>
            <a:r>
              <a:rPr lang="en-US" dirty="0" smtClean="0"/>
              <a:t>In this case the percentage can be calculated based on playing rendition</a:t>
            </a:r>
          </a:p>
          <a:p>
            <a:r>
              <a:rPr lang="en-US" dirty="0" smtClean="0"/>
              <a:t>Uses the Smart Player API</a:t>
            </a:r>
          </a:p>
          <a:p>
            <a:r>
              <a:rPr lang="en-US" dirty="0" smtClean="0"/>
              <a:t>Demo: padbottom-soution-not169.html</a:t>
            </a:r>
          </a:p>
        </p:txBody>
      </p:sp>
    </p:spTree>
    <p:extLst>
      <p:ext uri="{BB962C8B-B14F-4D97-AF65-F5344CB8AC3E}">
        <p14:creationId xmlns:p14="http://schemas.microsoft.com/office/powerpoint/2010/main" val="1184370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player and page for API use</a:t>
            </a:r>
            <a:endParaRPr lang="en-US" dirty="0"/>
          </a:p>
        </p:txBody>
      </p:sp>
      <p:sp>
        <p:nvSpPr>
          <p:cNvPr id="14338" name="Content Placeholder 4"/>
          <p:cNvSpPr>
            <a:spLocks noGrp="1"/>
          </p:cNvSpPr>
          <p:nvPr>
            <p:ph idx="1"/>
          </p:nvPr>
        </p:nvSpPr>
        <p:spPr>
          <a:xfrm>
            <a:off x="249237" y="1198958"/>
            <a:ext cx="8539309" cy="3944542"/>
          </a:xfrm>
        </p:spPr>
        <p:txBody>
          <a:bodyPr/>
          <a:lstStyle/>
          <a:p>
            <a:r>
              <a:rPr lang="en-US" dirty="0" smtClean="0"/>
              <a:t>Check the box so player enables API use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code to normal player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Demo: padbottom-ready-for-api.html</a:t>
            </a:r>
            <a:endParaRPr lang="en-US" dirty="0"/>
          </a:p>
        </p:txBody>
      </p:sp>
      <p:pic>
        <p:nvPicPr>
          <p:cNvPr id="2" name="Picture 1" descr="player-add-api-u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3" y="1529911"/>
            <a:ext cx="4600287" cy="1566644"/>
          </a:xfrm>
          <a:prstGeom prst="rect">
            <a:avLst/>
          </a:prstGeom>
        </p:spPr>
      </p:pic>
      <p:pic>
        <p:nvPicPr>
          <p:cNvPr id="3" name="Picture 2" descr="params-for-ap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2" y="3509308"/>
            <a:ext cx="6607247" cy="106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22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the intrinsic ratio</a:t>
            </a:r>
            <a:endParaRPr lang="en-US" dirty="0"/>
          </a:p>
        </p:txBody>
      </p:sp>
      <p:sp>
        <p:nvSpPr>
          <p:cNvPr id="14338" name="Content Placeholder 4"/>
          <p:cNvSpPr>
            <a:spLocks noGrp="1"/>
          </p:cNvSpPr>
          <p:nvPr>
            <p:ph idx="1"/>
          </p:nvPr>
        </p:nvSpPr>
        <p:spPr>
          <a:xfrm>
            <a:off x="249237" y="1198958"/>
            <a:ext cx="8539309" cy="327290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a reference to the player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a reference to the module that contains the methods needed for this functionality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the information for the currently playing rendition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Calculate the ratio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Apply ratio to the element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Demo: padbottom-calculate-solution.html</a:t>
            </a:r>
          </a:p>
        </p:txBody>
      </p:sp>
    </p:spTree>
    <p:extLst>
      <p:ext uri="{BB962C8B-B14F-4D97-AF65-F5344CB8AC3E}">
        <p14:creationId xmlns:p14="http://schemas.microsoft.com/office/powerpoint/2010/main" val="2009556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249238" y="0"/>
            <a:ext cx="6816695" cy="973138"/>
          </a:xfrm>
        </p:spPr>
        <p:txBody>
          <a:bodyPr/>
          <a:lstStyle/>
          <a:p>
            <a:r>
              <a:rPr lang="en-US" dirty="0" smtClean="0"/>
              <a:t>Using the Smart Player API: Resources</a:t>
            </a:r>
            <a:endParaRPr lang="en-US" dirty="0"/>
          </a:p>
        </p:txBody>
      </p:sp>
      <p:sp>
        <p:nvSpPr>
          <p:cNvPr id="14338" name="Content Placeholder 4"/>
          <p:cNvSpPr>
            <a:spLocks noGrp="1"/>
          </p:cNvSpPr>
          <p:nvPr>
            <p:ph idx="1"/>
          </p:nvPr>
        </p:nvSpPr>
        <p:spPr>
          <a:xfrm>
            <a:off x="249237" y="1198958"/>
            <a:ext cx="8539309" cy="3272908"/>
          </a:xfrm>
        </p:spPr>
        <p:txBody>
          <a:bodyPr/>
          <a:lstStyle/>
          <a:p>
            <a:r>
              <a:rPr lang="en-US" dirty="0"/>
              <a:t>Get Started with the Smart Player </a:t>
            </a:r>
            <a:r>
              <a:rPr lang="en-US" dirty="0" smtClean="0"/>
              <a:t>API</a:t>
            </a:r>
          </a:p>
          <a:p>
            <a:pPr lvl="1"/>
            <a:r>
              <a:rPr lang="en-US" dirty="0">
                <a:solidFill>
                  <a:srgbClr val="609CA7"/>
                </a:solidFill>
              </a:rPr>
              <a:t>http://docs.brightcove.com/en/smart-player-api/quick-start.html</a:t>
            </a:r>
          </a:p>
          <a:p>
            <a:r>
              <a:rPr lang="en-US" dirty="0" smtClean="0"/>
              <a:t>Smart </a:t>
            </a:r>
            <a:r>
              <a:rPr lang="en-US" dirty="0"/>
              <a:t>Player API Samples: Basic </a:t>
            </a:r>
            <a:r>
              <a:rPr lang="en-US" dirty="0" smtClean="0"/>
              <a:t>Setup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://docs.brightcove.com/en/smart-player-api/samples/basic-</a:t>
            </a:r>
            <a:r>
              <a:rPr lang="en-US" dirty="0" smtClean="0">
                <a:hlinkClick r:id="rId2"/>
              </a:rPr>
              <a:t>setup.html</a:t>
            </a:r>
            <a:endParaRPr lang="en-US" dirty="0" smtClean="0"/>
          </a:p>
          <a:p>
            <a:r>
              <a:rPr lang="en-US" dirty="0" smtClean="0"/>
              <a:t>Webinar </a:t>
            </a:r>
            <a:r>
              <a:rPr lang="en-US" dirty="0"/>
              <a:t>—</a:t>
            </a:r>
            <a:r>
              <a:rPr lang="en-US" dirty="0" smtClean="0"/>
              <a:t> Sign up from the Brightcove home page</a:t>
            </a:r>
          </a:p>
          <a:p>
            <a:endParaRPr lang="en-US" dirty="0" smtClean="0"/>
          </a:p>
        </p:txBody>
      </p:sp>
      <p:pic>
        <p:nvPicPr>
          <p:cNvPr id="2" name="Picture 1" descr="main-page-train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4" y="2758028"/>
            <a:ext cx="4521321" cy="209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78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Updating the video in the </a:t>
            </a:r>
            <a:r>
              <a:rPr lang="en-US" dirty="0" err="1" smtClean="0">
                <a:latin typeface="Arial" charset="0"/>
                <a:ea typeface="ＭＳ Ｐゴシック" charset="0"/>
              </a:rPr>
              <a:t>iFram</a:t>
            </a:r>
            <a:r>
              <a:rPr lang="en-US" dirty="0" err="1" smtClean="0">
                <a:latin typeface="Arial" charset="0"/>
                <a:ea typeface="ＭＳ Ｐゴシック" charset="0"/>
              </a:rPr>
              <a:t>e</a:t>
            </a:r>
            <a:r>
              <a:rPr lang="en-US" dirty="0" smtClean="0">
                <a:latin typeface="Arial" charset="0"/>
                <a:ea typeface="ＭＳ Ｐゴシック" charset="0"/>
              </a:rPr>
              <a:t> when in HTML Mode</a:t>
            </a:r>
            <a:endParaRPr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767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defTabSz="407972" eaLnBrk="1" hangingPunct="1">
              <a:spcBef>
                <a:spcPts val="0"/>
              </a:spcBef>
              <a:buFont typeface="Arial"/>
              <a:buNone/>
              <a:defRPr/>
            </a:pPr>
            <a:r>
              <a:rPr lang="en-US" dirty="0" smtClean="0"/>
              <a:t>Matt boles, Learning specialist, brightcove</a:t>
            </a:r>
            <a:endParaRPr lang="en-US" dirty="0"/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Creating Responsive Video Players</a:t>
            </a:r>
            <a:endParaRPr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HTML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238" y="1198958"/>
            <a:ext cx="8578808" cy="3272908"/>
          </a:xfrm>
        </p:spPr>
        <p:txBody>
          <a:bodyPr/>
          <a:lstStyle/>
          <a:p>
            <a:r>
              <a:rPr lang="en-US" dirty="0" smtClean="0"/>
              <a:t>In HTML mode the player container will resize, but the actual video does not</a:t>
            </a:r>
          </a:p>
          <a:p>
            <a:r>
              <a:rPr lang="en-US" dirty="0" smtClean="0"/>
              <a:t>On resize only  a portion of the video appears</a:t>
            </a:r>
            <a:endParaRPr lang="en-US" dirty="0"/>
          </a:p>
        </p:txBody>
      </p:sp>
      <p:pic>
        <p:nvPicPr>
          <p:cNvPr id="5" name="Picture 4" descr="force-html-probl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86" y="1792834"/>
            <a:ext cx="2957036" cy="32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Resize the </a:t>
            </a:r>
            <a:r>
              <a:rPr lang="en-US" dirty="0" err="1" smtClean="0"/>
              <a:t>iFrame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49237" y="1198958"/>
            <a:ext cx="8769677" cy="3272908"/>
          </a:xfrm>
        </p:spPr>
        <p:txBody>
          <a:bodyPr/>
          <a:lstStyle/>
          <a:p>
            <a:r>
              <a:rPr lang="en-US" dirty="0" smtClean="0"/>
              <a:t>In HTML mode the video plays in an </a:t>
            </a:r>
            <a:r>
              <a:rPr lang="en-US" dirty="0" err="1" smtClean="0"/>
              <a:t>iFrame</a:t>
            </a:r>
            <a:endParaRPr lang="en-US" dirty="0"/>
          </a:p>
          <a:p>
            <a:r>
              <a:rPr lang="en-US" dirty="0" smtClean="0"/>
              <a:t>The video must be resized with the </a:t>
            </a:r>
            <a:r>
              <a:rPr lang="en-US" dirty="0" err="1" smtClean="0"/>
              <a:t>iFrame</a:t>
            </a:r>
            <a:endParaRPr lang="en-US" dirty="0" smtClean="0"/>
          </a:p>
          <a:p>
            <a:r>
              <a:rPr lang="en-US" dirty="0" smtClean="0"/>
              <a:t>Use the Experience Module's </a:t>
            </a:r>
            <a:r>
              <a:rPr lang="en-US" b="0" dirty="0" err="1" smtClean="0">
                <a:solidFill>
                  <a:srgbClr val="FF0000"/>
                </a:solidFill>
                <a:latin typeface="Source Code Pro"/>
                <a:cs typeface="Source Code Pro"/>
              </a:rPr>
              <a:t>setSize</a:t>
            </a:r>
            <a:r>
              <a:rPr lang="en-US" b="0" dirty="0" smtClean="0">
                <a:solidFill>
                  <a:srgbClr val="FF0000"/>
                </a:solidFill>
                <a:latin typeface="Source Code Pro"/>
                <a:cs typeface="Source Code Pro"/>
              </a:rPr>
              <a:t>()</a:t>
            </a:r>
            <a:r>
              <a:rPr lang="en-US" dirty="0" smtClean="0"/>
              <a:t> method in a JavaScript </a:t>
            </a:r>
            <a:r>
              <a:rPr lang="en-US" dirty="0" err="1" smtClean="0">
                <a:solidFill>
                  <a:srgbClr val="FF0000"/>
                </a:solidFill>
                <a:latin typeface="Source Code Pro"/>
                <a:cs typeface="Source Code Pro"/>
              </a:rPr>
              <a:t>window.onresize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event handler</a:t>
            </a:r>
          </a:p>
          <a:p>
            <a:pPr lvl="1"/>
            <a:r>
              <a:rPr lang="en-US" dirty="0" smtClean="0"/>
              <a:t>The width and height can be retrieved from the </a:t>
            </a:r>
            <a:r>
              <a:rPr lang="en-US" smtClean="0"/>
              <a:t>iFrame's</a:t>
            </a:r>
            <a:r>
              <a:rPr lang="en-US" dirty="0" smtClean="0"/>
              <a:t> class name, which is </a:t>
            </a:r>
            <a:r>
              <a:rPr lang="en-US" dirty="0" err="1" smtClean="0"/>
              <a:t>BrightcoveExperience</a:t>
            </a:r>
            <a:endParaRPr lang="en-US" dirty="0"/>
          </a:p>
        </p:txBody>
      </p:sp>
      <p:pic>
        <p:nvPicPr>
          <p:cNvPr id="14" name="Picture 13" descr="resize-4-html-c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7" y="2493476"/>
            <a:ext cx="8760356" cy="192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68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Responsive Video.js players</a:t>
            </a:r>
            <a:endParaRPr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659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Video.js</a:t>
            </a:r>
            <a:endParaRPr lang="en-US" dirty="0"/>
          </a:p>
        </p:txBody>
      </p:sp>
      <p:sp>
        <p:nvSpPr>
          <p:cNvPr id="14338" name="Content Placeholder 4"/>
          <p:cNvSpPr>
            <a:spLocks noGrp="1"/>
          </p:cNvSpPr>
          <p:nvPr>
            <p:ph idx="1"/>
          </p:nvPr>
        </p:nvSpPr>
        <p:spPr>
          <a:xfrm>
            <a:off x="249237" y="1198958"/>
            <a:ext cx="8539309" cy="3272908"/>
          </a:xfrm>
        </p:spPr>
        <p:txBody>
          <a:bodyPr/>
          <a:lstStyle/>
          <a:p>
            <a:r>
              <a:rPr lang="en-US" dirty="0"/>
              <a:t>Video.js was built as an HTML5 player from the ground </a:t>
            </a:r>
            <a:r>
              <a:rPr lang="en-US" dirty="0" smtClean="0"/>
              <a:t>up</a:t>
            </a:r>
          </a:p>
          <a:p>
            <a:r>
              <a:rPr lang="en-US" dirty="0" smtClean="0"/>
              <a:t>Best </a:t>
            </a:r>
            <a:r>
              <a:rPr lang="en-US" dirty="0"/>
              <a:t>free, open, HTML5 player in the market</a:t>
            </a:r>
            <a:endParaRPr lang="en-US" dirty="0" smtClean="0"/>
          </a:p>
        </p:txBody>
      </p:sp>
      <p:pic>
        <p:nvPicPr>
          <p:cNvPr id="2" name="Picture 1" descr="videojs-t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18" y="1836918"/>
            <a:ext cx="8143947" cy="258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42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ratio works </a:t>
            </a:r>
            <a:br>
              <a:rPr lang="en-US" dirty="0" smtClean="0"/>
            </a:br>
            <a:r>
              <a:rPr lang="en-US" dirty="0" smtClean="0"/>
              <a:t>with Video.js</a:t>
            </a:r>
            <a:endParaRPr lang="en-US" dirty="0"/>
          </a:p>
        </p:txBody>
      </p:sp>
      <p:sp>
        <p:nvSpPr>
          <p:cNvPr id="14338" name="Content Placeholder 4"/>
          <p:cNvSpPr>
            <a:spLocks noGrp="1"/>
          </p:cNvSpPr>
          <p:nvPr>
            <p:ph idx="1"/>
          </p:nvPr>
        </p:nvSpPr>
        <p:spPr>
          <a:xfrm>
            <a:off x="249237" y="1198958"/>
            <a:ext cx="8539309" cy="3272908"/>
          </a:xfrm>
        </p:spPr>
        <p:txBody>
          <a:bodyPr/>
          <a:lstStyle/>
          <a:p>
            <a:r>
              <a:rPr lang="en-US" dirty="0" smtClean="0"/>
              <a:t>Very similar strategy as with </a:t>
            </a:r>
            <a:br>
              <a:rPr lang="en-US" dirty="0" smtClean="0"/>
            </a:br>
            <a:r>
              <a:rPr lang="en-US" dirty="0" smtClean="0"/>
              <a:t>Brightcove Experience player</a:t>
            </a:r>
          </a:p>
          <a:p>
            <a:r>
              <a:rPr lang="en-US" dirty="0" smtClean="0"/>
              <a:t>Demo: videojs-solution.html</a:t>
            </a:r>
          </a:p>
        </p:txBody>
      </p:sp>
      <p:pic>
        <p:nvPicPr>
          <p:cNvPr id="2" name="Picture 1" descr="styles-for-videoj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266" y="653116"/>
            <a:ext cx="3599316" cy="371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28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the intrinsic ratio: Video.js</a:t>
            </a:r>
            <a:endParaRPr lang="en-US" dirty="0"/>
          </a:p>
        </p:txBody>
      </p:sp>
      <p:sp>
        <p:nvSpPr>
          <p:cNvPr id="14338" name="Content Placeholder 4"/>
          <p:cNvSpPr>
            <a:spLocks noGrp="1"/>
          </p:cNvSpPr>
          <p:nvPr>
            <p:ph idx="1"/>
          </p:nvPr>
        </p:nvSpPr>
        <p:spPr>
          <a:xfrm>
            <a:off x="249237" y="1198958"/>
            <a:ext cx="8539309" cy="327290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a reference to the player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an event listener for the loadedmetadata event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Calculate the ratio using the videoHeight and videoWidth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Apply ratio to the element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16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the ratio in Video.js</a:t>
            </a:r>
            <a:endParaRPr lang="en-US" dirty="0"/>
          </a:p>
        </p:txBody>
      </p:sp>
      <p:sp>
        <p:nvSpPr>
          <p:cNvPr id="14338" name="Content Placeholder 4"/>
          <p:cNvSpPr>
            <a:spLocks noGrp="1"/>
          </p:cNvSpPr>
          <p:nvPr>
            <p:ph idx="1"/>
          </p:nvPr>
        </p:nvSpPr>
        <p:spPr>
          <a:xfrm>
            <a:off x="249237" y="1198958"/>
            <a:ext cx="8539309" cy="3272908"/>
          </a:xfrm>
        </p:spPr>
        <p:txBody>
          <a:bodyPr/>
          <a:lstStyle/>
          <a:p>
            <a:r>
              <a:rPr lang="en-US" dirty="0" smtClean="0"/>
              <a:t>Same approach as Smart Player API, but using Video.js API</a:t>
            </a:r>
          </a:p>
        </p:txBody>
      </p:sp>
      <p:pic>
        <p:nvPicPr>
          <p:cNvPr id="5" name="Picture 4" descr="videojs-calculate-rati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93" y="1557955"/>
            <a:ext cx="6163369" cy="354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6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the ratio in Video.js (cont)</a:t>
            </a:r>
            <a:endParaRPr lang="en-US" dirty="0"/>
          </a:p>
        </p:txBody>
      </p:sp>
      <p:sp>
        <p:nvSpPr>
          <p:cNvPr id="14338" name="Content Placeholder 4"/>
          <p:cNvSpPr>
            <a:spLocks noGrp="1"/>
          </p:cNvSpPr>
          <p:nvPr>
            <p:ph idx="1"/>
          </p:nvPr>
        </p:nvSpPr>
        <p:spPr>
          <a:xfrm>
            <a:off x="249237" y="1198958"/>
            <a:ext cx="8539309" cy="3272908"/>
          </a:xfrm>
        </p:spPr>
        <p:txBody>
          <a:bodyPr/>
          <a:lstStyle/>
          <a:p>
            <a:r>
              <a:rPr lang="en-US" dirty="0" smtClean="0"/>
              <a:t>Demo: videojs-solution-calculate.html</a:t>
            </a:r>
          </a:p>
        </p:txBody>
      </p:sp>
    </p:spTree>
    <p:extLst>
      <p:ext uri="{BB962C8B-B14F-4D97-AF65-F5344CB8AC3E}">
        <p14:creationId xmlns:p14="http://schemas.microsoft.com/office/powerpoint/2010/main" val="3846554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249238" y="0"/>
            <a:ext cx="6816695" cy="973138"/>
          </a:xfrm>
        </p:spPr>
        <p:txBody>
          <a:bodyPr/>
          <a:lstStyle/>
          <a:p>
            <a:r>
              <a:rPr lang="en-US" dirty="0" smtClean="0"/>
              <a:t>Using the Video.js API: Resources</a:t>
            </a:r>
            <a:endParaRPr lang="en-US" dirty="0"/>
          </a:p>
        </p:txBody>
      </p:sp>
      <p:sp>
        <p:nvSpPr>
          <p:cNvPr id="14338" name="Content Placeholder 4"/>
          <p:cNvSpPr>
            <a:spLocks noGrp="1"/>
          </p:cNvSpPr>
          <p:nvPr>
            <p:ph idx="1"/>
          </p:nvPr>
        </p:nvSpPr>
        <p:spPr>
          <a:xfrm>
            <a:off x="249237" y="1198958"/>
            <a:ext cx="8539309" cy="3272908"/>
          </a:xfrm>
        </p:spPr>
        <p:txBody>
          <a:bodyPr/>
          <a:lstStyle/>
          <a:p>
            <a:r>
              <a:rPr lang="en-US" dirty="0" smtClean="0"/>
              <a:t>Video.js home page</a:t>
            </a:r>
          </a:p>
          <a:p>
            <a:pPr lvl="1"/>
            <a:r>
              <a:rPr lang="en-US" dirty="0">
                <a:solidFill>
                  <a:srgbClr val="609CA7"/>
                </a:solidFill>
              </a:rPr>
              <a:t>http://videojs.com/</a:t>
            </a:r>
          </a:p>
          <a:p>
            <a:r>
              <a:rPr lang="en-US" dirty="0" smtClean="0"/>
              <a:t>Video.js API docs</a:t>
            </a:r>
          </a:p>
          <a:p>
            <a:pPr lvl="1"/>
            <a:r>
              <a:rPr lang="en-US" dirty="0">
                <a:solidFill>
                  <a:srgbClr val="609CA7"/>
                </a:solidFill>
              </a:rPr>
              <a:t>https://github.com/zencoder/video-js/blob/master/docs/api.md</a:t>
            </a:r>
            <a:endParaRPr lang="en-US" dirty="0" smtClean="0">
              <a:solidFill>
                <a:srgbClr val="609C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44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on your radar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237" y="1198958"/>
            <a:ext cx="8650747" cy="3272908"/>
          </a:xfrm>
        </p:spPr>
        <p:txBody>
          <a:bodyPr/>
          <a:lstStyle/>
          <a:p>
            <a:r>
              <a:rPr lang="en-US" dirty="0" smtClean="0"/>
              <a:t>Set </a:t>
            </a:r>
            <a:r>
              <a:rPr lang="en-US" b="0" dirty="0" smtClean="0">
                <a:solidFill>
                  <a:srgbClr val="FF0000"/>
                </a:solidFill>
                <a:latin typeface="Source Code Pro"/>
                <a:cs typeface="Source Code Pro"/>
              </a:rPr>
              <a:t>width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0" dirty="0" smtClean="0">
                <a:solidFill>
                  <a:srgbClr val="FF0000"/>
                </a:solidFill>
                <a:latin typeface="Source Code Pro"/>
                <a:cs typeface="Source Code Pro"/>
              </a:rPr>
              <a:t>height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Video.js player to </a:t>
            </a:r>
            <a:r>
              <a:rPr lang="en-US" b="0" dirty="0" smtClean="0">
                <a:solidFill>
                  <a:srgbClr val="FF0000"/>
                </a:solidFill>
                <a:latin typeface="Source Code Pro"/>
                <a:cs typeface="Source Code Pro"/>
              </a:rPr>
              <a:t>auto </a:t>
            </a:r>
          </a:p>
          <a:p>
            <a:r>
              <a:rPr lang="en-US" dirty="0" smtClean="0"/>
              <a:t>Use viewport units to set </a:t>
            </a:r>
            <a:r>
              <a:rPr lang="en-US" b="0" dirty="0" smtClean="0">
                <a:solidFill>
                  <a:srgbClr val="FF0000"/>
                </a:solidFill>
                <a:latin typeface="Source Code Pro"/>
                <a:cs typeface="Source Code Pro"/>
              </a:rPr>
              <a:t>width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0" dirty="0" smtClean="0">
                <a:solidFill>
                  <a:srgbClr val="FF0000"/>
                </a:solidFill>
                <a:latin typeface="Source Code Pro"/>
                <a:cs typeface="Source Code Pro"/>
              </a:rPr>
              <a:t>height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  <a:cs typeface="Source Code Pro"/>
              </a:rPr>
              <a:t>With </a:t>
            </a:r>
            <a:r>
              <a:rPr lang="en-US" dirty="0" err="1">
                <a:solidFill>
                  <a:schemeClr val="tx1"/>
                </a:solidFill>
                <a:latin typeface="+mn-lt"/>
                <a:cs typeface="Source Code Pro"/>
              </a:rPr>
              <a:t>vw</a:t>
            </a:r>
            <a:r>
              <a:rPr lang="en-US" dirty="0">
                <a:solidFill>
                  <a:schemeClr val="tx1"/>
                </a:solidFill>
                <a:latin typeface="+mn-lt"/>
                <a:cs typeface="Source Code Pro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+mn-lt"/>
                <a:cs typeface="Source Code Pro"/>
              </a:rPr>
              <a:t>vh</a:t>
            </a:r>
            <a:r>
              <a:rPr lang="en-US" dirty="0">
                <a:solidFill>
                  <a:schemeClr val="tx1"/>
                </a:solidFill>
                <a:latin typeface="+mn-lt"/>
                <a:cs typeface="Source Code Pro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Source Code Pro"/>
              </a:rPr>
              <a:t>you </a:t>
            </a:r>
            <a:r>
              <a:rPr lang="en-US" dirty="0">
                <a:solidFill>
                  <a:schemeClr val="tx1"/>
                </a:solidFill>
                <a:latin typeface="+mn-lt"/>
                <a:cs typeface="Source Code Pro"/>
              </a:rPr>
              <a:t>can size elements to be relative to the size of the 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Source Code Pro"/>
              </a:rPr>
              <a:t>viewport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n-lt"/>
                <a:cs typeface="Source Code Pro"/>
              </a:rPr>
              <a:t>One </a:t>
            </a:r>
            <a:r>
              <a:rPr lang="en-US" dirty="0" err="1">
                <a:solidFill>
                  <a:schemeClr val="tx1"/>
                </a:solidFill>
                <a:latin typeface="+mn-lt"/>
                <a:cs typeface="Source Code Pro"/>
              </a:rPr>
              <a:t>vw</a:t>
            </a:r>
            <a:r>
              <a:rPr lang="en-US" dirty="0">
                <a:solidFill>
                  <a:schemeClr val="tx1"/>
                </a:solidFill>
                <a:latin typeface="+mn-lt"/>
                <a:cs typeface="Source Code Pro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+mn-lt"/>
                <a:cs typeface="Source Code Pro"/>
              </a:rPr>
              <a:t>vh</a:t>
            </a:r>
            <a:r>
              <a:rPr lang="en-US" dirty="0">
                <a:solidFill>
                  <a:schemeClr val="tx1"/>
                </a:solidFill>
                <a:latin typeface="+mn-lt"/>
                <a:cs typeface="Source Code Pro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Source Code Pro"/>
              </a:rPr>
              <a:t>unit </a:t>
            </a:r>
            <a:r>
              <a:rPr lang="en-US" dirty="0">
                <a:solidFill>
                  <a:schemeClr val="tx1"/>
                </a:solidFill>
                <a:latin typeface="+mn-lt"/>
                <a:cs typeface="Source Code Pro"/>
              </a:rPr>
              <a:t>reflects 1/100th the 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Source Code Pro"/>
              </a:rPr>
              <a:t>width/height </a:t>
            </a:r>
            <a:r>
              <a:rPr lang="en-US" dirty="0">
                <a:solidFill>
                  <a:schemeClr val="tx1"/>
                </a:solidFill>
                <a:latin typeface="+mn-lt"/>
                <a:cs typeface="Source Code Pro"/>
              </a:rPr>
              <a:t>of the 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Source Code Pro"/>
              </a:rPr>
              <a:t>viewport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n-lt"/>
                <a:cs typeface="Source Code Pro"/>
              </a:rPr>
              <a:t>To </a:t>
            </a:r>
            <a:r>
              <a:rPr lang="en-US" dirty="0">
                <a:solidFill>
                  <a:schemeClr val="tx1"/>
                </a:solidFill>
                <a:latin typeface="+mn-lt"/>
                <a:cs typeface="Source Code Pro"/>
              </a:rPr>
              <a:t>make an element the full width of the viewport, for example, you'd set it to width: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Source Code Pro"/>
              </a:rPr>
              <a:t>100vw</a:t>
            </a:r>
            <a:endParaRPr lang="en-US" b="0" dirty="0">
              <a:solidFill>
                <a:schemeClr val="tx1"/>
              </a:solidFill>
              <a:latin typeface="+mn-lt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441275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238" y="1198958"/>
            <a:ext cx="8500810" cy="34931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Define the problem</a:t>
            </a:r>
          </a:p>
          <a:p>
            <a:r>
              <a:rPr lang="en-US" dirty="0" smtClean="0"/>
              <a:t>The "padding-bottom" solution with Brightcove players</a:t>
            </a:r>
          </a:p>
          <a:p>
            <a:pPr lvl="1"/>
            <a:r>
              <a:rPr lang="en-US" dirty="0" smtClean="0"/>
              <a:t>Understanding the solution conceptually</a:t>
            </a:r>
          </a:p>
          <a:p>
            <a:pPr lvl="1"/>
            <a:r>
              <a:rPr lang="en-US" dirty="0" smtClean="0"/>
              <a:t>Implementing the solution</a:t>
            </a:r>
          </a:p>
          <a:p>
            <a:pPr lvl="1"/>
            <a:r>
              <a:rPr lang="en-US" dirty="0" smtClean="0"/>
              <a:t>Calculating the percentage value using the Smart Player API</a:t>
            </a:r>
          </a:p>
          <a:p>
            <a:pPr lvl="1"/>
            <a:r>
              <a:rPr lang="en-US" dirty="0" smtClean="0"/>
              <a:t>Confirming the solution in Twitter Bootstrap</a:t>
            </a:r>
          </a:p>
          <a:p>
            <a:r>
              <a:rPr lang="en-US" dirty="0" smtClean="0"/>
              <a:t>Responsive Video.js players</a:t>
            </a:r>
          </a:p>
          <a:p>
            <a:pPr lvl="1"/>
            <a:r>
              <a:rPr lang="en-US" dirty="0" smtClean="0"/>
              <a:t>Implementing the padding-bottom solution with Video.js</a:t>
            </a:r>
          </a:p>
          <a:p>
            <a:pPr lvl="1"/>
            <a:r>
              <a:rPr lang="en-US" dirty="0" smtClean="0"/>
              <a:t>Calculating the percentage value with Video.js API</a:t>
            </a:r>
          </a:p>
          <a:p>
            <a:r>
              <a:rPr lang="en-US" dirty="0" smtClean="0"/>
              <a:t>Keep on your radar (possible upcoming implementations)</a:t>
            </a:r>
          </a:p>
          <a:p>
            <a:pPr lvl="1"/>
            <a:r>
              <a:rPr lang="en-US" dirty="0" smtClean="0"/>
              <a:t>Using Video.js with </a:t>
            </a:r>
            <a:r>
              <a:rPr lang="en-US" dirty="0" smtClean="0">
                <a:solidFill>
                  <a:srgbClr val="FF0000"/>
                </a:solidFill>
                <a:latin typeface="Source Code Pro"/>
                <a:cs typeface="Source Code Pro"/>
              </a:rPr>
              <a:t>width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  <a:latin typeface="Source Code Pro"/>
                <a:cs typeface="Source Code Pro"/>
              </a:rPr>
              <a:t>height</a:t>
            </a:r>
            <a:r>
              <a:rPr lang="en-US" dirty="0" smtClean="0"/>
              <a:t> set to </a:t>
            </a:r>
            <a:r>
              <a:rPr lang="en-US" dirty="0" smtClean="0">
                <a:solidFill>
                  <a:srgbClr val="FF0000"/>
                </a:solidFill>
                <a:latin typeface="Source Code Pro"/>
                <a:cs typeface="Source Code Pro"/>
              </a:rPr>
              <a:t>auto</a:t>
            </a:r>
          </a:p>
          <a:p>
            <a:pPr lvl="1"/>
            <a:r>
              <a:rPr lang="en-US" dirty="0"/>
              <a:t>Using </a:t>
            </a:r>
            <a:r>
              <a:rPr lang="en-US" smtClean="0"/>
              <a:t>viewport units </a:t>
            </a:r>
            <a:endParaRPr lang="en-US" dirty="0" smtClean="0">
              <a:solidFill>
                <a:srgbClr val="800000"/>
              </a:solidFill>
              <a:latin typeface="+mn-lt"/>
              <a:cs typeface="Source Code Pro"/>
            </a:endParaRPr>
          </a:p>
          <a:p>
            <a:pPr lvl="1"/>
            <a:endParaRPr lang="en-US" dirty="0" smtClean="0">
              <a:solidFill>
                <a:srgbClr val="FF0000"/>
              </a:solidFill>
              <a:latin typeface="Source Code Pro"/>
              <a:cs typeface="Source Code Pro"/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>
                <a:latin typeface="Arial" charset="0"/>
                <a:ea typeface="ＭＳ Ｐゴシック" charset="0"/>
              </a:rPr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22350" y="2638425"/>
            <a:ext cx="6521450" cy="1392238"/>
          </a:xfrm>
        </p:spPr>
        <p:txBody>
          <a:bodyPr/>
          <a:lstStyle/>
          <a:p>
            <a:pPr marL="0" indent="0" defTabSz="407972" eaLnBrk="1" hangingPunct="1">
              <a:spcBef>
                <a:spcPts val="0"/>
              </a:spcBef>
              <a:buFont typeface="Arial"/>
              <a:buNone/>
              <a:defRPr/>
            </a:pPr>
            <a:r>
              <a:rPr lang="en-US" dirty="0" smtClean="0"/>
              <a:t>CONTACT ME AT </a:t>
            </a:r>
            <a:r>
              <a:rPr lang="en-US" dirty="0" smtClean="0">
                <a:hlinkClick r:id="rId2"/>
              </a:rPr>
              <a:t>mboles@</a:t>
            </a:r>
            <a:r>
              <a:rPr lang="en-US" dirty="0" smtClean="0">
                <a:hlinkClick r:id="rId2"/>
              </a:rPr>
              <a:t>brightcove.COM</a:t>
            </a:r>
            <a:endParaRPr lang="en-US" dirty="0" smtClean="0"/>
          </a:p>
          <a:p>
            <a:pPr marL="0" indent="0" defTabSz="407972" eaLnBrk="1" hangingPunct="1">
              <a:spcBef>
                <a:spcPts val="0"/>
              </a:spcBef>
              <a:buFont typeface="Arial"/>
              <a:buNone/>
              <a:defRPr/>
            </a:pPr>
            <a:endParaRPr lang="en-US" dirty="0"/>
          </a:p>
          <a:p>
            <a:r>
              <a:rPr lang="en-US" dirty="0"/>
              <a:t>Please take a moment to complete a session evaluation.</a:t>
            </a:r>
          </a:p>
          <a:p>
            <a:r>
              <a:rPr lang="en-US" dirty="0"/>
              <a:t>Your feedback will help improve Brightcove PLAY. </a:t>
            </a:r>
          </a:p>
          <a:p>
            <a:pPr marL="0" indent="0" defTabSz="407972" eaLnBrk="1" hangingPunct="1">
              <a:spcBef>
                <a:spcPts val="0"/>
              </a:spcBef>
              <a:buFont typeface="Arial"/>
              <a:buNone/>
              <a:defRPr/>
            </a:pPr>
            <a:endParaRPr lang="en-US" dirty="0" smtClean="0"/>
          </a:p>
          <a:p>
            <a:pPr marL="0" indent="0" defTabSz="407972" eaLnBrk="1" hangingPunct="1">
              <a:spcBef>
                <a:spcPts val="0"/>
              </a:spcBef>
              <a:buFont typeface="Arial"/>
              <a:buNone/>
              <a:defRPr/>
            </a:pPr>
            <a:r>
              <a:rPr lang="en-US" dirty="0" smtClean="0"/>
              <a:t>Session Name: Responsive Players</a:t>
            </a:r>
          </a:p>
          <a:p>
            <a:pPr marL="0" indent="0" defTabSz="407972" eaLnBrk="1" hangingPunct="1">
              <a:spcBef>
                <a:spcPts val="0"/>
              </a:spcBef>
              <a:buFont typeface="Arial"/>
              <a:buNone/>
              <a:defRPr/>
            </a:pPr>
            <a:r>
              <a:rPr lang="en-US" dirty="0" smtClean="0"/>
              <a:t>Day/Time: Tuesday – 4:40</a:t>
            </a:r>
          </a:p>
          <a:p>
            <a:pPr marL="0" indent="0" defTabSz="407972" eaLnBrk="1" hangingPunct="1">
              <a:spcBef>
                <a:spcPts val="0"/>
              </a:spcBef>
              <a:buFont typeface="Arial"/>
              <a:buNone/>
              <a:defRPr/>
            </a:pPr>
            <a:r>
              <a:rPr lang="en-US" dirty="0" smtClean="0"/>
              <a:t>Presenter: Matt Boles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Define the Problem</a:t>
            </a:r>
            <a:endParaRPr dirty="0">
              <a:latin typeface="Arial" charset="0"/>
              <a:ea typeface="ＭＳ Ｐゴシック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22350" y="2652713"/>
            <a:ext cx="6521450" cy="1390650"/>
          </a:xfrm>
        </p:spPr>
        <p:txBody>
          <a:bodyPr/>
          <a:lstStyle/>
          <a:p>
            <a:pPr marL="0" indent="0" defTabSz="407972" eaLnBrk="1" hangingPunct="1">
              <a:spcBef>
                <a:spcPts val="0"/>
              </a:spcBef>
              <a:buFont typeface="Arial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249238" y="0"/>
            <a:ext cx="7057680" cy="973138"/>
          </a:xfrm>
        </p:spPr>
        <p:txBody>
          <a:bodyPr/>
          <a:lstStyle/>
          <a:p>
            <a:r>
              <a:rPr lang="en-US" dirty="0" smtClean="0"/>
              <a:t>Players do not resize</a:t>
            </a:r>
            <a:endParaRPr lang="en-US" dirty="0"/>
          </a:p>
        </p:txBody>
      </p:sp>
      <p:sp>
        <p:nvSpPr>
          <p:cNvPr id="14338" name="Content Placeholder 4"/>
          <p:cNvSpPr>
            <a:spLocks noGrp="1"/>
          </p:cNvSpPr>
          <p:nvPr>
            <p:ph idx="1"/>
          </p:nvPr>
        </p:nvSpPr>
        <p:spPr>
          <a:xfrm>
            <a:off x="249237" y="1198958"/>
            <a:ext cx="8539309" cy="3272908"/>
          </a:xfrm>
        </p:spPr>
        <p:txBody>
          <a:bodyPr/>
          <a:lstStyle/>
          <a:p>
            <a:r>
              <a:rPr lang="en-US" dirty="0" smtClean="0"/>
              <a:t>Using set width/heights do not allow player to resize</a:t>
            </a:r>
          </a:p>
        </p:txBody>
      </p:sp>
      <p:pic>
        <p:nvPicPr>
          <p:cNvPr id="4" name="Picture 3" descr="no-resiz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2" y="1500139"/>
            <a:ext cx="2929582" cy="3570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Letterboxing occurs</a:t>
            </a:r>
            <a:endParaRPr lang="en-US" dirty="0"/>
          </a:p>
        </p:txBody>
      </p:sp>
      <p:sp>
        <p:nvSpPr>
          <p:cNvPr id="14338" name="Content Placeholder 4"/>
          <p:cNvSpPr>
            <a:spLocks noGrp="1"/>
          </p:cNvSpPr>
          <p:nvPr>
            <p:ph idx="1"/>
          </p:nvPr>
        </p:nvSpPr>
        <p:spPr>
          <a:xfrm>
            <a:off x="249237" y="1198958"/>
            <a:ext cx="8539309" cy="3272908"/>
          </a:xfrm>
        </p:spPr>
        <p:txBody>
          <a:bodyPr/>
          <a:lstStyle/>
          <a:p>
            <a:r>
              <a:rPr lang="en-US" dirty="0" smtClean="0"/>
              <a:t>Sometimes to not want any letterboxing</a:t>
            </a:r>
          </a:p>
          <a:p>
            <a:r>
              <a:rPr lang="en-US" dirty="0" smtClean="0"/>
              <a:t>If letterboxing is desired, control it</a:t>
            </a:r>
          </a:p>
        </p:txBody>
      </p:sp>
      <p:pic>
        <p:nvPicPr>
          <p:cNvPr id="2" name="Picture 1" descr="letterbox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138" y="1263103"/>
            <a:ext cx="2315072" cy="357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18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028700" y="1295400"/>
            <a:ext cx="5376698" cy="13430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Using the padding style for an intrinsic ratio</a:t>
            </a:r>
            <a:endParaRPr dirty="0">
              <a:latin typeface="Arial" charset="0"/>
              <a:ea typeface="ＭＳ Ｐゴシック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22350" y="2652713"/>
            <a:ext cx="4466999" cy="1390650"/>
          </a:xfrm>
        </p:spPr>
        <p:txBody>
          <a:bodyPr/>
          <a:lstStyle/>
          <a:p>
            <a:pPr marL="0" indent="0" defTabSz="407972" eaLnBrk="1" hangingPunct="1">
              <a:spcBef>
                <a:spcPts val="0"/>
              </a:spcBef>
              <a:buFont typeface="Arial"/>
              <a:buNone/>
              <a:defRPr/>
            </a:pPr>
            <a:r>
              <a:rPr lang="en-US" dirty="0" smtClean="0"/>
              <a:t>The </a:t>
            </a:r>
            <a:r>
              <a:rPr lang="en-US" cap="none" dirty="0" smtClean="0"/>
              <a:t>padding-bottom</a:t>
            </a:r>
            <a:r>
              <a:rPr lang="en-US" dirty="0" smtClean="0"/>
              <a:t> style is key to one of the responsive player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01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padding for an intrinsic ratio</a:t>
            </a:r>
            <a:endParaRPr lang="en-US" dirty="0"/>
          </a:p>
        </p:txBody>
      </p:sp>
      <p:sp>
        <p:nvSpPr>
          <p:cNvPr id="14338" name="Content Placeholder 4"/>
          <p:cNvSpPr>
            <a:spLocks noGrp="1"/>
          </p:cNvSpPr>
          <p:nvPr>
            <p:ph idx="1"/>
          </p:nvPr>
        </p:nvSpPr>
        <p:spPr>
          <a:xfrm>
            <a:off x="249237" y="1198958"/>
            <a:ext cx="8539309" cy="3272908"/>
          </a:xfrm>
        </p:spPr>
        <p:txBody>
          <a:bodyPr/>
          <a:lstStyle/>
          <a:p>
            <a:r>
              <a:rPr lang="en-US" dirty="0" smtClean="0"/>
              <a:t>Padding styles</a:t>
            </a:r>
          </a:p>
          <a:p>
            <a:pPr lvl="1"/>
            <a:r>
              <a:rPr lang="en-US" dirty="0" smtClean="0"/>
              <a:t>Supported in all major browsers</a:t>
            </a:r>
          </a:p>
          <a:p>
            <a:pPr lvl="1"/>
            <a:r>
              <a:rPr lang="en-US" dirty="0" smtClean="0"/>
              <a:t>Defines the space between the content of a box and its border</a:t>
            </a:r>
          </a:p>
          <a:p>
            <a:r>
              <a:rPr lang="en-US" dirty="0"/>
              <a:t>The padding property is the </a:t>
            </a:r>
            <a:r>
              <a:rPr lang="en-US" dirty="0" smtClean="0"/>
              <a:t>"magic" </a:t>
            </a:r>
            <a:r>
              <a:rPr lang="en-US" dirty="0"/>
              <a:t>that styles a box with an intrinsic </a:t>
            </a:r>
            <a:r>
              <a:rPr lang="en-US" dirty="0" smtClean="0"/>
              <a:t>ratio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This </a:t>
            </a:r>
            <a:r>
              <a:rPr lang="en-US" dirty="0">
                <a:solidFill>
                  <a:schemeClr val="accent3"/>
                </a:solidFill>
              </a:rPr>
              <a:t>is because </a:t>
            </a:r>
            <a:r>
              <a:rPr lang="en-US" dirty="0" smtClean="0">
                <a:solidFill>
                  <a:schemeClr val="accent3"/>
                </a:solidFill>
              </a:rPr>
              <a:t>the bottom padding is set as </a:t>
            </a:r>
            <a:r>
              <a:rPr lang="en-US" dirty="0">
                <a:solidFill>
                  <a:schemeClr val="accent3"/>
                </a:solidFill>
              </a:rPr>
              <a:t>a </a:t>
            </a:r>
            <a:r>
              <a:rPr lang="en-US" dirty="0" smtClean="0">
                <a:solidFill>
                  <a:schemeClr val="accent3"/>
                </a:solidFill>
              </a:rPr>
              <a:t>percentage of </a:t>
            </a:r>
            <a:r>
              <a:rPr lang="en-US" dirty="0">
                <a:solidFill>
                  <a:schemeClr val="accent3"/>
                </a:solidFill>
              </a:rPr>
              <a:t>the width of the containing </a:t>
            </a:r>
            <a:r>
              <a:rPr lang="en-US" dirty="0" smtClean="0">
                <a:solidFill>
                  <a:schemeClr val="accent3"/>
                </a:solidFill>
              </a:rPr>
              <a:t>block</a:t>
            </a:r>
          </a:p>
          <a:p>
            <a:r>
              <a:rPr lang="en-US" dirty="0" smtClean="0"/>
              <a:t>Concept borrowed from blog post by Thierry Koblentz</a:t>
            </a:r>
          </a:p>
          <a:p>
            <a:pPr lvl="1"/>
            <a:r>
              <a:rPr lang="en-US" dirty="0">
                <a:hlinkClick r:id="rId2"/>
              </a:rPr>
              <a:t>http://alistapart.com/article/creating-intrinsic-ratios-for-</a:t>
            </a:r>
            <a:r>
              <a:rPr lang="en-US" dirty="0" smtClean="0">
                <a:hlinkClick r:id="rId2"/>
              </a:rPr>
              <a:t>video</a:t>
            </a:r>
            <a:endParaRPr lang="en-US" dirty="0" smtClean="0"/>
          </a:p>
          <a:p>
            <a:pPr lvl="1"/>
            <a:r>
              <a:rPr lang="en-US" dirty="0" smtClean="0"/>
              <a:t>Blog post goes into more detail concerning browser compatibility and other details </a:t>
            </a:r>
          </a:p>
        </p:txBody>
      </p:sp>
    </p:spTree>
    <p:extLst>
      <p:ext uri="{BB962C8B-B14F-4D97-AF65-F5344CB8AC3E}">
        <p14:creationId xmlns:p14="http://schemas.microsoft.com/office/powerpoint/2010/main" val="3592308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249238" y="0"/>
            <a:ext cx="7223328" cy="973138"/>
          </a:xfrm>
        </p:spPr>
        <p:txBody>
          <a:bodyPr/>
          <a:lstStyle/>
          <a:p>
            <a:r>
              <a:rPr lang="en-US" dirty="0"/>
              <a:t>Using padding for an </a:t>
            </a:r>
            <a:r>
              <a:rPr lang="en-US" dirty="0" smtClean="0"/>
              <a:t>intrinsic ratio (cont)</a:t>
            </a:r>
            <a:endParaRPr lang="en-US" dirty="0"/>
          </a:p>
        </p:txBody>
      </p:sp>
      <p:sp>
        <p:nvSpPr>
          <p:cNvPr id="14338" name="Content Placeholder 4"/>
          <p:cNvSpPr>
            <a:spLocks noGrp="1"/>
          </p:cNvSpPr>
          <p:nvPr>
            <p:ph idx="1"/>
          </p:nvPr>
        </p:nvSpPr>
        <p:spPr>
          <a:xfrm>
            <a:off x="249237" y="1198958"/>
            <a:ext cx="4287677" cy="3272908"/>
          </a:xfrm>
        </p:spPr>
        <p:txBody>
          <a:bodyPr>
            <a:normAutofit/>
          </a:bodyPr>
          <a:lstStyle/>
          <a:p>
            <a:r>
              <a:rPr lang="en-US" dirty="0" smtClean="0"/>
              <a:t>Two elements needed</a:t>
            </a:r>
          </a:p>
          <a:p>
            <a:pPr lvl="1"/>
            <a:r>
              <a:rPr lang="en-US" dirty="0" smtClean="0"/>
              <a:t>Often a &lt;div&gt; container and the player</a:t>
            </a:r>
          </a:p>
          <a:p>
            <a:r>
              <a:rPr lang="en-US" dirty="0" smtClean="0"/>
              <a:t>The outer container uses padding-bottom with a percentage to control its size</a:t>
            </a:r>
          </a:p>
          <a:p>
            <a:pPr lvl="1"/>
            <a:r>
              <a:rPr lang="en-US" dirty="0" smtClean="0"/>
              <a:t>The percentage determines the height of the element based on its parent's width</a:t>
            </a:r>
          </a:p>
          <a:p>
            <a:r>
              <a:rPr lang="en-US" dirty="0" smtClean="0"/>
              <a:t>The inner element styled to fill the outer container</a:t>
            </a:r>
          </a:p>
          <a:p>
            <a:r>
              <a:rPr lang="en-US" dirty="0" smtClean="0"/>
              <a:t>Demo</a:t>
            </a:r>
            <a:r>
              <a:rPr lang="en-US" dirty="0"/>
              <a:t>: padbottom-show-</a:t>
            </a:r>
            <a:r>
              <a:rPr lang="en-US" dirty="0" smtClean="0"/>
              <a:t>concept.html</a:t>
            </a:r>
            <a:endParaRPr lang="en-US" dirty="0"/>
          </a:p>
        </p:txBody>
      </p:sp>
      <p:pic>
        <p:nvPicPr>
          <p:cNvPr id="4" name="Picture 3" descr="bottom-padding-concept-c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913" y="973138"/>
            <a:ext cx="3817317" cy="34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38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y2012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Headers Light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t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ontent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itles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play2012-template.pot</Template>
  <TotalTime>9453</TotalTime>
  <Words>917</Words>
  <Application>Microsoft Macintosh PowerPoint</Application>
  <PresentationFormat>On-screen Show (16:9)</PresentationFormat>
  <Paragraphs>131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play2012-template</vt:lpstr>
      <vt:lpstr>Headers Light</vt:lpstr>
      <vt:lpstr>Content</vt:lpstr>
      <vt:lpstr>1_Content</vt:lpstr>
      <vt:lpstr>Titles</vt:lpstr>
      <vt:lpstr>PowerPoint Presentation</vt:lpstr>
      <vt:lpstr>Creating Responsive Video Players</vt:lpstr>
      <vt:lpstr>Agenda</vt:lpstr>
      <vt:lpstr>Define the Problem</vt:lpstr>
      <vt:lpstr>Players do not resize</vt:lpstr>
      <vt:lpstr>Letterboxing occurs</vt:lpstr>
      <vt:lpstr>Using the padding style for an intrinsic ratio</vt:lpstr>
      <vt:lpstr>Using padding for an intrinsic ratio</vt:lpstr>
      <vt:lpstr>Using padding for an intrinsic ratio (cont)</vt:lpstr>
      <vt:lpstr>Using an intrinsic ratio with the Brightcove player</vt:lpstr>
      <vt:lpstr>Using padding-bottom with a Brightcove player</vt:lpstr>
      <vt:lpstr>Control size of video</vt:lpstr>
      <vt:lpstr>Intrinsic ratio works well with Twitter Bootstrap</vt:lpstr>
      <vt:lpstr>Calculating the intrinsic ratio for non-standard video sizes</vt:lpstr>
      <vt:lpstr>Calculating ratio if videos not standard</vt:lpstr>
      <vt:lpstr>Prepare player and page for API use</vt:lpstr>
      <vt:lpstr>Calculating the intrinsic ratio</vt:lpstr>
      <vt:lpstr>Using the Smart Player API: Resources</vt:lpstr>
      <vt:lpstr>Updating the video in the iFrame when in HTML Mode</vt:lpstr>
      <vt:lpstr>Problem with HTML mode</vt:lpstr>
      <vt:lpstr>Resize the iFrame</vt:lpstr>
      <vt:lpstr>Responsive Video.js players</vt:lpstr>
      <vt:lpstr>Understanding Video.js</vt:lpstr>
      <vt:lpstr>Intrinsic ratio works  with Video.js</vt:lpstr>
      <vt:lpstr>Calculating the intrinsic ratio: Video.js</vt:lpstr>
      <vt:lpstr>Calculating the ratio in Video.js</vt:lpstr>
      <vt:lpstr>Calculating the ratio in Video.js (cont)</vt:lpstr>
      <vt:lpstr>Using the Video.js API: Resources</vt:lpstr>
      <vt:lpstr>Keep on your radar</vt:lpstr>
      <vt:lpstr>Thank you</vt:lpstr>
    </vt:vector>
  </TitlesOfParts>
  <Company>Brightcove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Placeholder</dc:title>
  <dc:creator>Brightcove</dc:creator>
  <cp:lastModifiedBy>Matt Boles</cp:lastModifiedBy>
  <cp:revision>274</cp:revision>
  <cp:lastPrinted>2013-05-09T18:10:22Z</cp:lastPrinted>
  <dcterms:created xsi:type="dcterms:W3CDTF">2013-04-29T17:35:08Z</dcterms:created>
  <dcterms:modified xsi:type="dcterms:W3CDTF">2013-05-15T18:16:00Z</dcterms:modified>
</cp:coreProperties>
</file>