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545" autoAdjust="0"/>
    <p:restoredTop sz="86437" autoAdjust="0"/>
  </p:normalViewPr>
  <p:slideViewPr>
    <p:cSldViewPr snapToGrid="0" snapToObjects="1">
      <p:cViewPr varScale="1">
        <p:scale>
          <a:sx n="89" d="100"/>
          <a:sy n="89" d="100"/>
        </p:scale>
        <p:origin x="-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346" y="3186625"/>
            <a:ext cx="247973" cy="37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662" y="2951085"/>
            <a:ext cx="7772400" cy="807464"/>
          </a:xfrm>
        </p:spPr>
        <p:txBody>
          <a:bodyPr>
            <a:normAutofit/>
          </a:bodyPr>
          <a:lstStyle>
            <a:lvl1pPr>
              <a:defRPr sz="35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413" y="3758550"/>
            <a:ext cx="7848713" cy="379889"/>
          </a:xfrm>
        </p:spPr>
        <p:txBody>
          <a:bodyPr>
            <a:normAutofit/>
          </a:bodyPr>
          <a:lstStyle>
            <a:lvl1pPr marL="0" indent="0" algn="l">
              <a:buNone/>
              <a:defRPr sz="1200" cap="all">
                <a:solidFill>
                  <a:srgbClr val="959594"/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21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lang="en-US" sz="12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996" y="2599232"/>
            <a:ext cx="6147860" cy="1668069"/>
          </a:xfrm>
        </p:spPr>
        <p:txBody>
          <a:bodyPr>
            <a:noAutofit/>
          </a:bodyPr>
          <a:lstStyle>
            <a:lvl1pPr algn="l">
              <a:buFontTx/>
              <a:buNone/>
              <a:defRPr sz="2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537" y="4769143"/>
            <a:ext cx="1778319" cy="765103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715" y="2951085"/>
            <a:ext cx="7772400" cy="807464"/>
          </a:xfrm>
        </p:spPr>
        <p:txBody>
          <a:bodyPr>
            <a:normAutofit/>
          </a:bodyPr>
          <a:lstStyle>
            <a:lvl1pPr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506" y="3694609"/>
            <a:ext cx="7772609" cy="417681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6" y="1344611"/>
            <a:ext cx="8378769" cy="43638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6" y="1344611"/>
            <a:ext cx="4136054" cy="436387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28755" y="1344611"/>
            <a:ext cx="4136054" cy="43638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36" y="1344885"/>
            <a:ext cx="4459720" cy="4363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848534" y="1353729"/>
            <a:ext cx="3815912" cy="436387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0925" y="6574298"/>
            <a:ext cx="1053885" cy="30079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54041" tIns="27021" rIns="54041" bIns="2702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520" y="1344885"/>
            <a:ext cx="4459720" cy="4363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658" y="1353729"/>
            <a:ext cx="3815912" cy="4363878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8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147860" cy="866225"/>
          </a:xfrm>
        </p:spPr>
        <p:txBody>
          <a:bodyPr>
            <a:noAutofit/>
          </a:bodyPr>
          <a:lstStyle>
            <a:lvl1pPr algn="l">
              <a:buFontTx/>
              <a:buNone/>
              <a:defRPr sz="35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147860" cy="866225"/>
          </a:xfrm>
        </p:spPr>
        <p:txBody>
          <a:bodyPr>
            <a:noAutofit/>
          </a:bodyPr>
          <a:lstStyle>
            <a:lvl1pPr algn="l">
              <a:buFontTx/>
              <a:buNone/>
              <a:defRPr sz="35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4504" y="2972519"/>
            <a:ext cx="6147860" cy="866225"/>
          </a:xfrm>
        </p:spPr>
        <p:txBody>
          <a:bodyPr>
            <a:noAutofit/>
          </a:bodyPr>
          <a:lstStyle>
            <a:lvl1pPr algn="l">
              <a:buFontTx/>
              <a:buNone/>
              <a:defRPr sz="35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9658" y="211102"/>
            <a:ext cx="7646109" cy="101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5672" y="1344794"/>
            <a:ext cx="7790202" cy="436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13317" y="6502814"/>
            <a:ext cx="356880" cy="365239"/>
          </a:xfrm>
          <a:prstGeom prst="rect">
            <a:avLst/>
          </a:prstGeom>
        </p:spPr>
        <p:txBody>
          <a:bodyPr vert="horz" wrap="square" lIns="54041" tIns="27021" rIns="54041" bIns="27021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8204" y="6502814"/>
            <a:ext cx="2896089" cy="365239"/>
          </a:xfrm>
          <a:prstGeom prst="rect">
            <a:avLst/>
          </a:prstGeom>
        </p:spPr>
        <p:txBody>
          <a:bodyPr vert="horz" lIns="54041" tIns="27021" rIns="54041" bIns="27021" rtlCol="0" anchor="ctr"/>
          <a:lstStyle>
            <a:lvl1pPr algn="l">
              <a:defRPr sz="800">
                <a:solidFill>
                  <a:srgbClr val="FBFCFF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456910" rtl="0" eaLnBrk="1" fontAlgn="base" hangingPunct="1">
        <a:spcBef>
          <a:spcPct val="0"/>
        </a:spcBef>
        <a:spcAft>
          <a:spcPct val="0"/>
        </a:spcAft>
        <a:defRPr sz="21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06163"/>
          </a:solidFill>
          <a:latin typeface="Arial" charset="0"/>
          <a:ea typeface="ＭＳ Ｐゴシック" charset="-128"/>
        </a:defRPr>
      </a:lvl5pPr>
      <a:lvl6pPr marL="270205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6pPr>
      <a:lvl7pPr marL="540410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7pPr>
      <a:lvl8pPr marL="810616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8pPr>
      <a:lvl9pPr marL="1080821" algn="l" defTabSz="456910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161373" indent="-161373" algn="l" defTabSz="456910" rtl="0" eaLnBrk="1" fontAlgn="base" hangingPunct="1">
        <a:spcBef>
          <a:spcPts val="355"/>
        </a:spcBef>
        <a:spcAft>
          <a:spcPct val="0"/>
        </a:spcAft>
        <a:buSzPct val="80000"/>
        <a:buBlip>
          <a:blip r:embed="rId22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448466" indent="-161373" algn="l" defTabSz="456910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999197" indent="-161373" algn="l" defTabSz="456910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599653" indent="-161373" algn="l" defTabSz="456910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2056562" indent="-161373" algn="l" defTabSz="456910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1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514381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1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1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2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brightcove.com/en/docs/faq-video-cloud-stud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dirty="0" smtClean="0"/>
              <a:t>BNY Mellon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Can every video get a splash intro / bumper? </a:t>
            </a:r>
          </a:p>
          <a:p>
            <a:pPr lvl="1"/>
            <a:r>
              <a:rPr lang="en-US" sz="2000" b="0" dirty="0" smtClean="0"/>
              <a:t>yes</a:t>
            </a:r>
          </a:p>
          <a:p>
            <a:r>
              <a:rPr lang="en-US" sz="2000" b="0" dirty="0" smtClean="0"/>
              <a:t>Can it be dynamically applied by </a:t>
            </a:r>
            <a:r>
              <a:rPr lang="en-US" sz="2000" b="0" dirty="0" err="1" smtClean="0"/>
              <a:t>brightcove</a:t>
            </a:r>
            <a:r>
              <a:rPr lang="en-US" sz="2000" b="0" dirty="0" smtClean="0"/>
              <a:t>? </a:t>
            </a:r>
          </a:p>
          <a:p>
            <a:pPr lvl="1"/>
            <a:r>
              <a:rPr lang="en-US" sz="2000" b="0" dirty="0" smtClean="0"/>
              <a:t>technically, no, but you could fake this using Player API</a:t>
            </a:r>
          </a:p>
          <a:p>
            <a:r>
              <a:rPr lang="en-US" sz="2000" b="0" dirty="0" smtClean="0"/>
              <a:t>Logo overlay for each author? </a:t>
            </a:r>
          </a:p>
          <a:p>
            <a:pPr lvl="1"/>
            <a:r>
              <a:rPr lang="en-US" sz="2000" b="0" dirty="0" smtClean="0"/>
              <a:t>yes</a:t>
            </a:r>
          </a:p>
          <a:p>
            <a:r>
              <a:rPr lang="en-US" sz="2000" b="0" dirty="0" smtClean="0"/>
              <a:t>Can this also be done dynamically based on the author selected?</a:t>
            </a:r>
          </a:p>
          <a:p>
            <a:pPr lvl="1"/>
            <a:r>
              <a:rPr lang="en-US" sz="2000" b="0" dirty="0" smtClean="0"/>
              <a:t>no, but there are various workarounds using APIs and/or custom players that might work depending on exactly what you want to do</a:t>
            </a:r>
            <a:endParaRPr lang="en-US" sz="20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Why does it take 5-10 minutes for a short video to "process"?</a:t>
            </a:r>
          </a:p>
          <a:p>
            <a:endParaRPr lang="en-US" sz="2000" b="0" dirty="0" smtClean="0"/>
          </a:p>
          <a:p>
            <a:pPr lvl="1"/>
            <a:r>
              <a:rPr lang="en-US" sz="2000" b="0" dirty="0" smtClean="0"/>
              <a:t>Good question – I'll tell you the good, bad, and ugly</a:t>
            </a:r>
            <a:endParaRPr lang="en-US" sz="20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Which </a:t>
            </a:r>
            <a:r>
              <a:rPr lang="en-US" sz="2000" b="0" dirty="0" err="1" smtClean="0"/>
              <a:t>brightcove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urls</a:t>
            </a:r>
            <a:r>
              <a:rPr lang="en-US" sz="2000" b="0" dirty="0" smtClean="0"/>
              <a:t> have to be configured to be available (from a proxy settings / restricted list perspective)?</a:t>
            </a:r>
          </a:p>
          <a:p>
            <a:endParaRPr lang="en-US" sz="2000" dirty="0" smtClean="0"/>
          </a:p>
          <a:p>
            <a:pPr lvl="1"/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support.brightcove.com/en/docs/faq</a:t>
            </a:r>
            <a:r>
              <a:rPr lang="en-US" sz="2000" dirty="0" smtClean="0">
                <a:hlinkClick r:id="rId2"/>
              </a:rPr>
              <a:t>-video-cloud-studio</a:t>
            </a: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the proposed "best practice" approach for segregating different </a:t>
            </a:r>
            <a:r>
              <a:rPr lang="en-US" sz="2000" dirty="0" err="1" smtClean="0"/>
              <a:t>environments(e.G</a:t>
            </a:r>
            <a:r>
              <a:rPr lang="en-US" sz="2000" dirty="0" smtClean="0"/>
              <a:t>., Two accounts, one for non-prod and one for prod/demo)?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This is the best way to divide the content; especially important if you have private/public content, but a very good idea in general if you have distinct kinds of content like this</a:t>
            </a:r>
          </a:p>
          <a:p>
            <a:pPr lvl="1"/>
            <a:r>
              <a:rPr lang="en-US" sz="2000" dirty="0" smtClean="0"/>
              <a:t>You can set up sharing between the accounts if some videos can belong to both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How to tie different content sets to different environments within a particular account? What is the best practice (players, playlists, </a:t>
            </a:r>
            <a:r>
              <a:rPr lang="en-US" sz="2000" b="0" dirty="0" err="1" smtClean="0"/>
              <a:t>urls</a:t>
            </a:r>
            <a:r>
              <a:rPr lang="en-US" sz="2000" b="0" dirty="0" smtClean="0"/>
              <a:t>)</a:t>
            </a:r>
          </a:p>
          <a:p>
            <a:pPr lvl="1"/>
            <a:endParaRPr lang="en-US" sz="2000" b="0" dirty="0" smtClean="0"/>
          </a:p>
          <a:p>
            <a:pPr lvl="1"/>
            <a:r>
              <a:rPr lang="en-US" sz="2000" b="0" dirty="0" smtClean="0"/>
              <a:t>All of the above really:</a:t>
            </a:r>
          </a:p>
          <a:p>
            <a:pPr lvl="2"/>
            <a:r>
              <a:rPr lang="en-US" sz="2000" b="0" dirty="0" smtClean="0"/>
              <a:t>Use separate players for different environments – if they will be feature/style identical, then build one and duplicate it</a:t>
            </a:r>
          </a:p>
          <a:p>
            <a:pPr lvl="2"/>
            <a:r>
              <a:rPr lang="en-US" sz="2000" b="0" dirty="0" smtClean="0"/>
              <a:t>Consider the Host on your URL option (but be aware of </a:t>
            </a:r>
            <a:r>
              <a:rPr lang="en-US" sz="2000" b="0" dirty="0" err="1" smtClean="0"/>
              <a:t>Facebook</a:t>
            </a:r>
            <a:r>
              <a:rPr lang="en-US" sz="2000" b="0" dirty="0" smtClean="0"/>
              <a:t> issue)</a:t>
            </a:r>
          </a:p>
          <a:p>
            <a:pPr lvl="2"/>
            <a:r>
              <a:rPr lang="en-US" sz="2000" b="0" dirty="0" smtClean="0"/>
              <a:t>If these will be playlist players, use smart playlist based on tags – that way you assign the playlist to players, and there's less chance of the wrong video ending up in the wrong player</a:t>
            </a:r>
          </a:p>
          <a:p>
            <a:pPr lvl="2"/>
            <a:r>
              <a:rPr lang="en-US" sz="2000" b="0" dirty="0" smtClean="0"/>
              <a:t>If making sure the right player is published in the right place, domain restriction is an option – but it means no viral distribution</a:t>
            </a:r>
          </a:p>
          <a:p>
            <a:pPr lvl="2"/>
            <a:endParaRPr lang="en-US" sz="20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After we review the out-of-box implementation approach used by GM technology, discuss what we do differently to attain the flexibility that we need.</a:t>
            </a:r>
          </a:p>
          <a:p>
            <a:endParaRPr lang="en-US" sz="2000" b="0" dirty="0" smtClean="0"/>
          </a:p>
          <a:p>
            <a:pPr lvl="1"/>
            <a:r>
              <a:rPr lang="en-US" sz="2000" b="0" dirty="0" smtClean="0"/>
              <a:t>if </a:t>
            </a:r>
            <a:r>
              <a:rPr lang="en-US" sz="2000" b="0" dirty="0" err="1" smtClean="0"/>
              <a:t>oob</a:t>
            </a:r>
            <a:r>
              <a:rPr lang="en-US" sz="2000" b="0" dirty="0" smtClean="0"/>
              <a:t> works, use it!</a:t>
            </a:r>
          </a:p>
          <a:p>
            <a:pPr lvl="1"/>
            <a:r>
              <a:rPr lang="en-US" sz="2000" b="0" dirty="0" smtClean="0"/>
              <a:t>Beyond </a:t>
            </a:r>
            <a:r>
              <a:rPr lang="en-US" sz="2000" b="0" dirty="0" err="1" smtClean="0"/>
              <a:t>oob</a:t>
            </a:r>
            <a:r>
              <a:rPr lang="en-US" sz="2000" b="0" dirty="0" smtClean="0"/>
              <a:t>:</a:t>
            </a:r>
          </a:p>
          <a:p>
            <a:pPr lvl="2"/>
            <a:r>
              <a:rPr lang="en-US" sz="2000" b="0" dirty="0" smtClean="0"/>
              <a:t>BEML: custom player templates, mostly adds ability to choose and layout components the way you want, also allows binding to additional video metadata fields, including custom fields</a:t>
            </a:r>
          </a:p>
          <a:p>
            <a:pPr lvl="2"/>
            <a:r>
              <a:rPr lang="en-US" sz="2000" b="0" dirty="0" smtClean="0"/>
              <a:t>Player API allows a lot more: interactions between page and player, dynamic content loading, etc.</a:t>
            </a:r>
            <a:endParaRPr lang="en-US" sz="20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How do we display a video title on the home page? Do we need to leverage APIs?</a:t>
            </a:r>
          </a:p>
          <a:p>
            <a:endParaRPr lang="en-US" sz="2000" b="0" dirty="0" smtClean="0"/>
          </a:p>
          <a:p>
            <a:pPr lvl="1"/>
            <a:r>
              <a:rPr lang="en-US" sz="2000" b="0" dirty="0" smtClean="0"/>
              <a:t>Just title without a player? Yes, Media API (pretty easy)</a:t>
            </a:r>
          </a:p>
          <a:p>
            <a:pPr lvl="1"/>
            <a:r>
              <a:rPr lang="en-US" sz="2000" b="0" dirty="0" smtClean="0"/>
              <a:t>If the player is there:</a:t>
            </a:r>
          </a:p>
          <a:p>
            <a:pPr lvl="2"/>
            <a:r>
              <a:rPr lang="en-US" sz="2000" b="0" dirty="0" smtClean="0"/>
              <a:t>You could create the player such that the title is in it, but looks like it's in the page</a:t>
            </a:r>
          </a:p>
          <a:p>
            <a:pPr lvl="2"/>
            <a:r>
              <a:rPr lang="en-US" sz="2000" b="0" dirty="0" smtClean="0"/>
              <a:t>Or you could use the Player API to really put it in the page (easy)</a:t>
            </a:r>
            <a:endParaRPr lang="en-US" sz="20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How do we get a different archive layout on the maximized view (e.g., Additional row of video thumbnails to consume the whitespace)?</a:t>
            </a:r>
          </a:p>
          <a:p>
            <a:pPr lvl="1"/>
            <a:r>
              <a:rPr lang="en-US" sz="2000" b="0" dirty="0" smtClean="0"/>
              <a:t>Not sure what this means: playlist in the player? additional video list that appears when video stops</a:t>
            </a:r>
          </a:p>
          <a:p>
            <a:pPr lvl="1"/>
            <a:r>
              <a:rPr lang="en-US" sz="2000" b="0" dirty="0" smtClean="0"/>
              <a:t>And maximize means </a:t>
            </a:r>
            <a:r>
              <a:rPr lang="en-US" sz="2000" b="0" dirty="0" err="1" smtClean="0"/>
              <a:t>fullscreen</a:t>
            </a:r>
            <a:r>
              <a:rPr lang="en-US" sz="2000" b="0" dirty="0" smtClean="0"/>
              <a:t>?</a:t>
            </a:r>
          </a:p>
          <a:p>
            <a:pPr lvl="1"/>
            <a:r>
              <a:rPr lang="en-US" sz="2000" b="0" dirty="0" smtClean="0"/>
              <a:t>If the additional videos list – nothing you can do without a lot of work to produce a solution that wouldn't work in HTML5</a:t>
            </a:r>
          </a:p>
          <a:p>
            <a:pPr lvl="1"/>
            <a:r>
              <a:rPr lang="en-US" sz="2000" b="0" dirty="0" smtClean="0"/>
              <a:t>Let's talk….</a:t>
            </a:r>
            <a:endParaRPr lang="en-US" sz="20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What is the best practice for tagging videos for searching and organizing? We are considering a list of standard tags for authors to choose from?</a:t>
            </a:r>
          </a:p>
          <a:p>
            <a:pPr lvl="1"/>
            <a:r>
              <a:rPr lang="en-US" sz="2000" b="0" dirty="0" smtClean="0"/>
              <a:t>Standard list: absolutely! Think of it as a taxonomy, not a set of tags</a:t>
            </a:r>
          </a:p>
          <a:p>
            <a:pPr lvl="1"/>
            <a:r>
              <a:rPr lang="en-US" sz="2000" b="0" dirty="0" smtClean="0"/>
              <a:t>Custom fields are better, and you could use them to generate your "playlists" – but will require both Media and Player APIs</a:t>
            </a:r>
            <a:endParaRPr lang="en-US" sz="20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 What is the best way to allow users to search videos based on tags / custom fields?</a:t>
            </a:r>
          </a:p>
          <a:p>
            <a:endParaRPr lang="en-US" sz="2000" b="0" dirty="0" smtClean="0"/>
          </a:p>
          <a:p>
            <a:pPr lvl="1"/>
            <a:r>
              <a:rPr lang="en-US" sz="2000" b="0" dirty="0" smtClean="0"/>
              <a:t>Media API: </a:t>
            </a:r>
            <a:r>
              <a:rPr lang="en-US" sz="2000" b="0" dirty="0" err="1" smtClean="0"/>
              <a:t>search_videos</a:t>
            </a:r>
            <a:r>
              <a:rPr lang="en-US" sz="2000" b="0" dirty="0" smtClean="0"/>
              <a:t> – all, any, none parameters</a:t>
            </a:r>
            <a:endParaRPr lang="en-US" sz="20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What is the best way to assign a standard author name? If we want to create a drop-down list, how can this be associated with the video?</a:t>
            </a:r>
          </a:p>
          <a:p>
            <a:endParaRPr lang="en-US" sz="2000" b="0" dirty="0" smtClean="0"/>
          </a:p>
          <a:p>
            <a:pPr lvl="1"/>
            <a:r>
              <a:rPr lang="en-US" sz="2000" b="0" dirty="0" smtClean="0"/>
              <a:t>List type custom field – in a custom player, this field value can be bound to some player component</a:t>
            </a:r>
            <a:endParaRPr lang="en-US" sz="20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Default.thmx</Template>
  <TotalTime>301</TotalTime>
  <Words>755</Words>
  <Application>Microsoft Macintosh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</vt:lpstr>
      <vt:lpstr>BNY Mellon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Brightcove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BNY Mellon</dc:title>
  <dc:creator>Robert Crooks</dc:creator>
  <cp:lastModifiedBy>Robert Crooks</cp:lastModifiedBy>
  <cp:revision>2</cp:revision>
  <dcterms:created xsi:type="dcterms:W3CDTF">2012-04-13T02:15:49Z</dcterms:created>
  <dcterms:modified xsi:type="dcterms:W3CDTF">2012-04-13T02:16:05Z</dcterms:modified>
</cp:coreProperties>
</file>