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84" r:id="rId1"/>
    <p:sldMasterId id="2147484268" r:id="rId2"/>
    <p:sldMasterId id="2147484259" r:id="rId3"/>
    <p:sldMasterId id="2147484376" r:id="rId4"/>
    <p:sldMasterId id="2147484281" r:id="rId5"/>
  </p:sldMasterIdLst>
  <p:notesMasterIdLst>
    <p:notesMasterId r:id="rId31"/>
  </p:notesMasterIdLst>
  <p:handoutMasterIdLst>
    <p:handoutMasterId r:id="rId32"/>
  </p:handoutMasterIdLst>
  <p:sldIdLst>
    <p:sldId id="283" r:id="rId6"/>
    <p:sldId id="272" r:id="rId7"/>
    <p:sldId id="284" r:id="rId8"/>
    <p:sldId id="285" r:id="rId9"/>
    <p:sldId id="286" r:id="rId10"/>
    <p:sldId id="306" r:id="rId11"/>
    <p:sldId id="287" r:id="rId12"/>
    <p:sldId id="288" r:id="rId13"/>
    <p:sldId id="289" r:id="rId14"/>
    <p:sldId id="291" r:id="rId15"/>
    <p:sldId id="292" r:id="rId16"/>
    <p:sldId id="295" r:id="rId17"/>
    <p:sldId id="293" r:id="rId18"/>
    <p:sldId id="301" r:id="rId19"/>
    <p:sldId id="294" r:id="rId20"/>
    <p:sldId id="297" r:id="rId21"/>
    <p:sldId id="296" r:id="rId22"/>
    <p:sldId id="304" r:id="rId23"/>
    <p:sldId id="305" r:id="rId24"/>
    <p:sldId id="307" r:id="rId25"/>
    <p:sldId id="302" r:id="rId26"/>
    <p:sldId id="275" r:id="rId27"/>
    <p:sldId id="300" r:id="rId28"/>
    <p:sldId id="282" r:id="rId29"/>
    <p:sldId id="290" r:id="rId30"/>
  </p:sldIdLst>
  <p:sldSz cx="9144000" cy="5143500" type="screen16x9"/>
  <p:notesSz cx="6858000" cy="9144000"/>
  <p:defaultTextStyle>
    <a:defPPr>
      <a:defRPr lang="en-US"/>
    </a:defPPr>
    <a:lvl1pPr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06400" indent="-166688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814388" indent="-333375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222375" indent="-500063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631950" indent="-666750" algn="l" defTabSz="406400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9" autoAdjust="0"/>
    <p:restoredTop sz="80257" autoAdjust="0"/>
  </p:normalViewPr>
  <p:slideViewPr>
    <p:cSldViewPr snapToGrid="0" snapToObjects="1">
      <p:cViewPr varScale="1">
        <p:scale>
          <a:sx n="77" d="100"/>
          <a:sy n="77" d="100"/>
        </p:scale>
        <p:origin x="-120" y="-14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5E3F1-CF21-C144-B02C-F8D102C79F00}" type="doc">
      <dgm:prSet loTypeId="urn:microsoft.com/office/officeart/2005/8/layout/hList1" loCatId="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14DABC36-1779-FA45-ACB2-B2E0C807384D}">
      <dgm:prSet/>
      <dgm:spPr/>
      <dgm:t>
        <a:bodyPr/>
        <a:lstStyle/>
        <a:p>
          <a:pPr rtl="0"/>
          <a:r>
            <a:rPr lang="en-US" dirty="0" smtClean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rPr>
            <a:t>Designed for media &amp; broadcast customers</a:t>
          </a:r>
          <a:endParaRPr lang="en-US" dirty="0">
            <a:effectLst>
              <a:outerShdw blurRad="50800" dist="38100" dir="2700000">
                <a:srgbClr val="000000">
                  <a:alpha val="43000"/>
                </a:srgbClr>
              </a:outerShdw>
            </a:effectLst>
          </a:endParaRPr>
        </a:p>
      </dgm:t>
    </dgm:pt>
    <dgm:pt modelId="{0AEB33D2-8F1F-E746-823E-6D0185713E96}" type="parTrans" cxnId="{96290C4E-91E6-9543-B0EF-038759561A0E}">
      <dgm:prSet/>
      <dgm:spPr/>
      <dgm:t>
        <a:bodyPr/>
        <a:lstStyle/>
        <a:p>
          <a:endParaRPr lang="en-US"/>
        </a:p>
      </dgm:t>
    </dgm:pt>
    <dgm:pt modelId="{28435479-AAD3-404C-8C16-C13BC72C6903}" type="sibTrans" cxnId="{96290C4E-91E6-9543-B0EF-038759561A0E}">
      <dgm:prSet/>
      <dgm:spPr/>
      <dgm:t>
        <a:bodyPr/>
        <a:lstStyle/>
        <a:p>
          <a:endParaRPr lang="en-US"/>
        </a:p>
      </dgm:t>
    </dgm:pt>
    <dgm:pt modelId="{C82708C4-61A9-ED48-A4FD-18A95D76F7B2}">
      <dgm:prSet/>
      <dgm:spPr/>
      <dgm:t>
        <a:bodyPr/>
        <a:lstStyle/>
        <a:p>
          <a:pPr rtl="0"/>
          <a:r>
            <a:rPr lang="en-US" dirty="0" smtClean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rPr>
            <a:t>Enabling high-quality video experiences</a:t>
          </a:r>
          <a:endParaRPr lang="en-US" dirty="0">
            <a:effectLst>
              <a:outerShdw blurRad="50800" dist="38100" dir="2700000">
                <a:srgbClr val="000000">
                  <a:alpha val="43000"/>
                </a:srgbClr>
              </a:outerShdw>
            </a:effectLst>
          </a:endParaRPr>
        </a:p>
      </dgm:t>
    </dgm:pt>
    <dgm:pt modelId="{0CBD64DB-5E0A-DB43-BA71-482BC5F7B92E}" type="parTrans" cxnId="{6FC9C44A-945F-BE4C-9FAF-114666FC471E}">
      <dgm:prSet/>
      <dgm:spPr/>
      <dgm:t>
        <a:bodyPr/>
        <a:lstStyle/>
        <a:p>
          <a:endParaRPr lang="en-US"/>
        </a:p>
      </dgm:t>
    </dgm:pt>
    <dgm:pt modelId="{4100A887-3C97-E242-8330-5977E3323DA5}" type="sibTrans" cxnId="{6FC9C44A-945F-BE4C-9FAF-114666FC471E}">
      <dgm:prSet/>
      <dgm:spPr/>
      <dgm:t>
        <a:bodyPr/>
        <a:lstStyle/>
        <a:p>
          <a:endParaRPr lang="en-US"/>
        </a:p>
      </dgm:t>
    </dgm:pt>
    <dgm:pt modelId="{10FFD035-078F-8548-91BA-777B7D1BDDF7}">
      <dgm:prSet/>
      <dgm:spPr/>
      <dgm:t>
        <a:bodyPr/>
        <a:lstStyle/>
        <a:p>
          <a:pPr rtl="0"/>
          <a:r>
            <a:rPr lang="en-US" dirty="0" smtClean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rPr>
            <a:t>Easy to extend and customize</a:t>
          </a:r>
          <a:endParaRPr lang="en-US" dirty="0">
            <a:effectLst>
              <a:outerShdw blurRad="50800" dist="38100" dir="2700000">
                <a:srgbClr val="000000">
                  <a:alpha val="43000"/>
                </a:srgbClr>
              </a:outerShdw>
            </a:effectLst>
          </a:endParaRPr>
        </a:p>
      </dgm:t>
    </dgm:pt>
    <dgm:pt modelId="{B4F4842B-5F27-9049-A860-BC691EC57866}" type="parTrans" cxnId="{E89403CD-0001-6E46-BD4C-C425C121627C}">
      <dgm:prSet/>
      <dgm:spPr/>
      <dgm:t>
        <a:bodyPr/>
        <a:lstStyle/>
        <a:p>
          <a:endParaRPr lang="en-US"/>
        </a:p>
      </dgm:t>
    </dgm:pt>
    <dgm:pt modelId="{88CC800D-3C25-0340-B68B-976CA24D1FD6}" type="sibTrans" cxnId="{E89403CD-0001-6E46-BD4C-C425C121627C}">
      <dgm:prSet/>
      <dgm:spPr/>
      <dgm:t>
        <a:bodyPr/>
        <a:lstStyle/>
        <a:p>
          <a:endParaRPr lang="en-US"/>
        </a:p>
      </dgm:t>
    </dgm:pt>
    <dgm:pt modelId="{3F40884C-668F-2E4B-BD75-FC9E9A0CA661}">
      <dgm:prSet/>
      <dgm:spPr/>
      <dgm:t>
        <a:bodyPr/>
        <a:lstStyle/>
        <a:p>
          <a:pPr rtl="0">
            <a:spcAft>
              <a:spcPts val="2448"/>
            </a:spcAft>
          </a:pPr>
          <a:r>
            <a:rPr lang="en-US" dirty="0" smtClean="0"/>
            <a:t>Integrated with leading advertising platforms</a:t>
          </a:r>
          <a:endParaRPr lang="en-US" dirty="0"/>
        </a:p>
      </dgm:t>
    </dgm:pt>
    <dgm:pt modelId="{9EC655B3-C708-034D-91C0-1ABACE140297}" type="parTrans" cxnId="{4E6A6E4F-1439-D149-ABE1-0534BAD45CE8}">
      <dgm:prSet/>
      <dgm:spPr/>
      <dgm:t>
        <a:bodyPr/>
        <a:lstStyle/>
        <a:p>
          <a:endParaRPr lang="en-US"/>
        </a:p>
      </dgm:t>
    </dgm:pt>
    <dgm:pt modelId="{1818F06A-446A-7947-810D-F334C85727DD}" type="sibTrans" cxnId="{4E6A6E4F-1439-D149-ABE1-0534BAD45CE8}">
      <dgm:prSet/>
      <dgm:spPr/>
      <dgm:t>
        <a:bodyPr/>
        <a:lstStyle/>
        <a:p>
          <a:endParaRPr lang="en-US"/>
        </a:p>
      </dgm:t>
    </dgm:pt>
    <dgm:pt modelId="{2502BD7D-51CD-444E-B01C-6583D75B8E2A}">
      <dgm:prSet/>
      <dgm:spPr/>
      <dgm:t>
        <a:bodyPr/>
        <a:lstStyle/>
        <a:p>
          <a:pPr rtl="0">
            <a:spcAft>
              <a:spcPts val="2448"/>
            </a:spcAft>
          </a:pPr>
          <a:r>
            <a:rPr lang="en-US" dirty="0" smtClean="0"/>
            <a:t>Integrated support for content protection</a:t>
          </a:r>
          <a:endParaRPr lang="en-US" dirty="0"/>
        </a:p>
      </dgm:t>
    </dgm:pt>
    <dgm:pt modelId="{FA0845BC-0239-F649-B233-60ACF8505C88}" type="parTrans" cxnId="{298D14FC-E0E4-D04F-9787-96B46ABF0AE9}">
      <dgm:prSet/>
      <dgm:spPr/>
      <dgm:t>
        <a:bodyPr/>
        <a:lstStyle/>
        <a:p>
          <a:endParaRPr lang="en-US"/>
        </a:p>
      </dgm:t>
    </dgm:pt>
    <dgm:pt modelId="{D0253D47-2F09-BE4D-A4C7-1B0F18BEB2F4}" type="sibTrans" cxnId="{298D14FC-E0E4-D04F-9787-96B46ABF0AE9}">
      <dgm:prSet/>
      <dgm:spPr/>
      <dgm:t>
        <a:bodyPr/>
        <a:lstStyle/>
        <a:p>
          <a:endParaRPr lang="en-US"/>
        </a:p>
      </dgm:t>
    </dgm:pt>
    <dgm:pt modelId="{508CCF42-B7F0-6640-B2CC-653D2E85A34E}">
      <dgm:prSet/>
      <dgm:spPr/>
      <dgm:t>
        <a:bodyPr/>
        <a:lstStyle/>
        <a:p>
          <a:pPr rtl="0">
            <a:spcAft>
              <a:spcPts val="2448"/>
            </a:spcAft>
          </a:pPr>
          <a:r>
            <a:rPr lang="en-US" dirty="0" smtClean="0"/>
            <a:t>Automatic buffering and playlist support</a:t>
          </a:r>
          <a:endParaRPr lang="en-US" dirty="0"/>
        </a:p>
      </dgm:t>
    </dgm:pt>
    <dgm:pt modelId="{92839874-3483-6746-881E-1164D4BF9787}" type="parTrans" cxnId="{641769A9-EC97-6A48-B63B-7024DB42FBFF}">
      <dgm:prSet/>
      <dgm:spPr/>
      <dgm:t>
        <a:bodyPr/>
        <a:lstStyle/>
        <a:p>
          <a:endParaRPr lang="en-US"/>
        </a:p>
      </dgm:t>
    </dgm:pt>
    <dgm:pt modelId="{C168F724-FBD9-A14B-8241-79B40021EBB1}" type="sibTrans" cxnId="{641769A9-EC97-6A48-B63B-7024DB42FBFF}">
      <dgm:prSet/>
      <dgm:spPr/>
      <dgm:t>
        <a:bodyPr/>
        <a:lstStyle/>
        <a:p>
          <a:endParaRPr lang="en-US"/>
        </a:p>
      </dgm:t>
    </dgm:pt>
    <dgm:pt modelId="{C15D0860-66A5-634C-8D2F-B358C8771623}">
      <dgm:prSet/>
      <dgm:spPr/>
      <dgm:t>
        <a:bodyPr/>
        <a:lstStyle/>
        <a:p>
          <a:pPr rtl="0">
            <a:spcAft>
              <a:spcPts val="2448"/>
            </a:spcAft>
          </a:pPr>
          <a:r>
            <a:rPr lang="en-US" dirty="0" smtClean="0"/>
            <a:t>Plug-in HLS support for older versions of Android</a:t>
          </a:r>
          <a:endParaRPr lang="en-US" dirty="0"/>
        </a:p>
      </dgm:t>
    </dgm:pt>
    <dgm:pt modelId="{59CC47A4-5AB5-E146-8495-C19A3F75F03C}" type="parTrans" cxnId="{56CAD287-CDF0-FA4C-B68B-20BBC97E0ECB}">
      <dgm:prSet/>
      <dgm:spPr/>
      <dgm:t>
        <a:bodyPr/>
        <a:lstStyle/>
        <a:p>
          <a:endParaRPr lang="en-US"/>
        </a:p>
      </dgm:t>
    </dgm:pt>
    <dgm:pt modelId="{359C0135-2BAB-9642-81F5-A82AE5F67AF4}" type="sibTrans" cxnId="{56CAD287-CDF0-FA4C-B68B-20BBC97E0ECB}">
      <dgm:prSet/>
      <dgm:spPr/>
      <dgm:t>
        <a:bodyPr/>
        <a:lstStyle/>
        <a:p>
          <a:endParaRPr lang="en-US"/>
        </a:p>
      </dgm:t>
    </dgm:pt>
    <dgm:pt modelId="{1417A21A-3163-1249-84B5-20FC38547244}">
      <dgm:prSet/>
      <dgm:spPr/>
      <dgm:t>
        <a:bodyPr/>
        <a:lstStyle/>
        <a:p>
          <a:pPr rtl="0">
            <a:spcAft>
              <a:spcPts val="2448"/>
            </a:spcAft>
          </a:pPr>
          <a:r>
            <a:rPr lang="en-US" dirty="0" smtClean="0"/>
            <a:t>Easily customizable controls and layout</a:t>
          </a:r>
          <a:endParaRPr lang="en-US" dirty="0"/>
        </a:p>
      </dgm:t>
    </dgm:pt>
    <dgm:pt modelId="{57736CD1-DC24-0C4D-83B2-B2084C09778A}" type="parTrans" cxnId="{1BE860FD-C488-2C45-BD4C-7BCF9F415189}">
      <dgm:prSet/>
      <dgm:spPr/>
      <dgm:t>
        <a:bodyPr/>
        <a:lstStyle/>
        <a:p>
          <a:endParaRPr lang="en-US"/>
        </a:p>
      </dgm:t>
    </dgm:pt>
    <dgm:pt modelId="{41F6923C-F786-3240-BCF1-D57320A908F6}" type="sibTrans" cxnId="{1BE860FD-C488-2C45-BD4C-7BCF9F415189}">
      <dgm:prSet/>
      <dgm:spPr/>
      <dgm:t>
        <a:bodyPr/>
        <a:lstStyle/>
        <a:p>
          <a:endParaRPr lang="en-US"/>
        </a:p>
      </dgm:t>
    </dgm:pt>
    <dgm:pt modelId="{434B74F3-2754-634A-A5A9-907AD9ADDBA3}">
      <dgm:prSet/>
      <dgm:spPr/>
      <dgm:t>
        <a:bodyPr/>
        <a:lstStyle/>
        <a:p>
          <a:pPr rtl="0">
            <a:spcAft>
              <a:spcPts val="2448"/>
            </a:spcAft>
          </a:pPr>
          <a:r>
            <a:rPr lang="en-US" dirty="0" smtClean="0"/>
            <a:t>Rich set of cross-platform events &amp; APIs</a:t>
          </a:r>
          <a:endParaRPr lang="en-US" dirty="0"/>
        </a:p>
      </dgm:t>
    </dgm:pt>
    <dgm:pt modelId="{A01F90F0-7858-ED4F-93AE-71C8DEC88776}" type="parTrans" cxnId="{135712D1-A201-D249-834B-724CE22557AE}">
      <dgm:prSet/>
      <dgm:spPr/>
      <dgm:t>
        <a:bodyPr/>
        <a:lstStyle/>
        <a:p>
          <a:endParaRPr lang="en-US"/>
        </a:p>
      </dgm:t>
    </dgm:pt>
    <dgm:pt modelId="{50C307A5-A50D-5942-802E-4F6E0BEE3A62}" type="sibTrans" cxnId="{135712D1-A201-D249-834B-724CE22557AE}">
      <dgm:prSet/>
      <dgm:spPr/>
      <dgm:t>
        <a:bodyPr/>
        <a:lstStyle/>
        <a:p>
          <a:endParaRPr lang="en-US"/>
        </a:p>
      </dgm:t>
    </dgm:pt>
    <dgm:pt modelId="{9E2D4102-3632-0740-AF60-DEC2C2195732}">
      <dgm:prSet/>
      <dgm:spPr/>
      <dgm:t>
        <a:bodyPr/>
        <a:lstStyle/>
        <a:p>
          <a:pPr rtl="0">
            <a:spcAft>
              <a:spcPts val="2448"/>
            </a:spcAft>
          </a:pPr>
          <a:r>
            <a:rPr lang="en-US" dirty="0" smtClean="0"/>
            <a:t>Easy to integrate into existing apps</a:t>
          </a:r>
          <a:endParaRPr lang="en-US" dirty="0"/>
        </a:p>
      </dgm:t>
    </dgm:pt>
    <dgm:pt modelId="{668668DF-08EA-0A4B-BFCB-8C7C96BC30CC}" type="parTrans" cxnId="{885E47C4-D979-8448-829A-383797A160D2}">
      <dgm:prSet/>
      <dgm:spPr/>
      <dgm:t>
        <a:bodyPr/>
        <a:lstStyle/>
        <a:p>
          <a:endParaRPr lang="en-US"/>
        </a:p>
      </dgm:t>
    </dgm:pt>
    <dgm:pt modelId="{5F47E081-15E8-194F-848D-CCAC6DA03919}" type="sibTrans" cxnId="{885E47C4-D979-8448-829A-383797A160D2}">
      <dgm:prSet/>
      <dgm:spPr/>
      <dgm:t>
        <a:bodyPr/>
        <a:lstStyle/>
        <a:p>
          <a:endParaRPr lang="en-US"/>
        </a:p>
      </dgm:t>
    </dgm:pt>
    <dgm:pt modelId="{B658C624-C68E-2E40-8BD8-35845AF1BB15}">
      <dgm:prSet/>
      <dgm:spPr/>
      <dgm:t>
        <a:bodyPr/>
        <a:lstStyle/>
        <a:p>
          <a:pPr rtl="0">
            <a:spcAft>
              <a:spcPts val="2448"/>
            </a:spcAft>
          </a:pPr>
          <a:r>
            <a:rPr lang="en-US" dirty="0" smtClean="0"/>
            <a:t>Designed for partner extensibility</a:t>
          </a:r>
          <a:endParaRPr lang="en-US" dirty="0"/>
        </a:p>
      </dgm:t>
    </dgm:pt>
    <dgm:pt modelId="{DF28CA3D-AAB6-5B4E-A98D-89B83CF22F49}" type="parTrans" cxnId="{8AA6E51C-959E-C045-8F2E-E5BA7311EB95}">
      <dgm:prSet/>
      <dgm:spPr/>
      <dgm:t>
        <a:bodyPr/>
        <a:lstStyle/>
        <a:p>
          <a:endParaRPr lang="en-US"/>
        </a:p>
      </dgm:t>
    </dgm:pt>
    <dgm:pt modelId="{A1015957-66A0-CF43-9017-FC87A98289FC}" type="sibTrans" cxnId="{8AA6E51C-959E-C045-8F2E-E5BA7311EB95}">
      <dgm:prSet/>
      <dgm:spPr/>
      <dgm:t>
        <a:bodyPr/>
        <a:lstStyle/>
        <a:p>
          <a:endParaRPr lang="en-US"/>
        </a:p>
      </dgm:t>
    </dgm:pt>
    <dgm:pt modelId="{6FAC735C-5B5C-0141-B7F0-711E1D1186C8}">
      <dgm:prSet/>
      <dgm:spPr/>
      <dgm:t>
        <a:bodyPr/>
        <a:lstStyle/>
        <a:p>
          <a:pPr rtl="0">
            <a:spcAft>
              <a:spcPts val="2448"/>
            </a:spcAft>
          </a:pPr>
          <a:r>
            <a:rPr lang="en-US" dirty="0" smtClean="0"/>
            <a:t>Support for leading analytics systems</a:t>
          </a:r>
          <a:endParaRPr lang="en-US" dirty="0"/>
        </a:p>
      </dgm:t>
    </dgm:pt>
    <dgm:pt modelId="{7FD2519F-4FAF-BF4D-8992-7CF3754F2C37}" type="parTrans" cxnId="{B279D2E5-9DF0-A14B-B618-EF2AFF8C7C68}">
      <dgm:prSet/>
      <dgm:spPr/>
      <dgm:t>
        <a:bodyPr/>
        <a:lstStyle/>
        <a:p>
          <a:endParaRPr lang="en-US"/>
        </a:p>
      </dgm:t>
    </dgm:pt>
    <dgm:pt modelId="{B38F7E22-824E-D34A-BE9C-F4896FFD64AD}" type="sibTrans" cxnId="{B279D2E5-9DF0-A14B-B618-EF2AFF8C7C68}">
      <dgm:prSet/>
      <dgm:spPr/>
      <dgm:t>
        <a:bodyPr/>
        <a:lstStyle/>
        <a:p>
          <a:endParaRPr lang="en-US"/>
        </a:p>
      </dgm:t>
    </dgm:pt>
    <dgm:pt modelId="{F8164D30-DA86-3943-A9DD-5DE1C7C8803A}" type="pres">
      <dgm:prSet presAssocID="{9115E3F1-CF21-C144-B02C-F8D102C79F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423F37-9DFF-9D4B-BA4F-5FEE739A60C8}" type="pres">
      <dgm:prSet presAssocID="{14DABC36-1779-FA45-ACB2-B2E0C807384D}" presName="composite" presStyleCnt="0"/>
      <dgm:spPr/>
    </dgm:pt>
    <dgm:pt modelId="{FB9B75EE-2E4A-5B4D-8903-775286BF18C9}" type="pres">
      <dgm:prSet presAssocID="{14DABC36-1779-FA45-ACB2-B2E0C807384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10A36-D737-2E47-A68D-388C3888CB85}" type="pres">
      <dgm:prSet presAssocID="{14DABC36-1779-FA45-ACB2-B2E0C807384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463A6-13B2-A64D-8B21-F63BB3D0579F}" type="pres">
      <dgm:prSet presAssocID="{28435479-AAD3-404C-8C16-C13BC72C6903}" presName="space" presStyleCnt="0"/>
      <dgm:spPr/>
    </dgm:pt>
    <dgm:pt modelId="{DB1A6264-5CC8-AA4E-A825-3B9C02DB8161}" type="pres">
      <dgm:prSet presAssocID="{C82708C4-61A9-ED48-A4FD-18A95D76F7B2}" presName="composite" presStyleCnt="0"/>
      <dgm:spPr/>
    </dgm:pt>
    <dgm:pt modelId="{AC97FE9F-BB6C-3848-A146-9E71A62C7CE8}" type="pres">
      <dgm:prSet presAssocID="{C82708C4-61A9-ED48-A4FD-18A95D76F7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7A097-27C3-3848-97C5-9B5B113D5372}" type="pres">
      <dgm:prSet presAssocID="{C82708C4-61A9-ED48-A4FD-18A95D76F7B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B0C2E-DB71-0D49-920C-AB4AA2070B9A}" type="pres">
      <dgm:prSet presAssocID="{4100A887-3C97-E242-8330-5977E3323DA5}" presName="space" presStyleCnt="0"/>
      <dgm:spPr/>
    </dgm:pt>
    <dgm:pt modelId="{995877AD-4387-0043-885C-D2F16968F4D5}" type="pres">
      <dgm:prSet presAssocID="{10FFD035-078F-8548-91BA-777B7D1BDDF7}" presName="composite" presStyleCnt="0"/>
      <dgm:spPr/>
    </dgm:pt>
    <dgm:pt modelId="{4EBC4B03-B543-6647-ABA4-CEA2175B1FC4}" type="pres">
      <dgm:prSet presAssocID="{10FFD035-078F-8548-91BA-777B7D1BDD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747EC-FA44-9944-9721-5C6559176A0E}" type="pres">
      <dgm:prSet presAssocID="{10FFD035-078F-8548-91BA-777B7D1BDDF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81B867-5B29-5C49-889B-A6B418C5D50C}" type="presOf" srcId="{C82708C4-61A9-ED48-A4FD-18A95D76F7B2}" destId="{AC97FE9F-BB6C-3848-A146-9E71A62C7CE8}" srcOrd="0" destOrd="0" presId="urn:microsoft.com/office/officeart/2005/8/layout/hList1"/>
    <dgm:cxn modelId="{4E6A6E4F-1439-D149-ABE1-0534BAD45CE8}" srcId="{14DABC36-1779-FA45-ACB2-B2E0C807384D}" destId="{3F40884C-668F-2E4B-BD75-FC9E9A0CA661}" srcOrd="0" destOrd="0" parTransId="{9EC655B3-C708-034D-91C0-1ABACE140297}" sibTransId="{1818F06A-446A-7947-810D-F334C85727DD}"/>
    <dgm:cxn modelId="{96290C4E-91E6-9543-B0EF-038759561A0E}" srcId="{9115E3F1-CF21-C144-B02C-F8D102C79F00}" destId="{14DABC36-1779-FA45-ACB2-B2E0C807384D}" srcOrd="0" destOrd="0" parTransId="{0AEB33D2-8F1F-E746-823E-6D0185713E96}" sibTransId="{28435479-AAD3-404C-8C16-C13BC72C6903}"/>
    <dgm:cxn modelId="{56CAD287-CDF0-FA4C-B68B-20BBC97E0ECB}" srcId="{C82708C4-61A9-ED48-A4FD-18A95D76F7B2}" destId="{C15D0860-66A5-634C-8D2F-B358C8771623}" srcOrd="1" destOrd="0" parTransId="{59CC47A4-5AB5-E146-8495-C19A3F75F03C}" sibTransId="{359C0135-2BAB-9642-81F5-A82AE5F67AF4}"/>
    <dgm:cxn modelId="{E89403CD-0001-6E46-BD4C-C425C121627C}" srcId="{9115E3F1-CF21-C144-B02C-F8D102C79F00}" destId="{10FFD035-078F-8548-91BA-777B7D1BDDF7}" srcOrd="2" destOrd="0" parTransId="{B4F4842B-5F27-9049-A860-BC691EC57866}" sibTransId="{88CC800D-3C25-0340-B68B-976CA24D1FD6}"/>
    <dgm:cxn modelId="{CB08DFC7-6680-AF41-891D-AB172868EBE2}" type="presOf" srcId="{B658C624-C68E-2E40-8BD8-35845AF1BB15}" destId="{ED5747EC-FA44-9944-9721-5C6559176A0E}" srcOrd="0" destOrd="2" presId="urn:microsoft.com/office/officeart/2005/8/layout/hList1"/>
    <dgm:cxn modelId="{37D924D5-BE55-EC4F-9270-20E24F8AA1BD}" type="presOf" srcId="{3F40884C-668F-2E4B-BD75-FC9E9A0CA661}" destId="{3E810A36-D737-2E47-A68D-388C3888CB85}" srcOrd="0" destOrd="0" presId="urn:microsoft.com/office/officeart/2005/8/layout/hList1"/>
    <dgm:cxn modelId="{11F1E343-FD4B-6949-A55D-A11E628F143B}" type="presOf" srcId="{9E2D4102-3632-0740-AF60-DEC2C2195732}" destId="{ED5747EC-FA44-9944-9721-5C6559176A0E}" srcOrd="0" destOrd="1" presId="urn:microsoft.com/office/officeart/2005/8/layout/hList1"/>
    <dgm:cxn modelId="{580FDFC9-6143-4042-90F6-D90537EBAD6B}" type="presOf" srcId="{2502BD7D-51CD-444E-B01C-6583D75B8E2A}" destId="{3E810A36-D737-2E47-A68D-388C3888CB85}" srcOrd="0" destOrd="2" presId="urn:microsoft.com/office/officeart/2005/8/layout/hList1"/>
    <dgm:cxn modelId="{79EFCEE0-DDA3-F24B-A84D-3887B746A365}" type="presOf" srcId="{6FAC735C-5B5C-0141-B7F0-711E1D1186C8}" destId="{3E810A36-D737-2E47-A68D-388C3888CB85}" srcOrd="0" destOrd="1" presId="urn:microsoft.com/office/officeart/2005/8/layout/hList1"/>
    <dgm:cxn modelId="{9F65E22E-D102-574C-97A4-CE4A43326D4C}" type="presOf" srcId="{14DABC36-1779-FA45-ACB2-B2E0C807384D}" destId="{FB9B75EE-2E4A-5B4D-8903-775286BF18C9}" srcOrd="0" destOrd="0" presId="urn:microsoft.com/office/officeart/2005/8/layout/hList1"/>
    <dgm:cxn modelId="{788E518D-D45D-E941-B5C9-4732C9C8340F}" type="presOf" srcId="{1417A21A-3163-1249-84B5-20FC38547244}" destId="{F6C7A097-27C3-3848-97C5-9B5B113D5372}" srcOrd="0" destOrd="2" presId="urn:microsoft.com/office/officeart/2005/8/layout/hList1"/>
    <dgm:cxn modelId="{298D14FC-E0E4-D04F-9787-96B46ABF0AE9}" srcId="{14DABC36-1779-FA45-ACB2-B2E0C807384D}" destId="{2502BD7D-51CD-444E-B01C-6583D75B8E2A}" srcOrd="2" destOrd="0" parTransId="{FA0845BC-0239-F649-B233-60ACF8505C88}" sibTransId="{D0253D47-2F09-BE4D-A4C7-1B0F18BEB2F4}"/>
    <dgm:cxn modelId="{3B2CD0AC-63F8-9240-AFF4-4DC703815CBE}" type="presOf" srcId="{9115E3F1-CF21-C144-B02C-F8D102C79F00}" destId="{F8164D30-DA86-3943-A9DD-5DE1C7C8803A}" srcOrd="0" destOrd="0" presId="urn:microsoft.com/office/officeart/2005/8/layout/hList1"/>
    <dgm:cxn modelId="{CFCBFBFC-50F6-1241-B6DD-D0863542450B}" type="presOf" srcId="{10FFD035-078F-8548-91BA-777B7D1BDDF7}" destId="{4EBC4B03-B543-6647-ABA4-CEA2175B1FC4}" srcOrd="0" destOrd="0" presId="urn:microsoft.com/office/officeart/2005/8/layout/hList1"/>
    <dgm:cxn modelId="{135712D1-A201-D249-834B-724CE22557AE}" srcId="{10FFD035-078F-8548-91BA-777B7D1BDDF7}" destId="{434B74F3-2754-634A-A5A9-907AD9ADDBA3}" srcOrd="0" destOrd="0" parTransId="{A01F90F0-7858-ED4F-93AE-71C8DEC88776}" sibTransId="{50C307A5-A50D-5942-802E-4F6E0BEE3A62}"/>
    <dgm:cxn modelId="{641769A9-EC97-6A48-B63B-7024DB42FBFF}" srcId="{C82708C4-61A9-ED48-A4FD-18A95D76F7B2}" destId="{508CCF42-B7F0-6640-B2CC-653D2E85A34E}" srcOrd="0" destOrd="0" parTransId="{92839874-3483-6746-881E-1164D4BF9787}" sibTransId="{C168F724-FBD9-A14B-8241-79B40021EBB1}"/>
    <dgm:cxn modelId="{6FC9C44A-945F-BE4C-9FAF-114666FC471E}" srcId="{9115E3F1-CF21-C144-B02C-F8D102C79F00}" destId="{C82708C4-61A9-ED48-A4FD-18A95D76F7B2}" srcOrd="1" destOrd="0" parTransId="{0CBD64DB-5E0A-DB43-BA71-482BC5F7B92E}" sibTransId="{4100A887-3C97-E242-8330-5977E3323DA5}"/>
    <dgm:cxn modelId="{885E47C4-D979-8448-829A-383797A160D2}" srcId="{10FFD035-078F-8548-91BA-777B7D1BDDF7}" destId="{9E2D4102-3632-0740-AF60-DEC2C2195732}" srcOrd="1" destOrd="0" parTransId="{668668DF-08EA-0A4B-BFCB-8C7C96BC30CC}" sibTransId="{5F47E081-15E8-194F-848D-CCAC6DA03919}"/>
    <dgm:cxn modelId="{B279D2E5-9DF0-A14B-B618-EF2AFF8C7C68}" srcId="{14DABC36-1779-FA45-ACB2-B2E0C807384D}" destId="{6FAC735C-5B5C-0141-B7F0-711E1D1186C8}" srcOrd="1" destOrd="0" parTransId="{7FD2519F-4FAF-BF4D-8992-7CF3754F2C37}" sibTransId="{B38F7E22-824E-D34A-BE9C-F4896FFD64AD}"/>
    <dgm:cxn modelId="{6730F625-D101-524C-A999-C4C91671D5BF}" type="presOf" srcId="{508CCF42-B7F0-6640-B2CC-653D2E85A34E}" destId="{F6C7A097-27C3-3848-97C5-9B5B113D5372}" srcOrd="0" destOrd="0" presId="urn:microsoft.com/office/officeart/2005/8/layout/hList1"/>
    <dgm:cxn modelId="{6DBA42F9-875F-1246-8D15-3EE2AD2995E7}" type="presOf" srcId="{434B74F3-2754-634A-A5A9-907AD9ADDBA3}" destId="{ED5747EC-FA44-9944-9721-5C6559176A0E}" srcOrd="0" destOrd="0" presId="urn:microsoft.com/office/officeart/2005/8/layout/hList1"/>
    <dgm:cxn modelId="{8AA6E51C-959E-C045-8F2E-E5BA7311EB95}" srcId="{10FFD035-078F-8548-91BA-777B7D1BDDF7}" destId="{B658C624-C68E-2E40-8BD8-35845AF1BB15}" srcOrd="2" destOrd="0" parTransId="{DF28CA3D-AAB6-5B4E-A98D-89B83CF22F49}" sibTransId="{A1015957-66A0-CF43-9017-FC87A98289FC}"/>
    <dgm:cxn modelId="{06230CE1-7F85-CE45-AC05-F18E4936F0DC}" type="presOf" srcId="{C15D0860-66A5-634C-8D2F-B358C8771623}" destId="{F6C7A097-27C3-3848-97C5-9B5B113D5372}" srcOrd="0" destOrd="1" presId="urn:microsoft.com/office/officeart/2005/8/layout/hList1"/>
    <dgm:cxn modelId="{1BE860FD-C488-2C45-BD4C-7BCF9F415189}" srcId="{C82708C4-61A9-ED48-A4FD-18A95D76F7B2}" destId="{1417A21A-3163-1249-84B5-20FC38547244}" srcOrd="2" destOrd="0" parTransId="{57736CD1-DC24-0C4D-83B2-B2084C09778A}" sibTransId="{41F6923C-F786-3240-BCF1-D57320A908F6}"/>
    <dgm:cxn modelId="{16E9D955-D9D3-B44E-9D00-3980D0591BE5}" type="presParOf" srcId="{F8164D30-DA86-3943-A9DD-5DE1C7C8803A}" destId="{17423F37-9DFF-9D4B-BA4F-5FEE739A60C8}" srcOrd="0" destOrd="0" presId="urn:microsoft.com/office/officeart/2005/8/layout/hList1"/>
    <dgm:cxn modelId="{3AB685CA-289D-9B43-AED9-1BF741860D5E}" type="presParOf" srcId="{17423F37-9DFF-9D4B-BA4F-5FEE739A60C8}" destId="{FB9B75EE-2E4A-5B4D-8903-775286BF18C9}" srcOrd="0" destOrd="0" presId="urn:microsoft.com/office/officeart/2005/8/layout/hList1"/>
    <dgm:cxn modelId="{E4937820-C175-344F-BDE7-76C23EFAC2CA}" type="presParOf" srcId="{17423F37-9DFF-9D4B-BA4F-5FEE739A60C8}" destId="{3E810A36-D737-2E47-A68D-388C3888CB85}" srcOrd="1" destOrd="0" presId="urn:microsoft.com/office/officeart/2005/8/layout/hList1"/>
    <dgm:cxn modelId="{2E9036D8-C5C5-724B-A0A9-6A82930FBEB5}" type="presParOf" srcId="{F8164D30-DA86-3943-A9DD-5DE1C7C8803A}" destId="{B4D463A6-13B2-A64D-8B21-F63BB3D0579F}" srcOrd="1" destOrd="0" presId="urn:microsoft.com/office/officeart/2005/8/layout/hList1"/>
    <dgm:cxn modelId="{BB8B9BD1-FC5C-4442-BAC3-E8ACFBF423F8}" type="presParOf" srcId="{F8164D30-DA86-3943-A9DD-5DE1C7C8803A}" destId="{DB1A6264-5CC8-AA4E-A825-3B9C02DB8161}" srcOrd="2" destOrd="0" presId="urn:microsoft.com/office/officeart/2005/8/layout/hList1"/>
    <dgm:cxn modelId="{54D96A77-C06E-CC43-A4FE-128C666F72FB}" type="presParOf" srcId="{DB1A6264-5CC8-AA4E-A825-3B9C02DB8161}" destId="{AC97FE9F-BB6C-3848-A146-9E71A62C7CE8}" srcOrd="0" destOrd="0" presId="urn:microsoft.com/office/officeart/2005/8/layout/hList1"/>
    <dgm:cxn modelId="{0BB4CAB5-261A-E845-99E0-AD0FC6CF049B}" type="presParOf" srcId="{DB1A6264-5CC8-AA4E-A825-3B9C02DB8161}" destId="{F6C7A097-27C3-3848-97C5-9B5B113D5372}" srcOrd="1" destOrd="0" presId="urn:microsoft.com/office/officeart/2005/8/layout/hList1"/>
    <dgm:cxn modelId="{0F47B41C-CA40-0846-86ED-BF4BA334CCE3}" type="presParOf" srcId="{F8164D30-DA86-3943-A9DD-5DE1C7C8803A}" destId="{309B0C2E-DB71-0D49-920C-AB4AA2070B9A}" srcOrd="3" destOrd="0" presId="urn:microsoft.com/office/officeart/2005/8/layout/hList1"/>
    <dgm:cxn modelId="{545BCF96-971A-EB46-BA86-188BFB64535F}" type="presParOf" srcId="{F8164D30-DA86-3943-A9DD-5DE1C7C8803A}" destId="{995877AD-4387-0043-885C-D2F16968F4D5}" srcOrd="4" destOrd="0" presId="urn:microsoft.com/office/officeart/2005/8/layout/hList1"/>
    <dgm:cxn modelId="{0F8256B4-4F89-944C-9021-FE98867DF87C}" type="presParOf" srcId="{995877AD-4387-0043-885C-D2F16968F4D5}" destId="{4EBC4B03-B543-6647-ABA4-CEA2175B1FC4}" srcOrd="0" destOrd="0" presId="urn:microsoft.com/office/officeart/2005/8/layout/hList1"/>
    <dgm:cxn modelId="{8D6D8F88-A856-3C47-89BF-6E4D1FC224AE}" type="presParOf" srcId="{995877AD-4387-0043-885C-D2F16968F4D5}" destId="{ED5747EC-FA44-9944-9721-5C6559176A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B75EE-2E4A-5B4D-8903-775286BF18C9}">
      <dsp:nvSpPr>
        <dsp:cNvPr id="0" name=""/>
        <dsp:cNvSpPr/>
      </dsp:nvSpPr>
      <dsp:spPr>
        <a:xfrm>
          <a:off x="2644" y="3986"/>
          <a:ext cx="2577995" cy="646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rPr>
            <a:t>Designed for media &amp; broadcast customers</a:t>
          </a:r>
          <a:endParaRPr lang="en-US" sz="1800" kern="1200" dirty="0">
            <a:effectLst>
              <a:outerShdw blurRad="50800" dist="38100" dir="2700000">
                <a:srgbClr val="000000">
                  <a:alpha val="43000"/>
                </a:srgbClr>
              </a:outerShdw>
            </a:effectLst>
          </a:endParaRPr>
        </a:p>
      </dsp:txBody>
      <dsp:txXfrm>
        <a:off x="2644" y="3986"/>
        <a:ext cx="2577995" cy="646599"/>
      </dsp:txXfrm>
    </dsp:sp>
    <dsp:sp modelId="{3E810A36-D737-2E47-A68D-388C3888CB85}">
      <dsp:nvSpPr>
        <dsp:cNvPr id="0" name=""/>
        <dsp:cNvSpPr/>
      </dsp:nvSpPr>
      <dsp:spPr>
        <a:xfrm>
          <a:off x="2644" y="650586"/>
          <a:ext cx="2577995" cy="26187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2448"/>
            </a:spcAft>
            <a:buChar char="••"/>
          </a:pPr>
          <a:r>
            <a:rPr lang="en-US" sz="1800" kern="1200" dirty="0" smtClean="0"/>
            <a:t>Integrated with leading advertising platforms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2448"/>
            </a:spcAft>
            <a:buChar char="••"/>
          </a:pPr>
          <a:r>
            <a:rPr lang="en-US" sz="1800" kern="1200" dirty="0" smtClean="0"/>
            <a:t>Support for leading analytics systems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2448"/>
            </a:spcAft>
            <a:buChar char="••"/>
          </a:pPr>
          <a:r>
            <a:rPr lang="en-US" sz="1800" kern="1200" dirty="0" smtClean="0"/>
            <a:t>Integrated support for content protection</a:t>
          </a:r>
          <a:endParaRPr lang="en-US" sz="1800" kern="1200" dirty="0"/>
        </a:p>
      </dsp:txBody>
      <dsp:txXfrm>
        <a:off x="2644" y="650586"/>
        <a:ext cx="2577995" cy="2618730"/>
      </dsp:txXfrm>
    </dsp:sp>
    <dsp:sp modelId="{AC97FE9F-BB6C-3848-A146-9E71A62C7CE8}">
      <dsp:nvSpPr>
        <dsp:cNvPr id="0" name=""/>
        <dsp:cNvSpPr/>
      </dsp:nvSpPr>
      <dsp:spPr>
        <a:xfrm>
          <a:off x="2941559" y="3986"/>
          <a:ext cx="2577995" cy="6465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rPr>
            <a:t>Enabling high-quality video experiences</a:t>
          </a:r>
          <a:endParaRPr lang="en-US" sz="1800" kern="1200" dirty="0">
            <a:effectLst>
              <a:outerShdw blurRad="50800" dist="38100" dir="2700000">
                <a:srgbClr val="000000">
                  <a:alpha val="43000"/>
                </a:srgbClr>
              </a:outerShdw>
            </a:effectLst>
          </a:endParaRPr>
        </a:p>
      </dsp:txBody>
      <dsp:txXfrm>
        <a:off x="2941559" y="3986"/>
        <a:ext cx="2577995" cy="646599"/>
      </dsp:txXfrm>
    </dsp:sp>
    <dsp:sp modelId="{F6C7A097-27C3-3848-97C5-9B5B113D5372}">
      <dsp:nvSpPr>
        <dsp:cNvPr id="0" name=""/>
        <dsp:cNvSpPr/>
      </dsp:nvSpPr>
      <dsp:spPr>
        <a:xfrm>
          <a:off x="2941559" y="650586"/>
          <a:ext cx="2577995" cy="26187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2448"/>
            </a:spcAft>
            <a:buChar char="••"/>
          </a:pPr>
          <a:r>
            <a:rPr lang="en-US" sz="1800" kern="1200" dirty="0" smtClean="0"/>
            <a:t>Automatic buffering and playlist support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2448"/>
            </a:spcAft>
            <a:buChar char="••"/>
          </a:pPr>
          <a:r>
            <a:rPr lang="en-US" sz="1800" kern="1200" dirty="0" smtClean="0"/>
            <a:t>Plug-in HLS support for older versions of Android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2448"/>
            </a:spcAft>
            <a:buChar char="••"/>
          </a:pPr>
          <a:r>
            <a:rPr lang="en-US" sz="1800" kern="1200" dirty="0" smtClean="0"/>
            <a:t>Easily customizable controls and layout</a:t>
          </a:r>
          <a:endParaRPr lang="en-US" sz="1800" kern="1200" dirty="0"/>
        </a:p>
      </dsp:txBody>
      <dsp:txXfrm>
        <a:off x="2941559" y="650586"/>
        <a:ext cx="2577995" cy="2618730"/>
      </dsp:txXfrm>
    </dsp:sp>
    <dsp:sp modelId="{4EBC4B03-B543-6647-ABA4-CEA2175B1FC4}">
      <dsp:nvSpPr>
        <dsp:cNvPr id="0" name=""/>
        <dsp:cNvSpPr/>
      </dsp:nvSpPr>
      <dsp:spPr>
        <a:xfrm>
          <a:off x="5880474" y="3986"/>
          <a:ext cx="2577995" cy="646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rPr>
            <a:t>Easy to extend and customize</a:t>
          </a:r>
          <a:endParaRPr lang="en-US" sz="1800" kern="1200" dirty="0">
            <a:effectLst>
              <a:outerShdw blurRad="50800" dist="38100" dir="2700000">
                <a:srgbClr val="000000">
                  <a:alpha val="43000"/>
                </a:srgbClr>
              </a:outerShdw>
            </a:effectLst>
          </a:endParaRPr>
        </a:p>
      </dsp:txBody>
      <dsp:txXfrm>
        <a:off x="5880474" y="3986"/>
        <a:ext cx="2577995" cy="646599"/>
      </dsp:txXfrm>
    </dsp:sp>
    <dsp:sp modelId="{ED5747EC-FA44-9944-9721-5C6559176A0E}">
      <dsp:nvSpPr>
        <dsp:cNvPr id="0" name=""/>
        <dsp:cNvSpPr/>
      </dsp:nvSpPr>
      <dsp:spPr>
        <a:xfrm>
          <a:off x="5880474" y="650586"/>
          <a:ext cx="2577995" cy="26187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2448"/>
            </a:spcAft>
            <a:buChar char="••"/>
          </a:pPr>
          <a:r>
            <a:rPr lang="en-US" sz="1800" kern="1200" dirty="0" smtClean="0"/>
            <a:t>Rich set of cross-platform events &amp; APIs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2448"/>
            </a:spcAft>
            <a:buChar char="••"/>
          </a:pPr>
          <a:r>
            <a:rPr lang="en-US" sz="1800" kern="1200" dirty="0" smtClean="0"/>
            <a:t>Easy to integrate into existing apps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2448"/>
            </a:spcAft>
            <a:buChar char="••"/>
          </a:pPr>
          <a:r>
            <a:rPr lang="en-US" sz="1800" kern="1200" dirty="0" smtClean="0"/>
            <a:t>Designed for partner extensibility</a:t>
          </a:r>
          <a:endParaRPr lang="en-US" sz="1800" kern="1200" dirty="0"/>
        </a:p>
      </dsp:txBody>
      <dsp:txXfrm>
        <a:off x="5880474" y="650586"/>
        <a:ext cx="2577995" cy="2618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BD420643-4044-5842-8536-19848CD39336}" type="datetime1">
              <a:rPr lang="en-US"/>
              <a:pPr>
                <a:defRPr/>
              </a:pPr>
              <a:t>7/24/13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4F7814BF-B78D-0C4C-9526-172B1D0F5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8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30DFA7C1-2765-084B-B842-6532B5B94636}" type="datetime1">
              <a:rPr lang="en-US"/>
              <a:pPr>
                <a:defRPr/>
              </a:pPr>
              <a:t>7/24/13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7972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07972">
              <a:defRPr sz="1200"/>
            </a:lvl1pPr>
          </a:lstStyle>
          <a:p>
            <a:pPr>
              <a:defRPr/>
            </a:pPr>
            <a:fld id="{63C09E04-3034-3A4E-B7B5-069125891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0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397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4810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223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963613" algn="l" defTabSz="2397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206322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47587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88851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30116" algn="l" defTabSz="241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09E04-3034-3A4E-B7B5-069125891A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5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28700" y="2590797"/>
            <a:ext cx="4754033" cy="341848"/>
          </a:xfrm>
          <a:prstGeom prst="rect">
            <a:avLst/>
          </a:prstGeom>
        </p:spPr>
        <p:txBody>
          <a:bodyPr vert="horz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9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238" y="1198958"/>
            <a:ext cx="4172492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chemeClr val="bg2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chemeClr val="bg2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74298" y="1198958"/>
            <a:ext cx="4136054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chemeClr val="bg2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chemeClr val="bg2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9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9238" y="1198958"/>
            <a:ext cx="4172492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rgbClr val="535353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rgbClr val="535353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74298" y="1198958"/>
            <a:ext cx="4136054" cy="3272908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baseline="0">
                <a:solidFill>
                  <a:srgbClr val="535353"/>
                </a:solidFill>
              </a:defRPr>
            </a:lvl1pPr>
            <a:lvl2pPr marL="457200" indent="-18288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rgbClr val="535353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868685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90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28700" y="2590797"/>
            <a:ext cx="4754033" cy="341848"/>
          </a:xfrm>
          <a:prstGeom prst="rect">
            <a:avLst/>
          </a:prstGeom>
        </p:spPr>
        <p:txBody>
          <a:bodyPr vert="horz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37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6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52179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95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  <a:prstGeom prst="rect">
            <a:avLst/>
          </a:prstGeom>
        </p:spPr>
        <p:txBody>
          <a:bodyPr vert="horz"/>
          <a:lstStyle>
            <a:lvl1pPr>
              <a:defRPr sz="14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62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5.xml"/><Relationship Id="rId7" Type="http://schemas.openxmlformats.org/officeDocument/2006/relationships/image" Target="../media/image4.jpe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028700" y="1295400"/>
            <a:ext cx="6883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</p:sldLayoutIdLst>
  <p:hf hdr="0" dt="0"/>
  <p:txStyles>
    <p:titleStyle>
      <a:lvl1pPr algn="l" defTabSz="406400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Font typeface="Arial" charset="0"/>
        <a:defRPr sz="1400" b="1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255588" indent="201613" algn="l" defTabSz="406400" rtl="0" eaLnBrk="0" fontAlgn="base" hangingPunct="0">
        <a:spcBef>
          <a:spcPct val="20000"/>
        </a:spcBef>
        <a:spcAft>
          <a:spcPct val="0"/>
        </a:spcAft>
        <a:buSzPct val="80000"/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892175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4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1427163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4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1835150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4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249238" y="0"/>
            <a:ext cx="67532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9238" y="1200150"/>
            <a:ext cx="8437562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</p:sldLayoutIdLst>
  <p:hf hdr="0" dt="0"/>
  <p:txStyles>
    <p:titleStyle>
      <a:lvl1pPr algn="l" defTabSz="406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200" b="1" kern="1200" dirty="0">
          <a:solidFill>
            <a:schemeClr val="bg2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0" indent="-164592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Tx/>
        <a:buBlip>
          <a:blip r:embed="rId4"/>
        </a:buBlip>
        <a:defRPr sz="1400" b="1" kern="1200">
          <a:solidFill>
            <a:schemeClr val="bg1">
              <a:lumMod val="95000"/>
            </a:schemeClr>
          </a:solidFill>
          <a:latin typeface="Arial"/>
          <a:ea typeface="ＭＳ Ｐゴシック" charset="-128"/>
          <a:cs typeface="Arial"/>
        </a:defRPr>
      </a:lvl1pPr>
      <a:lvl2pPr marL="448056" indent="-192024" algn="l" defTabSz="406400" rtl="0" eaLnBrk="0" fontAlgn="base" hangingPunct="0">
        <a:spcBef>
          <a:spcPct val="20000"/>
        </a:spcBef>
        <a:spcAft>
          <a:spcPct val="0"/>
        </a:spcAft>
        <a:buSzPct val="80000"/>
        <a:buFontTx/>
        <a:buBlip>
          <a:blip r:embed="rId5"/>
        </a:buBlip>
        <a:defRPr sz="1300" kern="1200">
          <a:solidFill>
            <a:schemeClr val="bg1">
              <a:lumMod val="95000"/>
            </a:schemeClr>
          </a:solidFill>
          <a:latin typeface="Arial"/>
          <a:ea typeface="ＭＳ Ｐゴシック" charset="-128"/>
          <a:cs typeface="Arial"/>
        </a:defRPr>
      </a:lvl2pPr>
      <a:lvl3pPr marL="530352" indent="-109728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300" kern="1200">
          <a:solidFill>
            <a:schemeClr val="tx2"/>
          </a:solidFill>
          <a:latin typeface="Arial"/>
          <a:ea typeface="ＭＳ Ｐゴシック" charset="-128"/>
          <a:cs typeface="Arial"/>
        </a:defRPr>
      </a:lvl3pPr>
      <a:lvl4pPr marL="73152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4pPr>
      <a:lvl5pPr marL="91440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249238" y="0"/>
            <a:ext cx="67532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9238" y="1200150"/>
            <a:ext cx="8437562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09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</p:sldLayoutIdLst>
  <p:hf hdr="0" dt="0"/>
  <p:txStyles>
    <p:titleStyle>
      <a:lvl1pPr algn="l" defTabSz="406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0" indent="-164592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Tx/>
        <a:buBlip>
          <a:blip r:embed="rId4"/>
        </a:buBlip>
        <a:defRPr sz="1400" b="1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448056" indent="-192024" algn="l" defTabSz="406400" rtl="0" eaLnBrk="0" fontAlgn="base" hangingPunct="0">
        <a:spcBef>
          <a:spcPct val="20000"/>
        </a:spcBef>
        <a:spcAft>
          <a:spcPct val="0"/>
        </a:spcAft>
        <a:buSzPct val="80000"/>
        <a:buFontTx/>
        <a:buBlip>
          <a:blip r:embed="rId5"/>
        </a:buBlip>
        <a:defRPr sz="13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530352" indent="-109728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300" kern="1200">
          <a:solidFill>
            <a:schemeClr val="tx2"/>
          </a:solidFill>
          <a:latin typeface="Arial"/>
          <a:ea typeface="ＭＳ Ｐゴシック" charset="-128"/>
          <a:cs typeface="Arial"/>
        </a:defRPr>
      </a:lvl3pPr>
      <a:lvl4pPr marL="73152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4pPr>
      <a:lvl5pPr marL="914400" indent="-146304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6"/>
        </a:buBlip>
        <a:defRPr sz="1000" kern="1200">
          <a:solidFill>
            <a:schemeClr val="tx2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1028700" y="1295400"/>
            <a:ext cx="6883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</p:sldLayoutIdLst>
  <p:hf hdr="0" dt="0"/>
  <p:txStyles>
    <p:titleStyle>
      <a:lvl1pPr algn="l" defTabSz="406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200" b="1" kern="1200" dirty="0">
          <a:solidFill>
            <a:schemeClr val="bg2"/>
          </a:solidFill>
          <a:latin typeface="Arial"/>
          <a:ea typeface="ＭＳ Ｐゴシック" charset="-128"/>
          <a:cs typeface="Arial"/>
        </a:defRPr>
      </a:lvl1pPr>
      <a:lvl2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2pPr>
      <a:lvl3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3pPr>
      <a:lvl4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4pPr>
      <a:lvl5pPr algn="l" defTabSz="4064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ＭＳ Ｐゴシック" charset="-128"/>
        </a:defRPr>
      </a:lvl5pPr>
      <a:lvl6pPr marL="241264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6pPr>
      <a:lvl7pPr marL="482529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7pPr>
      <a:lvl8pPr marL="723793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8pPr>
      <a:lvl9pPr marL="965058" algn="l" defTabSz="407972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064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Font typeface="Arial" charset="0"/>
        <a:defRPr sz="1400" b="1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255588" indent="201613" algn="l" defTabSz="406400" rtl="0" eaLnBrk="0" fontAlgn="base" hangingPunct="0">
        <a:spcBef>
          <a:spcPct val="20000"/>
        </a:spcBef>
        <a:spcAft>
          <a:spcPct val="0"/>
        </a:spcAft>
        <a:buSzPct val="80000"/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892175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1427163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1835150" indent="-142875" algn="l" defTabSz="406400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8"/>
        </a:buBlip>
        <a:defRPr sz="13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2245074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9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65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60" indent="-204097" algn="l" defTabSz="408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5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90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81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76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7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67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62" algn="l" defTabSz="4081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eveloper.android.com/tools/debugging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tabbott@brightcove.co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Highlighting Classes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90434" y="1137778"/>
            <a:ext cx="6763133" cy="2825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Brightcove </a:t>
            </a:r>
          </a:p>
          <a:p>
            <a:r>
              <a:rPr lang="en-US" sz="2400" b="1" dirty="0" smtClean="0"/>
              <a:t>Video Cloud SDK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6" name="Picture 5" descr="ic_launc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129" y="1273003"/>
            <a:ext cx="841322" cy="8061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411064" y="2151702"/>
            <a:ext cx="2375295" cy="392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BrightcoveVideoView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38759" y="2151702"/>
            <a:ext cx="1270425" cy="392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61584" y="2151702"/>
            <a:ext cx="1270425" cy="392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CuePoint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411064" y="2696343"/>
            <a:ext cx="1270425" cy="392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32038" y="2696343"/>
            <a:ext cx="1270425" cy="392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VideoStill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33890" y="2696343"/>
            <a:ext cx="1270425" cy="392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56715" y="2696343"/>
            <a:ext cx="1270425" cy="392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Playlist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411064" y="3240984"/>
            <a:ext cx="1270425" cy="392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33890" y="3240984"/>
            <a:ext cx="1799109" cy="3922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EventEmitter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894070" y="3224437"/>
            <a:ext cx="576183" cy="430202"/>
            <a:chOff x="4921091" y="3240984"/>
            <a:chExt cx="576183" cy="430202"/>
          </a:xfrm>
        </p:grpSpPr>
        <p:sp>
          <p:nvSpPr>
            <p:cNvPr id="40" name="Hexagon 39"/>
            <p:cNvSpPr/>
            <p:nvPr/>
          </p:nvSpPr>
          <p:spPr>
            <a:xfrm>
              <a:off x="4921091" y="3240984"/>
              <a:ext cx="576183" cy="430202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5037801" y="3455291"/>
              <a:ext cx="137158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5246994" y="3455688"/>
              <a:ext cx="134037" cy="7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77473" y="3224437"/>
            <a:ext cx="576183" cy="430202"/>
            <a:chOff x="4921091" y="3240984"/>
            <a:chExt cx="576183" cy="430202"/>
          </a:xfrm>
        </p:grpSpPr>
        <p:sp>
          <p:nvSpPr>
            <p:cNvPr id="61" name="Hexagon 60"/>
            <p:cNvSpPr/>
            <p:nvPr/>
          </p:nvSpPr>
          <p:spPr>
            <a:xfrm>
              <a:off x="4921091" y="3240984"/>
              <a:ext cx="576183" cy="430202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 flipH="1" flipV="1">
              <a:off x="5037801" y="3455291"/>
              <a:ext cx="137158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V="1">
              <a:off x="5246994" y="3455688"/>
              <a:ext cx="134037" cy="7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460876" y="3224437"/>
            <a:ext cx="576183" cy="430202"/>
            <a:chOff x="4921091" y="3240984"/>
            <a:chExt cx="576183" cy="430202"/>
          </a:xfrm>
        </p:grpSpPr>
        <p:sp>
          <p:nvSpPr>
            <p:cNvPr id="65" name="Hexagon 64"/>
            <p:cNvSpPr/>
            <p:nvPr/>
          </p:nvSpPr>
          <p:spPr>
            <a:xfrm>
              <a:off x="4921091" y="3240984"/>
              <a:ext cx="576183" cy="430202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 flipH="1" flipV="1">
              <a:off x="5037801" y="3455291"/>
              <a:ext cx="137158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246994" y="3455688"/>
              <a:ext cx="134037" cy="79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7" y="1198958"/>
            <a:ext cx="8369513" cy="32729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Add functionality to the existing SDK</a:t>
            </a:r>
          </a:p>
          <a:p>
            <a:r>
              <a:rPr lang="en-US" sz="1800" dirty="0" smtClean="0"/>
              <a:t>Built on the SDK using the event and component architecture</a:t>
            </a:r>
          </a:p>
          <a:p>
            <a:pPr lvl="1"/>
            <a:r>
              <a:rPr lang="en-US" sz="1800" dirty="0" smtClean="0"/>
              <a:t>More on this later!</a:t>
            </a:r>
          </a:p>
          <a:p>
            <a:pPr lvl="1"/>
            <a:endParaRPr lang="en-US" sz="1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49238" y="3391523"/>
            <a:ext cx="1773290" cy="370438"/>
            <a:chOff x="249238" y="1447030"/>
            <a:chExt cx="1773290" cy="370438"/>
          </a:xfrm>
        </p:grpSpPr>
        <p:sp>
          <p:nvSpPr>
            <p:cNvPr id="5" name="Rounded Rectangle 4"/>
            <p:cNvSpPr/>
            <p:nvPr/>
          </p:nvSpPr>
          <p:spPr>
            <a:xfrm>
              <a:off x="249238" y="1447030"/>
              <a:ext cx="1773290" cy="3704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DoubleClick</a:t>
              </a:r>
              <a:endParaRPr lang="en-US" dirty="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2090" y="1447030"/>
              <a:ext cx="370438" cy="37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oup 6"/>
          <p:cNvGrpSpPr/>
          <p:nvPr/>
        </p:nvGrpSpPr>
        <p:grpSpPr>
          <a:xfrm>
            <a:off x="4751389" y="3391523"/>
            <a:ext cx="1773290" cy="370438"/>
            <a:chOff x="249239" y="3718769"/>
            <a:chExt cx="1773290" cy="370438"/>
          </a:xfrm>
        </p:grpSpPr>
        <p:sp>
          <p:nvSpPr>
            <p:cNvPr id="8" name="Rounded Rectangle 7"/>
            <p:cNvSpPr/>
            <p:nvPr/>
          </p:nvSpPr>
          <p:spPr>
            <a:xfrm>
              <a:off x="249239" y="3718769"/>
              <a:ext cx="1773290" cy="3704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Omniture</a:t>
              </a:r>
              <a:endParaRPr lang="en-US" dirty="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2091" y="3718769"/>
              <a:ext cx="370438" cy="37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Group 12"/>
          <p:cNvGrpSpPr/>
          <p:nvPr/>
        </p:nvGrpSpPr>
        <p:grpSpPr>
          <a:xfrm>
            <a:off x="2500313" y="3391523"/>
            <a:ext cx="1773291" cy="370438"/>
            <a:chOff x="249238" y="4286647"/>
            <a:chExt cx="1773290" cy="370438"/>
          </a:xfrm>
        </p:grpSpPr>
        <p:sp>
          <p:nvSpPr>
            <p:cNvPr id="14" name="Rounded Rectangle 13"/>
            <p:cNvSpPr/>
            <p:nvPr/>
          </p:nvSpPr>
          <p:spPr>
            <a:xfrm>
              <a:off x="249238" y="4286647"/>
              <a:ext cx="1773290" cy="3704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Freewheel</a:t>
              </a:r>
              <a:endParaRPr lang="en-US" dirty="0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2090" y="4286647"/>
              <a:ext cx="370438" cy="37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Group 15"/>
          <p:cNvGrpSpPr/>
          <p:nvPr/>
        </p:nvGrpSpPr>
        <p:grpSpPr>
          <a:xfrm>
            <a:off x="7002463" y="3391523"/>
            <a:ext cx="1773291" cy="370438"/>
            <a:chOff x="249238" y="4286647"/>
            <a:chExt cx="1773290" cy="370438"/>
          </a:xfrm>
        </p:grpSpPr>
        <p:sp>
          <p:nvSpPr>
            <p:cNvPr id="17" name="Rounded Rectangle 16"/>
            <p:cNvSpPr/>
            <p:nvPr/>
          </p:nvSpPr>
          <p:spPr>
            <a:xfrm>
              <a:off x="249238" y="4286647"/>
              <a:ext cx="1773290" cy="3704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Widevine</a:t>
              </a:r>
              <a:endParaRPr lang="en-US" dirty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2090" y="4286647"/>
              <a:ext cx="370438" cy="37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7" y="1198958"/>
            <a:ext cx="6053749" cy="3272908"/>
          </a:xfrm>
        </p:spPr>
        <p:txBody>
          <a:bodyPr>
            <a:noAutofit/>
          </a:bodyPr>
          <a:lstStyle/>
          <a:p>
            <a:r>
              <a:rPr lang="en-US" sz="1600" dirty="0" smtClean="0"/>
              <a:t>Installation -</a:t>
            </a:r>
          </a:p>
          <a:p>
            <a:pPr lvl="1"/>
            <a:r>
              <a:rPr lang="en-US" sz="1600" dirty="0" smtClean="0"/>
              <a:t>Download the SDK</a:t>
            </a:r>
          </a:p>
          <a:p>
            <a:pPr lvl="1"/>
            <a:r>
              <a:rPr lang="en-US" sz="1600" dirty="0" smtClean="0"/>
              <a:t>Add the jar to your Android App</a:t>
            </a:r>
          </a:p>
          <a:p>
            <a:pPr lvl="1"/>
            <a:r>
              <a:rPr lang="en-US" sz="1600" dirty="0" smtClean="0"/>
              <a:t>Add the jar to the Library </a:t>
            </a:r>
          </a:p>
          <a:p>
            <a:pPr lvl="1"/>
            <a:r>
              <a:rPr lang="en-US" sz="1600" dirty="0" smtClean="0"/>
              <a:t>Order and Export</a:t>
            </a:r>
          </a:p>
          <a:p>
            <a:r>
              <a:rPr lang="en-US" sz="1600" dirty="0" smtClean="0"/>
              <a:t>What do you get?</a:t>
            </a:r>
          </a:p>
          <a:p>
            <a:pPr lvl="1"/>
            <a:r>
              <a:rPr lang="en-US" sz="1600" dirty="0" smtClean="0"/>
              <a:t>Pre-buffering support</a:t>
            </a:r>
          </a:p>
          <a:p>
            <a:pPr lvl="1"/>
            <a:r>
              <a:rPr lang="en-US" sz="1600" dirty="0" smtClean="0"/>
              <a:t>OOB Player Controls</a:t>
            </a:r>
          </a:p>
          <a:p>
            <a:pPr lvl="1"/>
            <a:r>
              <a:rPr lang="en-US" sz="1600" dirty="0" smtClean="0"/>
              <a:t>Brightcove Analytics</a:t>
            </a:r>
          </a:p>
          <a:p>
            <a:pPr lvl="1"/>
            <a:r>
              <a:rPr lang="en-US" sz="1600" dirty="0" smtClean="0"/>
              <a:t>Cue Points</a:t>
            </a:r>
          </a:p>
          <a:p>
            <a:pPr lvl="1"/>
            <a:r>
              <a:rPr lang="en-US" sz="1600" dirty="0" smtClean="0"/>
              <a:t>…	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4215" y="2129008"/>
            <a:ext cx="3626137" cy="215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into some code - </a:t>
            </a:r>
            <a:endParaRPr lang="en-US" dirty="0"/>
          </a:p>
        </p:txBody>
      </p:sp>
      <p:pic>
        <p:nvPicPr>
          <p:cNvPr id="5" name="Content Placeholder 4" descr="Screenshot_4_29_13_1_06_PM.png"/>
          <p:cNvPicPr>
            <a:picLocks noGrp="1" noChangeAspect="1"/>
          </p:cNvPicPr>
          <p:nvPr>
            <p:ph idx="10"/>
          </p:nvPr>
        </p:nvPicPr>
        <p:blipFill>
          <a:blip r:embed="rId2"/>
          <a:srcRect t="-26127" b="-26127"/>
          <a:stretch>
            <a:fillRect/>
          </a:stretch>
        </p:blipFill>
        <p:spPr>
          <a:xfrm>
            <a:off x="249238" y="973138"/>
            <a:ext cx="4741863" cy="3273425"/>
          </a:xfrm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5172" y="1578305"/>
            <a:ext cx="3505720" cy="197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BrightcoveVideoView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Widget replacement for Android’s Video View</a:t>
            </a:r>
          </a:p>
          <a:p>
            <a:r>
              <a:rPr lang="en-US" dirty="0" smtClean="0"/>
              <a:t>Implements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list of videos</a:t>
            </a: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VideoDisplayComponent</a:t>
            </a:r>
            <a:r>
              <a:rPr lang="en-US" dirty="0" smtClean="0"/>
              <a:t> and </a:t>
            </a:r>
            <a:r>
              <a:rPr lang="en-US" dirty="0" err="1" smtClean="0"/>
              <a:t>VideoPlaybackComponent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Contains an Android </a:t>
            </a:r>
            <a:r>
              <a:rPr lang="en-US" dirty="0" err="1" smtClean="0"/>
              <a:t>ImageView</a:t>
            </a:r>
            <a:r>
              <a:rPr lang="en-US" dirty="0" smtClean="0"/>
              <a:t> as a child to handle image stills</a:t>
            </a:r>
          </a:p>
          <a:p>
            <a:endParaRPr lang="en-US" dirty="0" smtClean="0"/>
          </a:p>
          <a:p>
            <a:r>
              <a:rPr lang="en-US" dirty="0" smtClean="0"/>
              <a:t>Has one Event Emitter! (more on this later)</a:t>
            </a:r>
          </a:p>
          <a:p>
            <a:endParaRPr lang="en-US" dirty="0" smtClean="0"/>
          </a:p>
          <a:p>
            <a:r>
              <a:rPr lang="en-US" dirty="0" smtClean="0"/>
              <a:t>Can be used with Android’s </a:t>
            </a:r>
            <a:r>
              <a:rPr lang="en-US" dirty="0" err="1" smtClean="0"/>
              <a:t>MediaController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shot_4_30_13_10_25_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4" y="2205648"/>
            <a:ext cx="4179426" cy="25617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66" y="130629"/>
            <a:ext cx="6753225" cy="973138"/>
          </a:xfrm>
        </p:spPr>
        <p:txBody>
          <a:bodyPr/>
          <a:lstStyle/>
          <a:p>
            <a:r>
              <a:rPr lang="en-US" dirty="0" smtClean="0"/>
              <a:t>Events and 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an Event Emitter</a:t>
            </a:r>
          </a:p>
          <a:p>
            <a:pPr lvl="1"/>
            <a:r>
              <a:rPr lang="en-US" dirty="0" smtClean="0"/>
              <a:t>Create your own and set it on the </a:t>
            </a:r>
            <a:r>
              <a:rPr lang="en-US" dirty="0" err="1" smtClean="0"/>
              <a:t>BrightcoveVideoView</a:t>
            </a:r>
            <a:endParaRPr lang="en-US" dirty="0" smtClean="0"/>
          </a:p>
          <a:p>
            <a:pPr lvl="1"/>
            <a:r>
              <a:rPr lang="en-US" dirty="0" smtClean="0"/>
              <a:t>Get it from an already created </a:t>
            </a:r>
            <a:r>
              <a:rPr lang="en-US" dirty="0" err="1" smtClean="0"/>
              <a:t>BrightcoveVideoView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>
            <a:fillRect/>
          </a:stretch>
        </p:blipFill>
        <p:spPr bwMode="auto">
          <a:xfrm>
            <a:off x="3924815" y="1471785"/>
            <a:ext cx="1294371" cy="139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9443" y="3243385"/>
          <a:ext cx="6985115" cy="10931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54070"/>
                <a:gridCol w="1662143"/>
                <a:gridCol w="1847147"/>
                <a:gridCol w="1921755"/>
              </a:tblGrid>
              <a:tr h="364375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Did</a:t>
                      </a:r>
                      <a:r>
                        <a:rPr lang="en-US" b="0" baseline="0" dirty="0" smtClean="0"/>
                        <a:t> Advance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Did Play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Hide Controls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Seek to</a:t>
                      </a:r>
                      <a:endParaRPr lang="en-US" b="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dirty="0" smtClean="0"/>
                        <a:t>Did Set</a:t>
                      </a:r>
                      <a:r>
                        <a:rPr lang="en-US" baseline="0" dirty="0" smtClean="0"/>
                        <a:t> Still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Ready to 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Slider Begin</a:t>
                      </a:r>
                      <a:endParaRPr lang="en-US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dirty="0" smtClean="0"/>
                        <a:t>Cue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</a:t>
                      </a:r>
                      <a:r>
                        <a:rPr lang="en-US" baseline="0" dirty="0" smtClean="0"/>
                        <a:t>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Rendition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96739" y="1198958"/>
            <a:ext cx="3547261" cy="3272908"/>
          </a:xfrm>
        </p:spPr>
        <p:txBody>
          <a:bodyPr/>
          <a:lstStyle/>
          <a:p>
            <a:r>
              <a:rPr lang="en-US" dirty="0" smtClean="0"/>
              <a:t>Use the Event Emitter to listen to and emit events</a:t>
            </a:r>
          </a:p>
          <a:p>
            <a:r>
              <a:rPr lang="en-US" dirty="0" smtClean="0"/>
              <a:t>Can also Request/Respond</a:t>
            </a:r>
          </a:p>
          <a:p>
            <a:r>
              <a:rPr lang="en-US" dirty="0" smtClean="0"/>
              <a:t>Events can be stopped / prevented</a:t>
            </a:r>
          </a:p>
          <a:p>
            <a:r>
              <a:rPr lang="en-US" dirty="0" smtClean="0"/>
              <a:t>Events have properties!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triped Right Arrow 65"/>
          <p:cNvSpPr/>
          <p:nvPr/>
        </p:nvSpPr>
        <p:spPr>
          <a:xfrm>
            <a:off x="968427" y="1004180"/>
            <a:ext cx="2175420" cy="585134"/>
          </a:xfrm>
          <a:prstGeom prst="stripedRightArrow">
            <a:avLst>
              <a:gd name="adj1" fmla="val 69936"/>
              <a:gd name="adj2" fmla="val 5166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>
            <a:off x="968427" y="3112837"/>
            <a:ext cx="2175420" cy="735764"/>
          </a:xfrm>
          <a:prstGeom prst="stripedRightArrow">
            <a:avLst>
              <a:gd name="adj1" fmla="val 69936"/>
              <a:gd name="adj2" fmla="val 5166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10800000">
            <a:off x="962861" y="2165170"/>
            <a:ext cx="2175420" cy="506381"/>
          </a:xfrm>
          <a:prstGeom prst="stripedRightArrow">
            <a:avLst>
              <a:gd name="adj1" fmla="val 69936"/>
              <a:gd name="adj2" fmla="val 516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riped Right Arrow 62"/>
          <p:cNvSpPr/>
          <p:nvPr/>
        </p:nvSpPr>
        <p:spPr>
          <a:xfrm rot="10800000">
            <a:off x="962861" y="4151086"/>
            <a:ext cx="2175420" cy="735764"/>
          </a:xfrm>
          <a:prstGeom prst="stripedRightArrow">
            <a:avLst>
              <a:gd name="adj1" fmla="val 69936"/>
              <a:gd name="adj2" fmla="val 516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Illustrating The Event Emitter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281" y="1125535"/>
            <a:ext cx="2867438" cy="3761316"/>
          </a:xfrm>
          <a:prstGeom prst="rect">
            <a:avLst/>
          </a:prstGeom>
        </p:spPr>
      </p:pic>
      <p:sp>
        <p:nvSpPr>
          <p:cNvPr id="50" name="Right Brace 49"/>
          <p:cNvSpPr/>
          <p:nvPr/>
        </p:nvSpPr>
        <p:spPr>
          <a:xfrm>
            <a:off x="6005719" y="1125535"/>
            <a:ext cx="280098" cy="1570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>
            <a:off x="6005719" y="2139941"/>
            <a:ext cx="280098" cy="17410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/>
          <p:cNvSpPr/>
          <p:nvPr/>
        </p:nvSpPr>
        <p:spPr>
          <a:xfrm>
            <a:off x="6005719" y="4348160"/>
            <a:ext cx="280098" cy="4124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311458" y="1033508"/>
            <a:ext cx="13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 Bar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11458" y="2841165"/>
            <a:ext cx="1203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View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07588" y="4385126"/>
            <a:ext cx="94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47143" y="4262015"/>
            <a:ext cx="1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Emits Play Pause Skip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5829" y="3229425"/>
            <a:ext cx="1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Listens for </a:t>
            </a:r>
          </a:p>
          <a:p>
            <a:pPr algn="r"/>
            <a:r>
              <a:rPr lang="en-US" sz="1200" dirty="0" smtClean="0"/>
              <a:t>Play Pause Skip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535829" y="2278440"/>
            <a:ext cx="14761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Emits Progress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182914" y="1125535"/>
            <a:ext cx="182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Listens for Progress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 rot="16200000">
            <a:off x="-1194643" y="2729346"/>
            <a:ext cx="3853343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Emitter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 with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7" y="1198958"/>
            <a:ext cx="4264705" cy="3272908"/>
          </a:xfrm>
        </p:spPr>
        <p:txBody>
          <a:bodyPr/>
          <a:lstStyle/>
          <a:p>
            <a:r>
              <a:rPr lang="en-US" dirty="0" smtClean="0"/>
              <a:t>Custom Controls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Showing a loading indicator when buffering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Let the user know that an Ad is going to play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other common workflows?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Screenshot_5_1_13_2_21_PM.png"/>
          <p:cNvPicPr>
            <a:picLocks noGrp="1" noChangeAspect="1"/>
          </p:cNvPicPr>
          <p:nvPr>
            <p:ph idx="10"/>
          </p:nvPr>
        </p:nvPicPr>
        <p:blipFill>
          <a:blip r:embed="rId2">
            <a:clrChange>
              <a:clrFrom>
                <a:srgbClr val="E3E1E2"/>
              </a:clrFrom>
              <a:clrTo>
                <a:srgbClr val="E3E1E2">
                  <a:alpha val="0"/>
                </a:srgbClr>
              </a:clrTo>
            </a:clrChange>
          </a:blip>
          <a:srcRect t="-2213" b="-2213"/>
          <a:stretch>
            <a:fillRect/>
          </a:stretch>
        </p:blipFill>
        <p:spPr>
          <a:xfrm>
            <a:off x="5111326" y="1198958"/>
            <a:ext cx="3219873" cy="2547923"/>
          </a:xfr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>
            <a:fillRect/>
          </a:stretch>
        </p:blipFill>
        <p:spPr bwMode="auto">
          <a:xfrm>
            <a:off x="6472072" y="973138"/>
            <a:ext cx="1294371" cy="139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building blocks for integrating with the Brightcove SDK</a:t>
            </a:r>
          </a:p>
          <a:p>
            <a:endParaRPr lang="en-US" dirty="0" smtClean="0"/>
          </a:p>
          <a:p>
            <a:r>
              <a:rPr lang="en-US" dirty="0" err="1" smtClean="0"/>
              <a:t>BrightcoveVideoView</a:t>
            </a:r>
            <a:r>
              <a:rPr lang="en-US" dirty="0" smtClean="0"/>
              <a:t> is a component</a:t>
            </a:r>
          </a:p>
          <a:p>
            <a:r>
              <a:rPr lang="en-US" dirty="0" smtClean="0"/>
              <a:t>Analytics is a component</a:t>
            </a:r>
          </a:p>
          <a:p>
            <a:r>
              <a:rPr lang="en-US" dirty="0" smtClean="0"/>
              <a:t>Catalog is a component</a:t>
            </a:r>
          </a:p>
          <a:p>
            <a:endParaRPr lang="en-US" dirty="0" smtClean="0"/>
          </a:p>
          <a:p>
            <a:r>
              <a:rPr lang="en-US" dirty="0" smtClean="0"/>
              <a:t>Plug-ins are components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1416" y="1198958"/>
            <a:ext cx="2662094" cy="305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Component is easy!</a:t>
            </a:r>
          </a:p>
          <a:p>
            <a:pPr lvl="1"/>
            <a:r>
              <a:rPr lang="en-US" dirty="0" smtClean="0"/>
              <a:t>Extend </a:t>
            </a:r>
            <a:r>
              <a:rPr lang="en-US" dirty="0" err="1" smtClean="0"/>
              <a:t>AbstractComponent</a:t>
            </a:r>
            <a:endParaRPr lang="en-US" dirty="0" smtClean="0"/>
          </a:p>
          <a:p>
            <a:pPr lvl="1"/>
            <a:r>
              <a:rPr lang="en-US" dirty="0" smtClean="0"/>
              <a:t>Set up the </a:t>
            </a:r>
            <a:r>
              <a:rPr lang="en-US" u="sng" dirty="0" smtClean="0"/>
              <a:t>annotations</a:t>
            </a:r>
            <a:r>
              <a:rPr lang="en-US" dirty="0" smtClean="0"/>
              <a:t> to describe what the component can Emit and </a:t>
            </a:r>
            <a:r>
              <a:rPr lang="en-US" dirty="0" err="1" smtClean="0"/>
              <a:t>ListenFor</a:t>
            </a:r>
            <a:endParaRPr lang="en-US" dirty="0" smtClean="0"/>
          </a:p>
          <a:p>
            <a:pPr lvl="1"/>
            <a:r>
              <a:rPr lang="en-US" dirty="0" smtClean="0"/>
              <a:t>Call super</a:t>
            </a:r>
          </a:p>
          <a:p>
            <a:r>
              <a:rPr lang="en-US" dirty="0" smtClean="0"/>
              <a:t>Listen to events, emit events as your component is designed to do</a:t>
            </a:r>
          </a:p>
          <a:p>
            <a:endParaRPr lang="en-US" dirty="0" smtClean="0"/>
          </a:p>
          <a:p>
            <a:r>
              <a:rPr lang="en-US" dirty="0" smtClean="0"/>
              <a:t>Visual vs. Non-visual Components</a:t>
            </a:r>
          </a:p>
        </p:txBody>
      </p:sp>
      <p:pic>
        <p:nvPicPr>
          <p:cNvPr id="5" name="Content Placeholder 4" descr="Screenshot_5_12_13_5_34_PM-2.png"/>
          <p:cNvPicPr>
            <a:picLocks noGrp="1" noChangeAspect="1"/>
          </p:cNvPicPr>
          <p:nvPr>
            <p:ph idx="10"/>
          </p:nvPr>
        </p:nvPicPr>
        <p:blipFill>
          <a:blip r:embed="rId2"/>
          <a:srcRect t="-34471" b="-34471"/>
          <a:stretch>
            <a:fillRect/>
          </a:stretch>
        </p:blipFill>
        <p:spPr>
          <a:xfrm>
            <a:off x="4574298" y="517205"/>
            <a:ext cx="4136054" cy="327290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r>
              <a:rPr lang="en-US" dirty="0" smtClean="0"/>
              <a:t>Tom </a:t>
            </a:r>
            <a:r>
              <a:rPr lang="en-US" dirty="0" err="1" smtClean="0"/>
              <a:t>abbott</a:t>
            </a:r>
            <a:r>
              <a:rPr lang="en-US" dirty="0" smtClean="0"/>
              <a:t>, developer evangelist</a:t>
            </a:r>
            <a:endParaRPr lang="en-US" dirty="0"/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Building Native Experiences with the Video Cloud Player SDK for Android</a:t>
            </a:r>
            <a:endParaRPr dirty="0">
              <a:latin typeface="Arial" charset="0"/>
              <a:ea typeface="ＭＳ Ｐゴシック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00000">
            <a:off x="-988204" y="3053054"/>
            <a:ext cx="2762554" cy="229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2521551"/>
            <a:ext cx="4172492" cy="1950313"/>
          </a:xfrm>
        </p:spPr>
        <p:txBody>
          <a:bodyPr/>
          <a:lstStyle/>
          <a:p>
            <a:r>
              <a:rPr lang="en-US" dirty="0" smtClean="0"/>
              <a:t>A component that delegates communication between SDKs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574298" y="2521551"/>
            <a:ext cx="4136054" cy="1950314"/>
          </a:xfrm>
        </p:spPr>
        <p:txBody>
          <a:bodyPr/>
          <a:lstStyle/>
          <a:p>
            <a:r>
              <a:rPr lang="en-US" dirty="0" smtClean="0"/>
              <a:t>Brightcove SDK and 3</a:t>
            </a:r>
            <a:r>
              <a:rPr lang="en-US" baseline="30000" dirty="0" smtClean="0"/>
              <a:t>rd</a:t>
            </a:r>
            <a:r>
              <a:rPr lang="en-US" dirty="0" smtClean="0"/>
              <a:t> Party SDK are unaware of each other</a:t>
            </a:r>
            <a:endParaRPr lang="en-US" dirty="0"/>
          </a:p>
        </p:txBody>
      </p:sp>
      <p:grpSp>
        <p:nvGrpSpPr>
          <p:cNvPr id="5" name="Group 18"/>
          <p:cNvGrpSpPr/>
          <p:nvPr/>
        </p:nvGrpSpPr>
        <p:grpSpPr>
          <a:xfrm>
            <a:off x="587599" y="1130938"/>
            <a:ext cx="7973398" cy="1001637"/>
            <a:chOff x="476805" y="3470229"/>
            <a:chExt cx="7973398" cy="1001637"/>
          </a:xfrm>
        </p:grpSpPr>
        <p:grpSp>
          <p:nvGrpSpPr>
            <p:cNvPr id="8" name="Group 15"/>
            <p:cNvGrpSpPr/>
            <p:nvPr/>
          </p:nvGrpSpPr>
          <p:grpSpPr>
            <a:xfrm>
              <a:off x="476805" y="3470229"/>
              <a:ext cx="2140363" cy="1001637"/>
              <a:chOff x="674166" y="1479412"/>
              <a:chExt cx="2140363" cy="100163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74166" y="1479412"/>
                <a:ext cx="2140363" cy="100163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/>
                  <a:t>Brightcove </a:t>
                </a:r>
              </a:p>
              <a:p>
                <a:r>
                  <a:rPr lang="en-US" b="1" dirty="0" smtClean="0"/>
                  <a:t>Video Cloud </a:t>
                </a:r>
              </a:p>
              <a:p>
                <a:r>
                  <a:rPr lang="en-US" b="1" dirty="0" smtClean="0"/>
                  <a:t>SDK</a:t>
                </a:r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endParaRPr lang="en-US" b="1" dirty="0"/>
              </a:p>
            </p:txBody>
          </p:sp>
          <p:pic>
            <p:nvPicPr>
              <p:cNvPr id="7" name="Picture 6" descr="ic_launch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2652" y="1662435"/>
                <a:ext cx="635591" cy="635591"/>
              </a:xfrm>
              <a:prstGeom prst="rect">
                <a:avLst/>
              </a:prstGeom>
            </p:spPr>
          </p:pic>
        </p:grpSp>
        <p:grpSp>
          <p:nvGrpSpPr>
            <p:cNvPr id="9" name="Group 11"/>
            <p:cNvGrpSpPr/>
            <p:nvPr/>
          </p:nvGrpSpPr>
          <p:grpSpPr>
            <a:xfrm>
              <a:off x="3957950" y="3785828"/>
              <a:ext cx="1232695" cy="370438"/>
              <a:chOff x="4751389" y="3391523"/>
              <a:chExt cx="1232695" cy="37043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751389" y="3391523"/>
                <a:ext cx="1232695" cy="37043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Plug-in</a:t>
                </a:r>
                <a:endParaRPr lang="en-US" b="1" dirty="0"/>
              </a:p>
            </p:txBody>
          </p:sp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613646" y="3391523"/>
                <a:ext cx="370438" cy="370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3" name="Rounded Rectangle 12"/>
            <p:cNvSpPr/>
            <p:nvPr/>
          </p:nvSpPr>
          <p:spPr>
            <a:xfrm>
              <a:off x="6309840" y="3628029"/>
              <a:ext cx="2140363" cy="68603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r>
                <a:rPr lang="en-US" b="1" baseline="30000" dirty="0" smtClean="0"/>
                <a:t>rd</a:t>
              </a:r>
              <a:r>
                <a:rPr lang="en-US" b="1" dirty="0" smtClean="0"/>
                <a:t> Party SDK</a:t>
              </a:r>
              <a:endParaRPr lang="en-US" b="1" dirty="0"/>
            </a:p>
          </p:txBody>
        </p:sp>
        <p:cxnSp>
          <p:nvCxnSpPr>
            <p:cNvPr id="15" name="Straight Arrow Connector 14"/>
            <p:cNvCxnSpPr>
              <a:stCxn id="6" idx="3"/>
              <a:endCxn id="10" idx="1"/>
            </p:cNvCxnSpPr>
            <p:nvPr/>
          </p:nvCxnSpPr>
          <p:spPr>
            <a:xfrm flipV="1">
              <a:off x="2617168" y="3971047"/>
              <a:ext cx="134078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</p:cNvCxnSpPr>
            <p:nvPr/>
          </p:nvCxnSpPr>
          <p:spPr>
            <a:xfrm>
              <a:off x="5190645" y="3971047"/>
              <a:ext cx="1119195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4939" y="4172395"/>
            <a:ext cx="1776042" cy="4601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t="29751" r="20105" b="28779"/>
          <a:stretch/>
        </p:blipFill>
        <p:spPr>
          <a:xfrm>
            <a:off x="3422992" y="3364251"/>
            <a:ext cx="2302612" cy="8081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678" b="40864"/>
          <a:stretch/>
        </p:blipFill>
        <p:spPr>
          <a:xfrm>
            <a:off x="4741416" y="4274558"/>
            <a:ext cx="1968375" cy="3946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599" y="3546088"/>
            <a:ext cx="1950241" cy="4656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0634" y="3481064"/>
            <a:ext cx="2264001" cy="5961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Videos from Video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Catalog!</a:t>
            </a:r>
          </a:p>
          <a:p>
            <a:r>
              <a:rPr lang="en-US" dirty="0" smtClean="0"/>
              <a:t>Highly optimized to minimize traffic</a:t>
            </a:r>
          </a:p>
          <a:p>
            <a:endParaRPr lang="en-US" dirty="0" smtClean="0"/>
          </a:p>
          <a:p>
            <a:r>
              <a:rPr lang="en-US" dirty="0" smtClean="0"/>
              <a:t>Can retrieve videos or playlist by ID or Reference ID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Screenshot_5_13_13_2_33_PM.png"/>
          <p:cNvPicPr>
            <a:picLocks noGrp="1" noChangeAspect="1"/>
          </p:cNvPicPr>
          <p:nvPr>
            <p:ph idx="10"/>
          </p:nvPr>
        </p:nvPicPr>
        <p:blipFill>
          <a:blip r:embed="rId2"/>
          <a:srcRect t="-34162" b="-34162"/>
          <a:stretch>
            <a:fillRect/>
          </a:stretch>
        </p:blipFill>
        <p:spPr>
          <a:xfrm>
            <a:off x="4574298" y="535883"/>
            <a:ext cx="4136054" cy="327290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Code Demo Time</a:t>
            </a:r>
            <a:endParaRPr dirty="0"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2776" y="2638420"/>
            <a:ext cx="6521025" cy="1391708"/>
          </a:xfrm>
        </p:spPr>
        <p:txBody>
          <a:bodyPr/>
          <a:lstStyle/>
          <a:p>
            <a:pPr marL="0" indent="0" defTabSz="407972" eaLnBrk="1" hangingPunct="1">
              <a:spcBef>
                <a:spcPts val="0"/>
              </a:spcBef>
              <a:buFont typeface="Arial"/>
              <a:buNone/>
              <a:defRPr/>
            </a:pPr>
            <a:r>
              <a:rPr lang="en-US" dirty="0" smtClean="0"/>
              <a:t>As ray </a:t>
            </a:r>
            <a:r>
              <a:rPr lang="en-US" dirty="0" err="1" smtClean="0"/>
              <a:t>arnold</a:t>
            </a:r>
            <a:r>
              <a:rPr lang="en-US" dirty="0" smtClean="0"/>
              <a:t> says… ‘hold on to your butts’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call 911!</a:t>
            </a:r>
          </a:p>
          <a:p>
            <a:endParaRPr lang="en-US" dirty="0" smtClean="0"/>
          </a:p>
          <a:p>
            <a:r>
              <a:rPr lang="en-US" dirty="0" err="1" smtClean="0"/>
              <a:t>EventLogger</a:t>
            </a:r>
            <a:endParaRPr lang="en-US" dirty="0" smtClean="0"/>
          </a:p>
          <a:p>
            <a:pPr lvl="1"/>
            <a:r>
              <a:rPr lang="en-US" dirty="0" smtClean="0"/>
              <a:t>SOURCE_NOT_PLAYABLE</a:t>
            </a:r>
          </a:p>
          <a:p>
            <a:pPr lvl="1"/>
            <a:r>
              <a:rPr lang="en-US" dirty="0" smtClean="0"/>
              <a:t>SOURCE_NOT_FOUND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Android Debugging</a:t>
            </a:r>
          </a:p>
          <a:p>
            <a:pPr lvl="1"/>
            <a:r>
              <a:rPr lang="en-US" dirty="0" smtClean="0">
                <a:hlinkClick r:id="rId2"/>
              </a:rPr>
              <a:t>http://developer.android.com/tools/debugging/index.html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(0) //Thanks!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7" y="1198958"/>
            <a:ext cx="6520637" cy="3272908"/>
          </a:xfrm>
        </p:spPr>
        <p:txBody>
          <a:bodyPr/>
          <a:lstStyle/>
          <a:p>
            <a:r>
              <a:rPr lang="en-US" sz="1800" dirty="0" smtClean="0"/>
              <a:t>Questions?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Keep in touch!</a:t>
            </a:r>
          </a:p>
          <a:p>
            <a:pPr lvl="1"/>
            <a:r>
              <a:rPr lang="en-US" sz="1800" dirty="0" smtClean="0"/>
              <a:t>@</a:t>
            </a:r>
            <a:r>
              <a:rPr lang="en-US" sz="1800" dirty="0" err="1" smtClean="0"/>
              <a:t>omgitstom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2"/>
              </a:rPr>
              <a:t>tabbott@brightcove.com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 smtClean="0"/>
              <a:t>Brightcove Developers Group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 Slide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9238" y="1447030"/>
            <a:ext cx="1773290" cy="370438"/>
            <a:chOff x="249238" y="1447030"/>
            <a:chExt cx="1773290" cy="370438"/>
          </a:xfrm>
        </p:grpSpPr>
        <p:sp>
          <p:nvSpPr>
            <p:cNvPr id="7" name="Rounded Rectangle 6"/>
            <p:cNvSpPr/>
            <p:nvPr/>
          </p:nvSpPr>
          <p:spPr>
            <a:xfrm>
              <a:off x="249238" y="1447030"/>
              <a:ext cx="1773290" cy="3704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DoubleClick</a:t>
              </a:r>
              <a:endParaRPr lang="en-US" dirty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2090" y="1447030"/>
              <a:ext cx="370438" cy="37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/>
          <p:cNvGrpSpPr/>
          <p:nvPr/>
        </p:nvGrpSpPr>
        <p:grpSpPr>
          <a:xfrm>
            <a:off x="249239" y="3576742"/>
            <a:ext cx="1773290" cy="370438"/>
            <a:chOff x="249239" y="3718769"/>
            <a:chExt cx="1773290" cy="370438"/>
          </a:xfrm>
        </p:grpSpPr>
        <p:sp>
          <p:nvSpPr>
            <p:cNvPr id="9" name="Rounded Rectangle 8"/>
            <p:cNvSpPr/>
            <p:nvPr/>
          </p:nvSpPr>
          <p:spPr>
            <a:xfrm>
              <a:off x="249239" y="3718769"/>
              <a:ext cx="1773290" cy="3704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Omniture</a:t>
              </a:r>
              <a:endParaRPr lang="en-U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2091" y="3718769"/>
              <a:ext cx="370438" cy="37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Group 10"/>
          <p:cNvGrpSpPr/>
          <p:nvPr/>
        </p:nvGrpSpPr>
        <p:grpSpPr>
          <a:xfrm>
            <a:off x="249239" y="4286647"/>
            <a:ext cx="1773291" cy="370438"/>
            <a:chOff x="249238" y="4286647"/>
            <a:chExt cx="1773290" cy="370438"/>
          </a:xfrm>
        </p:grpSpPr>
        <p:sp>
          <p:nvSpPr>
            <p:cNvPr id="12" name="Rounded Rectangle 11"/>
            <p:cNvSpPr/>
            <p:nvPr/>
          </p:nvSpPr>
          <p:spPr>
            <a:xfrm>
              <a:off x="249238" y="4286647"/>
              <a:ext cx="1773290" cy="3704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HLS</a:t>
              </a:r>
              <a:endParaRPr lang="en-US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2090" y="4286647"/>
              <a:ext cx="370438" cy="37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Rounded Rectangle 13"/>
          <p:cNvSpPr/>
          <p:nvPr/>
        </p:nvSpPr>
        <p:spPr>
          <a:xfrm>
            <a:off x="2483426" y="973138"/>
            <a:ext cx="3322636" cy="17404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Brightcove </a:t>
            </a:r>
          </a:p>
          <a:p>
            <a:r>
              <a:rPr lang="en-US" sz="2400" b="1" dirty="0" smtClean="0"/>
              <a:t>Video Cloud SDK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15" name="Picture 14" descr="ic_launch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605" y="996658"/>
            <a:ext cx="635591" cy="63559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49238" y="2156934"/>
            <a:ext cx="1773291" cy="370438"/>
            <a:chOff x="249238" y="4286647"/>
            <a:chExt cx="1773290" cy="370438"/>
          </a:xfrm>
        </p:grpSpPr>
        <p:sp>
          <p:nvSpPr>
            <p:cNvPr id="17" name="Rounded Rectangle 16"/>
            <p:cNvSpPr/>
            <p:nvPr/>
          </p:nvSpPr>
          <p:spPr>
            <a:xfrm>
              <a:off x="249238" y="4286647"/>
              <a:ext cx="1773290" cy="3704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Freewheel</a:t>
              </a:r>
              <a:endParaRPr lang="en-US" dirty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2090" y="4286647"/>
              <a:ext cx="370438" cy="37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249238" y="2866838"/>
            <a:ext cx="1773291" cy="370438"/>
            <a:chOff x="249238" y="4286647"/>
            <a:chExt cx="1773290" cy="370438"/>
          </a:xfrm>
        </p:grpSpPr>
        <p:sp>
          <p:nvSpPr>
            <p:cNvPr id="20" name="Rounded Rectangle 19"/>
            <p:cNvSpPr/>
            <p:nvPr/>
          </p:nvSpPr>
          <p:spPr>
            <a:xfrm>
              <a:off x="249238" y="4286647"/>
              <a:ext cx="1773290" cy="3704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Widevine</a:t>
              </a:r>
              <a:endParaRPr lang="en-US" dirty="0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2090" y="4286647"/>
              <a:ext cx="370438" cy="37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your Video Content on Mobile isn’t easy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keeps developers up at night?</a:t>
            </a:r>
          </a:p>
          <a:p>
            <a:pPr lvl="1"/>
            <a:r>
              <a:rPr lang="en-US" dirty="0" smtClean="0"/>
              <a:t>Fragmentation of adaptive streaming support</a:t>
            </a:r>
          </a:p>
          <a:p>
            <a:pPr lvl="1"/>
            <a:r>
              <a:rPr lang="en-US" dirty="0" smtClean="0"/>
              <a:t>Fragmented Pre-buffering support</a:t>
            </a:r>
          </a:p>
          <a:p>
            <a:pPr lvl="1"/>
            <a:r>
              <a:rPr lang="en-US" dirty="0" smtClean="0"/>
              <a:t>Monetizing with ads</a:t>
            </a:r>
          </a:p>
          <a:p>
            <a:pPr lvl="1"/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End user experience</a:t>
            </a:r>
          </a:p>
          <a:p>
            <a:r>
              <a:rPr lang="en-US" dirty="0" smtClean="0"/>
              <a:t>Content providers don’t have it easy either…</a:t>
            </a:r>
          </a:p>
          <a:p>
            <a:pPr lvl="1"/>
            <a:r>
              <a:rPr lang="en-US" dirty="0" smtClean="0"/>
              <a:t>Content is king</a:t>
            </a:r>
          </a:p>
          <a:p>
            <a:pPr lvl="1"/>
            <a:r>
              <a:rPr lang="en-US" dirty="0" smtClean="0"/>
              <a:t>Smaller screens</a:t>
            </a:r>
          </a:p>
          <a:p>
            <a:pPr lvl="1"/>
            <a:r>
              <a:rPr lang="en-US" dirty="0" smtClean="0"/>
              <a:t>Diversity in screens</a:t>
            </a:r>
          </a:p>
          <a:p>
            <a:pPr lvl="1"/>
            <a:r>
              <a:rPr lang="en-US" dirty="0" smtClean="0"/>
              <a:t>Videos must look good on all connection types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4298" y="1198958"/>
            <a:ext cx="4136054" cy="275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1132" y="2363461"/>
            <a:ext cx="2416427" cy="241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vs. HTML5 - Why Native?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streaming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Tooling Support</a:t>
            </a:r>
          </a:p>
          <a:p>
            <a:r>
              <a:rPr lang="en-US" dirty="0" smtClean="0"/>
              <a:t>DRM</a:t>
            </a:r>
          </a:p>
          <a:p>
            <a:endParaRPr lang="en-US" dirty="0" smtClean="0"/>
          </a:p>
          <a:p>
            <a:r>
              <a:rPr lang="en-US" dirty="0" smtClean="0"/>
              <a:t>HTML5 Video is incomplete..</a:t>
            </a:r>
          </a:p>
          <a:p>
            <a:pPr lvl="1"/>
            <a:r>
              <a:rPr lang="en-US" dirty="0" smtClean="0"/>
              <a:t>No DRM</a:t>
            </a:r>
          </a:p>
          <a:p>
            <a:pPr lvl="1"/>
            <a:r>
              <a:rPr lang="en-US" dirty="0" smtClean="0"/>
              <a:t>Spotty adaptive streaming</a:t>
            </a:r>
          </a:p>
          <a:p>
            <a:pPr lvl="1"/>
            <a:r>
              <a:rPr lang="en-US" dirty="0" smtClean="0"/>
              <a:t>No accessibility spec</a:t>
            </a:r>
          </a:p>
          <a:p>
            <a:pPr lvl="1"/>
            <a:r>
              <a:rPr lang="en-US" dirty="0" smtClean="0"/>
              <a:t>Spotty support for media formats</a:t>
            </a:r>
          </a:p>
          <a:p>
            <a:pPr lvl="1"/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6511" y="758215"/>
            <a:ext cx="5345776" cy="400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00170" y="4287200"/>
            <a:ext cx="30843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Source: http://www.icapps.com/wp-content/uploads/2012/06/04-HTML5-vs-Native.pdf</a:t>
            </a:r>
            <a:endParaRPr lang="en-US" sz="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Video Cloud SDKs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978406"/>
              </p:ext>
            </p:extLst>
          </p:nvPr>
        </p:nvGraphicFramePr>
        <p:xfrm>
          <a:off x="341443" y="1123549"/>
          <a:ext cx="8461114" cy="327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SDKs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7" y="1198958"/>
            <a:ext cx="8588965" cy="32729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Status</a:t>
            </a:r>
          </a:p>
          <a:p>
            <a:pPr lvl="1"/>
            <a:r>
              <a:rPr lang="en-US" sz="1800" dirty="0" smtClean="0"/>
              <a:t>SDKs and plugins are in limited commercial availability</a:t>
            </a:r>
          </a:p>
          <a:p>
            <a:pPr lvl="1"/>
            <a:r>
              <a:rPr lang="en-US" sz="1800" dirty="0"/>
              <a:t>Includes plugins for advertising, analytics, </a:t>
            </a:r>
            <a:r>
              <a:rPr lang="en-US" sz="1800" dirty="0" smtClean="0"/>
              <a:t>and Widevine, HLS support</a:t>
            </a:r>
          </a:p>
          <a:p>
            <a:pPr indent="0">
              <a:buNone/>
            </a:pP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Significant update planned for August</a:t>
            </a:r>
          </a:p>
          <a:p>
            <a:pPr lvl="1"/>
            <a:r>
              <a:rPr lang="en-US" sz="1800" dirty="0" smtClean="0"/>
              <a:t>Pre-release program planned for July</a:t>
            </a:r>
          </a:p>
          <a:p>
            <a:pPr lvl="1"/>
            <a:r>
              <a:rPr lang="en-US" sz="1800" dirty="0" smtClean="0"/>
              <a:t>Contact your account manager if interested</a:t>
            </a:r>
          </a:p>
        </p:txBody>
      </p:sp>
    </p:spTree>
    <p:extLst>
      <p:ext uri="{BB962C8B-B14F-4D97-AF65-F5344CB8AC3E}">
        <p14:creationId xmlns:p14="http://schemas.microsoft.com/office/powerpoint/2010/main" val="332371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Available in Android for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android.media</a:t>
            </a:r>
            <a:r>
              <a:rPr lang="en-US" dirty="0" smtClean="0"/>
              <a:t>.*</a:t>
            </a:r>
          </a:p>
          <a:p>
            <a:r>
              <a:rPr lang="en-US" dirty="0" err="1" smtClean="0"/>
              <a:t>MediaPlayer</a:t>
            </a:r>
            <a:r>
              <a:rPr lang="en-US" dirty="0" smtClean="0"/>
              <a:t>, </a:t>
            </a:r>
            <a:r>
              <a:rPr lang="en-US" dirty="0" err="1" smtClean="0"/>
              <a:t>MediaController</a:t>
            </a:r>
            <a:r>
              <a:rPr lang="en-US" dirty="0" smtClean="0"/>
              <a:t>, </a:t>
            </a:r>
            <a:r>
              <a:rPr lang="en-US" dirty="0" err="1" smtClean="0"/>
              <a:t>VideoView</a:t>
            </a:r>
            <a:endParaRPr lang="en-US" dirty="0" smtClean="0"/>
          </a:p>
          <a:p>
            <a:r>
              <a:rPr lang="en-US" dirty="0" smtClean="0"/>
              <a:t>Supports</a:t>
            </a:r>
          </a:p>
          <a:p>
            <a:pPr lvl="1"/>
            <a:r>
              <a:rPr lang="en-US" dirty="0" smtClean="0"/>
              <a:t>Online/Offline</a:t>
            </a:r>
          </a:p>
          <a:p>
            <a:pPr lvl="1"/>
            <a:r>
              <a:rPr lang="en-US" dirty="0" smtClean="0"/>
              <a:t>H.263/4, MPEG-4, VP8</a:t>
            </a:r>
          </a:p>
          <a:p>
            <a:r>
              <a:rPr lang="en-US" dirty="0" smtClean="0"/>
              <a:t>State-based</a:t>
            </a:r>
          </a:p>
          <a:p>
            <a:pPr lvl="1"/>
            <a:r>
              <a:rPr lang="en-US" dirty="0" smtClean="0"/>
              <a:t>Prepared</a:t>
            </a:r>
          </a:p>
          <a:p>
            <a:pPr lvl="1"/>
            <a:r>
              <a:rPr lang="en-US" dirty="0" smtClean="0"/>
              <a:t>Completed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Initialized</a:t>
            </a:r>
          </a:p>
          <a:p>
            <a:pPr lvl="1"/>
            <a:r>
              <a:rPr lang="en-US" dirty="0" smtClean="0"/>
              <a:t>Started, Paused Stopped..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Supports cool features</a:t>
            </a:r>
          </a:p>
          <a:p>
            <a:pPr lvl="1"/>
            <a:r>
              <a:rPr lang="en-US" dirty="0" smtClean="0"/>
              <a:t>Wake Locks</a:t>
            </a:r>
          </a:p>
          <a:p>
            <a:pPr lvl="1"/>
            <a:r>
              <a:rPr lang="en-US" dirty="0" smtClean="0"/>
              <a:t>Wi-Fi Locks</a:t>
            </a:r>
          </a:p>
          <a:p>
            <a:pPr lvl="1"/>
            <a:r>
              <a:rPr lang="en-US" dirty="0" smtClean="0"/>
              <a:t>Timed Text</a:t>
            </a:r>
          </a:p>
          <a:p>
            <a:pPr lvl="1"/>
            <a:r>
              <a:rPr lang="en-US" dirty="0" smtClean="0"/>
              <a:t>Media Routing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Why is any of this important – Doesn’t Brightcove have their own SDK?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Video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55586" y="3609350"/>
            <a:ext cx="5832829" cy="728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Unix</a:t>
            </a:r>
          </a:p>
          <a:p>
            <a:r>
              <a:rPr lang="en-US" b="1" dirty="0" smtClean="0"/>
              <a:t>Kernel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655586" y="2881182"/>
            <a:ext cx="5832829" cy="728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Libraries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55586" y="1843581"/>
            <a:ext cx="5832829" cy="1037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Application</a:t>
            </a:r>
          </a:p>
          <a:p>
            <a:r>
              <a:rPr lang="en-US" b="1" dirty="0" smtClean="0"/>
              <a:t>Framework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655586" y="1115414"/>
            <a:ext cx="5832829" cy="728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Apps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73778" y="3747106"/>
            <a:ext cx="834880" cy="452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</a:t>
            </a:r>
          </a:p>
          <a:p>
            <a:pPr algn="ctr"/>
            <a:r>
              <a:rPr lang="en-US" sz="1200" dirty="0" smtClean="0"/>
              <a:t>Drivers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204435" y="3747106"/>
            <a:ext cx="834880" cy="452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Audio</a:t>
            </a:r>
          </a:p>
          <a:p>
            <a:pPr algn="ctr"/>
            <a:r>
              <a:rPr lang="en-US" sz="1200" dirty="0" smtClean="0"/>
              <a:t>Drivers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335092" y="3747106"/>
            <a:ext cx="834880" cy="452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</a:p>
          <a:p>
            <a:pPr algn="ctr"/>
            <a:r>
              <a:rPr lang="en-US" sz="1200" dirty="0" smtClean="0"/>
              <a:t>Drivers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465750" y="3747106"/>
            <a:ext cx="834880" cy="452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</a:p>
          <a:p>
            <a:pPr algn="ctr"/>
            <a:r>
              <a:rPr lang="en-US" sz="1200" dirty="0" smtClean="0"/>
              <a:t>Drivers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073778" y="3018938"/>
            <a:ext cx="834880" cy="4526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libmedia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020369" y="3018938"/>
            <a:ext cx="1822627" cy="4526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libmediaplayerservice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948824" y="3018938"/>
            <a:ext cx="1351806" cy="4526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libmediaplayer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073779" y="1981338"/>
            <a:ext cx="1069481" cy="452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MediaPlayer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3073778" y="1253170"/>
            <a:ext cx="1035248" cy="4526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YouTube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4434752" y="1253170"/>
            <a:ext cx="1504904" cy="4526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Washington Post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6265382" y="1253170"/>
            <a:ext cx="1035248" cy="4526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Media Player App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371476" y="1981338"/>
            <a:ext cx="1281721" cy="452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MediaExtractor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5881412" y="1981338"/>
            <a:ext cx="1419218" cy="452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MediaRecorder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2967225" y="1921230"/>
            <a:ext cx="4447693" cy="87912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</a:rPr>
              <a:t>android.media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Brightcove Android SDK 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239" y="1701516"/>
            <a:ext cx="3322636" cy="17404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Brightcove </a:t>
            </a:r>
          </a:p>
          <a:p>
            <a:r>
              <a:rPr lang="en-US" sz="2400" b="1" dirty="0" smtClean="0"/>
              <a:t>Video Cloud SDK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49239" y="2724631"/>
            <a:ext cx="3322635" cy="8819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android.media</a:t>
            </a:r>
            <a:endParaRPr lang="en-US" sz="2400" b="1" dirty="0"/>
          </a:p>
        </p:txBody>
      </p:sp>
      <p:pic>
        <p:nvPicPr>
          <p:cNvPr id="7" name="Picture 6" descr="ic_launc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18" y="1725036"/>
            <a:ext cx="635591" cy="635591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idx="10"/>
          </p:nvPr>
        </p:nvSpPr>
        <p:spPr>
          <a:xfrm>
            <a:off x="3903949" y="1198958"/>
            <a:ext cx="4806403" cy="3272908"/>
          </a:xfrm>
        </p:spPr>
        <p:txBody>
          <a:bodyPr/>
          <a:lstStyle/>
          <a:p>
            <a:r>
              <a:rPr lang="en-US" dirty="0" smtClean="0"/>
              <a:t>Built on top to enhance existing android media framework</a:t>
            </a:r>
          </a:p>
          <a:p>
            <a:r>
              <a:rPr lang="en-US" dirty="0" smtClean="0"/>
              <a:t>Similar naming convention for entry points</a:t>
            </a:r>
          </a:p>
          <a:p>
            <a:pPr lvl="1"/>
            <a:r>
              <a:rPr lang="en-US" dirty="0" err="1" smtClean="0"/>
              <a:t>VideoView</a:t>
            </a:r>
            <a:r>
              <a:rPr lang="en-US" dirty="0" smtClean="0"/>
              <a:t> vs. </a:t>
            </a:r>
            <a:r>
              <a:rPr lang="en-US" dirty="0" err="1" smtClean="0"/>
              <a:t>BrightcoveVideoView</a:t>
            </a:r>
            <a:endParaRPr lang="en-US" dirty="0" smtClean="0"/>
          </a:p>
          <a:p>
            <a:r>
              <a:rPr lang="en-US" dirty="0" smtClean="0"/>
              <a:t>Makes it simple to communicate with Video Cloud</a:t>
            </a:r>
          </a:p>
          <a:p>
            <a:endParaRPr lang="en-US" dirty="0" smtClean="0"/>
          </a:p>
          <a:p>
            <a:r>
              <a:rPr lang="en-US" dirty="0" smtClean="0"/>
              <a:t>Designed around ‘Components’ and ‘Events’</a:t>
            </a:r>
          </a:p>
          <a:p>
            <a:endParaRPr lang="en-US" dirty="0" smtClean="0"/>
          </a:p>
          <a:p>
            <a:r>
              <a:rPr lang="en-US" dirty="0" smtClean="0"/>
              <a:t>Handles the </a:t>
            </a:r>
            <a:r>
              <a:rPr lang="en-US" u="sng" dirty="0" smtClean="0"/>
              <a:t>complexities </a:t>
            </a:r>
            <a:r>
              <a:rPr lang="en-US" dirty="0" smtClean="0"/>
              <a:t>associated with native platforms</a:t>
            </a:r>
          </a:p>
          <a:p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5899" y="2770752"/>
            <a:ext cx="647351" cy="75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y2012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eaders Ligh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itles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play2012-template.pot</Template>
  <TotalTime>37298</TotalTime>
  <Words>858</Words>
  <Application>Microsoft Macintosh PowerPoint</Application>
  <PresentationFormat>On-screen Show (16:9)</PresentationFormat>
  <Paragraphs>263</Paragraphs>
  <Slides>25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play2012-template</vt:lpstr>
      <vt:lpstr>Headers Light</vt:lpstr>
      <vt:lpstr>Content</vt:lpstr>
      <vt:lpstr>1_Content</vt:lpstr>
      <vt:lpstr>Titles</vt:lpstr>
      <vt:lpstr>PowerPoint Presentation</vt:lpstr>
      <vt:lpstr>Building Native Experiences with the Video Cloud Player SDK for Android</vt:lpstr>
      <vt:lpstr>Getting your Video Content on Mobile isn’t easy</vt:lpstr>
      <vt:lpstr>Native vs. HTML5 - Why Native?</vt:lpstr>
      <vt:lpstr>Introducing Video Cloud SDKs</vt:lpstr>
      <vt:lpstr>Current State of the SDKs</vt:lpstr>
      <vt:lpstr>What is Available in Android for Video</vt:lpstr>
      <vt:lpstr>Android Video Architecture</vt:lpstr>
      <vt:lpstr>Brightcove Android SDK Architecture</vt:lpstr>
      <vt:lpstr>Highlighting Classes</vt:lpstr>
      <vt:lpstr>Plug-ins</vt:lpstr>
      <vt:lpstr>Installation</vt:lpstr>
      <vt:lpstr>Let’s get into some code - </vt:lpstr>
      <vt:lpstr>BrightcoveVideoView</vt:lpstr>
      <vt:lpstr>Events and Event Emitter</vt:lpstr>
      <vt:lpstr>Illustrating The Event Emitter</vt:lpstr>
      <vt:lpstr>Workflows with Events</vt:lpstr>
      <vt:lpstr>Components</vt:lpstr>
      <vt:lpstr>Components</vt:lpstr>
      <vt:lpstr>Plug-ins</vt:lpstr>
      <vt:lpstr>Getting Videos from Video Cloud</vt:lpstr>
      <vt:lpstr>Code Demo Time</vt:lpstr>
      <vt:lpstr>Troubleshooting</vt:lpstr>
      <vt:lpstr>exit (0) //Thanks!</vt:lpstr>
      <vt:lpstr>Scrap Slide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Placeholder</dc:title>
  <dc:creator>Brightcove</dc:creator>
  <cp:lastModifiedBy>Robert Crooks</cp:lastModifiedBy>
  <cp:revision>231</cp:revision>
  <dcterms:created xsi:type="dcterms:W3CDTF">2013-05-13T12:47:16Z</dcterms:created>
  <dcterms:modified xsi:type="dcterms:W3CDTF">2013-07-24T22:17:49Z</dcterms:modified>
</cp:coreProperties>
</file>