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284" r:id="rId1"/>
    <p:sldMasterId id="2147484268" r:id="rId2"/>
    <p:sldMasterId id="2147484259" r:id="rId3"/>
    <p:sldMasterId id="2147484376" r:id="rId4"/>
    <p:sldMasterId id="2147484281" r:id="rId5"/>
    <p:sldMasterId id="2147484387" r:id="rId6"/>
  </p:sldMasterIdLst>
  <p:notesMasterIdLst>
    <p:notesMasterId r:id="rId26"/>
  </p:notesMasterIdLst>
  <p:handoutMasterIdLst>
    <p:handoutMasterId r:id="rId27"/>
  </p:handoutMasterIdLst>
  <p:sldIdLst>
    <p:sldId id="302" r:id="rId7"/>
    <p:sldId id="284" r:id="rId8"/>
    <p:sldId id="285" r:id="rId9"/>
    <p:sldId id="286" r:id="rId10"/>
    <p:sldId id="287" r:id="rId11"/>
    <p:sldId id="303" r:id="rId12"/>
    <p:sldId id="304" r:id="rId13"/>
    <p:sldId id="291" r:id="rId14"/>
    <p:sldId id="311" r:id="rId15"/>
    <p:sldId id="312" r:id="rId16"/>
    <p:sldId id="313" r:id="rId17"/>
    <p:sldId id="314" r:id="rId18"/>
    <p:sldId id="315" r:id="rId19"/>
    <p:sldId id="316" r:id="rId20"/>
    <p:sldId id="298" r:id="rId21"/>
    <p:sldId id="310" r:id="rId22"/>
    <p:sldId id="299" r:id="rId23"/>
    <p:sldId id="300" r:id="rId24"/>
    <p:sldId id="317" r:id="rId25"/>
  </p:sldIdLst>
  <p:sldSz cx="9144000" cy="5143500" type="screen16x9"/>
  <p:notesSz cx="6858000" cy="9144000"/>
  <p:defaultTextStyle>
    <a:defPPr>
      <a:defRPr lang="en-US"/>
    </a:defPPr>
    <a:lvl1pPr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6400" indent="-166688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14388" indent="-333375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22375" indent="-500063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631950" indent="-666750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>
    <p:browse/>
    <p:sldAll/>
    <p:penClr>
      <a:schemeClr val="tx1"/>
    </p:penClr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39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BD420643-4044-5842-8536-19848CD39336}" type="datetime1">
              <a:rPr lang="en-US"/>
              <a:pPr>
                <a:defRPr/>
              </a:pPr>
              <a:t>5/21/13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4F7814BF-B78D-0C4C-9526-172B1D0F5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9648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30DFA7C1-2765-084B-B842-6532B5B94636}" type="datetime1">
              <a:rPr lang="en-US"/>
              <a:pPr>
                <a:defRPr/>
              </a:pPr>
              <a:t>5/21/13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63C09E04-3034-3A4E-B7B5-069125891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0420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397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4810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223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9636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206322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47587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88851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30116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151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03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063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u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52179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095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nk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62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346" y="2389969"/>
            <a:ext cx="247973" cy="28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662" y="2213314"/>
            <a:ext cx="7772400" cy="605598"/>
          </a:xfrm>
        </p:spPr>
        <p:txBody>
          <a:bodyPr>
            <a:normAutofit/>
          </a:bodyPr>
          <a:lstStyle>
            <a:lvl1pPr>
              <a:defRPr sz="32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13" y="2818912"/>
            <a:ext cx="7848713" cy="284917"/>
          </a:xfrm>
        </p:spPr>
        <p:txBody>
          <a:bodyPr>
            <a:normAutofit/>
          </a:bodyPr>
          <a:lstStyle>
            <a:lvl1pPr marL="0" indent="0" algn="l">
              <a:buNone/>
              <a:defRPr sz="1100" cap="all">
                <a:solidFill>
                  <a:srgbClr val="959594"/>
                </a:solidFill>
              </a:defRPr>
            </a:lvl1pPr>
            <a:lvl2pPr marL="408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10925" y="4930724"/>
            <a:ext cx="1053885" cy="162514"/>
          </a:xfrm>
          <a:prstGeom prst="rect">
            <a:avLst/>
          </a:prstGeom>
          <a:noFill/>
          <a:ln>
            <a:noFill/>
          </a:ln>
          <a:extLst/>
        </p:spPr>
        <p:txBody>
          <a:bodyPr lIns="48253" tIns="24126" rIns="48253" bIns="24126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7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008458"/>
            <a:ext cx="8378769" cy="32729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7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10925" y="4930724"/>
            <a:ext cx="1053885" cy="162514"/>
          </a:xfrm>
          <a:prstGeom prst="rect">
            <a:avLst/>
          </a:prstGeom>
          <a:noFill/>
          <a:ln>
            <a:noFill/>
          </a:ln>
          <a:extLst/>
        </p:spPr>
        <p:txBody>
          <a:bodyPr lIns="48253" tIns="24126" rIns="48253" bIns="24126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7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008458"/>
            <a:ext cx="4136054" cy="32729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28755" y="1008458"/>
            <a:ext cx="4136054" cy="32729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7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10925" y="4930724"/>
            <a:ext cx="1053885" cy="162514"/>
          </a:xfrm>
          <a:prstGeom prst="rect">
            <a:avLst/>
          </a:prstGeom>
          <a:noFill/>
          <a:ln>
            <a:noFill/>
          </a:ln>
          <a:extLst/>
        </p:spPr>
        <p:txBody>
          <a:bodyPr lIns="48253" tIns="24126" rIns="48253" bIns="24126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7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7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4930724"/>
            <a:ext cx="1053885" cy="162514"/>
          </a:xfrm>
          <a:prstGeom prst="rect">
            <a:avLst/>
          </a:prstGeom>
          <a:noFill/>
          <a:ln>
            <a:noFill/>
          </a:ln>
          <a:extLst/>
        </p:spPr>
        <p:txBody>
          <a:bodyPr lIns="48253" tIns="24126" rIns="48253" bIns="24126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7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36" y="1008664"/>
            <a:ext cx="4459720" cy="3272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48534" y="1015297"/>
            <a:ext cx="3815912" cy="327290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7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4930724"/>
            <a:ext cx="1053885" cy="162514"/>
          </a:xfrm>
          <a:prstGeom prst="rect">
            <a:avLst/>
          </a:prstGeom>
          <a:noFill/>
          <a:ln>
            <a:noFill/>
          </a:ln>
          <a:extLst/>
        </p:spPr>
        <p:txBody>
          <a:bodyPr lIns="48253" tIns="24126" rIns="48253" bIns="24126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7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520" y="1008664"/>
            <a:ext cx="4459720" cy="3272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658" y="1015297"/>
            <a:ext cx="3815912" cy="327290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7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10926" y="4930724"/>
            <a:ext cx="1053885" cy="156445"/>
          </a:xfrm>
          <a:prstGeom prst="rect">
            <a:avLst/>
          </a:prstGeom>
          <a:noFill/>
          <a:ln>
            <a:noFill/>
          </a:ln>
          <a:extLst/>
        </p:spPr>
        <p:txBody>
          <a:bodyPr lIns="48252" tIns="24126" rIns="48252" bIns="24126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7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59" y="158328"/>
            <a:ext cx="7646109" cy="764823"/>
          </a:xfrm>
          <a:prstGeom prst="rect">
            <a:avLst/>
          </a:prstGeom>
        </p:spPr>
        <p:txBody>
          <a:bodyPr lIns="48252" tIns="24126" rIns="48252" bIns="24126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008458"/>
            <a:ext cx="4136054" cy="3272908"/>
          </a:xfrm>
          <a:prstGeom prst="rect">
            <a:avLst/>
          </a:prstGeom>
        </p:spPr>
        <p:txBody>
          <a:bodyPr lIns="48252" tIns="24126" rIns="48252" bIns="24126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28755" y="1008458"/>
            <a:ext cx="4136054" cy="3272908"/>
          </a:xfrm>
          <a:prstGeom prst="rect">
            <a:avLst/>
          </a:prstGeom>
        </p:spPr>
        <p:txBody>
          <a:bodyPr lIns="48252" tIns="24126" rIns="48252" bIns="2412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313317" y="4877112"/>
            <a:ext cx="356880" cy="273929"/>
          </a:xfrm>
          <a:prstGeom prst="rect">
            <a:avLst/>
          </a:prstGeom>
        </p:spPr>
        <p:txBody>
          <a:bodyPr lIns="48252" tIns="24126" rIns="48252" bIns="24126"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608205" y="4877112"/>
            <a:ext cx="2896089" cy="273929"/>
          </a:xfrm>
          <a:prstGeom prst="rect">
            <a:avLst/>
          </a:prstGeom>
        </p:spPr>
        <p:txBody>
          <a:bodyPr lIns="48252" tIns="24126" rIns="48252" bIns="24126"/>
          <a:lstStyle>
            <a:lvl1pPr algn="l">
              <a:defRPr sz="7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229389"/>
            <a:ext cx="6147860" cy="649669"/>
          </a:xfrm>
        </p:spPr>
        <p:txBody>
          <a:bodyPr>
            <a:noAutofit/>
          </a:bodyPr>
          <a:lstStyle>
            <a:lvl1pPr algn="l">
              <a:buFontTx/>
              <a:buNone/>
              <a:defRPr sz="32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229389"/>
            <a:ext cx="6147860" cy="649669"/>
          </a:xfrm>
        </p:spPr>
        <p:txBody>
          <a:bodyPr>
            <a:noAutofit/>
          </a:bodyPr>
          <a:lstStyle>
            <a:lvl1pPr algn="l">
              <a:buFontTx/>
              <a:buNone/>
              <a:defRPr sz="32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229389"/>
            <a:ext cx="6147860" cy="649669"/>
          </a:xfrm>
        </p:spPr>
        <p:txBody>
          <a:bodyPr>
            <a:noAutofit/>
          </a:bodyPr>
          <a:lstStyle>
            <a:lvl1pPr algn="l">
              <a:buFontTx/>
              <a:buNone/>
              <a:defRPr sz="32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213314"/>
            <a:ext cx="7772400" cy="605598"/>
          </a:xfrm>
        </p:spPr>
        <p:txBody>
          <a:bodyPr>
            <a:normAutofit/>
          </a:bodyPr>
          <a:lstStyle>
            <a:lvl1pPr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996" y="1949424"/>
            <a:ext cx="6147860" cy="1251052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19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94537" y="3576857"/>
            <a:ext cx="1778319" cy="573827"/>
          </a:xfrm>
        </p:spPr>
        <p:txBody>
          <a:bodyPr/>
          <a:lstStyle>
            <a:lvl1pPr>
              <a:buFontTx/>
              <a:buNone/>
              <a:defRPr lang="en-US" sz="11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1949424"/>
            <a:ext cx="6147860" cy="1251052"/>
          </a:xfrm>
        </p:spPr>
        <p:txBody>
          <a:bodyPr>
            <a:noAutofit/>
          </a:bodyPr>
          <a:lstStyle>
            <a:lvl1pPr algn="l">
              <a:buFontTx/>
              <a:buNone/>
              <a:defRPr sz="1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3576857"/>
            <a:ext cx="1778319" cy="573827"/>
          </a:xfrm>
        </p:spPr>
        <p:txBody>
          <a:bodyPr/>
          <a:lstStyle>
            <a:lvl1pPr>
              <a:buFontTx/>
              <a:buNone/>
              <a:defRPr sz="11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1949424"/>
            <a:ext cx="6147860" cy="1251052"/>
          </a:xfrm>
        </p:spPr>
        <p:txBody>
          <a:bodyPr>
            <a:noAutofit/>
          </a:bodyPr>
          <a:lstStyle>
            <a:lvl1pPr algn="l">
              <a:buFontTx/>
              <a:buNone/>
              <a:defRPr sz="1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3576857"/>
            <a:ext cx="1778319" cy="573827"/>
          </a:xfrm>
        </p:spPr>
        <p:txBody>
          <a:bodyPr/>
          <a:lstStyle>
            <a:lvl1pPr>
              <a:buFontTx/>
              <a:buNone/>
              <a:defRPr sz="11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1949424"/>
            <a:ext cx="6147860" cy="1251052"/>
          </a:xfrm>
        </p:spPr>
        <p:txBody>
          <a:bodyPr>
            <a:noAutofit/>
          </a:bodyPr>
          <a:lstStyle>
            <a:lvl1pPr algn="l">
              <a:buFontTx/>
              <a:buNone/>
              <a:defRPr sz="1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3576857"/>
            <a:ext cx="1778319" cy="573827"/>
          </a:xfrm>
        </p:spPr>
        <p:txBody>
          <a:bodyPr/>
          <a:lstStyle>
            <a:lvl1pPr>
              <a:buFontTx/>
              <a:buNone/>
              <a:defRPr sz="11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1949424"/>
            <a:ext cx="6147860" cy="1251052"/>
          </a:xfrm>
        </p:spPr>
        <p:txBody>
          <a:bodyPr>
            <a:noAutofit/>
          </a:bodyPr>
          <a:lstStyle>
            <a:lvl1pPr algn="l">
              <a:buFontTx/>
              <a:buNone/>
              <a:defRPr sz="1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3576857"/>
            <a:ext cx="1778319" cy="573827"/>
          </a:xfrm>
        </p:spPr>
        <p:txBody>
          <a:bodyPr/>
          <a:lstStyle>
            <a:lvl1pPr>
              <a:buFontTx/>
              <a:buNone/>
              <a:defRPr sz="11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6715" y="2213314"/>
            <a:ext cx="7772400" cy="605598"/>
          </a:xfrm>
        </p:spPr>
        <p:txBody>
          <a:bodyPr>
            <a:normAutofit/>
          </a:bodyPr>
          <a:lstStyle>
            <a:lvl1pPr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2770957"/>
            <a:ext cx="7772609" cy="31326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95406"/>
            <a:ext cx="6883400" cy="1343025"/>
          </a:xfrm>
          <a:prstGeom prst="rect">
            <a:avLst/>
          </a:prstGeom>
        </p:spPr>
        <p:txBody>
          <a:bodyPr lIns="48253" tIns="24126" rIns="48253" bIns="2412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1"/>
            <a:ext cx="6521025" cy="1391708"/>
          </a:xfrm>
          <a:prstGeom prst="rect">
            <a:avLst/>
          </a:prstGeom>
        </p:spPr>
        <p:txBody>
          <a:bodyPr vert="horz" lIns="91433" tIns="45719" rIns="91433" bIns="45719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0374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213314"/>
            <a:ext cx="7772400" cy="605598"/>
          </a:xfrm>
        </p:spPr>
        <p:txBody>
          <a:bodyPr>
            <a:normAutofit/>
          </a:bodyPr>
          <a:lstStyle>
            <a:lvl1pPr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2770957"/>
            <a:ext cx="7772609" cy="31326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213314"/>
            <a:ext cx="7772400" cy="605598"/>
          </a:xfrm>
        </p:spPr>
        <p:txBody>
          <a:bodyPr>
            <a:normAutofit/>
          </a:bodyPr>
          <a:lstStyle>
            <a:lvl1pPr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2770957"/>
            <a:ext cx="7772609" cy="31326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213314"/>
            <a:ext cx="7772400" cy="605598"/>
          </a:xfrm>
        </p:spPr>
        <p:txBody>
          <a:bodyPr>
            <a:normAutofit/>
          </a:bodyPr>
          <a:lstStyle>
            <a:lvl1pPr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2770957"/>
            <a:ext cx="7772609" cy="31326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95406"/>
            <a:ext cx="6883400" cy="1343025"/>
          </a:xfrm>
          <a:prstGeom prst="rect">
            <a:avLst/>
          </a:prstGeom>
        </p:spPr>
        <p:txBody>
          <a:bodyPr lIns="48253" tIns="24126" rIns="48253" bIns="2412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1"/>
            <a:ext cx="6521025" cy="1391708"/>
          </a:xfrm>
          <a:prstGeom prst="rect">
            <a:avLst/>
          </a:prstGeom>
        </p:spPr>
        <p:txBody>
          <a:bodyPr vert="horz" lIns="91433" tIns="45719" rIns="91433" bIns="45719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037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28700" y="2590797"/>
            <a:ext cx="4754033" cy="341848"/>
          </a:xfrm>
          <a:prstGeom prst="rect">
            <a:avLst/>
          </a:prstGeom>
        </p:spPr>
        <p:txBody>
          <a:bodyPr vert="horz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08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4172492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4298" y="1198958"/>
            <a:ext cx="4136054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49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4172492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rgbClr val="535353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rgbClr val="535353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4298" y="1198958"/>
            <a:ext cx="4136054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rgbClr val="535353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rgbClr val="535353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99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Blu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52179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751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Orang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42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28700" y="2590797"/>
            <a:ext cx="4754033" cy="341848"/>
          </a:xfrm>
          <a:prstGeom prst="rect">
            <a:avLst/>
          </a:prstGeom>
        </p:spPr>
        <p:txBody>
          <a:bodyPr vert="horz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499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4.xml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7" Type="http://schemas.openxmlformats.org/officeDocument/2006/relationships/image" Target="../media/image5.jpe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33.xml"/><Relationship Id="rId21" Type="http://schemas.openxmlformats.org/officeDocument/2006/relationships/theme" Target="../theme/theme6.xml"/><Relationship Id="rId22" Type="http://schemas.openxmlformats.org/officeDocument/2006/relationships/image" Target="../media/image11.png"/><Relationship Id="rId23" Type="http://schemas.openxmlformats.org/officeDocument/2006/relationships/image" Target="../media/image12.png"/><Relationship Id="rId24" Type="http://schemas.openxmlformats.org/officeDocument/2006/relationships/image" Target="../media/image13.png"/><Relationship Id="rId2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78" r:id="rId2"/>
    <p:sldLayoutId id="2147484380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1295400"/>
            <a:ext cx="688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</p:sldLayoutIdLst>
  <p:hf hdr="0" dt="0"/>
  <p:txStyles>
    <p:titleStyle>
      <a:lvl1pPr algn="l" defTabSz="406400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Font typeface="Arial" charset="0"/>
        <a:defRPr sz="14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255588" indent="201613" algn="l" defTabSz="406400" rtl="0" eaLnBrk="0" fontAlgn="base" hangingPunct="0">
        <a:spcBef>
          <a:spcPct val="20000"/>
        </a:spcBef>
        <a:spcAft>
          <a:spcPct val="0"/>
        </a:spcAft>
        <a:buSzPct val="80000"/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892175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427163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1835150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249238" y="0"/>
            <a:ext cx="67532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9238" y="1200150"/>
            <a:ext cx="8437562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bg2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0" indent="-164592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Tx/>
        <a:buBlip>
          <a:blip r:embed="rId4"/>
        </a:buBlip>
        <a:defRPr sz="1400" b="1" kern="1200">
          <a:solidFill>
            <a:schemeClr val="bg1">
              <a:lumMod val="95000"/>
            </a:schemeClr>
          </a:solidFill>
          <a:latin typeface="Arial"/>
          <a:ea typeface="ＭＳ Ｐゴシック" charset="-128"/>
          <a:cs typeface="Arial"/>
        </a:defRPr>
      </a:lvl1pPr>
      <a:lvl2pPr marL="448056" indent="-192024" algn="l" defTabSz="406400" rtl="0" eaLnBrk="0" fontAlgn="base" hangingPunct="0">
        <a:spcBef>
          <a:spcPct val="20000"/>
        </a:spcBef>
        <a:spcAft>
          <a:spcPct val="0"/>
        </a:spcAft>
        <a:buSzPct val="80000"/>
        <a:buFontTx/>
        <a:buBlip>
          <a:blip r:embed="rId5"/>
        </a:buBlip>
        <a:defRPr sz="1300" kern="1200">
          <a:solidFill>
            <a:schemeClr val="bg1">
              <a:lumMod val="95000"/>
            </a:schemeClr>
          </a:solidFill>
          <a:latin typeface="Arial"/>
          <a:ea typeface="ＭＳ Ｐゴシック" charset="-128"/>
          <a:cs typeface="Arial"/>
        </a:defRPr>
      </a:lvl2pPr>
      <a:lvl3pPr marL="530352" indent="-109728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300" kern="1200">
          <a:solidFill>
            <a:schemeClr val="tx2"/>
          </a:solidFill>
          <a:latin typeface="Arial"/>
          <a:ea typeface="ＭＳ Ｐゴシック" charset="-128"/>
          <a:cs typeface="Arial"/>
        </a:defRPr>
      </a:lvl3pPr>
      <a:lvl4pPr marL="73152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4pPr>
      <a:lvl5pPr marL="91440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249238" y="0"/>
            <a:ext cx="67532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9238" y="1200150"/>
            <a:ext cx="8437562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0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84" r:id="rId2"/>
    <p:sldLayoutId id="2147484385" r:id="rId3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0" indent="-164592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Tx/>
        <a:buBlip>
          <a:blip r:embed="rId6"/>
        </a:buBlip>
        <a:defRPr sz="14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448056" indent="-192024" algn="l" defTabSz="406400" rtl="0" eaLnBrk="0" fontAlgn="base" hangingPunct="0">
        <a:spcBef>
          <a:spcPct val="20000"/>
        </a:spcBef>
        <a:spcAft>
          <a:spcPct val="0"/>
        </a:spcAft>
        <a:buSzPct val="80000"/>
        <a:buFontTx/>
        <a:buBlip>
          <a:blip r:embed="rId7"/>
        </a:buBlip>
        <a:defRPr sz="13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530352" indent="-109728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chemeClr val="tx2"/>
          </a:solidFill>
          <a:latin typeface="Arial"/>
          <a:ea typeface="ＭＳ Ｐゴシック" charset="-128"/>
          <a:cs typeface="Arial"/>
        </a:defRPr>
      </a:lvl3pPr>
      <a:lvl4pPr marL="73152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4pPr>
      <a:lvl5pPr marL="91440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1295400"/>
            <a:ext cx="688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bg2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Font typeface="Arial" charset="0"/>
        <a:defRPr sz="14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255588" indent="201613" algn="l" defTabSz="406400" rtl="0" eaLnBrk="0" fontAlgn="base" hangingPunct="0">
        <a:spcBef>
          <a:spcPct val="20000"/>
        </a:spcBef>
        <a:spcAft>
          <a:spcPct val="0"/>
        </a:spcAft>
        <a:buSzPct val="80000"/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892175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427163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1835150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9658" y="158327"/>
            <a:ext cx="7646109" cy="76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9" tIns="40820" rIns="81639" bIns="408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5672" y="1008595"/>
            <a:ext cx="7790202" cy="327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9" tIns="40820" rIns="81639" bIns="40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13317" y="4877111"/>
            <a:ext cx="356880" cy="273929"/>
          </a:xfrm>
          <a:prstGeom prst="rect">
            <a:avLst/>
          </a:prstGeom>
        </p:spPr>
        <p:txBody>
          <a:bodyPr vert="horz" wrap="square" lIns="48253" tIns="24126" rIns="48253" bIns="24126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8204" y="4877111"/>
            <a:ext cx="2896089" cy="273929"/>
          </a:xfrm>
          <a:prstGeom prst="rect">
            <a:avLst/>
          </a:prstGeom>
        </p:spPr>
        <p:txBody>
          <a:bodyPr vert="horz" lIns="48253" tIns="24126" rIns="48253" bIns="24126" rtlCol="0" anchor="ctr"/>
          <a:lstStyle>
            <a:lvl1pPr algn="l">
              <a:defRPr sz="7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  <p:sldLayoutId id="2147484399" r:id="rId12"/>
    <p:sldLayoutId id="2147484400" r:id="rId13"/>
    <p:sldLayoutId id="2147484401" r:id="rId14"/>
    <p:sldLayoutId id="2147484402" r:id="rId15"/>
    <p:sldLayoutId id="2147484403" r:id="rId16"/>
    <p:sldLayoutId id="2147484404" r:id="rId17"/>
    <p:sldLayoutId id="2147484405" r:id="rId18"/>
    <p:sldLayoutId id="2147484406" r:id="rId19"/>
    <p:sldLayoutId id="2147484408" r:id="rId20"/>
  </p:sldLayoutIdLst>
  <p:txStyles>
    <p:titleStyle>
      <a:lvl1pPr algn="l" defTabSz="407972" rtl="0" eaLnBrk="1" fontAlgn="base" hangingPunct="1">
        <a:spcBef>
          <a:spcPct val="0"/>
        </a:spcBef>
        <a:spcAft>
          <a:spcPct val="0"/>
        </a:spcAft>
        <a:defRPr sz="19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606163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144088" indent="-144088" algn="l" defTabSz="407972" rtl="0" eaLnBrk="1" fontAlgn="base" hangingPunct="1">
        <a:spcBef>
          <a:spcPts val="317"/>
        </a:spcBef>
        <a:spcAft>
          <a:spcPct val="0"/>
        </a:spcAft>
        <a:buSzPct val="80000"/>
        <a:buBlip>
          <a:blip r:embed="rId23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400432" indent="-144088" algn="l" defTabSz="407972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892176" indent="-144088" algn="l" defTabSz="407972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428319" indent="-144088" algn="l" defTabSz="407972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1836290" indent="-144088" algn="l" defTabSz="407972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brightcove.adobeconnect.com/p1qs38imij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olutions.brightcove.com/bcls/AnalyticsAPI/aapi-request-builder.html" TargetMode="Externa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olutions.brightcove.com/bcls/AnalyticsAPI/most-popular-videos.html" TargetMode="External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Brightcove Analytics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Robert Crooks</a:t>
            </a:r>
          </a:p>
          <a:p>
            <a:r>
              <a:rPr lang="en-US" dirty="0" smtClean="0"/>
              <a:t>Director of Brightcove Learning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494" y="3638607"/>
            <a:ext cx="7402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Recording of the session: </a:t>
            </a:r>
            <a:r>
              <a:rPr lang="en-US" b="1" u="sng" dirty="0" smtClean="0">
                <a:hlinkClick r:id="rId2"/>
              </a:rPr>
              <a:t>http://brightcove.adobeconnect.com/p1qs38imiju/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 reports</a:t>
            </a:r>
          </a:p>
          <a:p>
            <a:r>
              <a:rPr lang="en-US" dirty="0" smtClean="0"/>
              <a:t>Views by device/OS </a:t>
            </a:r>
          </a:p>
          <a:p>
            <a:r>
              <a:rPr lang="en-US" dirty="0" smtClean="0"/>
              <a:t>Engagement reports with video player</a:t>
            </a:r>
          </a:p>
          <a:p>
            <a:r>
              <a:rPr lang="en-US" dirty="0" smtClean="0"/>
              <a:t>Viewers: new/unique</a:t>
            </a:r>
          </a:p>
          <a:p>
            <a:r>
              <a:rPr lang="en-US" dirty="0" smtClean="0"/>
              <a:t>Visual comparison of players/videos</a:t>
            </a:r>
          </a:p>
          <a:p>
            <a:r>
              <a:rPr lang="en-US" dirty="0" smtClean="0"/>
              <a:t>All this is coming back in coming months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reports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we're gaining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in the New 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HTML, no Flash – view on any device</a:t>
            </a:r>
          </a:p>
          <a:p>
            <a:r>
              <a:rPr lang="en-US" dirty="0" smtClean="0"/>
              <a:t>Conversion rates: video views versus loads</a:t>
            </a:r>
          </a:p>
          <a:p>
            <a:r>
              <a:rPr lang="en-US" dirty="0" smtClean="0"/>
              <a:t>Real-time updates (every 10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 viewers/views</a:t>
            </a:r>
          </a:p>
          <a:p>
            <a:r>
              <a:rPr lang="en-US" dirty="0" smtClean="0"/>
              <a:t>Soon: consolidated reports/analytics – no more going to two places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huge!</a:t>
            </a:r>
          </a:p>
          <a:p>
            <a:r>
              <a:rPr lang="en-US" dirty="0" smtClean="0"/>
              <a:t>Will allow us to integrate other parts of Studio with Analytics</a:t>
            </a:r>
          </a:p>
          <a:p>
            <a:pPr lvl="1"/>
            <a:r>
              <a:rPr lang="en-US" dirty="0" smtClean="0"/>
              <a:t>Wherever you are, sort videos or players by performance or engagement</a:t>
            </a:r>
          </a:p>
          <a:p>
            <a:r>
              <a:rPr lang="en-US" dirty="0" smtClean="0"/>
              <a:t>Will allow customers to build custom reports and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en-US" sz="3200" b="1" dirty="0">
                <a:latin typeface="Arial"/>
                <a:cs typeface="Arial"/>
              </a:rPr>
              <a:t>Sample s</a:t>
            </a:r>
            <a:r>
              <a:rPr lang="en-US" sz="3200" b="1" dirty="0" smtClean="0">
                <a:latin typeface="Arial"/>
                <a:cs typeface="Arial"/>
              </a:rPr>
              <a:t>olutions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41262" indent="-241262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API Request Builder</a:t>
            </a:r>
          </a:p>
          <a:p>
            <a:pPr marL="241262" indent="-241262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Most Popular Videos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16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Categories of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Reports</a:t>
            </a:r>
          </a:p>
          <a:p>
            <a:pPr lvl="1"/>
            <a:r>
              <a:rPr lang="en-US" dirty="0" smtClean="0"/>
              <a:t>Get a specific data-set that the built-in reports don’t provide</a:t>
            </a:r>
          </a:p>
          <a:p>
            <a:pPr lvl="1"/>
            <a:r>
              <a:rPr lang="en-US" dirty="0" smtClean="0"/>
              <a:t>Represent the data differently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Do something (like create a playlist) based on analytics data</a:t>
            </a:r>
          </a:p>
          <a:p>
            <a:pPr lvl="1"/>
            <a:r>
              <a:rPr lang="en-US" dirty="0" smtClean="0"/>
              <a:t>Most popular videos</a:t>
            </a:r>
          </a:p>
          <a:p>
            <a:pPr lvl="1"/>
            <a:r>
              <a:rPr lang="en-US" dirty="0" smtClean="0"/>
              <a:t>Trending videos</a:t>
            </a:r>
          </a:p>
          <a:p>
            <a:pPr lvl="1"/>
            <a:r>
              <a:rPr lang="en-US" dirty="0" smtClean="0"/>
              <a:t>Choose most popular among a set </a:t>
            </a:r>
            <a:r>
              <a:rPr lang="en-US" smtClean="0"/>
              <a:t>of relevant videos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8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form to get the request type, dimensions, filters</a:t>
            </a:r>
          </a:p>
          <a:p>
            <a:r>
              <a:rPr lang="en-US" dirty="0" smtClean="0"/>
              <a:t>A lot of conditional logic to build the request</a:t>
            </a:r>
          </a:p>
          <a:p>
            <a:r>
              <a:rPr lang="en-US" dirty="0" smtClean="0"/>
              <a:t>Here submitted to a PHP page </a:t>
            </a:r>
            <a:r>
              <a:rPr lang="en-US" dirty="0"/>
              <a:t>—</a:t>
            </a:r>
            <a:r>
              <a:rPr lang="en-US" dirty="0" smtClean="0"/>
              <a:t> output in an </a:t>
            </a:r>
            <a:r>
              <a:rPr lang="en-US" dirty="0" err="1" smtClean="0"/>
              <a:t>iframe</a:t>
            </a:r>
            <a:endParaRPr lang="en-US" dirty="0"/>
          </a:p>
        </p:txBody>
      </p:sp>
      <p:pic>
        <p:nvPicPr>
          <p:cNvPr id="7" name="Content Placeholder 6" descr="aapirequestbuilder.png">
            <a:hlinkClick r:id="rId2"/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 t="-26961" b="-26961"/>
          <a:stretch>
            <a:fillRect/>
          </a:stretch>
        </p:blipFill>
        <p:spPr>
          <a:xfrm>
            <a:off x="4574298" y="698655"/>
            <a:ext cx="4136054" cy="3272908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37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</a:t>
            </a:r>
            <a:r>
              <a:rPr lang="en-US" dirty="0"/>
              <a:t>v</a:t>
            </a:r>
            <a:r>
              <a:rPr lang="en-US" dirty="0" smtClean="0"/>
              <a:t>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3968701" cy="3272908"/>
          </a:xfrm>
        </p:spPr>
        <p:txBody>
          <a:bodyPr>
            <a:normAutofit/>
          </a:bodyPr>
          <a:lstStyle/>
          <a:p>
            <a:r>
              <a:rPr lang="en-US" dirty="0" smtClean="0"/>
              <a:t>Get a report on dimension video over the past 24 hours (or choose your timeframe)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video_view</a:t>
            </a:r>
            <a:endParaRPr lang="en-US" dirty="0" smtClean="0"/>
          </a:p>
          <a:p>
            <a:r>
              <a:rPr lang="en-US" dirty="0" smtClean="0"/>
              <a:t>Limit the results to the number of videos you want to display</a:t>
            </a:r>
          </a:p>
          <a:p>
            <a:r>
              <a:rPr lang="en-US" dirty="0" smtClean="0"/>
              <a:t>Use the Media API to retrieve those videos</a:t>
            </a:r>
          </a:p>
          <a:p>
            <a:r>
              <a:rPr lang="en-US" dirty="0" smtClean="0"/>
              <a:t>Use the Smart Player API to load them into a player</a:t>
            </a:r>
            <a:endParaRPr lang="en-US" dirty="0"/>
          </a:p>
        </p:txBody>
      </p:sp>
      <p:pic>
        <p:nvPicPr>
          <p:cNvPr id="7" name="Content Placeholder 6" descr="mostpopularvideos.png">
            <a:hlinkClick r:id="rId2"/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 t="-26961" b="-26961"/>
          <a:stretch>
            <a:fillRect/>
          </a:stretch>
        </p:blipFill>
        <p:spPr>
          <a:xfrm>
            <a:off x="4574298" y="737140"/>
            <a:ext cx="4136054" cy="3272908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86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It's Better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UI 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in HTML, viewable on </a:t>
            </a:r>
            <a:r>
              <a:rPr lang="en-US" dirty="0" err="1" smtClean="0"/>
              <a:t>iPads</a:t>
            </a:r>
            <a:endParaRPr lang="en-US" dirty="0" smtClean="0"/>
          </a:p>
          <a:p>
            <a:pPr lvl="1"/>
            <a:r>
              <a:rPr lang="en-US" dirty="0" smtClean="0"/>
              <a:t>Real-time updates</a:t>
            </a:r>
          </a:p>
          <a:p>
            <a:pPr lvl="1"/>
            <a:r>
              <a:rPr lang="en-US" dirty="0" smtClean="0"/>
              <a:t>Conversion rates</a:t>
            </a:r>
          </a:p>
          <a:p>
            <a:pPr lvl="1"/>
            <a:r>
              <a:rPr lang="en-US" dirty="0" smtClean="0"/>
              <a:t>Engagement scores for quick comparisons</a:t>
            </a:r>
          </a:p>
          <a:p>
            <a:r>
              <a:rPr lang="en-US" dirty="0" smtClean="0"/>
              <a:t>New API</a:t>
            </a:r>
          </a:p>
          <a:p>
            <a:pPr lvl="1"/>
            <a:r>
              <a:rPr lang="en-US" dirty="0" smtClean="0"/>
              <a:t>Future integration between modules</a:t>
            </a:r>
          </a:p>
          <a:p>
            <a:pPr lvl="1"/>
            <a:r>
              <a:rPr lang="en-US" dirty="0" smtClean="0"/>
              <a:t>Custom reports</a:t>
            </a:r>
          </a:p>
          <a:p>
            <a:pPr lvl="1"/>
            <a:r>
              <a:rPr lang="en-US" dirty="0" smtClean="0"/>
              <a:t>Real-time analytics-driven video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What's new? </a:t>
            </a:r>
          </a:p>
          <a:p>
            <a:r>
              <a:rPr lang="en-US" dirty="0" smtClean="0"/>
              <a:t>What are we losing?</a:t>
            </a:r>
          </a:p>
          <a:p>
            <a:r>
              <a:rPr lang="en-US" dirty="0" smtClean="0"/>
              <a:t>What are we gaining? </a:t>
            </a:r>
          </a:p>
          <a:p>
            <a:r>
              <a:rPr lang="en-US" dirty="0" smtClean="0"/>
              <a:t>Analytics API solutions</a:t>
            </a:r>
          </a:p>
          <a:p>
            <a:r>
              <a:rPr lang="en-US" dirty="0" smtClean="0"/>
              <a:t>Why is it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/>
              <a:t>a</a:t>
            </a:r>
            <a:r>
              <a:rPr lang="en-US" dirty="0" smtClean="0"/>
              <a:t>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on the performance of your video content</a:t>
            </a:r>
          </a:p>
          <a:p>
            <a:r>
              <a:rPr lang="en-US" dirty="0" smtClean="0"/>
              <a:t>Uses </a:t>
            </a:r>
            <a:r>
              <a:rPr lang="en-US" dirty="0"/>
              <a:t>—</a:t>
            </a:r>
            <a:r>
              <a:rPr lang="en-US" dirty="0" smtClean="0"/>
              <a:t> helps you answer questions to refine your video strategy</a:t>
            </a:r>
          </a:p>
          <a:p>
            <a:pPr lvl="1"/>
            <a:r>
              <a:rPr lang="en-US" dirty="0" smtClean="0"/>
              <a:t>Which of my videos are most popular?</a:t>
            </a:r>
          </a:p>
          <a:p>
            <a:pPr lvl="1"/>
            <a:r>
              <a:rPr lang="en-US" dirty="0" smtClean="0"/>
              <a:t>Which of my videos are trending?</a:t>
            </a:r>
          </a:p>
          <a:p>
            <a:pPr lvl="1"/>
            <a:r>
              <a:rPr lang="en-US" dirty="0" smtClean="0"/>
              <a:t>Where is the best place on my site to place videos to maximize consumption?</a:t>
            </a:r>
          </a:p>
          <a:p>
            <a:pPr lvl="1"/>
            <a:r>
              <a:rPr lang="en-US" dirty="0" smtClean="0"/>
              <a:t>How engaging are my videos? Are there places where I lose lots of viewers?</a:t>
            </a:r>
          </a:p>
          <a:p>
            <a:pPr lvl="1"/>
            <a:r>
              <a:rPr lang="en-US" dirty="0" smtClean="0"/>
              <a:t>Where are my users coming from? Other domains? Search engines </a:t>
            </a:r>
            <a:r>
              <a:rPr lang="en-US" dirty="0"/>
              <a:t>—</a:t>
            </a:r>
            <a:r>
              <a:rPr lang="en-US" dirty="0" smtClean="0"/>
              <a:t> what were they searching for?</a:t>
            </a:r>
          </a:p>
          <a:p>
            <a:pPr lvl="1"/>
            <a:r>
              <a:rPr lang="en-US" dirty="0" smtClean="0"/>
              <a:t>What devices are my videos being watched on?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whatareanalytics.png"/>
          <p:cNvPicPr>
            <a:picLocks noGrp="1" noChangeAspect="1"/>
          </p:cNvPicPr>
          <p:nvPr>
            <p:ph idx="12"/>
          </p:nvPr>
        </p:nvPicPr>
        <p:blipFill>
          <a:blip r:embed="rId2"/>
          <a:srcRect t="-33768" b="-33768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96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3" y="2229389"/>
            <a:ext cx="6910453" cy="649669"/>
          </a:xfrm>
        </p:spPr>
        <p:txBody>
          <a:bodyPr/>
          <a:lstStyle/>
          <a:p>
            <a:r>
              <a:rPr lang="en-US" dirty="0" smtClean="0"/>
              <a:t>What's new: The new analytics 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Analytics 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predefined reports and charts</a:t>
            </a:r>
          </a:p>
          <a:p>
            <a:r>
              <a:rPr lang="en-US" dirty="0" smtClean="0"/>
              <a:t>Customize with date ranges</a:t>
            </a:r>
          </a:p>
          <a:p>
            <a:r>
              <a:rPr lang="en-US" dirty="0" smtClean="0"/>
              <a:t>Drill down into more specific data</a:t>
            </a:r>
          </a:p>
          <a:p>
            <a:r>
              <a:rPr lang="en-US" dirty="0" smtClean="0"/>
              <a:t>Real-time data/updates</a:t>
            </a:r>
          </a:p>
        </p:txBody>
      </p:sp>
      <p:pic>
        <p:nvPicPr>
          <p:cNvPr id="6" name="Content Placeholder 5" descr="newanalyticsui.png"/>
          <p:cNvPicPr>
            <a:picLocks noGrp="1" noChangeAspect="1"/>
          </p:cNvPicPr>
          <p:nvPr>
            <p:ph idx="10"/>
          </p:nvPr>
        </p:nvPicPr>
        <p:blipFill>
          <a:blip r:embed="rId2"/>
          <a:srcRect t="-30895" b="-3089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0" y="1295400"/>
            <a:ext cx="6883400" cy="1343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Demo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28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8700" y="1295400"/>
            <a:ext cx="6883400" cy="1343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The new analytics API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59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/>
              <a:t>a</a:t>
            </a:r>
            <a:r>
              <a:rPr lang="en-US" dirty="0" smtClean="0"/>
              <a:t>nalytics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9238" y="1198958"/>
            <a:ext cx="8633654" cy="3272908"/>
          </a:xfrm>
        </p:spPr>
        <p:txBody>
          <a:bodyPr>
            <a:normAutofit/>
          </a:bodyPr>
          <a:lstStyle/>
          <a:p>
            <a:r>
              <a:rPr lang="en-US" dirty="0" smtClean="0"/>
              <a:t>The backend for UI</a:t>
            </a:r>
          </a:p>
          <a:p>
            <a:r>
              <a:rPr lang="en-US" dirty="0" smtClean="0"/>
              <a:t>A REST-based API that you can access from any programming language/application</a:t>
            </a:r>
          </a:p>
          <a:p>
            <a:r>
              <a:rPr lang="en-US" dirty="0" smtClean="0"/>
              <a:t>Allows you to retrieve the data directly and use it in any way you like</a:t>
            </a:r>
          </a:p>
          <a:p>
            <a:r>
              <a:rPr lang="en-US" dirty="0" smtClean="0"/>
              <a:t>Provides account rollups and detailed reports</a:t>
            </a:r>
          </a:p>
          <a:p>
            <a:r>
              <a:rPr lang="en-US" dirty="0" smtClean="0"/>
              <a:t>Multiple dimensions and filters to allow you to retrieve just the data you want</a:t>
            </a:r>
          </a:p>
          <a:p>
            <a:r>
              <a:rPr lang="en-US" dirty="0" smtClean="0"/>
              <a:t>Sample request: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609CA7"/>
                </a:solidFill>
                <a:latin typeface="Source Code Pro"/>
                <a:cs typeface="Source Code Pro"/>
              </a:rPr>
              <a:t>https://data.brightcove.com/analytics-api/videocloud/account/20318290001?from=</a:t>
            </a:r>
            <a:r>
              <a:rPr lang="en-US" b="1" dirty="0" err="1" smtClean="0">
                <a:solidFill>
                  <a:srgbClr val="609CA7"/>
                </a:solidFill>
                <a:latin typeface="Source Code Pro"/>
                <a:cs typeface="Source Code Pro"/>
              </a:rPr>
              <a:t>alltime&amp;to</a:t>
            </a:r>
            <a:r>
              <a:rPr lang="en-US" b="1" dirty="0" smtClean="0">
                <a:solidFill>
                  <a:srgbClr val="609CA7"/>
                </a:solidFill>
                <a:latin typeface="Source Code Pro"/>
                <a:cs typeface="Source Code Pro"/>
              </a:rPr>
              <a:t>=now</a:t>
            </a:r>
            <a:endParaRPr lang="en-US" b="1" dirty="0">
              <a:solidFill>
                <a:srgbClr val="609CA7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we're losing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y2012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eaders Ligh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itles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BC2012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play2012-template.pot</Template>
  <TotalTime>5150</TotalTime>
  <Words>583</Words>
  <Application>Microsoft Macintosh PowerPoint</Application>
  <PresentationFormat>On-screen Show (16:9)</PresentationFormat>
  <Paragraphs>89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play2012-template</vt:lpstr>
      <vt:lpstr>Headers Light</vt:lpstr>
      <vt:lpstr>Content</vt:lpstr>
      <vt:lpstr>1_Content</vt:lpstr>
      <vt:lpstr>Titles</vt:lpstr>
      <vt:lpstr>BC2012</vt:lpstr>
      <vt:lpstr>The New Brightcove Analytics</vt:lpstr>
      <vt:lpstr>Agenda</vt:lpstr>
      <vt:lpstr>What are analytics?</vt:lpstr>
      <vt:lpstr>Slide 4</vt:lpstr>
      <vt:lpstr>The New Analytics UI</vt:lpstr>
      <vt:lpstr>Demo</vt:lpstr>
      <vt:lpstr>The new analytics API</vt:lpstr>
      <vt:lpstr>The new analytics API</vt:lpstr>
      <vt:lpstr>Slide 9</vt:lpstr>
      <vt:lpstr>Short Term</vt:lpstr>
      <vt:lpstr>Long-Term</vt:lpstr>
      <vt:lpstr>Slide 12</vt:lpstr>
      <vt:lpstr>Gains in the New UI</vt:lpstr>
      <vt:lpstr>The API</vt:lpstr>
      <vt:lpstr>Sample solutions</vt:lpstr>
      <vt:lpstr>Two Basic Categories of Solutions</vt:lpstr>
      <vt:lpstr>Request builder</vt:lpstr>
      <vt:lpstr>Most popular videos</vt:lpstr>
      <vt:lpstr>Why It's Better</vt:lpstr>
    </vt:vector>
  </TitlesOfParts>
  <Company>Brightcove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Placeholder</dc:title>
  <dc:creator>Brightcove</dc:creator>
  <cp:lastModifiedBy>Robert Crooks</cp:lastModifiedBy>
  <cp:revision>230</cp:revision>
  <dcterms:created xsi:type="dcterms:W3CDTF">2013-05-21T14:11:33Z</dcterms:created>
  <dcterms:modified xsi:type="dcterms:W3CDTF">2013-05-22T18:05:43Z</dcterms:modified>
</cp:coreProperties>
</file>