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08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 to the Smart Player API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 to the Media API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3525430E-5B60-8D45-AFFE-4C990CB996A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Video Cloud for Business Users and Developers</a:t>
          </a:r>
          <a:endParaRPr lang="en-US" dirty="0"/>
        </a:p>
      </dgm:t>
    </dgm:pt>
    <dgm:pt modelId="{87044FF8-EF3F-4D45-A95E-703455C140F5}" type="parTrans" cxnId="{F7903408-52AA-FF42-8B6D-5FA1172E3B0F}">
      <dgm:prSet/>
      <dgm:spPr/>
      <dgm:t>
        <a:bodyPr/>
        <a:lstStyle/>
        <a:p>
          <a:endParaRPr lang="en-US"/>
        </a:p>
      </dgm:t>
    </dgm:pt>
    <dgm:pt modelId="{3466F79B-8214-C642-A255-431E67A7BE63}" type="sibTrans" cxnId="{F7903408-52AA-FF42-8B6D-5FA1172E3B0F}">
      <dgm:prSet/>
      <dgm:spPr/>
      <dgm:t>
        <a:bodyPr/>
        <a:lstStyle/>
        <a:p>
          <a:endParaRPr lang="en-US"/>
        </a:p>
      </dgm:t>
    </dgm:pt>
    <dgm:pt modelId="{D60C41B5-2ABE-D24C-822B-C7E7B343C16C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What it does and doesn't do</a:t>
          </a:r>
          <a:endParaRPr lang="en-US" dirty="0"/>
        </a:p>
      </dgm:t>
    </dgm:pt>
    <dgm:pt modelId="{89B69489-E1FE-B245-A6C8-DD0250AA521C}" type="parTrans" cxnId="{C927E479-34EC-1B4C-9B2F-35F8AB9DD604}">
      <dgm:prSet/>
      <dgm:spPr/>
      <dgm:t>
        <a:bodyPr/>
        <a:lstStyle/>
        <a:p>
          <a:endParaRPr lang="en-US"/>
        </a:p>
      </dgm:t>
    </dgm:pt>
    <dgm:pt modelId="{1F10ABD5-BEF4-FD4F-9E20-9D4541D0BB27}" type="sibTrans" cxnId="{C927E479-34EC-1B4C-9B2F-35F8AB9DD604}">
      <dgm:prSet/>
      <dgm:spPr/>
      <dgm:t>
        <a:bodyPr/>
        <a:lstStyle/>
        <a:p>
          <a:endParaRPr lang="en-US"/>
        </a:p>
      </dgm:t>
    </dgm:pt>
    <dgm:pt modelId="{F18BF83B-E9D7-CF42-B3DA-9BB4E4875D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Typical use cases</a:t>
          </a:r>
          <a:endParaRPr lang="en-US" dirty="0"/>
        </a:p>
      </dgm:t>
    </dgm:pt>
    <dgm:pt modelId="{A98613D8-9977-3C40-B581-20A3ABE80966}" type="parTrans" cxnId="{DD7EAF00-E00D-CE4B-8F89-587BC408C690}">
      <dgm:prSet/>
      <dgm:spPr/>
      <dgm:t>
        <a:bodyPr/>
        <a:lstStyle/>
        <a:p>
          <a:endParaRPr lang="en-US"/>
        </a:p>
      </dgm:t>
    </dgm:pt>
    <dgm:pt modelId="{60EBA1EE-761E-5749-B1B9-C9A77073317D}" type="sibTrans" cxnId="{DD7EAF00-E00D-CE4B-8F89-587BC408C690}">
      <dgm:prSet/>
      <dgm:spPr/>
      <dgm:t>
        <a:bodyPr/>
        <a:lstStyle/>
        <a:p>
          <a:endParaRPr lang="en-US"/>
        </a:p>
      </dgm:t>
    </dgm:pt>
    <dgm:pt modelId="{8560E8F0-2EAF-6545-B350-793E4CE4378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What it does and doesn't do</a:t>
          </a:r>
          <a:endParaRPr lang="en-US" dirty="0"/>
        </a:p>
      </dgm:t>
    </dgm:pt>
    <dgm:pt modelId="{496F4446-7488-9D43-BF55-75D4371DC707}" type="parTrans" cxnId="{5B2431C9-A088-D14B-A8F4-B60E534D9AEC}">
      <dgm:prSet/>
      <dgm:spPr/>
      <dgm:t>
        <a:bodyPr/>
        <a:lstStyle/>
        <a:p>
          <a:endParaRPr lang="en-US"/>
        </a:p>
      </dgm:t>
    </dgm:pt>
    <dgm:pt modelId="{689E48CD-E449-BA41-A399-84B3CB632FF2}" type="sibTrans" cxnId="{5B2431C9-A088-D14B-A8F4-B60E534D9AEC}">
      <dgm:prSet/>
      <dgm:spPr/>
      <dgm:t>
        <a:bodyPr/>
        <a:lstStyle/>
        <a:p>
          <a:endParaRPr lang="en-US"/>
        </a:p>
      </dgm:t>
    </dgm:pt>
    <dgm:pt modelId="{3D531D0B-C35D-3647-9B03-A93BD119D42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Typical use cases</a:t>
          </a:r>
          <a:endParaRPr lang="en-US" dirty="0"/>
        </a:p>
      </dgm:t>
    </dgm:pt>
    <dgm:pt modelId="{81C71D35-AF09-AF4F-A90A-8134BDA5414B}" type="parTrans" cxnId="{18CDD631-93B0-294D-8D49-390918C23F45}">
      <dgm:prSet/>
      <dgm:spPr/>
      <dgm:t>
        <a:bodyPr/>
        <a:lstStyle/>
        <a:p>
          <a:endParaRPr lang="en-US"/>
        </a:p>
      </dgm:t>
    </dgm:pt>
    <dgm:pt modelId="{F117AABA-8882-8246-BD3E-B6BE26314682}" type="sibTrans" cxnId="{18CDD631-93B0-294D-8D49-390918C23F45}">
      <dgm:prSet/>
      <dgm:spPr/>
      <dgm:t>
        <a:bodyPr/>
        <a:lstStyle/>
        <a:p>
          <a:endParaRPr lang="en-US"/>
        </a:p>
      </dgm:t>
    </dgm:pt>
    <dgm:pt modelId="{CF26FD04-07B9-D54E-B1EF-F9C8C9B67EF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Brightcove vs. the </a:t>
          </a:r>
          <a:r>
            <a:rPr lang="en-US" dirty="0" err="1" smtClean="0"/>
            <a:t>competitlon</a:t>
          </a:r>
          <a:endParaRPr lang="en-US" dirty="0"/>
        </a:p>
      </dgm:t>
    </dgm:pt>
    <dgm:pt modelId="{1CA7FC9E-E4EA-4648-B0E5-5B97B4FD4B3A}" type="parTrans" cxnId="{1CF1216D-A323-B24F-895E-0E640ABD24F3}">
      <dgm:prSet/>
      <dgm:spPr/>
      <dgm:t>
        <a:bodyPr/>
        <a:lstStyle/>
        <a:p>
          <a:endParaRPr lang="en-US"/>
        </a:p>
      </dgm:t>
    </dgm:pt>
    <dgm:pt modelId="{021F41CE-CC9D-844F-AE12-BE6C5000A10A}" type="sibTrans" cxnId="{1CF1216D-A323-B24F-895E-0E640ABD24F3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3885F3-3800-2D4A-8B9B-C1EBD2BDBD15}" type="pres">
      <dgm:prSet presAssocID="{3525430E-5B60-8D45-AFFE-4C990CB996A6}" presName="composite" presStyleCnt="0"/>
      <dgm:spPr/>
    </dgm:pt>
    <dgm:pt modelId="{C0958BE3-8B6F-3D47-A521-906443889C9F}" type="pres">
      <dgm:prSet presAssocID="{3525430E-5B60-8D45-AFFE-4C990CB996A6}" presName="imgShp" presStyleLbl="fgImgPlace1" presStyleIdx="0" presStyleCnt="8"/>
      <dgm:spPr/>
    </dgm:pt>
    <dgm:pt modelId="{DD88D29E-F766-7D41-8781-4AED293FC385}" type="pres">
      <dgm:prSet presAssocID="{3525430E-5B60-8D45-AFFE-4C990CB996A6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3809E-F8BE-C34B-ABD8-8ABA065815CA}" type="pres">
      <dgm:prSet presAssocID="{3466F79B-8214-C642-A255-431E67A7BE63}" presName="spacing" presStyleCnt="0"/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1" presStyleCnt="8"/>
      <dgm:spPr/>
    </dgm:pt>
    <dgm:pt modelId="{A351A578-CC18-2645-8599-76BFD289FCF5}" type="pres">
      <dgm:prSet presAssocID="{1502FB04-7520-8148-89A6-4C5756E3C884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5F079F76-5F00-EA4B-869C-58F39472124C}" type="pres">
      <dgm:prSet presAssocID="{D60C41B5-2ABE-D24C-822B-C7E7B343C16C}" presName="composite" presStyleCnt="0"/>
      <dgm:spPr/>
    </dgm:pt>
    <dgm:pt modelId="{6078C9D3-7D72-CC48-96DC-4AEDF78DEA60}" type="pres">
      <dgm:prSet presAssocID="{D60C41B5-2ABE-D24C-822B-C7E7B343C16C}" presName="imgShp" presStyleLbl="fgImgPlace1" presStyleIdx="2" presStyleCnt="8"/>
      <dgm:spPr/>
    </dgm:pt>
    <dgm:pt modelId="{C6313EE9-03A4-8D46-8326-3C97C3AB4F6E}" type="pres">
      <dgm:prSet presAssocID="{D60C41B5-2ABE-D24C-822B-C7E7B343C16C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B9189-47FC-0D4D-9C6B-E4A1BF0D8F3C}" type="pres">
      <dgm:prSet presAssocID="{1F10ABD5-BEF4-FD4F-9E20-9D4541D0BB27}" presName="spacing" presStyleCnt="0"/>
      <dgm:spPr/>
    </dgm:pt>
    <dgm:pt modelId="{E4C757B1-809B-8246-B8BB-A719E9CD3AB5}" type="pres">
      <dgm:prSet presAssocID="{F18BF83B-E9D7-CF42-B3DA-9BB4E4875DC3}" presName="composite" presStyleCnt="0"/>
      <dgm:spPr/>
    </dgm:pt>
    <dgm:pt modelId="{0EA229E5-5318-5945-99CE-E75BAF5B5291}" type="pres">
      <dgm:prSet presAssocID="{F18BF83B-E9D7-CF42-B3DA-9BB4E4875DC3}" presName="imgShp" presStyleLbl="fgImgPlace1" presStyleIdx="3" presStyleCnt="8"/>
      <dgm:spPr/>
    </dgm:pt>
    <dgm:pt modelId="{121397A6-2DDB-A542-9B0D-853729FF46F1}" type="pres">
      <dgm:prSet presAssocID="{F18BF83B-E9D7-CF42-B3DA-9BB4E4875DC3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A1815-6FE1-4E49-B372-C28F0174D701}" type="pres">
      <dgm:prSet presAssocID="{60EBA1EE-761E-5749-B1B9-C9A77073317D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8"/>
      <dgm:spPr/>
    </dgm:pt>
    <dgm:pt modelId="{53807655-F3C6-D84C-851B-192257FFD14C}" type="pres">
      <dgm:prSet presAssocID="{A4C7B8D8-02F5-A54C-9BD8-7D65128378D6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B9160D37-E6F3-734F-B7DD-9BBF276A7339}" type="pres">
      <dgm:prSet presAssocID="{8560E8F0-2EAF-6545-B350-793E4CE43789}" presName="composite" presStyleCnt="0"/>
      <dgm:spPr/>
    </dgm:pt>
    <dgm:pt modelId="{75B1EE85-6927-1E48-AA51-68DFFB71523F}" type="pres">
      <dgm:prSet presAssocID="{8560E8F0-2EAF-6545-B350-793E4CE43789}" presName="imgShp" presStyleLbl="fgImgPlace1" presStyleIdx="5" presStyleCnt="8"/>
      <dgm:spPr/>
    </dgm:pt>
    <dgm:pt modelId="{512632B8-5A89-4342-8A2D-BD1B3DF5DA0C}" type="pres">
      <dgm:prSet presAssocID="{8560E8F0-2EAF-6545-B350-793E4CE43789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CBE90-D98C-6D42-9BEA-56D2E270F782}" type="pres">
      <dgm:prSet presAssocID="{689E48CD-E449-BA41-A399-84B3CB632FF2}" presName="spacing" presStyleCnt="0"/>
      <dgm:spPr/>
    </dgm:pt>
    <dgm:pt modelId="{F6CCE1BC-9506-D749-93C4-983F03ACD9B4}" type="pres">
      <dgm:prSet presAssocID="{3D531D0B-C35D-3647-9B03-A93BD119D429}" presName="composite" presStyleCnt="0"/>
      <dgm:spPr/>
    </dgm:pt>
    <dgm:pt modelId="{82C9F096-95A5-7647-837B-478785624584}" type="pres">
      <dgm:prSet presAssocID="{3D531D0B-C35D-3647-9B03-A93BD119D429}" presName="imgShp" presStyleLbl="fgImgPlace1" presStyleIdx="6" presStyleCnt="8"/>
      <dgm:spPr/>
    </dgm:pt>
    <dgm:pt modelId="{45040AD6-6401-7745-85A3-434C454BF33F}" type="pres">
      <dgm:prSet presAssocID="{3D531D0B-C35D-3647-9B03-A93BD119D429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B4665-004B-3D44-AE15-40D892ED9030}" type="pres">
      <dgm:prSet presAssocID="{F117AABA-8882-8246-BD3E-B6BE26314682}" presName="spacing" presStyleCnt="0"/>
      <dgm:spPr/>
    </dgm:pt>
    <dgm:pt modelId="{C6659134-BE81-9B43-ABCA-2EB2B5613C3F}" type="pres">
      <dgm:prSet presAssocID="{CF26FD04-07B9-D54E-B1EF-F9C8C9B67EF6}" presName="composite" presStyleCnt="0"/>
      <dgm:spPr/>
    </dgm:pt>
    <dgm:pt modelId="{5D630B8C-4DC0-D849-86B9-A5DA2D00E80A}" type="pres">
      <dgm:prSet presAssocID="{CF26FD04-07B9-D54E-B1EF-F9C8C9B67EF6}" presName="imgShp" presStyleLbl="fgImgPlace1" presStyleIdx="7" presStyleCnt="8"/>
      <dgm:spPr/>
    </dgm:pt>
    <dgm:pt modelId="{8A7FA294-6E3F-7E4B-8912-687CA2D09C4A}" type="pres">
      <dgm:prSet presAssocID="{CF26FD04-07B9-D54E-B1EF-F9C8C9B67EF6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38085-23EA-594C-9C82-6FFA357F5FA9}" type="presOf" srcId="{D60C41B5-2ABE-D24C-822B-C7E7B343C16C}" destId="{C6313EE9-03A4-8D46-8326-3C97C3AB4F6E}" srcOrd="0" destOrd="0" presId="urn:microsoft.com/office/officeart/2005/8/layout/vList3#1"/>
    <dgm:cxn modelId="{5B2431C9-A088-D14B-A8F4-B60E534D9AEC}" srcId="{F0AD2E67-C79B-9E46-B970-2AE6568364EF}" destId="{8560E8F0-2EAF-6545-B350-793E4CE43789}" srcOrd="5" destOrd="0" parTransId="{496F4446-7488-9D43-BF55-75D4371DC707}" sibTransId="{689E48CD-E449-BA41-A399-84B3CB632FF2}"/>
    <dgm:cxn modelId="{86B21868-09E4-4246-BDD5-6B94B407BD89}" type="presOf" srcId="{1502FB04-7520-8148-89A6-4C5756E3C884}" destId="{A351A578-CC18-2645-8599-76BFD289FCF5}" srcOrd="0" destOrd="0" presId="urn:microsoft.com/office/officeart/2005/8/layout/vList3#1"/>
    <dgm:cxn modelId="{849A82A3-DBC3-134D-8791-02C132AA325D}" type="presOf" srcId="{CF26FD04-07B9-D54E-B1EF-F9C8C9B67EF6}" destId="{8A7FA294-6E3F-7E4B-8912-687CA2D09C4A}" srcOrd="0" destOrd="0" presId="urn:microsoft.com/office/officeart/2005/8/layout/vList3#1"/>
    <dgm:cxn modelId="{B4C4F9C8-BC7B-8844-9E27-8D45C0F465E1}" type="presOf" srcId="{A4C7B8D8-02F5-A54C-9BD8-7D65128378D6}" destId="{53807655-F3C6-D84C-851B-192257FFD14C}" srcOrd="0" destOrd="0" presId="urn:microsoft.com/office/officeart/2005/8/layout/vList3#1"/>
    <dgm:cxn modelId="{18CDD631-93B0-294D-8D49-390918C23F45}" srcId="{F0AD2E67-C79B-9E46-B970-2AE6568364EF}" destId="{3D531D0B-C35D-3647-9B03-A93BD119D429}" srcOrd="6" destOrd="0" parTransId="{81C71D35-AF09-AF4F-A90A-8134BDA5414B}" sibTransId="{F117AABA-8882-8246-BD3E-B6BE26314682}"/>
    <dgm:cxn modelId="{1CF1216D-A323-B24F-895E-0E640ABD24F3}" srcId="{F0AD2E67-C79B-9E46-B970-2AE6568364EF}" destId="{CF26FD04-07B9-D54E-B1EF-F9C8C9B67EF6}" srcOrd="7" destOrd="0" parTransId="{1CA7FC9E-E4EA-4648-B0E5-5B97B4FD4B3A}" sibTransId="{021F41CE-CC9D-844F-AE12-BE6C5000A10A}"/>
    <dgm:cxn modelId="{F7903408-52AA-FF42-8B6D-5FA1172E3B0F}" srcId="{F0AD2E67-C79B-9E46-B970-2AE6568364EF}" destId="{3525430E-5B60-8D45-AFFE-4C990CB996A6}" srcOrd="0" destOrd="0" parTransId="{87044FF8-EF3F-4D45-A95E-703455C140F5}" sibTransId="{3466F79B-8214-C642-A255-431E67A7BE63}"/>
    <dgm:cxn modelId="{32EE44FD-CA70-6C45-A647-A087F14D0C24}" type="presOf" srcId="{F0AD2E67-C79B-9E46-B970-2AE6568364EF}" destId="{953E32E0-2C3D-2C42-939F-0B67EA6B2ACF}" srcOrd="0" destOrd="0" presId="urn:microsoft.com/office/officeart/2005/8/layout/vList3#1"/>
    <dgm:cxn modelId="{1ECD96B6-E2D4-6F4C-A0B4-F5E3DCE7FF3E}" type="presOf" srcId="{F18BF83B-E9D7-CF42-B3DA-9BB4E4875DC3}" destId="{121397A6-2DDB-A542-9B0D-853729FF46F1}" srcOrd="0" destOrd="0" presId="urn:microsoft.com/office/officeart/2005/8/layout/vList3#1"/>
    <dgm:cxn modelId="{FFE24DEF-5A00-064D-83E4-EF3BF8D0621C}" srcId="{F0AD2E67-C79B-9E46-B970-2AE6568364EF}" destId="{1502FB04-7520-8148-89A6-4C5756E3C884}" srcOrd="1" destOrd="0" parTransId="{22E6D9D8-8E86-3B41-B0D8-90DAE5CD4636}" sibTransId="{4655E7CF-B7DB-4849-845E-9F12CA47F707}"/>
    <dgm:cxn modelId="{8887FDE9-7179-2742-86F2-4D13B86EF30E}" type="presOf" srcId="{3525430E-5B60-8D45-AFFE-4C990CB996A6}" destId="{DD88D29E-F766-7D41-8781-4AED293FC385}" srcOrd="0" destOrd="0" presId="urn:microsoft.com/office/officeart/2005/8/layout/vList3#1"/>
    <dgm:cxn modelId="{DD7EAF00-E00D-CE4B-8F89-587BC408C690}" srcId="{F0AD2E67-C79B-9E46-B970-2AE6568364EF}" destId="{F18BF83B-E9D7-CF42-B3DA-9BB4E4875DC3}" srcOrd="3" destOrd="0" parTransId="{A98613D8-9977-3C40-B581-20A3ABE80966}" sibTransId="{60EBA1EE-761E-5749-B1B9-C9A77073317D}"/>
    <dgm:cxn modelId="{004E1A06-81A3-C842-A598-CC01555C25FA}" type="presOf" srcId="{3D531D0B-C35D-3647-9B03-A93BD119D429}" destId="{45040AD6-6401-7745-85A3-434C454BF33F}" srcOrd="0" destOrd="0" presId="urn:microsoft.com/office/officeart/2005/8/layout/vList3#1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570ADF6E-6E5B-E849-BCC0-6CDF75385827}" type="presOf" srcId="{8560E8F0-2EAF-6545-B350-793E4CE43789}" destId="{512632B8-5A89-4342-8A2D-BD1B3DF5DA0C}" srcOrd="0" destOrd="0" presId="urn:microsoft.com/office/officeart/2005/8/layout/vList3#1"/>
    <dgm:cxn modelId="{C927E479-34EC-1B4C-9B2F-35F8AB9DD604}" srcId="{F0AD2E67-C79B-9E46-B970-2AE6568364EF}" destId="{D60C41B5-2ABE-D24C-822B-C7E7B343C16C}" srcOrd="2" destOrd="0" parTransId="{89B69489-E1FE-B245-A6C8-DD0250AA521C}" sibTransId="{1F10ABD5-BEF4-FD4F-9E20-9D4541D0BB27}"/>
    <dgm:cxn modelId="{6AA0B7F4-F860-A34F-8404-7FC943502D60}" type="presParOf" srcId="{953E32E0-2C3D-2C42-939F-0B67EA6B2ACF}" destId="{D03885F3-3800-2D4A-8B9B-C1EBD2BDBD15}" srcOrd="0" destOrd="0" presId="urn:microsoft.com/office/officeart/2005/8/layout/vList3#1"/>
    <dgm:cxn modelId="{C275BA83-2B3E-A44C-95EA-A0E611DD1D4A}" type="presParOf" srcId="{D03885F3-3800-2D4A-8B9B-C1EBD2BDBD15}" destId="{C0958BE3-8B6F-3D47-A521-906443889C9F}" srcOrd="0" destOrd="0" presId="urn:microsoft.com/office/officeart/2005/8/layout/vList3#1"/>
    <dgm:cxn modelId="{0857911B-642F-0A4D-B5EF-409EB9F65528}" type="presParOf" srcId="{D03885F3-3800-2D4A-8B9B-C1EBD2BDBD15}" destId="{DD88D29E-F766-7D41-8781-4AED293FC385}" srcOrd="1" destOrd="0" presId="urn:microsoft.com/office/officeart/2005/8/layout/vList3#1"/>
    <dgm:cxn modelId="{C9D8F3CE-FE2E-D742-83ED-FE80E8D3ACB3}" type="presParOf" srcId="{953E32E0-2C3D-2C42-939F-0B67EA6B2ACF}" destId="{47D3809E-F8BE-C34B-ABD8-8ABA065815CA}" srcOrd="1" destOrd="0" presId="urn:microsoft.com/office/officeart/2005/8/layout/vList3#1"/>
    <dgm:cxn modelId="{11B3370F-8CFB-2E47-A0EB-D7FEA305D630}" type="presParOf" srcId="{953E32E0-2C3D-2C42-939F-0B67EA6B2ACF}" destId="{D0B808AB-4D7A-DB4B-B2B8-41451460FBE6}" srcOrd="2" destOrd="0" presId="urn:microsoft.com/office/officeart/2005/8/layout/vList3#1"/>
    <dgm:cxn modelId="{AFE576FA-AE0D-4C4D-827A-705883759E33}" type="presParOf" srcId="{D0B808AB-4D7A-DB4B-B2B8-41451460FBE6}" destId="{7F375322-D60D-4442-B5B5-9F05EC90CFF6}" srcOrd="0" destOrd="0" presId="urn:microsoft.com/office/officeart/2005/8/layout/vList3#1"/>
    <dgm:cxn modelId="{68E77F3D-1B3C-7D42-8A69-15FA99C210FF}" type="presParOf" srcId="{D0B808AB-4D7A-DB4B-B2B8-41451460FBE6}" destId="{A351A578-CC18-2645-8599-76BFD289FCF5}" srcOrd="1" destOrd="0" presId="urn:microsoft.com/office/officeart/2005/8/layout/vList3#1"/>
    <dgm:cxn modelId="{1EC28CD4-48D3-8949-9FB6-096A0069514A}" type="presParOf" srcId="{953E32E0-2C3D-2C42-939F-0B67EA6B2ACF}" destId="{E77239B6-03AB-1545-AE3C-9666AAD11DB7}" srcOrd="3" destOrd="0" presId="urn:microsoft.com/office/officeart/2005/8/layout/vList3#1"/>
    <dgm:cxn modelId="{D5C234F1-5D44-B640-896C-D4169417DD4A}" type="presParOf" srcId="{953E32E0-2C3D-2C42-939F-0B67EA6B2ACF}" destId="{5F079F76-5F00-EA4B-869C-58F39472124C}" srcOrd="4" destOrd="0" presId="urn:microsoft.com/office/officeart/2005/8/layout/vList3#1"/>
    <dgm:cxn modelId="{99A75B16-FC92-904D-B9FD-42032C3C435C}" type="presParOf" srcId="{5F079F76-5F00-EA4B-869C-58F39472124C}" destId="{6078C9D3-7D72-CC48-96DC-4AEDF78DEA60}" srcOrd="0" destOrd="0" presId="urn:microsoft.com/office/officeart/2005/8/layout/vList3#1"/>
    <dgm:cxn modelId="{6DA550FF-0730-4F40-8271-55A1557EC934}" type="presParOf" srcId="{5F079F76-5F00-EA4B-869C-58F39472124C}" destId="{C6313EE9-03A4-8D46-8326-3C97C3AB4F6E}" srcOrd="1" destOrd="0" presId="urn:microsoft.com/office/officeart/2005/8/layout/vList3#1"/>
    <dgm:cxn modelId="{E1D587D2-6FC1-D54B-A1B2-46B387DB3717}" type="presParOf" srcId="{953E32E0-2C3D-2C42-939F-0B67EA6B2ACF}" destId="{44BB9189-47FC-0D4D-9C6B-E4A1BF0D8F3C}" srcOrd="5" destOrd="0" presId="urn:microsoft.com/office/officeart/2005/8/layout/vList3#1"/>
    <dgm:cxn modelId="{F3AEDA4D-DA21-A740-8A1F-B1DFC3F5595B}" type="presParOf" srcId="{953E32E0-2C3D-2C42-939F-0B67EA6B2ACF}" destId="{E4C757B1-809B-8246-B8BB-A719E9CD3AB5}" srcOrd="6" destOrd="0" presId="urn:microsoft.com/office/officeart/2005/8/layout/vList3#1"/>
    <dgm:cxn modelId="{6FA04317-872D-4442-A581-5F0A32A0B7B7}" type="presParOf" srcId="{E4C757B1-809B-8246-B8BB-A719E9CD3AB5}" destId="{0EA229E5-5318-5945-99CE-E75BAF5B5291}" srcOrd="0" destOrd="0" presId="urn:microsoft.com/office/officeart/2005/8/layout/vList3#1"/>
    <dgm:cxn modelId="{CFE09C95-CA68-0144-B82B-29E6F90E75EA}" type="presParOf" srcId="{E4C757B1-809B-8246-B8BB-A719E9CD3AB5}" destId="{121397A6-2DDB-A542-9B0D-853729FF46F1}" srcOrd="1" destOrd="0" presId="urn:microsoft.com/office/officeart/2005/8/layout/vList3#1"/>
    <dgm:cxn modelId="{0A2CF7DB-E6B8-874C-B67C-C7973C9F6623}" type="presParOf" srcId="{953E32E0-2C3D-2C42-939F-0B67EA6B2ACF}" destId="{CAEA1815-6FE1-4E49-B372-C28F0174D701}" srcOrd="7" destOrd="0" presId="urn:microsoft.com/office/officeart/2005/8/layout/vList3#1"/>
    <dgm:cxn modelId="{850F65D9-46F6-1641-839A-53BC09AB5C60}" type="presParOf" srcId="{953E32E0-2C3D-2C42-939F-0B67EA6B2ACF}" destId="{747D80A3-78FA-234F-B1AF-C8193780B6EE}" srcOrd="8" destOrd="0" presId="urn:microsoft.com/office/officeart/2005/8/layout/vList3#1"/>
    <dgm:cxn modelId="{274BB5C9-605C-C14C-BD00-F14970B1C002}" type="presParOf" srcId="{747D80A3-78FA-234F-B1AF-C8193780B6EE}" destId="{DADEE6D1-76AF-A74E-9BBD-03DF39F525D6}" srcOrd="0" destOrd="0" presId="urn:microsoft.com/office/officeart/2005/8/layout/vList3#1"/>
    <dgm:cxn modelId="{F22DCD01-ABBD-1B40-A12A-7DEE0AB782A9}" type="presParOf" srcId="{747D80A3-78FA-234F-B1AF-C8193780B6EE}" destId="{53807655-F3C6-D84C-851B-192257FFD14C}" srcOrd="1" destOrd="0" presId="urn:microsoft.com/office/officeart/2005/8/layout/vList3#1"/>
    <dgm:cxn modelId="{41F1FE4F-F358-D44C-B85B-0878298C85F2}" type="presParOf" srcId="{953E32E0-2C3D-2C42-939F-0B67EA6B2ACF}" destId="{F6AA019E-37FB-B545-B707-26E6B47D6829}" srcOrd="9" destOrd="0" presId="urn:microsoft.com/office/officeart/2005/8/layout/vList3#1"/>
    <dgm:cxn modelId="{14285CA5-8BC8-BF4C-98DD-6612DBA9272D}" type="presParOf" srcId="{953E32E0-2C3D-2C42-939F-0B67EA6B2ACF}" destId="{B9160D37-E6F3-734F-B7DD-9BBF276A7339}" srcOrd="10" destOrd="0" presId="urn:microsoft.com/office/officeart/2005/8/layout/vList3#1"/>
    <dgm:cxn modelId="{60A20B42-2589-F44D-A2E1-2EBEEAA89BA2}" type="presParOf" srcId="{B9160D37-E6F3-734F-B7DD-9BBF276A7339}" destId="{75B1EE85-6927-1E48-AA51-68DFFB71523F}" srcOrd="0" destOrd="0" presId="urn:microsoft.com/office/officeart/2005/8/layout/vList3#1"/>
    <dgm:cxn modelId="{064CCB74-A013-9948-8CC8-192ADE95899B}" type="presParOf" srcId="{B9160D37-E6F3-734F-B7DD-9BBF276A7339}" destId="{512632B8-5A89-4342-8A2D-BD1B3DF5DA0C}" srcOrd="1" destOrd="0" presId="urn:microsoft.com/office/officeart/2005/8/layout/vList3#1"/>
    <dgm:cxn modelId="{88AF1ACB-5F95-6A42-A7C4-CCC6BBC22C7D}" type="presParOf" srcId="{953E32E0-2C3D-2C42-939F-0B67EA6B2ACF}" destId="{047CBE90-D98C-6D42-9BEA-56D2E270F782}" srcOrd="11" destOrd="0" presId="urn:microsoft.com/office/officeart/2005/8/layout/vList3#1"/>
    <dgm:cxn modelId="{9DCD5CC2-4E5E-6045-9FE2-30C82B36CE93}" type="presParOf" srcId="{953E32E0-2C3D-2C42-939F-0B67EA6B2ACF}" destId="{F6CCE1BC-9506-D749-93C4-983F03ACD9B4}" srcOrd="12" destOrd="0" presId="urn:microsoft.com/office/officeart/2005/8/layout/vList3#1"/>
    <dgm:cxn modelId="{715EE577-B4C2-1E4C-B77D-D48603365F69}" type="presParOf" srcId="{F6CCE1BC-9506-D749-93C4-983F03ACD9B4}" destId="{82C9F096-95A5-7647-837B-478785624584}" srcOrd="0" destOrd="0" presId="urn:microsoft.com/office/officeart/2005/8/layout/vList3#1"/>
    <dgm:cxn modelId="{C8F9D334-92BB-3441-AEAB-7E01871BDFDD}" type="presParOf" srcId="{F6CCE1BC-9506-D749-93C4-983F03ACD9B4}" destId="{45040AD6-6401-7745-85A3-434C454BF33F}" srcOrd="1" destOrd="0" presId="urn:microsoft.com/office/officeart/2005/8/layout/vList3#1"/>
    <dgm:cxn modelId="{0AA8390E-4C3C-CE4C-98CD-48006EA61ADE}" type="presParOf" srcId="{953E32E0-2C3D-2C42-939F-0B67EA6B2ACF}" destId="{85FB4665-004B-3D44-AE15-40D892ED9030}" srcOrd="13" destOrd="0" presId="urn:microsoft.com/office/officeart/2005/8/layout/vList3#1"/>
    <dgm:cxn modelId="{875EABAB-4E28-6F4B-9D5E-B343CBD33D11}" type="presParOf" srcId="{953E32E0-2C3D-2C42-939F-0B67EA6B2ACF}" destId="{C6659134-BE81-9B43-ABCA-2EB2B5613C3F}" srcOrd="14" destOrd="0" presId="urn:microsoft.com/office/officeart/2005/8/layout/vList3#1"/>
    <dgm:cxn modelId="{F17B9C09-4968-D14A-9E15-428999B86E02}" type="presParOf" srcId="{C6659134-BE81-9B43-ABCA-2EB2B5613C3F}" destId="{5D630B8C-4DC0-D849-86B9-A5DA2D00E80A}" srcOrd="0" destOrd="0" presId="urn:microsoft.com/office/officeart/2005/8/layout/vList3#1"/>
    <dgm:cxn modelId="{B5DFD3F2-8D55-AB44-A9A1-58C52EFADC66}" type="presParOf" srcId="{C6659134-BE81-9B43-ABCA-2EB2B5613C3F}" destId="{8A7FA294-6E3F-7E4B-8912-687CA2D09C4A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88D29E-F766-7D41-8781-4AED293FC385}">
      <dsp:nvSpPr>
        <dsp:cNvPr id="0" name=""/>
        <dsp:cNvSpPr/>
      </dsp:nvSpPr>
      <dsp:spPr>
        <a:xfrm rot="10800000">
          <a:off x="2671845" y="2774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Video Cloud for Business Users and Developers</a:t>
          </a:r>
          <a:endParaRPr lang="en-US" sz="3100" kern="1200" dirty="0"/>
        </a:p>
      </dsp:txBody>
      <dsp:txXfrm rot="10800000">
        <a:off x="2671845" y="2774"/>
        <a:ext cx="9931163" cy="681549"/>
      </dsp:txXfrm>
    </dsp:sp>
    <dsp:sp modelId="{C0958BE3-8B6F-3D47-A521-906443889C9F}">
      <dsp:nvSpPr>
        <dsp:cNvPr id="0" name=""/>
        <dsp:cNvSpPr/>
      </dsp:nvSpPr>
      <dsp:spPr>
        <a:xfrm>
          <a:off x="2331070" y="2774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51A578-CC18-2645-8599-76BFD289FCF5}">
      <dsp:nvSpPr>
        <dsp:cNvPr id="0" name=""/>
        <dsp:cNvSpPr/>
      </dsp:nvSpPr>
      <dsp:spPr>
        <a:xfrm rot="10800000">
          <a:off x="2671845" y="887771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 to the Smart Player API</a:t>
          </a:r>
          <a:endParaRPr lang="en-US" sz="3100" kern="1200" dirty="0"/>
        </a:p>
      </dsp:txBody>
      <dsp:txXfrm rot="10800000">
        <a:off x="2671845" y="887771"/>
        <a:ext cx="9931163" cy="681549"/>
      </dsp:txXfrm>
    </dsp:sp>
    <dsp:sp modelId="{7F375322-D60D-4442-B5B5-9F05EC90CFF6}">
      <dsp:nvSpPr>
        <dsp:cNvPr id="0" name=""/>
        <dsp:cNvSpPr/>
      </dsp:nvSpPr>
      <dsp:spPr>
        <a:xfrm>
          <a:off x="2331070" y="887771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313EE9-03A4-8D46-8326-3C97C3AB4F6E}">
      <dsp:nvSpPr>
        <dsp:cNvPr id="0" name=""/>
        <dsp:cNvSpPr/>
      </dsp:nvSpPr>
      <dsp:spPr>
        <a:xfrm rot="10800000">
          <a:off x="2671845" y="1772769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it does and doesn't do</a:t>
          </a:r>
          <a:endParaRPr lang="en-US" sz="3100" kern="1200" dirty="0"/>
        </a:p>
      </dsp:txBody>
      <dsp:txXfrm rot="10800000">
        <a:off x="2671845" y="1772769"/>
        <a:ext cx="9931163" cy="681549"/>
      </dsp:txXfrm>
    </dsp:sp>
    <dsp:sp modelId="{6078C9D3-7D72-CC48-96DC-4AEDF78DEA60}">
      <dsp:nvSpPr>
        <dsp:cNvPr id="0" name=""/>
        <dsp:cNvSpPr/>
      </dsp:nvSpPr>
      <dsp:spPr>
        <a:xfrm>
          <a:off x="2331070" y="1772769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1397A6-2DDB-A542-9B0D-853729FF46F1}">
      <dsp:nvSpPr>
        <dsp:cNvPr id="0" name=""/>
        <dsp:cNvSpPr/>
      </dsp:nvSpPr>
      <dsp:spPr>
        <a:xfrm rot="10800000">
          <a:off x="2671845" y="2657766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Typical use cases</a:t>
          </a:r>
          <a:endParaRPr lang="en-US" sz="3100" kern="1200" dirty="0"/>
        </a:p>
      </dsp:txBody>
      <dsp:txXfrm rot="10800000">
        <a:off x="2671845" y="2657766"/>
        <a:ext cx="9931163" cy="681549"/>
      </dsp:txXfrm>
    </dsp:sp>
    <dsp:sp modelId="{0EA229E5-5318-5945-99CE-E75BAF5B5291}">
      <dsp:nvSpPr>
        <dsp:cNvPr id="0" name=""/>
        <dsp:cNvSpPr/>
      </dsp:nvSpPr>
      <dsp:spPr>
        <a:xfrm>
          <a:off x="2331070" y="2657766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71845" y="3542763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 to the Media API</a:t>
          </a:r>
          <a:endParaRPr lang="en-US" sz="3100" kern="1200" dirty="0"/>
        </a:p>
      </dsp:txBody>
      <dsp:txXfrm rot="10800000">
        <a:off x="2671845" y="3542763"/>
        <a:ext cx="9931163" cy="681549"/>
      </dsp:txXfrm>
    </dsp:sp>
    <dsp:sp modelId="{DADEE6D1-76AF-A74E-9BBD-03DF39F525D6}">
      <dsp:nvSpPr>
        <dsp:cNvPr id="0" name=""/>
        <dsp:cNvSpPr/>
      </dsp:nvSpPr>
      <dsp:spPr>
        <a:xfrm>
          <a:off x="2331070" y="3542763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2632B8-5A89-4342-8A2D-BD1B3DF5DA0C}">
      <dsp:nvSpPr>
        <dsp:cNvPr id="0" name=""/>
        <dsp:cNvSpPr/>
      </dsp:nvSpPr>
      <dsp:spPr>
        <a:xfrm rot="10800000">
          <a:off x="2671845" y="4427761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it does and doesn't do</a:t>
          </a:r>
          <a:endParaRPr lang="en-US" sz="3100" kern="1200" dirty="0"/>
        </a:p>
      </dsp:txBody>
      <dsp:txXfrm rot="10800000">
        <a:off x="2671845" y="4427761"/>
        <a:ext cx="9931163" cy="681549"/>
      </dsp:txXfrm>
    </dsp:sp>
    <dsp:sp modelId="{75B1EE85-6927-1E48-AA51-68DFFB71523F}">
      <dsp:nvSpPr>
        <dsp:cNvPr id="0" name=""/>
        <dsp:cNvSpPr/>
      </dsp:nvSpPr>
      <dsp:spPr>
        <a:xfrm>
          <a:off x="2331070" y="4427761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040AD6-6401-7745-85A3-434C454BF33F}">
      <dsp:nvSpPr>
        <dsp:cNvPr id="0" name=""/>
        <dsp:cNvSpPr/>
      </dsp:nvSpPr>
      <dsp:spPr>
        <a:xfrm rot="10800000">
          <a:off x="2671845" y="5312758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Typical use cases</a:t>
          </a:r>
          <a:endParaRPr lang="en-US" sz="3100" kern="1200" dirty="0"/>
        </a:p>
      </dsp:txBody>
      <dsp:txXfrm rot="10800000">
        <a:off x="2671845" y="5312758"/>
        <a:ext cx="9931163" cy="681549"/>
      </dsp:txXfrm>
    </dsp:sp>
    <dsp:sp modelId="{82C9F096-95A5-7647-837B-478785624584}">
      <dsp:nvSpPr>
        <dsp:cNvPr id="0" name=""/>
        <dsp:cNvSpPr/>
      </dsp:nvSpPr>
      <dsp:spPr>
        <a:xfrm>
          <a:off x="2331070" y="5312758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7FA294-6E3F-7E4B-8912-687CA2D09C4A}">
      <dsp:nvSpPr>
        <dsp:cNvPr id="0" name=""/>
        <dsp:cNvSpPr/>
      </dsp:nvSpPr>
      <dsp:spPr>
        <a:xfrm rot="10800000">
          <a:off x="2671845" y="6197755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Brightcove vs. the </a:t>
          </a:r>
          <a:r>
            <a:rPr lang="en-US" sz="3100" kern="1200" dirty="0" err="1" smtClean="0"/>
            <a:t>competitlon</a:t>
          </a:r>
          <a:endParaRPr lang="en-US" sz="3100" kern="1200" dirty="0"/>
        </a:p>
      </dsp:txBody>
      <dsp:txXfrm rot="10800000">
        <a:off x="2671845" y="6197755"/>
        <a:ext cx="9931163" cy="681549"/>
      </dsp:txXfrm>
    </dsp:sp>
    <dsp:sp modelId="{5D630B8C-4DC0-D849-86B9-A5DA2D00E80A}">
      <dsp:nvSpPr>
        <dsp:cNvPr id="0" name=""/>
        <dsp:cNvSpPr/>
      </dsp:nvSpPr>
      <dsp:spPr>
        <a:xfrm>
          <a:off x="2331070" y="6197755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B5D30-F7DA-624D-BEC5-900001419D85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913E2-2BBC-F749-9C36-2C434B8DB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475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35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  <p:sldLayoutId id="2147484170" r:id="rId20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1217771" cy="1147646"/>
          </a:xfrm>
        </p:spPr>
        <p:txBody>
          <a:bodyPr>
            <a:normAutofit/>
          </a:bodyPr>
          <a:lstStyle/>
          <a:p>
            <a:r>
              <a:rPr lang="en-US" dirty="0" smtClean="0"/>
              <a:t>Smart Player API /Media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Date:  May 30, 2013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Presented by:  Robert Crooks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5181" y="1749425"/>
            <a:ext cx="719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err="1" smtClean="0">
                <a:solidFill>
                  <a:srgbClr val="0070C0"/>
                </a:solidFill>
              </a:rPr>
              <a:t>TechTime</a:t>
            </a:r>
            <a:r>
              <a:rPr lang="en-US" sz="6000" b="1" i="1" dirty="0" smtClean="0">
                <a:solidFill>
                  <a:srgbClr val="0070C0"/>
                </a:solidFill>
              </a:rPr>
              <a:t> for Sales</a:t>
            </a:r>
            <a:endParaRPr lang="en-US" sz="6000" b="1" i="1" dirty="0">
              <a:solidFill>
                <a:srgbClr val="0070C0"/>
              </a:solidFill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12168981" y="2054225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3101181" y="2054225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Introduction to the Media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18" y="6035571"/>
            <a:ext cx="808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REST-based API – requires programming in any language (Java, .NET, PHP, Ruby, etc.) – can be used on the client or server side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61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it does and doesn't do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does…</a:t>
            </a:r>
          </a:p>
          <a:p>
            <a:pPr lvl="1"/>
            <a:r>
              <a:rPr lang="en-US" dirty="0" smtClean="0"/>
              <a:t>Allow you to search for videos by many criteria</a:t>
            </a:r>
          </a:p>
          <a:p>
            <a:pPr lvl="1"/>
            <a:r>
              <a:rPr lang="en-US" dirty="0" smtClean="0"/>
              <a:t>Allow you to create, update, delete videos (good tool for UGC, not volume uploads)</a:t>
            </a:r>
          </a:p>
          <a:p>
            <a:pPr lvl="1"/>
            <a:r>
              <a:rPr lang="en-US" dirty="0" smtClean="0"/>
              <a:t>Allow you to share and un-share videos</a:t>
            </a:r>
          </a:p>
          <a:p>
            <a:pPr lvl="1"/>
            <a:r>
              <a:rPr lang="en-US" dirty="0" smtClean="0"/>
              <a:t>Allow you to create RSS/MRSS video feeds</a:t>
            </a:r>
            <a:endParaRPr lang="en-US" dirty="0"/>
          </a:p>
          <a:p>
            <a:pPr lvl="1"/>
            <a:r>
              <a:rPr lang="en-US" dirty="0" smtClean="0"/>
              <a:t>Allow you add/remove captions from videos</a:t>
            </a:r>
          </a:p>
          <a:p>
            <a:pPr lvl="1"/>
            <a:r>
              <a:rPr lang="en-US" dirty="0" smtClean="0"/>
              <a:t>Allow you to get the status of an uploaded video (is it playable?)</a:t>
            </a:r>
          </a:p>
          <a:p>
            <a:r>
              <a:rPr lang="en-US" dirty="0" smtClean="0"/>
              <a:t>It does not…</a:t>
            </a:r>
          </a:p>
          <a:p>
            <a:pPr lvl="1"/>
            <a:r>
              <a:rPr lang="en-US" dirty="0" smtClean="0"/>
              <a:t>Interact with players in any way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45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publishing – publish any video metadata with the video or find videos related to content)</a:t>
            </a:r>
          </a:p>
          <a:p>
            <a:r>
              <a:rPr lang="en-US" dirty="0" smtClean="0"/>
              <a:t>Custom Related Videos</a:t>
            </a:r>
          </a:p>
          <a:p>
            <a:r>
              <a:rPr lang="en-US" dirty="0" smtClean="0"/>
              <a:t>Video Portals / "Playlists" in the page, not the player (used with the Smart Player API)</a:t>
            </a:r>
          </a:p>
          <a:p>
            <a:r>
              <a:rPr lang="en-US" dirty="0" smtClean="0"/>
              <a:t>SEO (by embedding video metadata in the the page and/or creating video sitemaps)</a:t>
            </a:r>
          </a:p>
          <a:p>
            <a:r>
              <a:rPr lang="en-US" dirty="0" smtClean="0"/>
              <a:t>Create simplified “mini studios” or apps that expose just the functionality that users need</a:t>
            </a:r>
          </a:p>
          <a:p>
            <a:r>
              <a:rPr lang="en-US" dirty="0" smtClean="0"/>
              <a:t>Integration with CMS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8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Brightcove vs. the competition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1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Brightcove </a:t>
            </a:r>
            <a:r>
              <a:rPr lang="en-US" dirty="0" smtClean="0"/>
              <a:t>vs.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real technical advantage – our competitors have good APIs also</a:t>
            </a:r>
          </a:p>
          <a:p>
            <a:r>
              <a:rPr lang="en-US" dirty="0" smtClean="0"/>
              <a:t>Where we have a clear advantage is in documentation and sample applications/code</a:t>
            </a:r>
          </a:p>
          <a:p>
            <a:pPr lvl="1"/>
            <a:r>
              <a:rPr lang="en-US" dirty="0" smtClean="0">
                <a:hlinkClick r:id="rId2"/>
              </a:rPr>
              <a:t>http:/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docs.brightcove.com</a:t>
            </a:r>
            <a:r>
              <a:rPr lang="en-US" dirty="0">
                <a:hlinkClick r:id="rId2"/>
              </a:rPr>
              <a:t>/en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1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Welcome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i="1" dirty="0" smtClean="0"/>
              <a:t>“</a:t>
            </a:r>
            <a:r>
              <a:rPr lang="en-US" sz="3200" i="1" dirty="0" err="1" smtClean="0"/>
              <a:t>TechTime</a:t>
            </a:r>
            <a:r>
              <a:rPr lang="en-US" sz="3200" i="1" dirty="0" smtClean="0"/>
              <a:t> for Sales” </a:t>
            </a:r>
            <a:r>
              <a:rPr lang="en-US" sz="3200" dirty="0" smtClean="0"/>
              <a:t>is a sales training initiative with a goal to provide the BC sales organization with the technical information needed to help drive new, upgrade, renewal and add-on sales.</a:t>
            </a:r>
          </a:p>
          <a:p>
            <a:endParaRPr lang="en-US" sz="3200" dirty="0" smtClean="0"/>
          </a:p>
          <a:p>
            <a:r>
              <a:rPr lang="en-US" sz="3200" dirty="0" smtClean="0"/>
              <a:t>Please provide your inputs on this session and ideas for future topics of interest to Roberta Ingham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The slides and a recording of this session will be available within 1 week on Sales Central under Sales Training in a  document called </a:t>
            </a:r>
            <a:r>
              <a:rPr lang="en-US" sz="3200" i="1" dirty="0" err="1" smtClean="0"/>
              <a:t>TechTime</a:t>
            </a:r>
            <a:r>
              <a:rPr lang="en-US" sz="3200" i="1" dirty="0" smtClean="0"/>
              <a:t> </a:t>
            </a:r>
            <a:r>
              <a:rPr lang="en-US" sz="3200" i="1" smtClean="0"/>
              <a:t>for Sales date topic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4162738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28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Video Cloud from the perspective of Business Users and Developers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9242425"/>
            <a:ext cx="676275" cy="519113"/>
          </a:xfrm>
        </p:spPr>
        <p:txBody>
          <a:bodyPr/>
          <a:lstStyle/>
          <a:p>
            <a:pPr>
              <a:defRPr/>
            </a:pPr>
            <a:fld id="{67E65049-4C82-E04B-9F6B-F7891345E80F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9242425"/>
            <a:ext cx="5487988" cy="519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21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– Business User Perspective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643" y="5819280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95" y="1807170"/>
            <a:ext cx="96901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07" y="1841938"/>
            <a:ext cx="96901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271" y="1921470"/>
            <a:ext cx="599864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99" y="1845270"/>
            <a:ext cx="784436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35" y="1769070"/>
            <a:ext cx="96901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299138"/>
            <a:ext cx="221179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1765738"/>
            <a:ext cx="221179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832538"/>
            <a:ext cx="221179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243" y="6076015"/>
            <a:ext cx="1600200" cy="1419665"/>
          </a:xfrm>
          <a:prstGeom prst="rect">
            <a:avLst/>
          </a:prstGeom>
        </p:spPr>
      </p:pic>
      <p:pic>
        <p:nvPicPr>
          <p:cNvPr id="14" name="Picture 13" descr="BC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798" y="4532132"/>
            <a:ext cx="3809933" cy="30955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3246508" y="5817635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108" y="6074370"/>
            <a:ext cx="1600200" cy="1419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13073" y="7911262"/>
            <a:ext cx="2545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 Cloud Studio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9686" y="3518338"/>
            <a:ext cx="3305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Delivery Network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(CDN)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450" y="348357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Web Server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27621" y="3445470"/>
            <a:ext cx="268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 Cloud Servers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5264" y="7570235"/>
            <a:ext cx="174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System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892" y="7571880"/>
            <a:ext cx="100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Viewer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53628" y="2441609"/>
            <a:ext cx="176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 videos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9539" y="2283241"/>
            <a:ext cx="2006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Publishing code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(Publisher, Player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 IDs, Player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3547" y="5057008"/>
            <a:ext cx="1691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Requested page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references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player and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17806" y="6582612"/>
            <a:ext cx="159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 video,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settings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841156" y="3942139"/>
            <a:ext cx="216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Transcode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 videos with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metadata, playlists,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player settings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14" idx="3"/>
          </p:cNvCxnSpPr>
          <p:nvPr/>
        </p:nvCxnSpPr>
        <p:spPr>
          <a:xfrm flipV="1">
            <a:off x="10352731" y="4066880"/>
            <a:ext cx="2732864" cy="2013038"/>
          </a:xfrm>
          <a:prstGeom prst="bentConnector3">
            <a:avLst>
              <a:gd name="adj1" fmla="val 98824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745164" y="2636238"/>
            <a:ext cx="212198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</p:cNvCxnSpPr>
          <p:nvPr/>
        </p:nvCxnSpPr>
        <p:spPr>
          <a:xfrm flipH="1">
            <a:off x="10400958" y="6905778"/>
            <a:ext cx="1416848" cy="140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1"/>
          </p:cNvCxnSpPr>
          <p:nvPr/>
        </p:nvCxnSpPr>
        <p:spPr>
          <a:xfrm rot="10800000">
            <a:off x="4584044" y="4066880"/>
            <a:ext cx="1958755" cy="2013038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93884" y="4211555"/>
            <a:ext cx="1" cy="13020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68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7" idx="2"/>
            <a:endCxn id="7" idx="3"/>
          </p:cNvCxnSpPr>
          <p:nvPr/>
        </p:nvCxnSpPr>
        <p:spPr>
          <a:xfrm flipH="1" flipV="1">
            <a:off x="6395975" y="3553398"/>
            <a:ext cx="5076651" cy="385517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0"/>
            <a:endCxn id="20" idx="1"/>
          </p:cNvCxnSpPr>
          <p:nvPr/>
        </p:nvCxnSpPr>
        <p:spPr>
          <a:xfrm rot="5400000" flipH="1" flipV="1">
            <a:off x="5354888" y="2402656"/>
            <a:ext cx="1322093" cy="6259314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Cloud – Developer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9366021" y="1885007"/>
            <a:ext cx="3889342" cy="191197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Video Cloud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Media Repository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 descr="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71482" y="2560509"/>
            <a:ext cx="3224493" cy="1985777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</p:pic>
      <p:sp>
        <p:nvSpPr>
          <p:cNvPr id="8" name="Cloud 7"/>
          <p:cNvSpPr/>
          <p:nvPr/>
        </p:nvSpPr>
        <p:spPr>
          <a:xfrm>
            <a:off x="11730238" y="913369"/>
            <a:ext cx="3508941" cy="164714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Transcoding 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11034111" y="4354102"/>
            <a:ext cx="2358279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Batch Provisioning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1270000" y="6193359"/>
            <a:ext cx="3232554" cy="2483775"/>
            <a:chOff x="7306232" y="5515240"/>
            <a:chExt cx="3232554" cy="2483775"/>
          </a:xfrm>
        </p:grpSpPr>
        <p:sp>
          <p:nvSpPr>
            <p:cNvPr id="18" name="Rectangle 17"/>
            <p:cNvSpPr/>
            <p:nvPr/>
          </p:nvSpPr>
          <p:spPr>
            <a:xfrm>
              <a:off x="7306232" y="5515240"/>
              <a:ext cx="3232554" cy="2483775"/>
            </a:xfrm>
            <a:prstGeom prst="rect">
              <a:avLst/>
            </a:prstGeom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>
                      <a:lumMod val="25000"/>
                    </a:schemeClr>
                  </a:solidFill>
                </a:rPr>
                <a:t>My Site</a:t>
              </a:r>
              <a:endParaRPr lang="en-US" dirty="0">
                <a:solidFill>
                  <a:schemeClr val="tx1">
                    <a:lumMod val="25000"/>
                  </a:schemeClr>
                </a:solidFill>
              </a:endParaRPr>
            </a:p>
          </p:txBody>
        </p:sp>
        <p:grpSp>
          <p:nvGrpSpPr>
            <p:cNvPr id="5" name="Group 11"/>
            <p:cNvGrpSpPr/>
            <p:nvPr/>
          </p:nvGrpSpPr>
          <p:grpSpPr>
            <a:xfrm>
              <a:off x="8031913" y="6387366"/>
              <a:ext cx="2255293" cy="1261276"/>
              <a:chOff x="5122419" y="7246983"/>
              <a:chExt cx="2255293" cy="1261276"/>
            </a:xfrm>
          </p:grpSpPr>
          <p:pic>
            <p:nvPicPr>
              <p:cNvPr id="10" name="Picture 9" descr="02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122419" y="7246983"/>
                <a:ext cx="2255293" cy="126127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409580" y="7590070"/>
                <a:ext cx="12751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Player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" name="Process 13"/>
          <p:cNvSpPr/>
          <p:nvPr/>
        </p:nvSpPr>
        <p:spPr>
          <a:xfrm>
            <a:off x="5683114" y="5616931"/>
            <a:ext cx="2576845" cy="1103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Smart Player API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1077199" y="3264622"/>
            <a:ext cx="1468683" cy="577248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BEML</a:t>
            </a:r>
          </a:p>
        </p:txBody>
      </p:sp>
      <p:sp>
        <p:nvSpPr>
          <p:cNvPr id="16" name="Process 15"/>
          <p:cNvSpPr/>
          <p:nvPr/>
        </p:nvSpPr>
        <p:spPr>
          <a:xfrm>
            <a:off x="5689954" y="7311786"/>
            <a:ext cx="2576845" cy="110309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Flash-Only Player API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472626" y="6779160"/>
            <a:ext cx="1836409" cy="125882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My Media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9145591" y="4354102"/>
            <a:ext cx="1623718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Media API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17" idx="1"/>
            <a:endCxn id="20" idx="2"/>
          </p:cNvCxnSpPr>
          <p:nvPr/>
        </p:nvCxnSpPr>
        <p:spPr>
          <a:xfrm flipH="1" flipV="1">
            <a:off x="9957450" y="5388429"/>
            <a:ext cx="2433381" cy="13907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9" idx="2"/>
          </p:cNvCxnSpPr>
          <p:nvPr/>
        </p:nvCxnSpPr>
        <p:spPr>
          <a:xfrm flipH="1" flipV="1">
            <a:off x="12213251" y="5388429"/>
            <a:ext cx="177580" cy="13907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10" idx="0"/>
          </p:cNvCxnSpPr>
          <p:nvPr/>
        </p:nvCxnSpPr>
        <p:spPr>
          <a:xfrm rot="5400000">
            <a:off x="2693930" y="4975685"/>
            <a:ext cx="2519199" cy="16604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7" idx="1"/>
          </p:cNvCxnSpPr>
          <p:nvPr/>
        </p:nvCxnSpPr>
        <p:spPr>
          <a:xfrm>
            <a:off x="2545882" y="3553246"/>
            <a:ext cx="625600" cy="152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1"/>
            <a:endCxn id="10" idx="3"/>
          </p:cNvCxnSpPr>
          <p:nvPr/>
        </p:nvCxnSpPr>
        <p:spPr>
          <a:xfrm rot="10800000" flipV="1">
            <a:off x="4250974" y="6168479"/>
            <a:ext cx="1432140" cy="15276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10" idx="3"/>
          </p:cNvCxnSpPr>
          <p:nvPr/>
        </p:nvCxnSpPr>
        <p:spPr>
          <a:xfrm rot="10800000">
            <a:off x="4250974" y="7696124"/>
            <a:ext cx="1438980" cy="16721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0"/>
            <a:endCxn id="6" idx="3"/>
          </p:cNvCxnSpPr>
          <p:nvPr/>
        </p:nvCxnSpPr>
        <p:spPr>
          <a:xfrm flipV="1">
            <a:off x="9957450" y="3796986"/>
            <a:ext cx="1353242" cy="55711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  <a:endCxn id="6" idx="3"/>
          </p:cNvCxnSpPr>
          <p:nvPr/>
        </p:nvCxnSpPr>
        <p:spPr>
          <a:xfrm flipH="1" flipV="1">
            <a:off x="11310692" y="3796986"/>
            <a:ext cx="902559" cy="5571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6" idx="1"/>
          </p:cNvCxnSpPr>
          <p:nvPr/>
        </p:nvCxnSpPr>
        <p:spPr>
          <a:xfrm rot="5400000" flipH="1" flipV="1">
            <a:off x="7709459" y="-1040723"/>
            <a:ext cx="675502" cy="6526963"/>
          </a:xfrm>
          <a:prstGeom prst="bentConnector3">
            <a:avLst>
              <a:gd name="adj1" fmla="val 133841"/>
            </a:avLst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0"/>
            <a:endCxn id="6" idx="2"/>
          </p:cNvCxnSpPr>
          <p:nvPr/>
        </p:nvCxnSpPr>
        <p:spPr>
          <a:xfrm rot="5400000" flipH="1" flipV="1">
            <a:off x="6780812" y="3031722"/>
            <a:ext cx="2775934" cy="2394484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6" idx="2"/>
          </p:cNvCxnSpPr>
          <p:nvPr/>
        </p:nvCxnSpPr>
        <p:spPr>
          <a:xfrm flipV="1">
            <a:off x="8266799" y="2840997"/>
            <a:ext cx="1099222" cy="502233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5" idx="1"/>
            <a:endCxn id="10" idx="1"/>
          </p:cNvCxnSpPr>
          <p:nvPr/>
        </p:nvCxnSpPr>
        <p:spPr>
          <a:xfrm rot="10800000" flipH="1" flipV="1">
            <a:off x="1077199" y="3553245"/>
            <a:ext cx="918482" cy="4142877"/>
          </a:xfrm>
          <a:prstGeom prst="bentConnector3">
            <a:avLst>
              <a:gd name="adj1" fmla="val -24889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239179" y="3404304"/>
            <a:ext cx="1517322" cy="7055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CDN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0" name="Elbow Connector 119"/>
          <p:cNvCxnSpPr>
            <a:stCxn id="6" idx="4"/>
            <a:endCxn id="118" idx="0"/>
          </p:cNvCxnSpPr>
          <p:nvPr/>
        </p:nvCxnSpPr>
        <p:spPr>
          <a:xfrm>
            <a:off x="13255363" y="2840997"/>
            <a:ext cx="2742477" cy="563307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8" idx="2"/>
            <a:endCxn id="10" idx="2"/>
          </p:cNvCxnSpPr>
          <p:nvPr/>
        </p:nvCxnSpPr>
        <p:spPr>
          <a:xfrm rot="5400000">
            <a:off x="7452132" y="-218947"/>
            <a:ext cx="4216904" cy="12874512"/>
          </a:xfrm>
          <a:prstGeom prst="bentConnector3">
            <a:avLst>
              <a:gd name="adj1" fmla="val 105421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29852" y="1749425"/>
            <a:ext cx="2605903" cy="1091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rgbClr val="4D4E50"/>
                </a:solidFill>
              </a:rPr>
              <a:t>System</a:t>
            </a:r>
          </a:p>
          <a:p>
            <a:endParaRPr lang="en-US" sz="1800" dirty="0">
              <a:solidFill>
                <a:srgbClr val="4D4E50"/>
              </a:solidFill>
            </a:endParaRPr>
          </a:p>
          <a:p>
            <a:r>
              <a:rPr lang="en-US" sz="1800" dirty="0" smtClean="0">
                <a:solidFill>
                  <a:srgbClr val="4D4E50"/>
                </a:solidFill>
              </a:rPr>
              <a:t>User-Initiated</a:t>
            </a:r>
            <a:endParaRPr lang="en-US" sz="1800" dirty="0">
              <a:solidFill>
                <a:srgbClr val="4D4E5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5092" y="1885007"/>
            <a:ext cx="71604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049055" y="2086886"/>
            <a:ext cx="71604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3018" y="2577003"/>
            <a:ext cx="716047" cy="0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12315" y="2308993"/>
            <a:ext cx="2440975" cy="164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rocess 59"/>
          <p:cNvSpPr/>
          <p:nvPr/>
        </p:nvSpPr>
        <p:spPr>
          <a:xfrm>
            <a:off x="13751009" y="4361175"/>
            <a:ext cx="1774682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Aspera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flipH="1" flipV="1">
            <a:off x="11456254" y="3796986"/>
            <a:ext cx="3182096" cy="5641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60" idx="2"/>
          </p:cNvCxnSpPr>
          <p:nvPr/>
        </p:nvCxnSpPr>
        <p:spPr>
          <a:xfrm flipV="1">
            <a:off x="12390831" y="5395502"/>
            <a:ext cx="2247519" cy="1383658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5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Introduction to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18" y="6035571"/>
            <a:ext cx="9135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JavaScript API – requires JavaScript programming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3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it does and doesn't do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does…</a:t>
            </a:r>
          </a:p>
          <a:p>
            <a:pPr lvl="1"/>
            <a:r>
              <a:rPr lang="en-US" dirty="0" smtClean="0"/>
              <a:t>Allow you to manipulate the video player in the browser</a:t>
            </a:r>
          </a:p>
          <a:p>
            <a:pPr lvl="1"/>
            <a:r>
              <a:rPr lang="en-US" dirty="0" smtClean="0"/>
              <a:t>Allow you to create content in the page that interacts with the player</a:t>
            </a:r>
          </a:p>
          <a:p>
            <a:pPr lvl="1"/>
            <a:r>
              <a:rPr lang="en-US" dirty="0" smtClean="0"/>
              <a:t>Work for both Flash and HTML5 players</a:t>
            </a:r>
          </a:p>
          <a:p>
            <a:pPr lvl="1"/>
            <a:r>
              <a:rPr lang="en-US" dirty="0" smtClean="0"/>
              <a:t>Allow you to set ad policies dynamically</a:t>
            </a:r>
          </a:p>
          <a:p>
            <a:pPr lvl="1"/>
            <a:r>
              <a:rPr lang="en-US" dirty="0" smtClean="0"/>
              <a:t>Retrieve videos or playlists from the Video Cloud server</a:t>
            </a:r>
          </a:p>
          <a:p>
            <a:pPr lvl="1"/>
            <a:r>
              <a:rPr lang="en-US" dirty="0" smtClean="0"/>
              <a:t>Load videos into the player</a:t>
            </a:r>
          </a:p>
          <a:p>
            <a:pPr lvl="1"/>
            <a:r>
              <a:rPr lang="en-US" dirty="0" smtClean="0"/>
              <a:t>Act in response to cue points or video progress</a:t>
            </a:r>
          </a:p>
          <a:p>
            <a:pPr lvl="1"/>
            <a:r>
              <a:rPr lang="en-US" dirty="0" smtClean="0"/>
              <a:t>Update video properties for a video in the player</a:t>
            </a:r>
          </a:p>
          <a:p>
            <a:r>
              <a:rPr lang="en-US" dirty="0" smtClean="0"/>
              <a:t>It does not…</a:t>
            </a:r>
          </a:p>
          <a:p>
            <a:pPr lvl="1"/>
            <a:r>
              <a:rPr lang="en-US" dirty="0" smtClean="0"/>
              <a:t>Modify videos in your account or account settings in any way</a:t>
            </a:r>
          </a:p>
          <a:p>
            <a:pPr lvl="1"/>
            <a:r>
              <a:rPr lang="en-US" dirty="0" smtClean="0"/>
              <a:t>Allow you to modify the player itself, except for overall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84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</a:p>
          <a:p>
            <a:r>
              <a:rPr lang="en-US" dirty="0" smtClean="0"/>
              <a:t>Call-to-action</a:t>
            </a:r>
          </a:p>
          <a:p>
            <a:r>
              <a:rPr lang="en-US" dirty="0" smtClean="0"/>
              <a:t>Video Portals / "Playlists" in the page, not the player</a:t>
            </a:r>
          </a:p>
          <a:p>
            <a:r>
              <a:rPr lang="en-US" dirty="0" err="1" smtClean="0"/>
              <a:t>Lightbox</a:t>
            </a:r>
            <a:r>
              <a:rPr lang="en-US" dirty="0" smtClean="0"/>
              <a:t> players</a:t>
            </a:r>
          </a:p>
          <a:p>
            <a:r>
              <a:rPr lang="en-US" dirty="0" smtClean="0"/>
              <a:t>Player overlays</a:t>
            </a:r>
          </a:p>
          <a:p>
            <a:r>
              <a:rPr lang="en-US" dirty="0" smtClean="0"/>
              <a:t>Responsive players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9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82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_2012_brightcove_corporate_powerpoint_templat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FINAL_2012_brightcove_corporate_powerpoint_template</Template>
  <TotalTime>195</TotalTime>
  <Words>674</Words>
  <Application>Microsoft Macintosh PowerPoint</Application>
  <PresentationFormat>Custom</PresentationFormat>
  <Paragraphs>123</Paragraphs>
  <Slides>14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FINAL_2012_brightcove_corporate_powerpoint_template</vt:lpstr>
      <vt:lpstr>Smart Player API /Media API</vt:lpstr>
      <vt:lpstr>Welcome</vt:lpstr>
      <vt:lpstr>Agenda</vt:lpstr>
      <vt:lpstr>Slide 4</vt:lpstr>
      <vt:lpstr>Video Cloud – Business User Perspective</vt:lpstr>
      <vt:lpstr>Video Cloud – Developer Perspective</vt:lpstr>
      <vt:lpstr>Slide 7</vt:lpstr>
      <vt:lpstr>What it does and doesn't do</vt:lpstr>
      <vt:lpstr>Typical Use Cases</vt:lpstr>
      <vt:lpstr>Slide 10</vt:lpstr>
      <vt:lpstr>What it does and doesn't do</vt:lpstr>
      <vt:lpstr>Typical Use Cases</vt:lpstr>
      <vt:lpstr>Slide 13</vt:lpstr>
      <vt:lpstr>Brightcove vs. the rest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ringham</dc:creator>
  <cp:lastModifiedBy>Robert Crooks</cp:lastModifiedBy>
  <cp:revision>11</cp:revision>
  <dcterms:created xsi:type="dcterms:W3CDTF">2013-05-30T13:03:15Z</dcterms:created>
  <dcterms:modified xsi:type="dcterms:W3CDTF">2013-05-30T15:42:25Z</dcterms:modified>
</cp:coreProperties>
</file>