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7" r:id="rId4"/>
    <p:sldMasterId id="2147483783" r:id="rId5"/>
    <p:sldMasterId id="2147483788" r:id="rId6"/>
  </p:sldMasterIdLst>
  <p:notesMasterIdLst>
    <p:notesMasterId r:id="rId20"/>
  </p:notesMasterIdLst>
  <p:handoutMasterIdLst>
    <p:handoutMasterId r:id="rId21"/>
  </p:handoutMasterIdLst>
  <p:sldIdLst>
    <p:sldId id="374" r:id="rId7"/>
    <p:sldId id="654" r:id="rId8"/>
    <p:sldId id="655" r:id="rId9"/>
    <p:sldId id="657" r:id="rId10"/>
    <p:sldId id="641" r:id="rId11"/>
    <p:sldId id="642" r:id="rId12"/>
    <p:sldId id="661" r:id="rId13"/>
    <p:sldId id="629" r:id="rId14"/>
    <p:sldId id="631" r:id="rId15"/>
    <p:sldId id="626" r:id="rId16"/>
    <p:sldId id="627" r:id="rId17"/>
    <p:sldId id="625" r:id="rId18"/>
    <p:sldId id="66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lena Pastori" initials="MP" lastIdx="6" clrIdx="0"/>
  <p:cmAuthor id="1" name="katie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742DB"/>
    <a:srgbClr val="F7F7F7"/>
    <a:srgbClr val="898B8F"/>
    <a:srgbClr val="CC0066"/>
    <a:srgbClr val="00A4E6"/>
    <a:srgbClr val="000000"/>
    <a:srgbClr val="EB5F01"/>
    <a:srgbClr val="0098F6"/>
    <a:srgbClr val="7B7B7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2" autoAdjust="0"/>
    <p:restoredTop sz="93431" autoAdjust="0"/>
  </p:normalViewPr>
  <p:slideViewPr>
    <p:cSldViewPr snapToGrid="0">
      <p:cViewPr varScale="1">
        <p:scale>
          <a:sx n="132" d="100"/>
          <a:sy n="132" d="100"/>
        </p:scale>
        <p:origin x="-78" y="-660"/>
      </p:cViewPr>
      <p:guideLst>
        <p:guide orient="horz" pos="206"/>
        <p:guide orient="horz" pos="1503"/>
        <p:guide orient="horz" pos="2794"/>
        <p:guide orient="horz" pos="3134"/>
        <p:guide orient="horz" pos="855"/>
        <p:guide pos="222"/>
        <p:guide pos="5546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606" y="-90"/>
      </p:cViewPr>
      <p:guideLst>
        <p:guide orient="horz" pos="5584"/>
        <p:guide pos="2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357191" y="8864600"/>
            <a:ext cx="1212573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4 August 2011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88234" y="8864600"/>
            <a:ext cx="1222514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124342" y="8864600"/>
            <a:ext cx="596210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81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5279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88234" y="2981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57191" y="8864600"/>
            <a:ext cx="1212573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4 August 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8234" y="4343400"/>
            <a:ext cx="628153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8234" y="8864600"/>
            <a:ext cx="1222514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24342" y="8864600"/>
            <a:ext cx="596210" cy="2678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6017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1F056C1-A49E-43FD-AD83-8B3BD4E18F90}" type="datetime3">
              <a:rPr lang="en-US" smtClean="0"/>
              <a:pPr>
                <a:defRPr/>
              </a:pPr>
              <a:t>4 August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6F8E2BD-C0EF-4396-9A55-2315F52689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a ‘typical’ </a:t>
            </a:r>
            <a:r>
              <a:rPr lang="en-US" dirty="0" smtClean="0"/>
              <a:t>publishing story today (channel story).</a:t>
            </a:r>
            <a:r>
              <a:rPr lang="en-US" baseline="0" dirty="0" smtClean="0"/>
              <a:t> </a:t>
            </a:r>
            <a:r>
              <a:rPr lang="en-US" dirty="0" smtClean="0"/>
              <a:t>Articulate fragmented systems, agency and channel experiences, what customers might see as a result. 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1F056C1-A49E-43FD-AD83-8B3BD4E18F90}" type="datetime3">
              <a:rPr lang="en-US" smtClean="0"/>
              <a:pPr>
                <a:defRPr/>
              </a:pPr>
              <a:t>4 August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6F8E2BD-C0EF-4396-9A55-2315F52689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l">
              <a:spcBef>
                <a:spcPct val="20000"/>
              </a:spcBef>
              <a:buFontTx/>
              <a:buNone/>
            </a:pPr>
            <a:r>
              <a:rPr lang="en-US" sz="1600" i="0" dirty="0" smtClean="0">
                <a:solidFill>
                  <a:schemeClr val="bg1"/>
                </a:solidFill>
                <a:latin typeface="Futura Bk" pitchFamily="34" charset="0"/>
              </a:rPr>
              <a:t>Rich</a:t>
            </a:r>
            <a:r>
              <a:rPr lang="en-US" sz="1600" i="0" baseline="0" dirty="0" smtClean="0">
                <a:solidFill>
                  <a:schemeClr val="bg1"/>
                </a:solidFill>
                <a:latin typeface="Futura Bk" pitchFamily="34" charset="0"/>
              </a:rPr>
              <a:t> media is exploding in the industry and Hp is lagging in capability</a:t>
            </a:r>
          </a:p>
          <a:p>
            <a:pPr lvl="1" algn="l">
              <a:spcBef>
                <a:spcPct val="20000"/>
              </a:spcBef>
              <a:buFontTx/>
              <a:buNone/>
            </a:pPr>
            <a:r>
              <a:rPr lang="en-US" sz="1600" i="0" baseline="0" dirty="0" smtClean="0">
                <a:solidFill>
                  <a:schemeClr val="bg1"/>
                </a:solidFill>
                <a:latin typeface="Futura Bk" pitchFamily="34" charset="0"/>
              </a:rPr>
              <a:t>research data (1/2 searches on mobile devices, -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by 2013, 90% of all consumer IP internet traffic will be video, and 64% of total mobile IP traffic will be video, video increase conversion by 30% and boost average ticket by 13% - </a:t>
            </a:r>
            <a:r>
              <a:rPr lang="en-US" sz="1600" dirty="0" smtClean="0">
                <a:solidFill>
                  <a:schemeClr val="bg1"/>
                </a:solidFill>
                <a:latin typeface="Futura Bk" pitchFamily="34" charset="0"/>
              </a:rPr>
              <a:t>Every .1% of conversion in the channel is worth $64 million revenue dollars to HP. )</a:t>
            </a:r>
            <a:endParaRPr lang="en-US" sz="1600" i="0" dirty="0" smtClean="0">
              <a:solidFill>
                <a:schemeClr val="bg1"/>
              </a:solidFill>
              <a:latin typeface="Futura Bk" pitchFamily="34" charset="0"/>
            </a:endParaRPr>
          </a:p>
          <a:p>
            <a:pPr lvl="1" algn="l">
              <a:spcBef>
                <a:spcPct val="20000"/>
              </a:spcBef>
              <a:buFontTx/>
              <a:buNone/>
            </a:pPr>
            <a:r>
              <a:rPr lang="en-US" sz="1600" i="0" dirty="0" smtClean="0">
                <a:solidFill>
                  <a:schemeClr val="bg1"/>
                </a:solidFill>
                <a:latin typeface="Futura Bk" pitchFamily="34" charset="0"/>
              </a:rPr>
              <a:t>Increasing customer traffic (large emerging marketing impact)</a:t>
            </a:r>
          </a:p>
          <a:p>
            <a:pPr lvl="1" algn="l">
              <a:spcBef>
                <a:spcPct val="20000"/>
              </a:spcBef>
              <a:buFontTx/>
              <a:buNone/>
            </a:pPr>
            <a:r>
              <a:rPr lang="en-US" sz="1600" i="0" noProof="0" dirty="0" smtClean="0">
                <a:solidFill>
                  <a:schemeClr val="bg1"/>
                </a:solidFill>
                <a:latin typeface="Futura Bk" pitchFamily="34" charset="0"/>
              </a:rPr>
              <a:t>Increasing spend per transaction</a:t>
            </a:r>
          </a:p>
          <a:p>
            <a:pPr lvl="1" algn="l">
              <a:spcBef>
                <a:spcPct val="20000"/>
              </a:spcBef>
            </a:pPr>
            <a:r>
              <a:rPr lang="en-US" sz="1600" i="0" dirty="0" smtClean="0">
                <a:solidFill>
                  <a:schemeClr val="bg1"/>
                </a:solidFill>
                <a:latin typeface="Futura Bk" pitchFamily="34" charset="0"/>
              </a:rPr>
              <a:t>Reducing bounce</a:t>
            </a:r>
          </a:p>
          <a:p>
            <a:pPr lvl="1" algn="l">
              <a:spcBef>
                <a:spcPct val="20000"/>
              </a:spcBef>
            </a:pPr>
            <a:r>
              <a:rPr lang="en-US" sz="1600" i="0" noProof="0" dirty="0" smtClean="0">
                <a:solidFill>
                  <a:schemeClr val="bg1"/>
                </a:solidFill>
                <a:latin typeface="Futura Bk" pitchFamily="34" charset="0"/>
              </a:rPr>
              <a:t>Reducing the cost to Hp to deliver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>
                <a:solidFill>
                  <a:prstClr val="black"/>
                </a:solidFill>
              </a:rPr>
              <a:pPr/>
              <a:t>4 August 2011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HP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>
                <a:solidFill>
                  <a:prstClr val="black"/>
                </a:solidFill>
              </a:rPr>
              <a:pPr/>
              <a:t>4 August 2011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HP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Demos – </a:t>
            </a:r>
            <a:r>
              <a:rPr lang="en-US" dirty="0" err="1" smtClean="0"/>
              <a:t>Flix</a:t>
            </a:r>
            <a:r>
              <a:rPr lang="en-US" baseline="0" dirty="0" smtClean="0"/>
              <a:t> Media and SMB; does not include RMA shutdown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4 August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265176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196EA3"/>
                </a:solidFill>
                <a:latin typeface="Futura Bk" pitchFamily="34" charset="0"/>
              </a:rPr>
              <a:t>© Copyright 2010 Hewlett-Packard Development Company, L.P. </a:t>
            </a:r>
            <a:endParaRPr lang="en-US" sz="700" dirty="0">
              <a:solidFill>
                <a:srgbClr val="196EA3"/>
              </a:solidFill>
              <a:latin typeface="Futura Bk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nghai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Subtitle Placeholder Here</a:t>
            </a:r>
          </a:p>
        </p:txBody>
      </p:sp>
      <p:pic>
        <p:nvPicPr>
          <p:cNvPr id="13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8CEF29"/>
              </a:gs>
              <a:gs pos="41000">
                <a:srgbClr val="169E30"/>
              </a:gs>
              <a:gs pos="100000">
                <a:srgbClr val="001707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E862B8"/>
              </a:gs>
              <a:gs pos="41000">
                <a:srgbClr val="D31F6E"/>
              </a:gs>
              <a:gs pos="100000">
                <a:srgbClr val="26000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0">
                <a:srgbClr val="FCB504"/>
              </a:gs>
              <a:gs pos="27000">
                <a:srgbClr val="EE4432"/>
              </a:gs>
              <a:gs pos="51000">
                <a:srgbClr val="C00000"/>
              </a:gs>
              <a:gs pos="100000">
                <a:srgbClr val="26000C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F2AB05"/>
              </a:gs>
              <a:gs pos="34000">
                <a:srgbClr val="E8610D"/>
              </a:gs>
              <a:gs pos="75000">
                <a:srgbClr val="D10063"/>
              </a:gs>
              <a:gs pos="100000">
                <a:srgbClr val="31011A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am\Desktop\island.png"/>
          <p:cNvPicPr>
            <a:picLocks noChangeAspect="1" noChangeArrowheads="1"/>
          </p:cNvPicPr>
          <p:nvPr userDrawn="1"/>
        </p:nvPicPr>
        <p:blipFill>
          <a:blip r:embed="rId2" cstate="print"/>
          <a:srcRect l="684" t="825" r="1042" b="798"/>
          <a:stretch>
            <a:fillRect/>
          </a:stretch>
        </p:blipFill>
        <p:spPr bwMode="auto">
          <a:xfrm>
            <a:off x="3617242" y="0"/>
            <a:ext cx="5526758" cy="5143500"/>
          </a:xfrm>
          <a:prstGeom prst="rect">
            <a:avLst/>
          </a:prstGeom>
          <a:noFill/>
        </p:spPr>
      </p:pic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4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adam\Desktop\small girl.png"/>
          <p:cNvPicPr>
            <a:picLocks noChangeAspect="1" noChangeArrowheads="1"/>
          </p:cNvPicPr>
          <p:nvPr userDrawn="1"/>
        </p:nvPicPr>
        <p:blipFill>
          <a:blip r:embed="rId2" cstate="print"/>
          <a:srcRect l="1058" t="674" r="835" b="800"/>
          <a:stretch>
            <a:fillRect/>
          </a:stretch>
        </p:blipFill>
        <p:spPr bwMode="auto">
          <a:xfrm>
            <a:off x="3644899" y="0"/>
            <a:ext cx="5499101" cy="5134288"/>
          </a:xfrm>
          <a:prstGeom prst="rect">
            <a:avLst/>
          </a:prstGeom>
          <a:noFill/>
        </p:spPr>
      </p:pic>
      <p:sp>
        <p:nvSpPr>
          <p:cNvPr id="12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itle 19"/>
          <p:cNvSpPr>
            <a:spLocks noGrp="1"/>
          </p:cNvSpPr>
          <p:nvPr>
            <p:ph type="title" hasCustomPrompt="1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TRANSITION </a:t>
            </a:r>
            <a:br>
              <a:rPr lang="en-US" dirty="0" smtClean="0"/>
            </a:br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13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932688"/>
            <a:ext cx="7662672" cy="3666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tabLst/>
              <a:defRPr sz="18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69018" y="4702351"/>
            <a:ext cx="429792" cy="268002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932688"/>
            <a:ext cx="7662672" cy="3666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13000">
                <a:srgbClr val="8CEF29"/>
              </a:gs>
              <a:gs pos="41000">
                <a:srgbClr val="169E30"/>
              </a:gs>
              <a:gs pos="100000">
                <a:srgbClr val="001707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rgbClr val="295130"/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rgbClr val="295130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628775"/>
            <a:ext cx="7662672" cy="2971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628775"/>
            <a:ext cx="7662672" cy="2971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13000">
                <a:srgbClr val="E862B8"/>
              </a:gs>
              <a:gs pos="41000">
                <a:srgbClr val="D31F6E"/>
              </a:gs>
              <a:gs pos="100000">
                <a:srgbClr val="26000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rgbClr val="692145"/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rgbClr val="692145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265176" y="1261873"/>
            <a:ext cx="2700274" cy="4589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173736" marR="0" indent="-173736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2633" y="1805872"/>
            <a:ext cx="2712817" cy="2813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Futura Bk" pitchFamily="34" charset="0"/>
              <a:buNone/>
              <a:defRPr sz="20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140158" y="1261873"/>
            <a:ext cx="2686050" cy="4589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173736" marR="0" indent="-173736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all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33158" y="288022"/>
            <a:ext cx="8375904" cy="8595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136392" y="1801368"/>
            <a:ext cx="4846320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289433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0351" y="1262481"/>
            <a:ext cx="2705099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136901" y="1262481"/>
            <a:ext cx="2705100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949951" y="1262481"/>
            <a:ext cx="2705100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260351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 marL="568325" indent="-165100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136901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949696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3336" y="4572000"/>
            <a:ext cx="40163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-3417"/>
            <a:ext cx="9144000" cy="5146918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96065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CLOSING 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accent1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accent1">
                  <a:lumMod val="7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accent1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accent1">
                  <a:lumMod val="7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8905" y="4680425"/>
            <a:ext cx="182186" cy="107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00"/>
              </a:lnSpc>
              <a:defRPr/>
            </a:lvl1pPr>
          </a:lstStyle>
          <a:p>
            <a:fld id="{33088DE5-1DDF-C242-AF39-BA25983D6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2709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8905" y="4680425"/>
            <a:ext cx="182186" cy="107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00"/>
              </a:lnSpc>
              <a:defRPr/>
            </a:lvl1pPr>
          </a:lstStyle>
          <a:p>
            <a:fld id="{33088DE5-1DDF-C242-AF39-BA25983D6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gradFill flip="none" rotWithShape="1">
          <a:gsLst>
            <a:gs pos="13000">
              <a:srgbClr val="393B3D"/>
            </a:gs>
            <a:gs pos="50000">
              <a:srgbClr val="1A181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PG_PPT_Bkgrd_04_0719r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5588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8882085" y="2116942"/>
            <a:ext cx="18473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GB" sz="3600" dirty="0">
              <a:solidFill>
                <a:srgbClr val="FFFFFF"/>
              </a:solidFill>
              <a:latin typeface="Futura Lt" pitchFamily="34" charset="0"/>
            </a:endParaRPr>
          </a:p>
        </p:txBody>
      </p:sp>
      <p:sp>
        <p:nvSpPr>
          <p:cNvPr id="172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63" y="204792"/>
            <a:ext cx="4400550" cy="900113"/>
          </a:xfrm>
        </p:spPr>
        <p:txBody>
          <a:bodyPr anchor="t"/>
          <a:lstStyle>
            <a:lvl1pPr>
              <a:defRPr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63" y="1123950"/>
            <a:ext cx="4392612" cy="1314450"/>
          </a:xfrm>
        </p:spPr>
        <p:txBody>
          <a:bodyPr/>
          <a:lstStyle>
            <a:lvl1pPr marL="0" indent="0">
              <a:buFontTx/>
              <a:buNone/>
              <a:defRPr sz="2000">
                <a:latin typeface="Futura L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09550" y="4708924"/>
            <a:ext cx="5359400" cy="26789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dirty="0"/>
              <a:t>© 2007 Hewlett-Packard Development Company, L.P.</a:t>
            </a:r>
            <a:br>
              <a:rPr lang="en-US" dirty="0"/>
            </a:br>
            <a:r>
              <a:rPr lang="en-US" dirty="0"/>
              <a:t>The information contained herein is subject to change without notice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CB504"/>
              </a:gs>
              <a:gs pos="27000">
                <a:srgbClr val="EE4432"/>
              </a:gs>
              <a:gs pos="51000">
                <a:srgbClr val="C00000"/>
              </a:gs>
              <a:gs pos="100000">
                <a:srgbClr val="26000C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accent6">
                    <a:lumMod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accent6">
                  <a:lumMod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085850"/>
            <a:ext cx="4059238" cy="3474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03" y="1085850"/>
            <a:ext cx="4060825" cy="3474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85736"/>
            <a:ext cx="2068512" cy="4474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85736"/>
            <a:ext cx="6053138" cy="4474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3000">
                <a:srgbClr val="F2AB05"/>
              </a:gs>
              <a:gs pos="34000">
                <a:srgbClr val="E8610D"/>
              </a:gs>
              <a:gs pos="75000">
                <a:srgbClr val="D10063"/>
              </a:gs>
              <a:gs pos="100000">
                <a:srgbClr val="31011A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rgbClr val="8F2D5E"/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rgbClr val="8F2D5E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43" y="85725"/>
            <a:ext cx="8245475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69" y="1085850"/>
            <a:ext cx="8272463" cy="3474244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0050" y="85736"/>
            <a:ext cx="8274050" cy="44743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D5F62"/>
              </a:gs>
              <a:gs pos="90000">
                <a:srgbClr val="1A1819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am\Desktop\taxi.png"/>
          <p:cNvPicPr>
            <a:picLocks noChangeAspect="1" noChangeArrowheads="1"/>
          </p:cNvPicPr>
          <p:nvPr userDrawn="1"/>
        </p:nvPicPr>
        <p:blipFill>
          <a:blip r:embed="rId2" cstate="print"/>
          <a:srcRect t="126" b="295"/>
          <a:stretch>
            <a:fillRect/>
          </a:stretch>
        </p:blipFill>
        <p:spPr bwMode="auto">
          <a:xfrm>
            <a:off x="3710940" y="0"/>
            <a:ext cx="5433060" cy="5143500"/>
          </a:xfrm>
          <a:prstGeom prst="rect">
            <a:avLst/>
          </a:prstGeom>
          <a:noFill/>
        </p:spPr>
      </p:pic>
      <p:sp>
        <p:nvSpPr>
          <p:cNvPr id="10" name="Freeform 6"/>
          <p:cNvSpPr>
            <a:spLocks/>
          </p:cNvSpPr>
          <p:nvPr userDrawn="1"/>
        </p:nvSpPr>
        <p:spPr bwMode="white">
          <a:xfrm>
            <a:off x="0" y="-3418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246888" y="301752"/>
            <a:ext cx="3944112" cy="21366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3100"/>
              </a:lnSpc>
              <a:spcBef>
                <a:spcPct val="0"/>
              </a:spcBef>
              <a:buNone/>
              <a:defRPr lang="en-US" sz="3100" kern="1200" baseline="0" dirty="0">
                <a:solidFill>
                  <a:schemeClr val="bg1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26176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4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42788" y="3639312"/>
            <a:ext cx="3547872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1500" kern="120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Job Title</a:t>
            </a:r>
          </a:p>
          <a:p>
            <a:r>
              <a:rPr lang="en-US" dirty="0" smtClean="0"/>
              <a:t>Date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ghai_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ghai_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white">
          <a:xfrm>
            <a:off x="246888" y="3685032"/>
            <a:ext cx="4315968" cy="859536"/>
          </a:xfrm>
          <a:prstGeom prst="rect">
            <a:avLst/>
          </a:prstGeom>
        </p:spPr>
        <p:txBody>
          <a:bodyPr wrap="square" anchor="b"/>
          <a:lstStyle>
            <a:lvl1pPr algn="l">
              <a:lnSpc>
                <a:spcPct val="100000"/>
              </a:lnSpc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704" y="-240701"/>
            <a:ext cx="1225296" cy="53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gray">
          <a:xfrm>
            <a:off x="501795" y="4805140"/>
            <a:ext cx="394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t>© Copyright 2010 Hewlett-Packard Development Company, L.P. </a:t>
            </a:r>
            <a:endParaRPr lang="en-US" sz="700" kern="1200" dirty="0">
              <a:solidFill>
                <a:srgbClr val="7F7F7F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248886" y="4805140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237744" y="292608"/>
            <a:ext cx="8375904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Double Line Title 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32" y="1316736"/>
            <a:ext cx="8229600" cy="328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41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79" r:id="rId27"/>
    <p:sldLayoutId id="2147483733" r:id="rId28"/>
    <p:sldLayoutId id="2147483734" r:id="rId29"/>
    <p:sldLayoutId id="2147483735" r:id="rId30"/>
    <p:sldLayoutId id="2147483736" r:id="rId31"/>
    <p:sldLayoutId id="2147483737" r:id="rId32"/>
    <p:sldLayoutId id="2147483738" r:id="rId33"/>
    <p:sldLayoutId id="2147483739" r:id="rId34"/>
    <p:sldLayoutId id="2147483740" r:id="rId35"/>
    <p:sldLayoutId id="2147483781" r:id="rId36"/>
    <p:sldLayoutId id="2147483787" r:id="rId37"/>
    <p:sldLayoutId id="2147483802" r:id="rId38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auto" latinLnBrk="0" hangingPunct="1">
        <a:lnSpc>
          <a:spcPts val="31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1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HPFutura Heavy" pitchFamily="50" charset="0"/>
          <a:ea typeface="+mj-ea"/>
          <a:cs typeface="+mj-cs"/>
        </a:defRPr>
      </a:lvl1pPr>
    </p:titleStyle>
    <p:bodyStyle>
      <a:lvl1pPr marL="225425" marR="0" indent="-225425" algn="l" defTabSz="914400" rtl="0" eaLnBrk="1" fontAlgn="auto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Futura Bk" pitchFamily="34" charset="0"/>
        <a:buChar char="–"/>
        <a:tabLst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42900" marR="0" indent="-114300" algn="l" defTabSz="914400" rtl="0" eaLnBrk="1" fontAlgn="auto" latinLnBrk="0" hangingPunct="1">
        <a:lnSpc>
          <a:spcPct val="110000"/>
        </a:lnSpc>
        <a:spcBef>
          <a:spcPts val="500"/>
        </a:spcBef>
        <a:spcAft>
          <a:spcPts val="0"/>
        </a:spcAft>
        <a:buClr>
          <a:srgbClr val="000000"/>
        </a:buClr>
        <a:buSzPct val="80000"/>
        <a:buFont typeface="Arial" pitchFamily="34" charset="0"/>
        <a:buChar char="•"/>
        <a:tabLst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71500" indent="-171450" algn="l" defTabSz="914400" rtl="0" eaLnBrk="1" latinLnBrk="0" hangingPunct="1">
        <a:lnSpc>
          <a:spcPct val="110000"/>
        </a:lnSpc>
        <a:spcBef>
          <a:spcPts val="400"/>
        </a:spcBef>
        <a:buClr>
          <a:srgbClr val="000000"/>
        </a:buClr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800100" indent="-114300" algn="l" defTabSz="914400" rtl="0" eaLnBrk="1" latinLnBrk="0" hangingPunct="1">
        <a:lnSpc>
          <a:spcPct val="110000"/>
        </a:lnSpc>
        <a:spcBef>
          <a:spcPts val="400"/>
        </a:spcBef>
        <a:buClr>
          <a:srgbClr val="000000"/>
        </a:buClr>
        <a:buSzPct val="80000"/>
        <a:buFont typeface="Arial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028700" indent="-171450" algn="l" defTabSz="914400" rtl="0" eaLnBrk="1" latinLnBrk="0" hangingPunct="1">
        <a:lnSpc>
          <a:spcPct val="110000"/>
        </a:lnSpc>
        <a:spcBef>
          <a:spcPts val="400"/>
        </a:spcBef>
        <a:buClr>
          <a:srgbClr val="000000"/>
        </a:buClr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67195"/>
            <a:ext cx="8229600" cy="83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6250" y="1257301"/>
            <a:ext cx="8229600" cy="333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76475" y="4914900"/>
            <a:ext cx="2133600" cy="1893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97" y="4928945"/>
            <a:ext cx="642152" cy="1893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D22731D4-CCF3-41E4-AD1C-51C02441C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958014" y="4932760"/>
            <a:ext cx="2185987" cy="189309"/>
          </a:xfrm>
          <a:prstGeom prst="rect">
            <a:avLst/>
          </a:prstGeom>
        </p:spPr>
        <p:txBody>
          <a:bodyPr/>
          <a:lstStyle>
            <a:lvl1pPr>
              <a:defRPr sz="1000" i="1"/>
            </a:lvl1pPr>
          </a:lstStyle>
          <a:p>
            <a:pPr algn="ctr" defTabSz="457200">
              <a:defRPr/>
            </a:pPr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Exadel Confidential and Proprietary</a:t>
            </a:r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fade thruBlk="1"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UI" pitchFamily="34" charset="0"/>
          <a:ea typeface="+mj-ea"/>
          <a:cs typeface="Segoe UI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80000"/>
        <a:buFontTx/>
        <a:buBlip>
          <a:blip r:embed="rId3"/>
        </a:buBlip>
        <a:defRPr sz="3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80000"/>
        <a:buFontTx/>
        <a:buBlip>
          <a:blip r:embed="rId3"/>
        </a:buBlip>
        <a:defRPr sz="2800">
          <a:solidFill>
            <a:schemeClr val="tx1"/>
          </a:solidFill>
          <a:latin typeface="Segoe UI" pitchFamily="34" charset="0"/>
          <a:cs typeface="Segoe UI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Tx/>
        <a:buBlip>
          <a:blip r:embed="rId3"/>
        </a:buBlip>
        <a:defRPr sz="2400">
          <a:solidFill>
            <a:schemeClr val="tx1"/>
          </a:solidFill>
          <a:latin typeface="Segoe UI" pitchFamily="34" charset="0"/>
          <a:cs typeface="Segoe UI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Tx/>
        <a:buBlip>
          <a:blip r:embed="rId3"/>
        </a:buBlip>
        <a:defRPr sz="2000">
          <a:solidFill>
            <a:schemeClr val="tx1"/>
          </a:solidFill>
          <a:latin typeface="Segoe UI" pitchFamily="34" charset="0"/>
          <a:cs typeface="Segoe UI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Tx/>
        <a:buBlip>
          <a:blip r:embed="rId3"/>
        </a:buBlip>
        <a:defRPr sz="2000">
          <a:solidFill>
            <a:schemeClr val="tx1"/>
          </a:solidFill>
          <a:latin typeface="Segoe UI" pitchFamily="34" charset="0"/>
          <a:cs typeface="Segoe UI" pitchFamily="34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43" y="85725"/>
            <a:ext cx="8245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69" y="1085850"/>
            <a:ext cx="8272463" cy="347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0" name="Picture 11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350270" y="4695836"/>
            <a:ext cx="555625" cy="32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23056" name="Rectangle 16"/>
          <p:cNvSpPr>
            <a:spLocks noChangeArrowheads="1"/>
          </p:cNvSpPr>
          <p:nvPr/>
        </p:nvSpPr>
        <p:spPr bwMode="auto">
          <a:xfrm>
            <a:off x="8882085" y="2116942"/>
            <a:ext cx="18473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GB" sz="3600" dirty="0">
              <a:solidFill>
                <a:srgbClr val="FFFFFF"/>
              </a:solidFill>
              <a:latin typeface="Futura L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B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9999"/>
        </a:buClr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.xml"/><Relationship Id="rId9" Type="http://schemas.openxmlformats.org/officeDocument/2006/relationships/oleObject" Target="Architecture.vs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hyperlink" Target="http://www.shopping.hp.com/webapp/shopping/store_access.do;HHOJSID=lNQmNKQHNzhQ3pPXj9BTG1c5LF1yY1mh4yxM1Hm3X2bnzJcrv7BW!375322243?template_type=storefronts&amp;landing=printer&amp;lanAttr=HP+ePrint&amp;category=Yes&amp;catLevel=1&amp;jumpid=in_R329_prodexp/hhoslp/psg_ipg/homepage/top/3/home_banner3printer_1212" TargetMode="External"/><Relationship Id="rId12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jpe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23.png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38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hyperlink" Target="http://www.google.com/imgres?imgurl=http://www.d-docs.com/images/CardiffLiquidOffice50P.jpg&amp;imgrefurl=http://www.d-docs.com/products_CardiffLiquidOffice.htm&amp;usg=__pSWoYtQ0TnDGtbMvzlrLls57iYI=&amp;h=65&amp;w=351&amp;sz=8&amp;hl=en&amp;start=1&amp;zoom=1&amp;itbs=1&amp;tbnid=DbiGDIgIUupQVM:&amp;tbnh=22&amp;tbnw=120&amp;prev=/search?q=cardiff+liquid+office&amp;hl=en&amp;biw=1575&amp;bih=961&amp;gbv=2&amp;tbm=isch&amp;ei=QOAITqf9M4m50AGnotjoCw" TargetMode="External"/><Relationship Id="rId3" Type="http://schemas.openxmlformats.org/officeDocument/2006/relationships/tags" Target="../tags/tag1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9.jpe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38.xml"/><Relationship Id="rId11" Type="http://schemas.openxmlformats.org/officeDocument/2006/relationships/hyperlink" Target="http://www.google.com/imgres?imgurl=http://www.hsconferences.com/resources/2/Autonomy-Virage%20250.jpg&amp;imgrefurl=http://www.hsconferences.com/damsponsors.aspx&amp;usg=__Pv5Lr_Jjww5qwFDmIL1aw_C2_48=&amp;h=141&amp;w=250&amp;sz=39&amp;hl=en&amp;start=10&amp;zoom=0&amp;itbs=1&amp;tbnid=_9gcw_gvUZ5LqM:&amp;tbnh=63&amp;tbnw=111&amp;prev=/search?q=virage+media+bin&amp;hl=en&amp;biw=1575&amp;bih=961&amp;gbv=2&amp;tbm=isch&amp;ei=jN8ITtOOKaGp0AHeyO39Cg" TargetMode="External"/><Relationship Id="rId5" Type="http://schemas.openxmlformats.org/officeDocument/2006/relationships/tags" Target="../tags/tag12.xml"/><Relationship Id="rId10" Type="http://schemas.openxmlformats.org/officeDocument/2006/relationships/image" Target="../media/image28.jpeg"/><Relationship Id="rId4" Type="http://schemas.openxmlformats.org/officeDocument/2006/relationships/tags" Target="../tags/tag11.xml"/><Relationship Id="rId9" Type="http://schemas.openxmlformats.org/officeDocument/2006/relationships/hyperlink" Target="http://blog.brightcove.com/sites/all/uploads/brightcove-logo.png" TargetMode="External"/><Relationship Id="rId1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80021" y="0"/>
            <a:ext cx="4563979" cy="4018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1768" y="0"/>
            <a:ext cx="542223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white">
          <a:xfrm>
            <a:off x="0" y="0"/>
            <a:ext cx="4951379" cy="51532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Picture 15"/>
          <p:cNvPicPr>
            <a:picLocks noChangeArrowheads="1"/>
          </p:cNvPicPr>
          <p:nvPr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704" y="-240125"/>
            <a:ext cx="1225296" cy="53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5142" y="188685"/>
            <a:ext cx="4464958" cy="4697640"/>
          </a:xfrm>
        </p:spPr>
        <p:txBody>
          <a:bodyPr/>
          <a:lstStyle/>
          <a:p>
            <a:r>
              <a:rPr lang="en-US" sz="2800" dirty="0" smtClean="0">
                <a:latin typeface="Futura Hv" pitchFamily="34" charset="0"/>
              </a:rPr>
              <a:t>MSC – Media Supply Chain Program</a:t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800" dirty="0" smtClean="0">
                <a:latin typeface="Futura Hv" pitchFamily="34" charset="0"/>
              </a:rPr>
              <a:t/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800" dirty="0" smtClean="0">
                <a:latin typeface="Futura Hv" pitchFamily="34" charset="0"/>
              </a:rPr>
              <a:t/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800" dirty="0" smtClean="0">
                <a:latin typeface="Futura Hv" pitchFamily="34" charset="0"/>
              </a:rPr>
              <a:t/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800" dirty="0" smtClean="0">
                <a:latin typeface="Futura Hv" pitchFamily="34" charset="0"/>
              </a:rPr>
              <a:t>August 3, 2011</a:t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800" dirty="0" smtClean="0">
                <a:latin typeface="Futura Hv" pitchFamily="34" charset="0"/>
              </a:rPr>
              <a:t/>
            </a:r>
            <a:br>
              <a:rPr lang="en-US" sz="2800" dirty="0" smtClean="0">
                <a:latin typeface="Futura Hv" pitchFamily="34" charset="0"/>
              </a:rPr>
            </a:br>
            <a:r>
              <a:rPr lang="en-US" sz="2400" dirty="0" smtClean="0">
                <a:latin typeface="Futura Hv" pitchFamily="34" charset="0"/>
              </a:rPr>
              <a:t/>
            </a:r>
            <a:br>
              <a:rPr lang="en-US" sz="2400" dirty="0" smtClean="0">
                <a:latin typeface="Futura Hv" pitchFamily="34" charset="0"/>
              </a:rPr>
            </a:br>
            <a:endParaRPr lang="en-US" sz="1400" dirty="0">
              <a:latin typeface="Futura Hv" pitchFamily="34" charset="0"/>
            </a:endParaRPr>
          </a:p>
        </p:txBody>
      </p:sp>
      <p:pic>
        <p:nvPicPr>
          <p:cNvPr id="22534" name="Picture 6" descr="http://www.palm.com/us/assets/images/landing/veer-billboard.png"/>
          <p:cNvPicPr>
            <a:picLocks noChangeAspect="1" noChangeArrowheads="1"/>
          </p:cNvPicPr>
          <p:nvPr/>
        </p:nvPicPr>
        <p:blipFill>
          <a:blip r:embed="rId3" cstate="print"/>
          <a:srcRect l="41016" t="11746" r="4688"/>
          <a:stretch>
            <a:fillRect/>
          </a:stretch>
        </p:blipFill>
        <p:spPr bwMode="auto">
          <a:xfrm>
            <a:off x="4610100" y="76200"/>
            <a:ext cx="4506549" cy="506729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Migration – tentative schedule </a:t>
            </a:r>
            <a:r>
              <a:rPr lang="en-US" sz="1600" dirty="0" smtClean="0"/>
              <a:t>(earliest possible)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August 29:</a:t>
            </a:r>
          </a:p>
          <a:p>
            <a:pPr lvl="1"/>
            <a:r>
              <a:rPr lang="en-US" dirty="0" smtClean="0"/>
              <a:t> All content migrated from Feedroom to new OVP</a:t>
            </a:r>
          </a:p>
          <a:p>
            <a:pPr lvl="1"/>
            <a:r>
              <a:rPr lang="en-US" dirty="0" smtClean="0"/>
              <a:t>Stop loading new content on Feedroom – new content ONLY on new OVP</a:t>
            </a:r>
          </a:p>
          <a:p>
            <a:pPr lvl="1"/>
            <a:r>
              <a:rPr lang="en-US" dirty="0" smtClean="0"/>
              <a:t>New Gallery and Players available</a:t>
            </a:r>
          </a:p>
          <a:p>
            <a:pPr lvl="1"/>
            <a:r>
              <a:rPr lang="en-US" dirty="0" smtClean="0"/>
              <a:t>New and migrated videos stream from new OVP</a:t>
            </a:r>
          </a:p>
          <a:p>
            <a:pPr lvl="1"/>
            <a:r>
              <a:rPr lang="en-US" dirty="0" smtClean="0"/>
              <a:t>BU’s begin migrating embeds and links from Feedroom to new OVP</a:t>
            </a:r>
          </a:p>
          <a:p>
            <a:pPr lvl="2"/>
            <a:r>
              <a:rPr lang="en-US" sz="1500" dirty="0" smtClean="0"/>
              <a:t>Should do this in priority order</a:t>
            </a:r>
          </a:p>
          <a:p>
            <a:r>
              <a:rPr lang="en-US" dirty="0" smtClean="0"/>
              <a:t>October 31: Shutdown Feedroom </a:t>
            </a:r>
          </a:p>
          <a:p>
            <a:pPr lvl="1"/>
            <a:r>
              <a:rPr lang="en-US" dirty="0" smtClean="0"/>
              <a:t>All embedded videos required to migrate are migrated</a:t>
            </a:r>
          </a:p>
          <a:p>
            <a:pPr lvl="1"/>
            <a:r>
              <a:rPr lang="en-US" dirty="0" smtClean="0"/>
              <a:t>Review legacy videos, remove or un-publish what’s not needed</a:t>
            </a:r>
          </a:p>
          <a:p>
            <a:pPr lvl="1"/>
            <a:r>
              <a:rPr lang="en-US" dirty="0" smtClean="0"/>
              <a:t>Contingency: extend Feedroom through CY11 if needed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6031" y="932688"/>
            <a:ext cx="7887843" cy="36667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MSC team</a:t>
            </a:r>
          </a:p>
          <a:p>
            <a:pPr lvl="1"/>
            <a:r>
              <a:rPr lang="en-US" dirty="0" smtClean="0"/>
              <a:t>Schedule regular (weekly) working meetings with BU on migration (starting week of 7/11)</a:t>
            </a:r>
          </a:p>
          <a:p>
            <a:pPr lvl="1"/>
            <a:r>
              <a:rPr lang="en-US" dirty="0" smtClean="0"/>
              <a:t>Manage the migration tasks</a:t>
            </a:r>
          </a:p>
          <a:p>
            <a:pPr lvl="1"/>
            <a:r>
              <a:rPr lang="en-US" dirty="0" smtClean="0"/>
              <a:t>Deliver inventory list of Feedroom videos to BU’s  </a:t>
            </a:r>
          </a:p>
          <a:p>
            <a:pPr lvl="1"/>
            <a:r>
              <a:rPr lang="en-US" dirty="0" smtClean="0"/>
              <a:t>Work with BU’s on migration “strategy”: What to migrate, when, what embed/links need to be migrated</a:t>
            </a:r>
          </a:p>
          <a:p>
            <a:r>
              <a:rPr lang="en-US" dirty="0" smtClean="0"/>
              <a:t>BU’s:</a:t>
            </a:r>
          </a:p>
          <a:p>
            <a:pPr lvl="1"/>
            <a:r>
              <a:rPr lang="en-US" dirty="0" smtClean="0"/>
              <a:t>Determine where embedded videos and links are.  </a:t>
            </a:r>
          </a:p>
          <a:p>
            <a:pPr lvl="2"/>
            <a:r>
              <a:rPr lang="en-US" sz="1600" dirty="0" smtClean="0"/>
              <a:t>Decide which are most critical to change to which ones are not necessary to change at all</a:t>
            </a:r>
          </a:p>
          <a:p>
            <a:pPr lvl="1"/>
            <a:r>
              <a:rPr lang="en-US" dirty="0" smtClean="0"/>
              <a:t>Work to change video embeds and links to new OVP </a:t>
            </a:r>
          </a:p>
          <a:p>
            <a:pPr lvl="1"/>
            <a:r>
              <a:rPr lang="en-US" dirty="0" smtClean="0"/>
              <a:t>Work with MSC team to review gallery, player, and platform designs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Today (Feedroom):  All services (upload, manage, etc) are performed by Feedroom resources (that we pay for). </a:t>
            </a:r>
          </a:p>
          <a:p>
            <a:r>
              <a:rPr lang="en-US" dirty="0" smtClean="0"/>
              <a:t>Tomorrow (August): OVP is a </a:t>
            </a:r>
            <a:r>
              <a:rPr lang="en-US" b="1" dirty="0" smtClean="0"/>
              <a:t>self service platform</a:t>
            </a:r>
            <a:r>
              <a:rPr lang="en-US" dirty="0" smtClean="0"/>
              <a:t>.  BU’s have the option to have a limited number of resources capable of uploading (including metadata), managing (publishing, monetization), etc.  </a:t>
            </a:r>
          </a:p>
          <a:p>
            <a:pPr lvl="1"/>
            <a:r>
              <a:rPr lang="en-US" dirty="0" smtClean="0"/>
              <a:t>Training provided by MSC Operations Team and OVP</a:t>
            </a:r>
          </a:p>
          <a:p>
            <a:pPr lvl="1"/>
            <a:r>
              <a:rPr lang="en-US" dirty="0" smtClean="0"/>
              <a:t>Handholding, through processes provided by Operations Team for some period of time</a:t>
            </a:r>
          </a:p>
          <a:p>
            <a:pPr lvl="1"/>
            <a:r>
              <a:rPr lang="en-US" dirty="0" smtClean="0"/>
              <a:t>Work through process with BU, determine tasks </a:t>
            </a:r>
          </a:p>
          <a:p>
            <a:r>
              <a:rPr lang="en-US" dirty="0" smtClean="0"/>
              <a:t>October (or later) Timeframe:  OVP will integrate with MSC.  Majority of publishing controls likely will be within MSC (details TBD). Additional training and tutoring to be available from MSC Operations Team.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47466"/>
            <a:ext cx="8375650" cy="503992"/>
          </a:xfrm>
        </p:spPr>
        <p:txBody>
          <a:bodyPr/>
          <a:lstStyle/>
          <a:p>
            <a:r>
              <a:rPr lang="en-US" dirty="0" smtClean="0"/>
              <a:t>Migration/Processes – Another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430" y="1240971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err="1" smtClean="0">
                <a:solidFill>
                  <a:prstClr val="white"/>
                </a:solidFill>
                <a:latin typeface="+mj-lt"/>
              </a:rPr>
              <a:t>Feedroom</a:t>
            </a:r>
            <a:endParaRPr lang="en-US" sz="12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1486" y="1959429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New OVP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6058" y="2685143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MSC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1486" y="1211943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err="1" smtClean="0">
                <a:solidFill>
                  <a:prstClr val="white"/>
                </a:solidFill>
                <a:latin typeface="+mj-lt"/>
              </a:rPr>
              <a:t>Feedroom</a:t>
            </a:r>
            <a:endParaRPr lang="en-US" sz="12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8802" y="1944915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New OVP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8802" y="1190172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err="1" smtClean="0">
                <a:solidFill>
                  <a:prstClr val="white"/>
                </a:solidFill>
                <a:latin typeface="+mj-lt"/>
              </a:rPr>
              <a:t>Feedroom</a:t>
            </a:r>
            <a:endParaRPr lang="en-US" sz="12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8054" y="1930399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MSC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93542" y="1175657"/>
            <a:ext cx="928914" cy="6096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New OVP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1343" y="2775857"/>
            <a:ext cx="363582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311401" y="2761343"/>
            <a:ext cx="363582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401459" y="2746829"/>
            <a:ext cx="363582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886" y="696687"/>
            <a:ext cx="845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Today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68285" y="682171"/>
            <a:ext cx="1723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Phase 1 (Aug)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5086" y="682171"/>
            <a:ext cx="165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Phase 2 (Oct)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29827" y="674915"/>
            <a:ext cx="172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Phase 3 (Nov)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740" y="3795484"/>
            <a:ext cx="148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Videos </a:t>
            </a:r>
            <a:r>
              <a:rPr lang="en-US" sz="900" dirty="0" err="1" smtClean="0">
                <a:solidFill>
                  <a:srgbClr val="000000"/>
                </a:solidFill>
                <a:latin typeface="+mj-lt"/>
              </a:rPr>
              <a:t>FTP’d</a:t>
            </a: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to FR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FR uploads/manages video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8115" y="3766457"/>
            <a:ext cx="18070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Legacy videos stream from FR and OVP.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New videos uploaded and streamed from OVP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Biz or Help desk uploads/manages to OVP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8171" y="3788227"/>
            <a:ext cx="18578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Legacy videos stream from FR and OVP.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New videos uploaded to MSC and streamed from OVP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Biz or Help desk uploads/manages to MSC.</a:t>
            </a:r>
          </a:p>
        </p:txBody>
      </p:sp>
      <p:cxnSp>
        <p:nvCxnSpPr>
          <p:cNvPr id="25" name="Straight Arrow Connector 24"/>
          <p:cNvCxnSpPr>
            <a:stCxn id="6" idx="0"/>
            <a:endCxn id="8" idx="2"/>
          </p:cNvCxnSpPr>
          <p:nvPr/>
        </p:nvCxnSpPr>
        <p:spPr>
          <a:xfrm rot="16200000" flipV="1">
            <a:off x="4771573" y="2616201"/>
            <a:ext cx="130628" cy="72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11" idx="2"/>
          </p:cNvCxnSpPr>
          <p:nvPr/>
        </p:nvCxnSpPr>
        <p:spPr>
          <a:xfrm rot="16200000" flipV="1">
            <a:off x="6792684" y="1850572"/>
            <a:ext cx="145142" cy="145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</p:cNvCxnSpPr>
          <p:nvPr/>
        </p:nvCxnSpPr>
        <p:spPr>
          <a:xfrm>
            <a:off x="3200400" y="1516743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10857" y="1429657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2249714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0857" y="2162628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290457" y="1516743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00914" y="1429657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97714" y="2256972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08171" y="2169886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15200" y="1473201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25657" y="1386115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117600" y="1553030"/>
            <a:ext cx="18868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28057" y="1465944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streaming</a:t>
            </a:r>
          </a:p>
        </p:txBody>
      </p:sp>
      <p:cxnSp>
        <p:nvCxnSpPr>
          <p:cNvPr id="50" name="Straight Arrow Connector 49"/>
          <p:cNvCxnSpPr>
            <a:endCxn id="4" idx="2"/>
          </p:cNvCxnSpPr>
          <p:nvPr/>
        </p:nvCxnSpPr>
        <p:spPr>
          <a:xfrm rot="16200000" flipV="1">
            <a:off x="537031" y="1959428"/>
            <a:ext cx="217715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3199" y="2097315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Videos uploaded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6200000" flipV="1">
            <a:off x="2634345" y="2656114"/>
            <a:ext cx="217715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00513" y="271417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Videos uploaded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4731659" y="3403600"/>
            <a:ext cx="217715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97827" y="3461658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Videos uploaded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91943" y="3795485"/>
            <a:ext cx="185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All videos streamed from OVP</a:t>
            </a:r>
          </a:p>
          <a:p>
            <a:pPr>
              <a:buFontTx/>
              <a:buChar char="-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 Biz or Help desk uploads/manages to MSC.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6756402" y="2641600"/>
            <a:ext cx="217715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22570" y="2699658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j-lt"/>
              </a:rPr>
              <a:t>Videos uploaded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/>
          </p:cNvGraphicFramePr>
          <p:nvPr/>
        </p:nvGraphicFramePr>
        <p:xfrm>
          <a:off x="0" y="1"/>
          <a:ext cx="158750" cy="158750"/>
        </p:xfrm>
        <a:graphic>
          <a:graphicData uri="http://schemas.openxmlformats.org/presentationml/2006/ole">
            <p:oleObj spid="_x0000_s88066" name="think-cell Slide" r:id="rId5" imgW="0" imgH="0" progId="">
              <p:embed/>
            </p:oleObj>
          </a:graphicData>
        </a:graphic>
      </p:graphicFrame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04800" y="211736"/>
            <a:ext cx="8479762" cy="412750"/>
          </a:xfrm>
          <a:prstGeom prst="rect">
            <a:avLst/>
          </a:prstGeom>
          <a:noFill/>
        </p:spPr>
        <p:txBody>
          <a:bodyPr vert="horz" wrap="square" lIns="91435" tIns="45717" rIns="91435" bIns="45717" numCol="1" rtlCol="0" anchor="b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Futura Bk" pitchFamily="34" charset="0"/>
              </a:rPr>
              <a:t>Media Supply Chain Drivers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  <a:ea typeface="+mj-ea"/>
              <a:cs typeface="+mj-cs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152400" y="800100"/>
            <a:ext cx="6096000" cy="38290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HP must deliver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engaging and consistent content to customers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regardless of the channel through which they experience it or the location of the world in which they live.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Find and use (&amp; re-use, translate, localize, repurpose) HP rich media assets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Drive media spend efficiencies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Create the ability to efficiently and effectively store, manage and deliver rich media  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Syndicate and stream our content to channel partners, social media sites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 and 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mobile devices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7200" y="628650"/>
            <a:ext cx="8407026" cy="205740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 b="33028"/>
          <a:stretch>
            <a:fillRect/>
          </a:stretch>
        </p:blipFill>
        <p:spPr bwMode="auto">
          <a:xfrm>
            <a:off x="7620000" y="457200"/>
            <a:ext cx="1028442" cy="54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476462" y="1028701"/>
            <a:ext cx="131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Channel Partners &amp; Retail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/>
          <a:srcRect t="19200" r="17333" b="8533"/>
          <a:stretch>
            <a:fillRect/>
          </a:stretch>
        </p:blipFill>
        <p:spPr bwMode="auto">
          <a:xfrm>
            <a:off x="7772400" y="1943100"/>
            <a:ext cx="1270562" cy="64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3800" y="2457450"/>
            <a:ext cx="126525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48600" y="314325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HP Sites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705600" y="3257550"/>
          <a:ext cx="781884" cy="595683"/>
        </p:xfrm>
        <a:graphic>
          <a:graphicData uri="http://schemas.openxmlformats.org/presentationml/2006/ole">
            <p:oleObj spid="_x0000_s88067" name="Visio" r:id="rId9" imgW="491184" imgH="913106" progId="Visio.Drawing.11">
              <p:link updateAutomatic="1"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72200" y="38862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Social Media/ Web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400800" y="1257301"/>
          <a:ext cx="1066800" cy="814679"/>
        </p:xfrm>
        <a:graphic>
          <a:graphicData uri="http://schemas.openxmlformats.org/presentationml/2006/ole">
            <p:oleObj spid="_x0000_s88068" name="Visio" r:id="rId9" imgW="532656" imgH="827273" progId="Visio.Drawing.11">
              <p:link updateAutomatic="1"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77001" y="2000251"/>
            <a:ext cx="865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Mobile</a:t>
            </a:r>
          </a:p>
        </p:txBody>
      </p:sp>
      <p:pic>
        <p:nvPicPr>
          <p:cNvPr id="16" name="Picture 10" descr="http://s.ytimg.com/yt/img/doodles/us_ask_obama-vflparq-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597198">
            <a:off x="6729011" y="2983796"/>
            <a:ext cx="822386" cy="224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/>
          </p:cNvGraphicFramePr>
          <p:nvPr/>
        </p:nvGraphicFramePr>
        <p:xfrm>
          <a:off x="0" y="1"/>
          <a:ext cx="158750" cy="158750"/>
        </p:xfrm>
        <a:graphic>
          <a:graphicData uri="http://schemas.openxmlformats.org/presentationml/2006/ole">
            <p:oleObj spid="_x0000_s89090" name="think-cell Slide" r:id="rId6" imgW="0" imgH="0" progId="">
              <p:embed/>
            </p:oleObj>
          </a:graphicData>
        </a:graphic>
      </p:graphicFrame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253377" y="255537"/>
            <a:ext cx="8479762" cy="412750"/>
          </a:xfrm>
          <a:prstGeom prst="rect">
            <a:avLst/>
          </a:prstGeom>
          <a:noFill/>
        </p:spPr>
        <p:txBody>
          <a:bodyPr vert="horz" wrap="square" lIns="91435" tIns="45717" rIns="91435" bIns="45717" numCol="1" rtlCol="0" anchor="b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Futura Bk" pitchFamily="34" charset="0"/>
              </a:rPr>
              <a:t>Our Mission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  <a:ea typeface="+mj-ea"/>
              <a:cs typeface="+mj-cs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4800" y="857250"/>
            <a:ext cx="8382000" cy="10287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Futura Bk" pitchFamily="34" charset="0"/>
              </a:rPr>
              <a:t>Enable HP to effectively market, sell, and support HP products and services through increasingly demanding digital channels by delivering an HP media ‘supply chain’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1686550" y="961400"/>
            <a:ext cx="1200150" cy="4038600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dirty="0" smtClean="0">
              <a:solidFill>
                <a:prstClr val="white"/>
              </a:solidFill>
              <a:latin typeface="Futura Bk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16200000">
            <a:off x="5991850" y="770900"/>
            <a:ext cx="1200150" cy="4419600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dirty="0" smtClean="0">
              <a:solidFill>
                <a:prstClr val="white"/>
              </a:solidFill>
              <a:latin typeface="Futura B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8974" y="3171724"/>
            <a:ext cx="580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Audio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69" y="3171724"/>
            <a:ext cx="5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Video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7125" y="3009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Animations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(banners/ demos)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pic>
        <p:nvPicPr>
          <p:cNvPr id="25" name="Picture 13" descr="Click to see details">
            <a:hlinkClick r:id="rId7" tooltip="Click to see details"/>
          </p:cNvPr>
          <p:cNvPicPr>
            <a:picLocks noChangeAspect="1" noChangeArrowheads="1"/>
          </p:cNvPicPr>
          <p:nvPr/>
        </p:nvPicPr>
        <p:blipFill>
          <a:blip r:embed="rId8" cstate="print">
            <a:lum bright="40000" contrast="60000"/>
          </a:blip>
          <a:srcRect/>
          <a:stretch>
            <a:fillRect/>
          </a:stretch>
        </p:blipFill>
        <p:spPr bwMode="auto">
          <a:xfrm>
            <a:off x="2781926" y="2666376"/>
            <a:ext cx="1302979" cy="345998"/>
          </a:xfrm>
          <a:prstGeom prst="rect">
            <a:avLst/>
          </a:prstGeom>
          <a:noFill/>
        </p:spPr>
      </p:pic>
      <p:pic>
        <p:nvPicPr>
          <p:cNvPr id="26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5126" y="2666375"/>
            <a:ext cx="567511" cy="49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4665" y="2658596"/>
            <a:ext cx="720023" cy="5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334125" y="3352176"/>
            <a:ext cx="209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PLUS Images and Documents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5125" y="3295025"/>
            <a:ext cx="650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Mobile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04370" y="3180725"/>
            <a:ext cx="114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syndication to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Partner sites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pic>
        <p:nvPicPr>
          <p:cNvPr id="32" name="Picture 31" descr="hpcomhomepage-australia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439525" y="2666375"/>
            <a:ext cx="949004" cy="5903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3" name="TextBox 32"/>
          <p:cNvSpPr txBox="1"/>
          <p:nvPr/>
        </p:nvSpPr>
        <p:spPr>
          <a:xfrm>
            <a:off x="6515726" y="3295025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hp.com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16060" y="2683067"/>
            <a:ext cx="552155" cy="56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78959" y="2679913"/>
            <a:ext cx="541686" cy="55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58725" y="2666376"/>
            <a:ext cx="875170" cy="5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4763126" y="3295025"/>
            <a:ext cx="5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utura Bk" pitchFamily="34" charset="0"/>
              </a:rPr>
              <a:t>Web</a:t>
            </a:r>
            <a:endParaRPr lang="en-US" sz="12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6441" y="232815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Bk" pitchFamily="34" charset="0"/>
              </a:rPr>
              <a:t>Publishing Platforms</a:t>
            </a:r>
            <a:endParaRPr lang="en-US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79031" y="2335654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Bk" pitchFamily="34" charset="0"/>
              </a:rPr>
              <a:t>Media Types</a:t>
            </a:r>
            <a:endParaRPr lang="en-US" dirty="0">
              <a:solidFill>
                <a:schemeClr val="bg1"/>
              </a:solidFill>
              <a:latin typeface="Futura B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Object 74" hidden="1"/>
          <p:cNvGraphicFramePr>
            <a:graphicFrameLocks/>
          </p:cNvGraphicFramePr>
          <p:nvPr/>
        </p:nvGraphicFramePr>
        <p:xfrm>
          <a:off x="0" y="1"/>
          <a:ext cx="158750" cy="158750"/>
        </p:xfrm>
        <a:graphic>
          <a:graphicData uri="http://schemas.openxmlformats.org/presentationml/2006/ole">
            <p:oleObj spid="_x0000_s91138" name="think-cell Slide" r:id="rId9" imgW="0" imgH="0" progId="">
              <p:embed/>
            </p:oleObj>
          </a:graphicData>
        </a:graphic>
      </p:graphicFrame>
      <p:sp>
        <p:nvSpPr>
          <p:cNvPr id="74" name="Rectangle 73" hidden="1"/>
          <p:cNvSpPr/>
          <p:nvPr>
            <p:custDataLst>
              <p:tags r:id="rId2"/>
            </p:custDataLst>
          </p:nvPr>
        </p:nvSpPr>
        <p:spPr bwMode="auto">
          <a:xfrm>
            <a:off x="0" y="1"/>
            <a:ext cx="158750" cy="15875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white"/>
              </a:solidFill>
              <a:latin typeface="Futura Bk"/>
              <a:sym typeface="Futura Bk"/>
            </a:endParaRPr>
          </a:p>
        </p:txBody>
      </p:sp>
      <p:sp>
        <p:nvSpPr>
          <p:cNvPr id="5" name="Tex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" y="-336946"/>
            <a:ext cx="8804275" cy="336947"/>
          </a:xfrm>
          <a:prstGeom prst="rect">
            <a:avLst/>
          </a:prstGeom>
        </p:spPr>
        <p:txBody>
          <a:bodyPr/>
          <a:lstStyle/>
          <a:p>
            <a:pPr marL="225425" indent="-225425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90737" y="981772"/>
            <a:ext cx="4267200" cy="14800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Centralized repository for rich</a:t>
            </a:r>
            <a:r>
              <a:rPr kumimoji="0" lang="en-US" sz="13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 media</a:t>
            </a: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Assets tagged with pan HP metadata</a:t>
            </a:r>
            <a:endParaRPr kumimoji="0" lang="en-US" sz="13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Improved process workflow</a:t>
            </a: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Agency and channel partners access and ease of use</a:t>
            </a: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More efficient and effective translation</a:t>
            </a:r>
            <a:r>
              <a:rPr kumimoji="0" lang="en-US" sz="13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 capability</a:t>
            </a:r>
            <a:endParaRPr kumimoji="0" lang="en-US" sz="13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Increased analytics capability</a:t>
            </a:r>
          </a:p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3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</a:rPr>
              <a:t>Channel Enablement, Social/Digital Media Enablement</a:t>
            </a:r>
            <a:endParaRPr kumimoji="0" lang="en-US" sz="13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</a:endParaRPr>
          </a:p>
        </p:txBody>
      </p:sp>
      <p:sp>
        <p:nvSpPr>
          <p:cNvPr id="12" name="AutoShape 2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3692237" y="1616044"/>
            <a:ext cx="1434740" cy="249606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40951" y="117112"/>
            <a:ext cx="8479762" cy="550333"/>
          </a:xfrm>
          <a:prstGeom prst="rect">
            <a:avLst/>
          </a:prstGeom>
          <a:noFill/>
        </p:spPr>
        <p:txBody>
          <a:bodyPr vert="horz" wrap="square" lIns="91435" tIns="45717" rIns="91435" bIns="45717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" pitchFamily="34" charset="0"/>
                <a:ea typeface="+mj-ea"/>
                <a:cs typeface="+mj-cs"/>
              </a:rPr>
              <a:t>Strategic Focus Areas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9849" y="1016947"/>
            <a:ext cx="388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 Operational Efficiencies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849" y="3093510"/>
            <a:ext cx="388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Expand Digital Capabilities</a:t>
            </a:r>
            <a:endParaRPr lang="en-US" sz="24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590737" y="3134692"/>
            <a:ext cx="4343400" cy="13273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31775" lvl="0" indent="-231775">
              <a:buFont typeface="Arial" pitchFamily="34" charset="0"/>
              <a:buChar char="•"/>
              <a:defRPr/>
            </a:pPr>
            <a:r>
              <a:rPr lang="en-US" sz="1300" dirty="0" smtClean="0">
                <a:solidFill>
                  <a:schemeClr val="bg1"/>
                </a:solidFill>
                <a:latin typeface="Futura Bk" pitchFamily="34" charset="0"/>
              </a:rPr>
              <a:t>Enable use of the more ‘rich’ forms of digital media (e.g. video)</a:t>
            </a:r>
          </a:p>
          <a:p>
            <a:pPr marL="231775" lvl="0" indent="-231775">
              <a:buFont typeface="Arial" pitchFamily="34" charset="0"/>
              <a:buChar char="•"/>
              <a:defRPr/>
            </a:pPr>
            <a:r>
              <a:rPr lang="en-US" sz="1300" dirty="0" smtClean="0">
                <a:solidFill>
                  <a:schemeClr val="bg1"/>
                </a:solidFill>
                <a:latin typeface="Futura Bk" pitchFamily="34" charset="0"/>
              </a:rPr>
              <a:t>Expand mobile technology</a:t>
            </a:r>
          </a:p>
          <a:p>
            <a:pPr marL="231775" lvl="0" indent="-231775">
              <a:buFont typeface="Arial" pitchFamily="34" charset="0"/>
              <a:buChar char="•"/>
              <a:defRPr/>
            </a:pPr>
            <a:r>
              <a:rPr lang="en-US" sz="1300" dirty="0" smtClean="0">
                <a:solidFill>
                  <a:schemeClr val="bg1"/>
                </a:solidFill>
                <a:latin typeface="Futura Bk" pitchFamily="34" charset="0"/>
              </a:rPr>
              <a:t>Increased findability and relevancy for the customer</a:t>
            </a:r>
          </a:p>
          <a:p>
            <a:pPr marL="231775" lvl="0" indent="-231775">
              <a:buFont typeface="Arial" pitchFamily="34" charset="0"/>
              <a:buChar char="•"/>
              <a:defRPr/>
            </a:pPr>
            <a:r>
              <a:rPr lang="en-US" sz="1300" dirty="0" smtClean="0">
                <a:solidFill>
                  <a:schemeClr val="bg1"/>
                </a:solidFill>
                <a:latin typeface="Futura Bk" pitchFamily="34" charset="0"/>
              </a:rPr>
              <a:t>Proliferate HP content beyond the walls of HP, including more regions, countries and locals</a:t>
            </a:r>
          </a:p>
          <a:p>
            <a:pPr marL="231775" lvl="0" indent="-231775">
              <a:buFont typeface="Arial" pitchFamily="34" charset="0"/>
              <a:buChar char="•"/>
              <a:defRPr/>
            </a:pPr>
            <a:r>
              <a:rPr lang="en-US" sz="1300" dirty="0" smtClean="0">
                <a:solidFill>
                  <a:schemeClr val="bg1"/>
                </a:solidFill>
                <a:latin typeface="Futura Bk" pitchFamily="34" charset="0"/>
              </a:rPr>
              <a:t>Strengthen  the HP brand</a:t>
            </a:r>
          </a:p>
        </p:txBody>
      </p:sp>
      <p:sp>
        <p:nvSpPr>
          <p:cNvPr id="19" name="AutoShape 2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3692237" y="3692607"/>
            <a:ext cx="1434740" cy="249606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09351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7200" y="971550"/>
            <a:ext cx="3048000" cy="1085850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dirty="0" smtClean="0"/>
          </a:p>
          <a:p>
            <a:pPr algn="ctr">
              <a:lnSpc>
                <a:spcPct val="85000"/>
              </a:lnSpc>
            </a:pPr>
            <a:r>
              <a:rPr lang="en-US" dirty="0" smtClean="0"/>
              <a:t>Autonomy – MediaBin</a:t>
            </a:r>
          </a:p>
          <a:p>
            <a:pPr algn="ctr">
              <a:lnSpc>
                <a:spcPct val="85000"/>
              </a:lnSpc>
            </a:pPr>
            <a:endParaRPr lang="en-US" dirty="0" smtClean="0"/>
          </a:p>
          <a:p>
            <a:pPr algn="ctr">
              <a:lnSpc>
                <a:spcPct val="85000"/>
              </a:lnSpc>
            </a:pPr>
            <a:endParaRPr lang="en-US" dirty="0" smtClean="0"/>
          </a:p>
        </p:txBody>
      </p:sp>
      <p:graphicFrame>
        <p:nvGraphicFramePr>
          <p:cNvPr id="75" name="Object 74" hidden="1"/>
          <p:cNvGraphicFramePr>
            <a:graphicFrameLocks/>
          </p:cNvGraphicFramePr>
          <p:nvPr/>
        </p:nvGraphicFramePr>
        <p:xfrm>
          <a:off x="0" y="1"/>
          <a:ext cx="158750" cy="158750"/>
        </p:xfrm>
        <a:graphic>
          <a:graphicData uri="http://schemas.openxmlformats.org/presentationml/2006/ole">
            <p:oleObj spid="_x0000_s7170" name="think-cell Slide" r:id="rId8" imgW="0" imgH="0" progId="">
              <p:embed/>
            </p:oleObj>
          </a:graphicData>
        </a:graphic>
      </p:graphicFrame>
      <p:sp>
        <p:nvSpPr>
          <p:cNvPr id="74" name="Rectangle 73" hidden="1"/>
          <p:cNvSpPr/>
          <p:nvPr>
            <p:custDataLst>
              <p:tags r:id="rId2"/>
            </p:custDataLst>
          </p:nvPr>
        </p:nvSpPr>
        <p:spPr bwMode="auto">
          <a:xfrm>
            <a:off x="0" y="1"/>
            <a:ext cx="158750" cy="15875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white"/>
              </a:solidFill>
              <a:latin typeface="Futura Bk"/>
              <a:sym typeface="Futura Bk"/>
            </a:endParaRPr>
          </a:p>
        </p:txBody>
      </p:sp>
      <p:sp>
        <p:nvSpPr>
          <p:cNvPr id="5" name="Tex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" y="-336946"/>
            <a:ext cx="8804275" cy="336947"/>
          </a:xfrm>
          <a:prstGeom prst="rect">
            <a:avLst/>
          </a:prstGeom>
        </p:spPr>
        <p:txBody>
          <a:bodyPr/>
          <a:lstStyle/>
          <a:p>
            <a:pPr marL="225425" indent="-225425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9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3049" y="0"/>
            <a:ext cx="8375650" cy="5048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ts val="31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MSC Technology Platforms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2362200" y="1543050"/>
            <a:ext cx="1396626" cy="387517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 smtClean="0"/>
              <a:t>IDOL Search</a:t>
            </a:r>
            <a:endParaRPr lang="en-US" sz="14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5867400" y="3600450"/>
            <a:ext cx="2971800" cy="1143000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dirty="0" smtClean="0"/>
              <a:t>Online Video Platform</a:t>
            </a:r>
            <a:endParaRPr lang="en-US" sz="14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228600" y="400050"/>
            <a:ext cx="8479762" cy="412750"/>
          </a:xfrm>
          <a:prstGeom prst="rect">
            <a:avLst/>
          </a:prstGeom>
          <a:noFill/>
        </p:spPr>
        <p:txBody>
          <a:bodyPr vert="horz" wrap="square" lIns="91435" tIns="45717" rIns="91435" bIns="45717" numCol="1" rtlCol="0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End to End storage, management, and delivery of rich media</a:t>
            </a:r>
            <a:endParaRPr lang="en-US" sz="2000" i="1" dirty="0">
              <a:solidFill>
                <a:schemeClr val="bg1">
                  <a:lumMod val="8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9400" y="2457450"/>
            <a:ext cx="3124200" cy="1028700"/>
          </a:xfrm>
          <a:prstGeom prst="round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prstClr val="white"/>
                </a:solidFill>
              </a:rPr>
              <a:t>Liquid Office Process Workflow</a:t>
            </a:r>
          </a:p>
        </p:txBody>
      </p:sp>
      <p:pic>
        <p:nvPicPr>
          <p:cNvPr id="51204" name="Picture 4" descr="See full size imag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18159" y="4629149"/>
            <a:ext cx="1723868" cy="350045"/>
          </a:xfrm>
          <a:prstGeom prst="rect">
            <a:avLst/>
          </a:prstGeom>
          <a:noFill/>
        </p:spPr>
      </p:pic>
      <p:pic>
        <p:nvPicPr>
          <p:cNvPr id="51208" name="Picture 8" descr="http://t0.gstatic.com/images?q=tbn:ANd9GcRxZcogpf4l2dXbcXTTLjjIlhVRKuHR-OzPMi-5TybWc9mn8z1NJQ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2000250"/>
            <a:ext cx="1460046" cy="621507"/>
          </a:xfrm>
          <a:prstGeom prst="rect">
            <a:avLst/>
          </a:prstGeom>
          <a:noFill/>
        </p:spPr>
      </p:pic>
      <p:pic>
        <p:nvPicPr>
          <p:cNvPr id="51212" name="Picture 12" descr="http://t2.gstatic.com/images?q=tbn:ANd9GcTvTPveKXxwdOrX95RSRQeAAifn-e-j9ry_PLqUYfDjrP2F6bjtiuEviw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81402" y="3429000"/>
            <a:ext cx="1455294" cy="23050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580682" y="4564505"/>
            <a:ext cx="1881266" cy="419724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New OVP</a:t>
            </a:r>
          </a:p>
        </p:txBody>
      </p:sp>
    </p:spTree>
    <p:extLst>
      <p:ext uri="{BB962C8B-B14F-4D97-AF65-F5344CB8AC3E}">
        <p14:creationId xmlns="" xmlns:p14="http://schemas.microsoft.com/office/powerpoint/2010/main" val="309351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0"/>
            <a:ext cx="8375650" cy="50399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Futura Bk" pitchFamily="34" charset="0"/>
                <a:ea typeface="+mj-ea"/>
                <a:cs typeface="+mj-cs"/>
              </a:rPr>
              <a:t>MSC Schedule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Bk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093701" y="2829014"/>
            <a:ext cx="3939989" cy="22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46284" y="2739762"/>
            <a:ext cx="3939989" cy="22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3387" y="738245"/>
          <a:ext cx="2039473" cy="1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42"/>
                <a:gridCol w="636758"/>
                <a:gridCol w="673673"/>
              </a:tblGrid>
              <a:tr h="16943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16303" y="738246"/>
          <a:ext cx="1999130" cy="16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21"/>
                <a:gridCol w="624162"/>
                <a:gridCol w="660347"/>
              </a:tblGrid>
              <a:tr h="169432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28879" y="738246"/>
          <a:ext cx="2021543" cy="14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3"/>
                <a:gridCol w="631160"/>
                <a:gridCol w="667750"/>
              </a:tblGrid>
              <a:tr h="14926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32757" y="531162"/>
            <a:ext cx="12408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Q3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695384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Q4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677334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Q1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6726513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Q2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720539" y="2728634"/>
            <a:ext cx="3939989" cy="224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731246" y="2748431"/>
            <a:ext cx="3980330" cy="2986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750364" y="2746376"/>
            <a:ext cx="3990415" cy="17183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811497" y="2786343"/>
            <a:ext cx="3943350" cy="4485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696007" y="352983"/>
            <a:ext cx="95175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FY’12</a:t>
            </a:r>
            <a:endParaRPr lang="en-US" sz="16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6546" y="352983"/>
            <a:ext cx="124086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FY’11</a:t>
            </a:r>
            <a:endParaRPr lang="en-US" sz="16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-1280087" y="2698753"/>
            <a:ext cx="3879480" cy="1493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25745" y="1674247"/>
            <a:ext cx="2290194" cy="611753"/>
          </a:xfrm>
          <a:prstGeom prst="rect">
            <a:avLst/>
          </a:prstGeom>
          <a:solidFill>
            <a:srgbClr val="C1E8FE"/>
          </a:solidFill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Video and Animation Capability 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Deployment to Flix Media, Online Video Platform 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Basic Workflow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5468" y="2359085"/>
            <a:ext cx="4110518" cy="498416"/>
          </a:xfrm>
          <a:prstGeom prst="rect">
            <a:avLst/>
          </a:prstGeom>
          <a:solidFill>
            <a:srgbClr val="C1E8FE"/>
          </a:solidFill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Scalability for max use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Customized workflows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Futura Bk" pitchFamily="34" charset="0"/>
              </a:rPr>
              <a:t>Image/documents enabled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756578" y="1135511"/>
            <a:ext cx="1985607" cy="256238"/>
          </a:xfrm>
          <a:prstGeom prst="rightArrow">
            <a:avLst>
              <a:gd name="adj1" fmla="val 73529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Set up and Install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1331262" y="1423069"/>
            <a:ext cx="2718227" cy="282329"/>
          </a:xfrm>
          <a:prstGeom prst="rightArrow">
            <a:avLst>
              <a:gd name="adj1" fmla="val 73529"/>
              <a:gd name="adj2" fmla="val 50000"/>
            </a:avLst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First ‘ Go Live’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630530" y="2114550"/>
            <a:ext cx="4506686" cy="258440"/>
          </a:xfrm>
          <a:prstGeom prst="rightArrow">
            <a:avLst>
              <a:gd name="adj1" fmla="val 73529"/>
              <a:gd name="adj2" fmla="val 50000"/>
            </a:avLst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Scaling Functionality for 80,000 users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4002375" y="3038825"/>
            <a:ext cx="4062334" cy="188141"/>
          </a:xfrm>
          <a:prstGeom prst="rightArrow">
            <a:avLst>
              <a:gd name="adj1" fmla="val 73529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Ongoing on-boarding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269056" y="2983482"/>
            <a:ext cx="2422865" cy="266854"/>
          </a:xfrm>
          <a:prstGeom prst="rightArrow">
            <a:avLst>
              <a:gd name="adj1" fmla="val 73529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</a:rPr>
              <a:t>Online Video on boarding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2210380" y="3707740"/>
            <a:ext cx="5908423" cy="220219"/>
          </a:xfrm>
          <a:prstGeom prst="rightArrow">
            <a:avLst>
              <a:gd name="adj1" fmla="val 73529"/>
              <a:gd name="adj2" fmla="val 5000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14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10378" y="3284932"/>
            <a:ext cx="5915706" cy="220219"/>
          </a:xfrm>
          <a:prstGeom prst="rightArrow">
            <a:avLst>
              <a:gd name="adj1" fmla="val 73529"/>
              <a:gd name="adj2" fmla="val 5000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14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3959724" y="3397648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4437" y="3499721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Demo</a:t>
            </a:r>
          </a:p>
        </p:txBody>
      </p:sp>
      <p:sp>
        <p:nvSpPr>
          <p:cNvPr id="49" name="Isosceles Triangle 48"/>
          <p:cNvSpPr/>
          <p:nvPr/>
        </p:nvSpPr>
        <p:spPr>
          <a:xfrm>
            <a:off x="2636324" y="3404058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0364" y="3485835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Ramp begins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5262518" y="3397648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7217099" y="3397648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45246" y="3493325"/>
            <a:ext cx="1032531" cy="224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Deploy as needed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to  publishers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77505" y="3503420"/>
            <a:ext cx="572568" cy="227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Legacy system s shutdown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3949431" y="3820456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03036" y="3928079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Demo</a:t>
            </a:r>
          </a:p>
        </p:txBody>
      </p:sp>
      <p:sp>
        <p:nvSpPr>
          <p:cNvPr id="59" name="Isosceles Triangle 58"/>
          <p:cNvSpPr/>
          <p:nvPr/>
        </p:nvSpPr>
        <p:spPr>
          <a:xfrm>
            <a:off x="2643445" y="3833274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4667872" y="3813199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7620" y="3922530"/>
            <a:ext cx="918265" cy="2067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Link to OVP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2171381" y="4127492"/>
            <a:ext cx="5908423" cy="220219"/>
          </a:xfrm>
          <a:prstGeom prst="rightArrow">
            <a:avLst>
              <a:gd name="adj1" fmla="val 73529"/>
              <a:gd name="adj2" fmla="val 5000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14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3939542" y="4195245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30268" y="4348960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Slow Ramp</a:t>
            </a:r>
            <a:endParaRPr lang="en-US" sz="600" dirty="0" smtClean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270079" y="4201715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86336" y="4317993"/>
            <a:ext cx="683664" cy="1418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Fast Ramp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(public)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2190440" y="4514117"/>
            <a:ext cx="5908423" cy="220219"/>
          </a:xfrm>
          <a:prstGeom prst="rightArrow">
            <a:avLst>
              <a:gd name="adj1" fmla="val 73529"/>
              <a:gd name="adj2" fmla="val 5000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14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3938037" y="4657931"/>
            <a:ext cx="122182" cy="1075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Isosceles Triangle 76"/>
          <p:cNvSpPr/>
          <p:nvPr/>
        </p:nvSpPr>
        <p:spPr>
          <a:xfrm>
            <a:off x="2632050" y="4657932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37389" y="4764584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Begin load as possible</a:t>
            </a:r>
            <a:b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</a:br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 (Brand first)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87433" y="32743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1647" y="3697126"/>
            <a:ext cx="72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Videos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27313" y="408702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Images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7879" y="450897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Docs/other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6-Point Star 82"/>
          <p:cNvSpPr/>
          <p:nvPr/>
        </p:nvSpPr>
        <p:spPr>
          <a:xfrm>
            <a:off x="2457907" y="965607"/>
            <a:ext cx="551993" cy="285292"/>
          </a:xfrm>
          <a:prstGeom prst="star6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schemeClr val="bg1"/>
                </a:solidFill>
                <a:latin typeface="Futura Bk" pitchFamily="34" charset="0"/>
              </a:rPr>
              <a:t>R1</a:t>
            </a:r>
          </a:p>
        </p:txBody>
      </p:sp>
      <p:sp>
        <p:nvSpPr>
          <p:cNvPr id="84" name="6-Point Star 83"/>
          <p:cNvSpPr/>
          <p:nvPr/>
        </p:nvSpPr>
        <p:spPr>
          <a:xfrm>
            <a:off x="3810001" y="1171575"/>
            <a:ext cx="657224" cy="334137"/>
          </a:xfrm>
          <a:prstGeom prst="star6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r">
              <a:lnSpc>
                <a:spcPct val="85000"/>
              </a:lnSpc>
            </a:pPr>
            <a:r>
              <a:rPr lang="en-US" sz="1000" dirty="0" smtClean="0">
                <a:solidFill>
                  <a:schemeClr val="bg1"/>
                </a:solidFill>
                <a:latin typeface="Futura Bk" pitchFamily="34" charset="0"/>
              </a:rPr>
              <a:t>R2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6781801" y="742951"/>
          <a:ext cx="2021543" cy="14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3"/>
                <a:gridCol w="631160"/>
                <a:gridCol w="667750"/>
              </a:tblGrid>
              <a:tr h="14926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514601" y="4343400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Demo</a:t>
            </a:r>
          </a:p>
        </p:txBody>
      </p:sp>
      <p:sp>
        <p:nvSpPr>
          <p:cNvPr id="89" name="Isosceles Triangle 88"/>
          <p:cNvSpPr/>
          <p:nvPr/>
        </p:nvSpPr>
        <p:spPr>
          <a:xfrm>
            <a:off x="2655010" y="4248596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14601" y="4743450"/>
            <a:ext cx="375555" cy="1577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Demo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55795" y="3932855"/>
            <a:ext cx="10823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  <a:latin typeface="Futura Bk" pitchFamily="34" charset="0"/>
              </a:rPr>
              <a:t>Feedroom</a:t>
            </a:r>
            <a:r>
              <a:rPr lang="en-US" sz="800" dirty="0" smtClean="0">
                <a:solidFill>
                  <a:schemeClr val="bg1"/>
                </a:solidFill>
                <a:latin typeface="Futura Bk" pitchFamily="34" charset="0"/>
              </a:rPr>
              <a:t> shutdown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0"/>
            <a:ext cx="8375650" cy="50399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Futura Bk" pitchFamily="34" charset="0"/>
                <a:ea typeface="+mj-ea"/>
                <a:cs typeface="+mj-cs"/>
              </a:rPr>
              <a:t>OVP Schedule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436684" y="2688963"/>
            <a:ext cx="3939989" cy="22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3387" y="738245"/>
          <a:ext cx="2039473" cy="16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42"/>
                <a:gridCol w="636758"/>
                <a:gridCol w="673673"/>
              </a:tblGrid>
              <a:tr h="16943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16303" y="738246"/>
          <a:ext cx="1999130" cy="16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21"/>
                <a:gridCol w="624162"/>
                <a:gridCol w="660347"/>
              </a:tblGrid>
              <a:tr h="169432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28879" y="738246"/>
          <a:ext cx="2021543" cy="14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3"/>
                <a:gridCol w="631160"/>
                <a:gridCol w="667750"/>
              </a:tblGrid>
              <a:tr h="14926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32757" y="531162"/>
            <a:ext cx="12408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Q3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695384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Q4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677334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Q1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6726513" y="531162"/>
            <a:ext cx="76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Q2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720539" y="2728634"/>
            <a:ext cx="3939989" cy="224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731246" y="2748431"/>
            <a:ext cx="3980330" cy="2986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750364" y="2746376"/>
            <a:ext cx="3990415" cy="17183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811497" y="2786343"/>
            <a:ext cx="3943350" cy="4485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696007" y="352983"/>
            <a:ext cx="95175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FY’12</a:t>
            </a:r>
            <a:endParaRPr lang="en-US" sz="16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6546" y="352983"/>
            <a:ext cx="124086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FY’11</a:t>
            </a:r>
            <a:endParaRPr lang="en-US" sz="16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-1280087" y="2698753"/>
            <a:ext cx="3879480" cy="1493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1294" y="1170178"/>
            <a:ext cx="979791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Contract Signed</a:t>
            </a:r>
          </a:p>
        </p:txBody>
      </p:sp>
      <p:sp>
        <p:nvSpPr>
          <p:cNvPr id="49" name="Isosceles Triangle 48"/>
          <p:cNvSpPr/>
          <p:nvPr/>
        </p:nvSpPr>
        <p:spPr>
          <a:xfrm>
            <a:off x="2324267" y="1110801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2636188" y="1423902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Isosceles Triangle 76"/>
          <p:cNvSpPr/>
          <p:nvPr/>
        </p:nvSpPr>
        <p:spPr>
          <a:xfrm>
            <a:off x="3357764" y="2698503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6781801" y="742951"/>
          <a:ext cx="2021543" cy="14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3"/>
                <a:gridCol w="631160"/>
                <a:gridCol w="667750"/>
              </a:tblGrid>
              <a:tr h="14926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" name="Isosceles Triangle 88"/>
          <p:cNvSpPr/>
          <p:nvPr/>
        </p:nvSpPr>
        <p:spPr>
          <a:xfrm>
            <a:off x="3366209" y="1824711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3065" y="1482235"/>
            <a:ext cx="1582135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Galleries and Players Designed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27009" y="1910407"/>
            <a:ext cx="1582135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Galleries and Players Ready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2997200" y="2670629"/>
            <a:ext cx="297543" cy="152399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2323" y="2788522"/>
            <a:ext cx="827392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Migrate Content</a:t>
            </a:r>
          </a:p>
        </p:txBody>
      </p:sp>
      <p:sp>
        <p:nvSpPr>
          <p:cNvPr id="72" name="Isosceles Triangle 71"/>
          <p:cNvSpPr/>
          <p:nvPr/>
        </p:nvSpPr>
        <p:spPr>
          <a:xfrm>
            <a:off x="2865466" y="2252881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8323" y="2345836"/>
            <a:ext cx="943506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Stand Up Platform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05238" y="3311035"/>
            <a:ext cx="1582135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New videos loaded to OVP</a:t>
            </a:r>
          </a:p>
        </p:txBody>
      </p:sp>
      <p:sp>
        <p:nvSpPr>
          <p:cNvPr id="86" name="Isosceles Triangle 85"/>
          <p:cNvSpPr/>
          <p:nvPr/>
        </p:nvSpPr>
        <p:spPr>
          <a:xfrm>
            <a:off x="3344438" y="3239854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4665238" y="4161512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94552" y="4225436"/>
            <a:ext cx="1037847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Shutdown </a:t>
            </a:r>
            <a:r>
              <a:rPr lang="en-US" sz="1100" dirty="0" err="1" smtClean="0">
                <a:solidFill>
                  <a:schemeClr val="bg1"/>
                </a:solidFill>
                <a:latin typeface="Futura Bk" pitchFamily="34" charset="0"/>
              </a:rPr>
              <a:t>Feedroom</a:t>
            </a:r>
            <a:endParaRPr lang="en-US" sz="1100" dirty="0" smtClean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3512458" y="3737429"/>
            <a:ext cx="1161142" cy="203199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05123" y="3906122"/>
            <a:ext cx="827392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Migrate Embeds</a:t>
            </a:r>
          </a:p>
        </p:txBody>
      </p:sp>
      <p:sp>
        <p:nvSpPr>
          <p:cNvPr id="97" name="Isosceles Triangle 96"/>
          <p:cNvSpPr/>
          <p:nvPr/>
        </p:nvSpPr>
        <p:spPr>
          <a:xfrm>
            <a:off x="4026609" y="2376254"/>
            <a:ext cx="115502" cy="94684"/>
          </a:xfrm>
          <a:prstGeom prst="triangle">
            <a:avLst/>
          </a:pr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99466" y="2440178"/>
            <a:ext cx="965277" cy="2086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Futura Bk" pitchFamily="34" charset="0"/>
              </a:rPr>
              <a:t>Connect to MSC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0" y="155808"/>
            <a:ext cx="8375650" cy="503992"/>
          </a:xfrm>
        </p:spPr>
        <p:txBody>
          <a:bodyPr/>
          <a:lstStyle/>
          <a:p>
            <a:r>
              <a:rPr lang="en-US" dirty="0" smtClean="0"/>
              <a:t>OVP Platform Baseline Capabilities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" y="953101"/>
          <a:ext cx="8323200" cy="362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62"/>
                <a:gridCol w="562857"/>
                <a:gridCol w="577476"/>
                <a:gridCol w="5730905"/>
              </a:tblGrid>
              <a:tr h="3140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Business</a:t>
                      </a:r>
                      <a:r>
                        <a:rPr lang="en-US" sz="800" baseline="0" dirty="0" smtClean="0"/>
                        <a:t> Capability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Feed</a:t>
                      </a:r>
                    </a:p>
                    <a:p>
                      <a:pPr algn="ctr"/>
                      <a:r>
                        <a:rPr lang="en-US" sz="800" b="0" dirty="0" smtClean="0"/>
                        <a:t>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New</a:t>
                      </a:r>
                      <a:r>
                        <a:rPr lang="en-US" sz="800" b="0" baseline="0" dirty="0" smtClean="0"/>
                        <a:t> OVP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Business Need</a:t>
                      </a:r>
                      <a:endParaRPr lang="en-US" sz="800" dirty="0"/>
                    </a:p>
                  </a:txBody>
                  <a:tcPr/>
                </a:tc>
              </a:tr>
              <a:tr h="4779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Stream</a:t>
                      </a:r>
                      <a:r>
                        <a:rPr lang="en-US" sz="800" baseline="0" dirty="0" smtClean="0"/>
                        <a:t> to mobile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Capability to reach all ‘connected’ devices (mobile, etc) in order to better</a:t>
                      </a:r>
                      <a:r>
                        <a:rPr lang="en-US" sz="800" baseline="0" dirty="0" smtClean="0"/>
                        <a:t> reach emerging markets, have fully integrated campaigns, and respond to the mobile explosion.  Fundamentally, this is the way our customers are shopping.</a:t>
                      </a:r>
                      <a:endParaRPr lang="en-US" sz="800" dirty="0"/>
                    </a:p>
                  </a:txBody>
                  <a:tcPr/>
                </a:tc>
              </a:tr>
              <a:tr h="37177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Social</a:t>
                      </a:r>
                      <a:r>
                        <a:rPr lang="en-US" sz="800" baseline="0" dirty="0" smtClean="0"/>
                        <a:t> platform syndication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Ability to maintain HP branded video experiences on</a:t>
                      </a:r>
                      <a:r>
                        <a:rPr lang="en-US" sz="800" baseline="0" dirty="0" smtClean="0"/>
                        <a:t> all social platforms (including ad-serving, calls to actions that travel with the video player).  Branded players will strengthen brand and also drive traffic to HP sites.</a:t>
                      </a:r>
                      <a:endParaRPr lang="en-US" sz="800" dirty="0"/>
                    </a:p>
                  </a:txBody>
                  <a:tcPr/>
                </a:tc>
              </a:tr>
              <a:tr h="584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Worldwide business analytics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Create more effective videos and distribution strategies. </a:t>
                      </a:r>
                      <a:r>
                        <a:rPr lang="en-US" sz="800" baseline="0" dirty="0" smtClean="0"/>
                        <a:t> (who watched, for how long, from what platforms, with what satisfaction, from what domains, etc…).  Ability to learn how customers are using our content, and respond to customer actions. </a:t>
                      </a:r>
                      <a:r>
                        <a:rPr lang="en-US" sz="800" dirty="0" smtClean="0"/>
                        <a:t>Limited reporting capabilities of Feedroom are limiting our chance to understand preferences and usage.</a:t>
                      </a:r>
                      <a:endParaRPr lang="en-US" sz="800" dirty="0"/>
                    </a:p>
                  </a:txBody>
                  <a:tcPr/>
                </a:tc>
              </a:tr>
              <a:tr h="4779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SEO (search</a:t>
                      </a:r>
                      <a:r>
                        <a:rPr lang="en-US" sz="800" baseline="0" dirty="0" smtClean="0"/>
                        <a:t> engine optimization)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Enable major search engines to index</a:t>
                      </a:r>
                      <a:r>
                        <a:rPr lang="en-US" sz="800" baseline="0" dirty="0" smtClean="0"/>
                        <a:t> and find HP videos.   Will significantly increase findability of videos, engaging more customers, driving more traffic to HP, and ensuring customers stayed engaged longer and spend more dollars.</a:t>
                      </a:r>
                      <a:endParaRPr lang="en-US" sz="800" dirty="0"/>
                    </a:p>
                  </a:txBody>
                  <a:tcPr/>
                </a:tc>
              </a:tr>
              <a:tr h="26555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DAM integration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Enable</a:t>
                      </a:r>
                      <a:r>
                        <a:rPr lang="en-US" sz="800" baseline="0" dirty="0" smtClean="0"/>
                        <a:t> cost efficiencies, reuse, and </a:t>
                      </a:r>
                      <a:r>
                        <a:rPr lang="en-US" sz="800" baseline="0" dirty="0" err="1" smtClean="0"/>
                        <a:t>findability</a:t>
                      </a:r>
                      <a:r>
                        <a:rPr lang="en-US" sz="800" baseline="0" dirty="0" smtClean="0"/>
                        <a:t>.</a:t>
                      </a:r>
                      <a:endParaRPr lang="en-US" sz="800" dirty="0"/>
                    </a:p>
                  </a:txBody>
                  <a:tcPr/>
                </a:tc>
              </a:tr>
              <a:tr h="37177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</a:t>
                      </a:r>
                      <a:r>
                        <a:rPr lang="en-US" sz="800" baseline="0" dirty="0" smtClean="0"/>
                        <a:t> stream Call to Actions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Drive customers</a:t>
                      </a:r>
                      <a:r>
                        <a:rPr lang="en-US" sz="800" baseline="0" dirty="0" smtClean="0"/>
                        <a:t> to action with clickable links during critical points of video (such as “buy ink now”).  Increase conversion rates, increase traffic to HP sites.</a:t>
                      </a:r>
                      <a:endParaRPr lang="en-US" sz="800" dirty="0"/>
                    </a:p>
                  </a:txBody>
                  <a:tcPr/>
                </a:tc>
              </a:tr>
              <a:tr h="37177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Monetization (ad</a:t>
                      </a:r>
                      <a:r>
                        <a:rPr lang="en-US" sz="800" baseline="0" dirty="0" smtClean="0"/>
                        <a:t> serving)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Ability</a:t>
                      </a:r>
                      <a:r>
                        <a:rPr lang="en-US" sz="800" baseline="0" dirty="0" smtClean="0"/>
                        <a:t> to link videos to HP ad-servers, extending reach for ad dollars. (pre-roll, mid-roll, post-roll).  Offer video viewers opportunities, while watching video, to move to purchase HP product.   </a:t>
                      </a:r>
                      <a:endParaRPr lang="en-US" sz="800" dirty="0"/>
                    </a:p>
                  </a:txBody>
                  <a:tcPr/>
                </a:tc>
              </a:tr>
              <a:tr h="37177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Ratings from embedded</a:t>
                      </a:r>
                      <a:r>
                        <a:rPr lang="en-US" sz="800" baseline="0" dirty="0" smtClean="0"/>
                        <a:t> players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How satisfied</a:t>
                      </a:r>
                      <a:r>
                        <a:rPr lang="en-US" sz="800" baseline="0" dirty="0" smtClean="0"/>
                        <a:t> are customers with the HP video?  (critical for support team and very powerful for marketing)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OVP Platform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Storing PDF reference documents</a:t>
            </a:r>
          </a:p>
          <a:p>
            <a:pPr lvl="1"/>
            <a:r>
              <a:rPr lang="en-US" dirty="0" smtClean="0"/>
              <a:t>Not able to load PDF documents to OVP</a:t>
            </a:r>
          </a:p>
          <a:p>
            <a:pPr lvl="1"/>
            <a:r>
              <a:rPr lang="en-US" dirty="0" smtClean="0"/>
              <a:t>Can support reference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Will need to wait till MSC can manage and deliver documents (TBD)</a:t>
            </a:r>
          </a:p>
          <a:p>
            <a:r>
              <a:rPr lang="en-US" dirty="0" smtClean="0"/>
              <a:t>Podcasts</a:t>
            </a:r>
          </a:p>
          <a:p>
            <a:pPr lvl="1"/>
            <a:r>
              <a:rPr lang="en-US" dirty="0" smtClean="0"/>
              <a:t>Audio files will be played as videos without images</a:t>
            </a:r>
          </a:p>
          <a:p>
            <a:pPr lvl="1"/>
            <a:r>
              <a:rPr lang="en-US" dirty="0" smtClean="0"/>
              <a:t>OVP working on updated audio capabilities</a:t>
            </a:r>
          </a:p>
          <a:p>
            <a:pPr lvl="1"/>
            <a:r>
              <a:rPr lang="en-US" sz="2000" dirty="0" smtClean="0"/>
              <a:t>Need to determine timeline from OVP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HSCqrf_kKoRwp6UGvu1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C8.YfqbU6w5cvCFcl_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CWVk5sLU63QhGiQZy6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X7Xz5cxUiJZMU11vwg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HSCqrf_kKoRwp6UGvu1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VnfK_CZEW.Hgwca2zi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PYZi4.dUyTrgogFwXY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C8.YfqbU6w5cvCFcl_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18F7ZF8kOSVbhrnItu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_KfACuCEmF9WbPupgk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18F7ZF8kOSVbhrnItu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PYZi4.dUyTrgogFwXY6g"/>
</p:tagLst>
</file>

<file path=ppt/theme/theme1.xml><?xml version="1.0" encoding="utf-8"?>
<a:theme xmlns:a="http://schemas.openxmlformats.org/drawingml/2006/main" name="HP POWERPOINT MATTS REDUX">
  <a:themeElements>
    <a:clrScheme name="Custom 8">
      <a:dk1>
        <a:srgbClr val="000000"/>
      </a:dk1>
      <a:lt1>
        <a:sysClr val="window" lastClr="FFFFFF"/>
      </a:lt1>
      <a:dk2>
        <a:srgbClr val="898B8F"/>
      </a:dk2>
      <a:lt2>
        <a:srgbClr val="3D393B"/>
      </a:lt2>
      <a:accent1>
        <a:srgbClr val="0098F6"/>
      </a:accent1>
      <a:accent2>
        <a:srgbClr val="298527"/>
      </a:accent2>
      <a:accent3>
        <a:srgbClr val="64B900"/>
      </a:accent3>
      <a:accent4>
        <a:srgbClr val="CC0066"/>
      </a:accent4>
      <a:accent5>
        <a:srgbClr val="F44AB7"/>
      </a:accent5>
      <a:accent6>
        <a:srgbClr val="EB5F01"/>
      </a:accent6>
      <a:hlink>
        <a:srgbClr val="0098F6"/>
      </a:hlink>
      <a:folHlink>
        <a:srgbClr val="EB5F01"/>
      </a:folHlink>
    </a:clrScheme>
    <a:fontScheme name="Custom 1">
      <a:majorFont>
        <a:latin typeface="HPFutura Heavy"/>
        <a:ea typeface=""/>
        <a:cs typeface=""/>
      </a:majorFont>
      <a:minorFont>
        <a:latin typeface="HP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A4E6"/>
            </a:gs>
            <a:gs pos="100000">
              <a:srgbClr val="1742DB"/>
            </a:gs>
          </a:gsLst>
          <a:lin ang="5400000" scaled="1"/>
          <a:tileRect/>
        </a:gradFill>
        <a:ln>
          <a:noFill/>
        </a:ln>
        <a:effectLst/>
      </a:spPr>
      <a:bodyPr lIns="91440" tIns="45720" rtlCol="0" anchor="ctr"/>
      <a:lstStyle>
        <a:defPPr algn="ctr">
          <a:lnSpc>
            <a:spcPct val="85000"/>
          </a:lnSpc>
          <a:defRPr sz="2000" dirty="0" smtClean="0">
            <a:solidFill>
              <a:prstClr val="white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rgbClr val="00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F6DA.tmp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xt">
  <a:themeElements>
    <a:clrScheme name="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958D8EE16004F890F74EDF134E4D5" ma:contentTypeVersion="3" ma:contentTypeDescription="Create a new document." ma:contentTypeScope="" ma:versionID="b33e4825a1385166b90b95090a0550f2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7b779dc769071f8490955f844e434eb0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8" nillable="true" ma:displayName="Version" ma:hidden="true" ma:internalName="_Version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22E0C771-B45F-4037-A10B-72359AC33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C795B3-8D2E-4319-BEDE-C7BA808D41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45785DB-BF6D-4076-AB3A-1D79847B87E6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sharepoint/v3/field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 POWERPOINT MATTS REDUX</Template>
  <TotalTime>6451</TotalTime>
  <Words>1435</Words>
  <Application>Microsoft Office PowerPoint</Application>
  <PresentationFormat>On-screen Show (16:9)</PresentationFormat>
  <Paragraphs>264</Paragraphs>
  <Slides>13</Slides>
  <Notes>5</Notes>
  <HiddenSlides>0</HiddenSlides>
  <MMClips>0</MMClips>
  <ScaleCrop>false</ScaleCrop>
  <HeadingPairs>
    <vt:vector size="8" baseType="variant">
      <vt:variant>
        <vt:lpstr>Theme</vt:lpstr>
      </vt:variant>
      <vt:variant>
        <vt:i4>3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HP POWERPOINT MATTS REDUX</vt:lpstr>
      <vt:lpstr>pptF6DA.tmp</vt:lpstr>
      <vt:lpstr>Text</vt:lpstr>
      <vt:lpstr>Architecture.vsd</vt:lpstr>
      <vt:lpstr>Architecture.vsd</vt:lpstr>
      <vt:lpstr>think-cell Slide</vt:lpstr>
      <vt:lpstr>MSC – Media Supply Chain Program    August 3, 2011   </vt:lpstr>
      <vt:lpstr>Slide 2</vt:lpstr>
      <vt:lpstr>Slide 3</vt:lpstr>
      <vt:lpstr>Slide 4</vt:lpstr>
      <vt:lpstr>Slide 5</vt:lpstr>
      <vt:lpstr>Slide 6</vt:lpstr>
      <vt:lpstr>Slide 7</vt:lpstr>
      <vt:lpstr>OVP Platform Baseline Capabilities</vt:lpstr>
      <vt:lpstr>OVP Platform Challenges</vt:lpstr>
      <vt:lpstr>Video Migration – tentative schedule (earliest possible)</vt:lpstr>
      <vt:lpstr>Migration Actions</vt:lpstr>
      <vt:lpstr>Process Changes</vt:lpstr>
      <vt:lpstr>Migration/Processes – Another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CAPABILITIES ALL EMPLOYEES MEETING  4/4</dc:title>
  <dc:creator>yankelov</dc:creator>
  <cp:lastModifiedBy>Gregg Goichi Okunami</cp:lastModifiedBy>
  <cp:revision>606</cp:revision>
  <dcterms:created xsi:type="dcterms:W3CDTF">2011-03-18T15:27:09Z</dcterms:created>
  <dcterms:modified xsi:type="dcterms:W3CDTF">2011-08-04T20:23:46Z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0x010100D62958D8EE16004F890F74EDF134E4D5</vt:lpwstr>
  </property>
</Properties>
</file>