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A3BC2-D6C4-EC4F-A983-F5DE70F644B7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5548-9669-F74E-AF0F-ADC55390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A8568-8071-4648-BE7A-8C050D2A6EB1}" type="slidenum">
              <a:rPr lang="en-US"/>
              <a:pPr/>
              <a:t>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.brightcove.com" TargetMode="External"/><Relationship Id="rId3" Type="http://schemas.openxmlformats.org/officeDocument/2006/relationships/hyperlink" Target="http://api.brightcove.com/services/library?command=search_videos&amp;video_fields=id,name,thumbnailURL&amp;page_size=4&amp;get_item_count=true&amp;token=WDGO_XdKqXUpy8fzD41MKA8kAhQRAmdux8cu8LNhRzAywCnuBpgV_A..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.brightcov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Depot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4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Syndication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 API is the vehicle</a:t>
            </a:r>
          </a:p>
          <a:p>
            <a:pPr lvl="1"/>
            <a:r>
              <a:rPr lang="en-US" dirty="0" smtClean="0"/>
              <a:t>Media API wrappers recommended to simplify development: </a:t>
            </a:r>
            <a:r>
              <a:rPr lang="en-US" dirty="0" smtClean="0">
                <a:hlinkClick r:id="rId2"/>
              </a:rPr>
              <a:t>http://opensource.brightcove.com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Default output is JSON; &amp;output=</a:t>
            </a:r>
            <a:r>
              <a:rPr lang="en-US" dirty="0" err="1" smtClean="0"/>
              <a:t>rss</a:t>
            </a:r>
            <a:r>
              <a:rPr lang="en-US" dirty="0" smtClean="0"/>
              <a:t>/</a:t>
            </a:r>
            <a:r>
              <a:rPr lang="en-US" dirty="0" err="1" smtClean="0"/>
              <a:t>mrss</a:t>
            </a:r>
            <a:r>
              <a:rPr lang="en-US" dirty="0" smtClean="0"/>
              <a:t> to get XML</a:t>
            </a:r>
          </a:p>
          <a:p>
            <a:pPr lvl="1"/>
            <a:r>
              <a:rPr lang="en-US" dirty="0" smtClean="0"/>
              <a:t>But who are you syndicating to? Ask what they want (most developers would rather work with JSON)</a:t>
            </a:r>
          </a:p>
          <a:p>
            <a:pPr lvl="1"/>
            <a:r>
              <a:rPr lang="en-US" dirty="0" smtClean="0"/>
              <a:t>How often to refresh – Media API read calls cached for up to 20 min / how often does your content change</a:t>
            </a:r>
          </a:p>
          <a:p>
            <a:pPr lvl="1"/>
            <a:r>
              <a:rPr lang="en-US" dirty="0" smtClean="0"/>
              <a:t>Limit bandwidth by pulling the fields you need: what you want to display + video ID (not an issue if you're outputting </a:t>
            </a:r>
            <a:r>
              <a:rPr lang="en-US" dirty="0" err="1" smtClean="0"/>
              <a:t>rss</a:t>
            </a:r>
            <a:r>
              <a:rPr lang="en-US" dirty="0" smtClean="0"/>
              <a:t> or </a:t>
            </a:r>
            <a:r>
              <a:rPr lang="en-US" dirty="0" err="1" smtClean="0"/>
              <a:t>mrss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Generating feeds versus letting syndication partners pull their own</a:t>
            </a:r>
          </a:p>
          <a:p>
            <a:pPr lvl="1"/>
            <a:r>
              <a:rPr lang="en-US" dirty="0" smtClean="0"/>
              <a:t>sample call</a:t>
            </a:r>
          </a:p>
          <a:p>
            <a:pPr lvl="1"/>
            <a:endParaRPr lang="en-US" dirty="0"/>
          </a:p>
          <a:p>
            <a:pPr marL="485775" lvl="1" indent="0">
              <a:buNone/>
            </a:pPr>
            <a:r>
              <a:rPr lang="en-US" i="1" dirty="0">
                <a:cs typeface="ＭＳ Ｐゴシック"/>
                <a:hlinkClick r:id="rId3"/>
              </a:rPr>
              <a:t>http://api.brightcove.com/services/library?command=search_videos&amp;video_fields=id,</a:t>
            </a:r>
            <a:r>
              <a:rPr lang="en-US" i="1" dirty="0" smtClean="0">
                <a:cs typeface="ＭＳ Ｐゴシック"/>
                <a:hlinkClick r:id="rId3"/>
              </a:rPr>
              <a:t>name,thumbnailURL&amp;</a:t>
            </a:r>
            <a:r>
              <a:rPr lang="en-US" i="1" dirty="0">
                <a:cs typeface="ＭＳ Ｐゴシック"/>
                <a:hlinkClick r:id="rId3"/>
              </a:rPr>
              <a:t>page_size</a:t>
            </a:r>
            <a:r>
              <a:rPr lang="en-US" i="1" dirty="0" smtClean="0">
                <a:cs typeface="ＭＳ Ｐゴシック"/>
                <a:hlinkClick r:id="rId3"/>
              </a:rPr>
              <a:t>=4&amp;</a:t>
            </a:r>
            <a:r>
              <a:rPr lang="en-US" i="1" dirty="0">
                <a:cs typeface="ＭＳ Ｐゴシック"/>
                <a:hlinkClick r:id="rId3"/>
              </a:rPr>
              <a:t>get_item_count=true&amp;token=</a:t>
            </a:r>
            <a:r>
              <a:rPr lang="en-US" dirty="0">
                <a:hlinkClick r:id="rId3"/>
              </a:rPr>
              <a:t>WDGO_XdKqXUpy8fzD41MKA8kAhQRAmdux8cu8LNhRzAywCnuBpgV_A..</a:t>
            </a:r>
            <a:endParaRPr lang="en-US" i="1" dirty="0">
              <a:cs typeface="ＭＳ Ｐゴシック"/>
            </a:endParaRPr>
          </a:p>
          <a:p>
            <a:pPr lvl="1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10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3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Analytics Module in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features of the reports</a:t>
            </a:r>
          </a:p>
          <a:p>
            <a:r>
              <a:rPr lang="en-US" dirty="0" smtClean="0"/>
              <a:t>Understanding and using the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new: The Analytics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released this week</a:t>
            </a:r>
          </a:p>
          <a:p>
            <a:r>
              <a:rPr lang="en-US" dirty="0" smtClean="0"/>
              <a:t>Limited availability – ask your Account Manager to request access</a:t>
            </a:r>
          </a:p>
          <a:p>
            <a:r>
              <a:rPr lang="en-US" dirty="0" smtClean="0"/>
              <a:t>REST-based API similar to Media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Authentication must be provided in the request header: Authorization: Bearer &lt;token from Brightcove&gt;</a:t>
            </a:r>
          </a:p>
          <a:p>
            <a:r>
              <a:rPr lang="en-US" dirty="0" smtClean="0"/>
              <a:t>One API for Video Cloud / App Cloud</a:t>
            </a:r>
          </a:p>
          <a:p>
            <a:r>
              <a:rPr lang="en-US" dirty="0" smtClean="0"/>
              <a:t>General form of the request: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 //</a:t>
            </a:r>
            <a:r>
              <a:rPr lang="en-US" dirty="0" err="1"/>
              <a:t>data.brightcove.com</a:t>
            </a:r>
            <a:r>
              <a:rPr lang="en-US" dirty="0"/>
              <a:t>/analytics-</a:t>
            </a:r>
            <a:r>
              <a:rPr lang="en-US" dirty="0" err="1"/>
              <a:t>api</a:t>
            </a:r>
            <a:r>
              <a:rPr lang="en-US" dirty="0"/>
              <a:t>/data/{domain}/account/{</a:t>
            </a:r>
            <a:r>
              <a:rPr lang="en-US" dirty="0" err="1"/>
              <a:t>accountId</a:t>
            </a:r>
            <a:r>
              <a:rPr lang="en-US" dirty="0"/>
              <a:t>}/{domain-specific </a:t>
            </a:r>
            <a:r>
              <a:rPr lang="en-US" dirty="0" err="1"/>
              <a:t>params</a:t>
            </a:r>
            <a:r>
              <a:rPr lang="en-US" dirty="0"/>
              <a:t>}</a:t>
            </a:r>
            <a:r>
              <a:rPr lang="en-US" dirty="0" smtClean="0"/>
              <a:t>?{query </a:t>
            </a:r>
            <a:r>
              <a:rPr lang="en-US" dirty="0" err="1" smtClean="0"/>
              <a:t>params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domain: </a:t>
            </a:r>
            <a:r>
              <a:rPr lang="en-US" dirty="0" err="1" smtClean="0"/>
              <a:t>videocloud</a:t>
            </a:r>
            <a:r>
              <a:rPr lang="en-US" dirty="0" smtClean="0"/>
              <a:t> or </a:t>
            </a:r>
            <a:r>
              <a:rPr lang="en-US" dirty="0" err="1" smtClean="0"/>
              <a:t>appcloud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domain-specific </a:t>
            </a:r>
            <a:r>
              <a:rPr lang="en-US" dirty="0" err="1" smtClean="0"/>
              <a:t>params</a:t>
            </a:r>
            <a:r>
              <a:rPr lang="en-US" dirty="0" smtClean="0"/>
              <a:t> (Video Cloud): /player(/</a:t>
            </a:r>
            <a:r>
              <a:rPr lang="en-US" dirty="0" err="1" smtClean="0"/>
              <a:t>playerID</a:t>
            </a:r>
            <a:r>
              <a:rPr lang="en-US" dirty="0" smtClean="0"/>
              <a:t>) or /video/(</a:t>
            </a:r>
            <a:r>
              <a:rPr lang="en-US" dirty="0" err="1" smtClean="0"/>
              <a:t>videoID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params</a:t>
            </a:r>
            <a:r>
              <a:rPr lang="en-US" dirty="0" smtClean="0"/>
              <a:t>: from, to </a:t>
            </a:r>
            <a:r>
              <a:rPr lang="en-US" dirty="0"/>
              <a:t>(epoch time in </a:t>
            </a:r>
            <a:r>
              <a:rPr lang="en-US" dirty="0" smtClean="0"/>
              <a:t>milliseconds default in now – 31 days)</a:t>
            </a:r>
          </a:p>
          <a:p>
            <a:pPr marL="0" indent="0">
              <a:buNone/>
            </a:pPr>
            <a:r>
              <a:rPr lang="en-US" dirty="0" smtClean="0"/>
              <a:t>coming soon: sort, limit</a:t>
            </a:r>
            <a:r>
              <a:rPr lang="en-US" smtClean="0"/>
              <a:t>, skip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10-11am EST</a:t>
            </a:r>
            <a:r>
              <a:rPr lang="en-US" dirty="0"/>
              <a:t> Brightcove platform Training/open questions – 1 hour</a:t>
            </a:r>
          </a:p>
          <a:p>
            <a:r>
              <a:rPr lang="en-US" b="1" dirty="0" smtClean="0"/>
              <a:t>11.12.30 </a:t>
            </a:r>
            <a:r>
              <a:rPr lang="en-US" b="1" dirty="0"/>
              <a:t>am EST</a:t>
            </a:r>
            <a:r>
              <a:rPr lang="en-US" dirty="0"/>
              <a:t> SEO  best Practices Training /open questions – 1.5 hours</a:t>
            </a:r>
          </a:p>
          <a:p>
            <a:r>
              <a:rPr lang="en-US" b="1" dirty="0" smtClean="0"/>
              <a:t>1.30 </a:t>
            </a:r>
            <a:r>
              <a:rPr lang="en-US" b="1" dirty="0"/>
              <a:t>to 2.30 am EST</a:t>
            </a:r>
            <a:r>
              <a:rPr lang="en-US" dirty="0"/>
              <a:t> Syndication Training/open questions – 1 to 1.5 hours</a:t>
            </a:r>
          </a:p>
          <a:p>
            <a:r>
              <a:rPr lang="en-US" b="1" dirty="0" smtClean="0"/>
              <a:t>2.30 </a:t>
            </a:r>
            <a:r>
              <a:rPr lang="en-US" b="1" dirty="0"/>
              <a:t>to 3.30 am EST</a:t>
            </a:r>
            <a:r>
              <a:rPr lang="en-US" dirty="0"/>
              <a:t> Analytics Training/open questions – 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2931810" cy="1231163"/>
          </a:xfrm>
        </p:spPr>
        <p:txBody>
          <a:bodyPr/>
          <a:lstStyle/>
          <a:p>
            <a:r>
              <a:rPr lang="en-US" dirty="0" smtClean="0"/>
              <a:t>The Brightcove Video Cloud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1299567" y="5952422"/>
            <a:ext cx="3898702" cy="292417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707" tIns="77354" rIns="154707" bIns="77354" rtlCol="0" anchor="ctr"/>
          <a:lstStyle/>
          <a:p>
            <a:pPr algn="ctr"/>
            <a:endParaRPr lang="en-US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Platform – Publisher View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46" y="1841147"/>
            <a:ext cx="1836240" cy="22743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984898" y="1841147"/>
            <a:ext cx="3754305" cy="2274358"/>
            <a:chOff x="11984898" y="1841147"/>
            <a:chExt cx="3754305" cy="227435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02482" y="2057753"/>
              <a:ext cx="1136721" cy="140793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86346" y="1949450"/>
              <a:ext cx="1486479" cy="184114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4898" y="1841147"/>
              <a:ext cx="1836240" cy="227435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104555" y="1732845"/>
            <a:ext cx="2454738" cy="2382660"/>
            <a:chOff x="7104555" y="1732845"/>
            <a:chExt cx="2454738" cy="238266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3053" y="1841147"/>
              <a:ext cx="1836240" cy="227435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4555" y="2490964"/>
              <a:ext cx="419127" cy="67689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4555" y="1732845"/>
              <a:ext cx="419127" cy="67689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4555" y="3249084"/>
              <a:ext cx="419127" cy="67689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56" y="6415370"/>
            <a:ext cx="2884972" cy="1919714"/>
          </a:xfrm>
          <a:prstGeom prst="rect">
            <a:avLst/>
          </a:prstGeom>
        </p:spPr>
      </p:pic>
      <p:pic>
        <p:nvPicPr>
          <p:cNvPr id="47" name="Picture 46" descr="BCStudi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566" y="5523442"/>
            <a:ext cx="2976784" cy="181407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1840501" y="5952422"/>
            <a:ext cx="3898702" cy="292417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707" tIns="77354" rIns="154707" bIns="77354"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9426" y="6467528"/>
            <a:ext cx="2806588" cy="186755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954647" y="7472893"/>
            <a:ext cx="3144942" cy="525551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Video Cloud Studio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7199" y="4223808"/>
            <a:ext cx="4057902" cy="894883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Content Delivery Network</a:t>
            </a:r>
          </a:p>
          <a:p>
            <a:pPr algn="ctr"/>
            <a:r>
              <a:rPr lang="en-US" sz="2400" b="1" dirty="0"/>
              <a:t>(CDN)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40776" y="4223809"/>
            <a:ext cx="2776952" cy="525551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Your Web Server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50119" y="4223809"/>
            <a:ext cx="3317164" cy="525551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Video Cloud Servers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22993" y="8443386"/>
            <a:ext cx="2183942" cy="525551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Your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27018" y="8443386"/>
            <a:ext cx="1299885" cy="525551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2400" b="1" dirty="0"/>
              <a:t>Viewer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10396538" y="6929119"/>
            <a:ext cx="1877153" cy="2257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9818952" y="2707571"/>
            <a:ext cx="1877153" cy="2257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396538" y="5848350"/>
            <a:ext cx="3321116" cy="225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13230292" y="5360612"/>
            <a:ext cx="974725" cy="3009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609909" y="5850607"/>
            <a:ext cx="3032324" cy="225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3124051" y="5359483"/>
            <a:ext cx="974725" cy="3009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381002" y="5521937"/>
            <a:ext cx="1299633" cy="3009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68503" y="2815872"/>
            <a:ext cx="1894675" cy="433218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r>
              <a:rPr lang="en-US" sz="1800" dirty="0"/>
              <a:t>Transfer videos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18631" y="4873625"/>
            <a:ext cx="2857638" cy="987216"/>
          </a:xfrm>
          <a:prstGeom prst="rect">
            <a:avLst/>
          </a:prstGeom>
          <a:noFill/>
        </p:spPr>
        <p:txBody>
          <a:bodyPr wrap="square" lIns="154707" tIns="77354" rIns="154707" bIns="77354" rtlCol="0">
            <a:spAutoFit/>
          </a:bodyPr>
          <a:lstStyle/>
          <a:p>
            <a:r>
              <a:rPr lang="en-US" sz="1800" dirty="0"/>
              <a:t>Publishing </a:t>
            </a:r>
            <a:r>
              <a:rPr lang="en-US" sz="1800" dirty="0" smtClean="0"/>
              <a:t>code (</a:t>
            </a:r>
            <a:r>
              <a:rPr lang="en-US" sz="1800" dirty="0"/>
              <a:t>Publisher, </a:t>
            </a:r>
            <a:r>
              <a:rPr lang="en-US" sz="1800" dirty="0" smtClean="0"/>
              <a:t>Player, Video </a:t>
            </a:r>
            <a:r>
              <a:rPr lang="en-US" sz="1800" dirty="0"/>
              <a:t>IDs, </a:t>
            </a:r>
            <a:r>
              <a:rPr lang="en-US" sz="1800" dirty="0" smtClean="0"/>
              <a:t>Dimensions</a:t>
            </a:r>
            <a:r>
              <a:rPr lang="en-US" sz="1800" dirty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1331" y="4929723"/>
            <a:ext cx="2006597" cy="1264214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r"/>
            <a:r>
              <a:rPr lang="en-US" sz="1800" dirty="0"/>
              <a:t>Requested page</a:t>
            </a:r>
          </a:p>
          <a:p>
            <a:pPr algn="r"/>
            <a:r>
              <a:rPr lang="en-US" sz="1800" dirty="0"/>
              <a:t>with references</a:t>
            </a:r>
          </a:p>
          <a:p>
            <a:pPr algn="r"/>
            <a:r>
              <a:rPr lang="en-US" sz="1800" dirty="0"/>
              <a:t>to player and</a:t>
            </a:r>
          </a:p>
          <a:p>
            <a:pPr algn="r"/>
            <a:r>
              <a:rPr lang="en-US" sz="1800" dirty="0"/>
              <a:t>videos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667014" y="7039681"/>
            <a:ext cx="1724030" cy="710217"/>
          </a:xfrm>
          <a:prstGeom prst="rect">
            <a:avLst/>
          </a:prstGeom>
          <a:noFill/>
        </p:spPr>
        <p:txBody>
          <a:bodyPr wrap="none" lIns="154707" tIns="77354" rIns="154707" bIns="77354" rtlCol="0">
            <a:spAutoFit/>
          </a:bodyPr>
          <a:lstStyle/>
          <a:p>
            <a:pPr algn="ctr"/>
            <a:r>
              <a:rPr lang="en-US" sz="1800" dirty="0"/>
              <a:t>Upload video,</a:t>
            </a:r>
          </a:p>
          <a:p>
            <a:pPr algn="ctr"/>
            <a:r>
              <a:rPr lang="en-US" sz="1800" dirty="0"/>
              <a:t>add settings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950396" y="4929723"/>
            <a:ext cx="2460132" cy="1264214"/>
          </a:xfrm>
          <a:prstGeom prst="rect">
            <a:avLst/>
          </a:prstGeom>
          <a:noFill/>
        </p:spPr>
        <p:txBody>
          <a:bodyPr wrap="square" lIns="154707" tIns="77354" rIns="154707" bIns="77354" rtlCol="0">
            <a:spAutoFit/>
          </a:bodyPr>
          <a:lstStyle/>
          <a:p>
            <a:r>
              <a:rPr lang="en-US" sz="1800" dirty="0" err="1"/>
              <a:t>Transcode</a:t>
            </a:r>
            <a:r>
              <a:rPr lang="en-US" sz="1800" dirty="0"/>
              <a:t> and</a:t>
            </a:r>
          </a:p>
          <a:p>
            <a:r>
              <a:rPr lang="en-US" sz="1800" dirty="0"/>
              <a:t>store videos with</a:t>
            </a:r>
          </a:p>
          <a:p>
            <a:r>
              <a:rPr lang="en-US" sz="1800" dirty="0"/>
              <a:t>metadata, playlists,</a:t>
            </a:r>
          </a:p>
          <a:p>
            <a:r>
              <a:rPr lang="en-US" sz="1800" dirty="0"/>
              <a:t>player settings</a:t>
            </a:r>
          </a:p>
        </p:txBody>
      </p:sp>
      <p:cxnSp>
        <p:nvCxnSpPr>
          <p:cNvPr id="8" name="Elbow Connector 7"/>
          <p:cNvCxnSpPr>
            <a:stCxn id="41" idx="1"/>
            <a:endCxn id="46" idx="3"/>
          </p:cNvCxnSpPr>
          <p:nvPr/>
        </p:nvCxnSpPr>
        <p:spPr>
          <a:xfrm rot="10800000" flipV="1">
            <a:off x="4617729" y="2829409"/>
            <a:ext cx="2486827" cy="4545817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22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7" idx="2"/>
            <a:endCxn id="7" idx="3"/>
          </p:cNvCxnSpPr>
          <p:nvPr/>
        </p:nvCxnSpPr>
        <p:spPr>
          <a:xfrm flipH="1" flipV="1">
            <a:off x="6395975" y="3553398"/>
            <a:ext cx="4360287" cy="385517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0"/>
            <a:endCxn id="20" idx="1"/>
          </p:cNvCxnSpPr>
          <p:nvPr/>
        </p:nvCxnSpPr>
        <p:spPr>
          <a:xfrm rot="5400000" flipH="1" flipV="1">
            <a:off x="5409950" y="2442971"/>
            <a:ext cx="1275564" cy="6322910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Architecture – Developer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9366021" y="1885007"/>
            <a:ext cx="3889342" cy="191197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Cloud </a:t>
            </a:r>
          </a:p>
          <a:p>
            <a:pPr algn="ctr"/>
            <a:r>
              <a:rPr lang="en-US" dirty="0" smtClean="0"/>
              <a:t>Media Repository</a:t>
            </a:r>
            <a:endParaRPr lang="en-US" dirty="0"/>
          </a:p>
        </p:txBody>
      </p:sp>
      <p:pic>
        <p:nvPicPr>
          <p:cNvPr id="7" name="Picture 6" descr="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82" y="2560509"/>
            <a:ext cx="3224493" cy="1985777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</p:pic>
      <p:sp>
        <p:nvSpPr>
          <p:cNvPr id="8" name="Cloud 7"/>
          <p:cNvSpPr/>
          <p:nvPr/>
        </p:nvSpPr>
        <p:spPr>
          <a:xfrm>
            <a:off x="11730238" y="913369"/>
            <a:ext cx="3508941" cy="1647140"/>
          </a:xfrm>
          <a:prstGeom prst="cloud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Transcoding Service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12725159" y="4531472"/>
            <a:ext cx="1928171" cy="82554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Batch Provisioning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00" y="6242208"/>
            <a:ext cx="3232554" cy="2483775"/>
            <a:chOff x="7306232" y="5515240"/>
            <a:chExt cx="3232554" cy="2483775"/>
          </a:xfrm>
        </p:grpSpPr>
        <p:sp>
          <p:nvSpPr>
            <p:cNvPr id="18" name="Rectangle 17"/>
            <p:cNvSpPr/>
            <p:nvPr/>
          </p:nvSpPr>
          <p:spPr>
            <a:xfrm>
              <a:off x="7306232" y="5515240"/>
              <a:ext cx="3232554" cy="2483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2400" dirty="0" smtClean="0"/>
                <a:t>My Site</a:t>
              </a:r>
              <a:endParaRPr lang="en-US" sz="2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031913" y="6224536"/>
              <a:ext cx="2255293" cy="1261276"/>
              <a:chOff x="5122419" y="7084153"/>
              <a:chExt cx="2255293" cy="1261276"/>
            </a:xfrm>
          </p:grpSpPr>
          <p:pic>
            <p:nvPicPr>
              <p:cNvPr id="10" name="Picture 9" descr="02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2419" y="7084153"/>
                <a:ext cx="2255293" cy="126127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09580" y="7590070"/>
                <a:ext cx="1057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Player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Process 13"/>
          <p:cNvSpPr/>
          <p:nvPr/>
        </p:nvSpPr>
        <p:spPr>
          <a:xfrm>
            <a:off x="5689955" y="6301426"/>
            <a:ext cx="2174000" cy="93965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Smart Player API</a:t>
            </a:r>
            <a:endParaRPr lang="en-US" sz="2400" dirty="0"/>
          </a:p>
        </p:txBody>
      </p:sp>
      <p:sp>
        <p:nvSpPr>
          <p:cNvPr id="15" name="Process 14"/>
          <p:cNvSpPr/>
          <p:nvPr/>
        </p:nvSpPr>
        <p:spPr>
          <a:xfrm>
            <a:off x="1270000" y="3264622"/>
            <a:ext cx="1210758" cy="577248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BEML</a:t>
            </a:r>
            <a:endParaRPr lang="en-US" sz="2400" dirty="0"/>
          </a:p>
        </p:txBody>
      </p:sp>
      <p:sp>
        <p:nvSpPr>
          <p:cNvPr id="16" name="Process 15"/>
          <p:cNvSpPr/>
          <p:nvPr/>
        </p:nvSpPr>
        <p:spPr>
          <a:xfrm>
            <a:off x="5689954" y="7408572"/>
            <a:ext cx="2174001" cy="918189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Flash-Only Player API</a:t>
            </a:r>
            <a:endParaRPr lang="en-US" sz="2400" dirty="0"/>
          </a:p>
        </p:txBody>
      </p:sp>
      <p:sp>
        <p:nvSpPr>
          <p:cNvPr id="17" name="Can 16"/>
          <p:cNvSpPr/>
          <p:nvPr/>
        </p:nvSpPr>
        <p:spPr>
          <a:xfrm>
            <a:off x="10756262" y="6779160"/>
            <a:ext cx="1836409" cy="1258824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Media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9209187" y="4553872"/>
            <a:ext cx="1276085" cy="82554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Media API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7" idx="1"/>
            <a:endCxn id="20" idx="2"/>
          </p:cNvCxnSpPr>
          <p:nvPr/>
        </p:nvCxnSpPr>
        <p:spPr>
          <a:xfrm flipH="1" flipV="1">
            <a:off x="9847230" y="5379415"/>
            <a:ext cx="1827237" cy="139974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9" idx="2"/>
          </p:cNvCxnSpPr>
          <p:nvPr/>
        </p:nvCxnSpPr>
        <p:spPr>
          <a:xfrm flipV="1">
            <a:off x="11674467" y="5357015"/>
            <a:ext cx="2014778" cy="1422145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10" idx="0"/>
          </p:cNvCxnSpPr>
          <p:nvPr/>
        </p:nvCxnSpPr>
        <p:spPr>
          <a:xfrm rot="5400000">
            <a:off x="2750920" y="4918695"/>
            <a:ext cx="2405218" cy="16604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7" idx="1"/>
          </p:cNvCxnSpPr>
          <p:nvPr/>
        </p:nvCxnSpPr>
        <p:spPr>
          <a:xfrm>
            <a:off x="2480758" y="3553246"/>
            <a:ext cx="690724" cy="152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1"/>
            <a:endCxn id="10" idx="3"/>
          </p:cNvCxnSpPr>
          <p:nvPr/>
        </p:nvCxnSpPr>
        <p:spPr>
          <a:xfrm rot="10800000" flipV="1">
            <a:off x="4250975" y="6771254"/>
            <a:ext cx="1438981" cy="81088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10" idx="3"/>
          </p:cNvCxnSpPr>
          <p:nvPr/>
        </p:nvCxnSpPr>
        <p:spPr>
          <a:xfrm rot="10800000">
            <a:off x="4250974" y="7582143"/>
            <a:ext cx="1438980" cy="28552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0"/>
            <a:endCxn id="6" idx="3"/>
          </p:cNvCxnSpPr>
          <p:nvPr/>
        </p:nvCxnSpPr>
        <p:spPr>
          <a:xfrm flipV="1">
            <a:off x="9847230" y="3796986"/>
            <a:ext cx="1463462" cy="75688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6" idx="3"/>
          </p:cNvCxnSpPr>
          <p:nvPr/>
        </p:nvCxnSpPr>
        <p:spPr>
          <a:xfrm flipH="1" flipV="1">
            <a:off x="11310692" y="3796986"/>
            <a:ext cx="2378553" cy="73448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6" idx="1"/>
          </p:cNvCxnSpPr>
          <p:nvPr/>
        </p:nvCxnSpPr>
        <p:spPr>
          <a:xfrm rot="5400000" flipH="1" flipV="1">
            <a:off x="7709459" y="-1040723"/>
            <a:ext cx="675502" cy="6526963"/>
          </a:xfrm>
          <a:prstGeom prst="bentConnector3">
            <a:avLst>
              <a:gd name="adj1" fmla="val 133841"/>
            </a:avLst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0"/>
            <a:endCxn id="6" idx="2"/>
          </p:cNvCxnSpPr>
          <p:nvPr/>
        </p:nvCxnSpPr>
        <p:spPr>
          <a:xfrm rot="5400000" flipH="1" flipV="1">
            <a:off x="6341274" y="3276679"/>
            <a:ext cx="3460429" cy="2589066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6" idx="2"/>
          </p:cNvCxnSpPr>
          <p:nvPr/>
        </p:nvCxnSpPr>
        <p:spPr>
          <a:xfrm flipV="1">
            <a:off x="7863955" y="2840997"/>
            <a:ext cx="1502066" cy="50266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1"/>
            <a:endCxn id="10" idx="1"/>
          </p:cNvCxnSpPr>
          <p:nvPr/>
        </p:nvCxnSpPr>
        <p:spPr>
          <a:xfrm rot="10800000" flipH="1" flipV="1">
            <a:off x="1269999" y="3553246"/>
            <a:ext cx="725681" cy="4028896"/>
          </a:xfrm>
          <a:prstGeom prst="bentConnector3">
            <a:avLst>
              <a:gd name="adj1" fmla="val -3150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239179" y="4544202"/>
            <a:ext cx="1517322" cy="705553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CDN</a:t>
            </a:r>
            <a:endParaRPr lang="en-US" sz="2400" dirty="0"/>
          </a:p>
        </p:txBody>
      </p:sp>
      <p:cxnSp>
        <p:nvCxnSpPr>
          <p:cNvPr id="120" name="Elbow Connector 119"/>
          <p:cNvCxnSpPr>
            <a:stCxn id="6" idx="4"/>
            <a:endCxn id="118" idx="0"/>
          </p:cNvCxnSpPr>
          <p:nvPr/>
        </p:nvCxnSpPr>
        <p:spPr>
          <a:xfrm>
            <a:off x="13255363" y="2840997"/>
            <a:ext cx="2742477" cy="1703205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8" idx="2"/>
            <a:endCxn id="10" idx="2"/>
          </p:cNvCxnSpPr>
          <p:nvPr/>
        </p:nvCxnSpPr>
        <p:spPr>
          <a:xfrm rot="5400000">
            <a:off x="8079072" y="294011"/>
            <a:ext cx="2963025" cy="12874512"/>
          </a:xfrm>
          <a:prstGeom prst="bentConnector3">
            <a:avLst>
              <a:gd name="adj1" fmla="val 107715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29852" y="1749425"/>
            <a:ext cx="2605903" cy="1091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/>
              <a:t>System</a:t>
            </a:r>
          </a:p>
          <a:p>
            <a:endParaRPr lang="en-US" sz="1800" dirty="0"/>
          </a:p>
          <a:p>
            <a:r>
              <a:rPr lang="en-US" sz="1800" dirty="0" smtClean="0"/>
              <a:t>User-Initiated</a:t>
            </a:r>
            <a:endParaRPr lang="en-US" sz="1800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5092" y="1885007"/>
            <a:ext cx="71604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049055" y="2086886"/>
            <a:ext cx="71604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3018" y="2577003"/>
            <a:ext cx="716047" cy="0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2315" y="2308993"/>
            <a:ext cx="2440975" cy="164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10746723" y="4553872"/>
            <a:ext cx="1724892" cy="82554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Analytics API</a:t>
            </a:r>
            <a:endParaRPr lang="en-US" sz="2400" dirty="0"/>
          </a:p>
        </p:txBody>
      </p:sp>
      <p:cxnSp>
        <p:nvCxnSpPr>
          <p:cNvPr id="80" name="Straight Arrow Connector 79"/>
          <p:cNvCxnSpPr>
            <a:stCxn id="6" idx="3"/>
            <a:endCxn id="65" idx="0"/>
          </p:cNvCxnSpPr>
          <p:nvPr/>
        </p:nvCxnSpPr>
        <p:spPr>
          <a:xfrm>
            <a:off x="11310692" y="3796986"/>
            <a:ext cx="298477" cy="75688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7" idx="1"/>
            <a:endCxn id="65" idx="2"/>
          </p:cNvCxnSpPr>
          <p:nvPr/>
        </p:nvCxnSpPr>
        <p:spPr>
          <a:xfrm flipH="1" flipV="1">
            <a:off x="11609169" y="5379415"/>
            <a:ext cx="65298" cy="1399745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5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SEO Best </a:t>
            </a:r>
            <a:r>
              <a:rPr lang="en-US" dirty="0" err="1" smtClean="0"/>
              <a:t>Practics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Page Content: </a:t>
            </a:r>
            <a:r>
              <a:rPr lang="en-US" dirty="0" smtClean="0"/>
              <a:t>Video metadata in the page content is the most important thing</a:t>
            </a:r>
            <a:endParaRPr lang="en-US" b="1" dirty="0" smtClean="0"/>
          </a:p>
          <a:p>
            <a:r>
              <a:rPr lang="en-US" b="1" dirty="0" smtClean="0"/>
              <a:t>Sitemaps</a:t>
            </a:r>
            <a:r>
              <a:rPr lang="en-US" b="1" dirty="0"/>
              <a:t>: </a:t>
            </a:r>
            <a:r>
              <a:rPr lang="en-US" dirty="0"/>
              <a:t>Video sitemap preferred, MRSS feed helps also</a:t>
            </a:r>
          </a:p>
          <a:p>
            <a:r>
              <a:rPr lang="en-US" b="1" dirty="0" smtClean="0"/>
              <a:t>Page Metadata</a:t>
            </a:r>
            <a:r>
              <a:rPr lang="en-US" dirty="0" smtClean="0"/>
              <a:t>: Make </a:t>
            </a:r>
            <a:r>
              <a:rPr lang="en-US" dirty="0"/>
              <a:t>sure a video title, description, and tags are used appropriately in page meta </a:t>
            </a:r>
            <a:r>
              <a:rPr lang="en-US" dirty="0" smtClean="0"/>
              <a:t>tags</a:t>
            </a:r>
            <a:endParaRPr lang="en-US" dirty="0"/>
          </a:p>
          <a:p>
            <a:r>
              <a:rPr lang="en-US" b="1" dirty="0" err="1" smtClean="0"/>
              <a:t>Crawlability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Ensure </a:t>
            </a:r>
            <a:r>
              <a:rPr lang="en-US" dirty="0"/>
              <a:t>a site is navigable without JS, and that all pages can be reached by organic </a:t>
            </a:r>
            <a:r>
              <a:rPr lang="en-US" dirty="0" smtClean="0"/>
              <a:t>browsing</a:t>
            </a:r>
            <a:endParaRPr lang="en-US" dirty="0"/>
          </a:p>
          <a:p>
            <a:r>
              <a:rPr lang="en-US" b="1" dirty="0" smtClean="0"/>
              <a:t>Semantic HTML:</a:t>
            </a:r>
            <a:r>
              <a:rPr lang="en-US" dirty="0"/>
              <a:t> </a:t>
            </a:r>
            <a:r>
              <a:rPr lang="en-US" dirty="0" smtClean="0"/>
              <a:t>Using </a:t>
            </a:r>
            <a:r>
              <a:rPr lang="en-US" dirty="0"/>
              <a:t>the appropriate HTML elements to ensure focus is given to the right page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b="1" dirty="0" smtClean="0"/>
              <a:t>General </a:t>
            </a:r>
            <a:r>
              <a:rPr lang="en-US" b="1" dirty="0"/>
              <a:t>Content </a:t>
            </a:r>
            <a:r>
              <a:rPr lang="en-US" b="1" dirty="0" smtClean="0"/>
              <a:t>Tips: </a:t>
            </a:r>
            <a:r>
              <a:rPr lang="en-US" dirty="0" smtClean="0"/>
              <a:t>Fresh </a:t>
            </a:r>
            <a:r>
              <a:rPr lang="en-US" dirty="0"/>
              <a:t>content, making sure there's text on the page to index, making sure </a:t>
            </a:r>
            <a:r>
              <a:rPr lang="en-US" dirty="0" smtClean="0"/>
              <a:t>videos relate </a:t>
            </a:r>
            <a:r>
              <a:rPr lang="en-US" dirty="0"/>
              <a:t>to the majority of text on </a:t>
            </a:r>
            <a:r>
              <a:rPr lang="en-US" dirty="0" smtClean="0"/>
              <a:t>the page</a:t>
            </a:r>
            <a:endParaRPr lang="en-US" dirty="0"/>
          </a:p>
          <a:p>
            <a:r>
              <a:rPr lang="en-US" b="1" dirty="0" smtClean="0"/>
              <a:t>Locale</a:t>
            </a:r>
            <a:r>
              <a:rPr lang="en-US" dirty="0" smtClean="0"/>
              <a:t>: In </a:t>
            </a:r>
            <a:r>
              <a:rPr lang="en-US" dirty="0"/>
              <a:t>multinational sites, making sure your site specifies the content's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b="1" dirty="0" smtClean="0"/>
              <a:t>Link Tips: </a:t>
            </a:r>
            <a:r>
              <a:rPr lang="en-US" dirty="0" smtClean="0"/>
              <a:t>Make </a:t>
            </a:r>
            <a:r>
              <a:rPr lang="en-US" dirty="0"/>
              <a:t>sure link text is unambiguous, </a:t>
            </a:r>
            <a:r>
              <a:rPr lang="en-US" dirty="0" smtClean="0"/>
              <a:t>keep URLs as simple as possible</a:t>
            </a:r>
            <a:endParaRPr lang="en-US" dirty="0"/>
          </a:p>
          <a:p>
            <a:r>
              <a:rPr lang="en-US" b="1" dirty="0" smtClean="0"/>
              <a:t>Error Pages: </a:t>
            </a:r>
            <a:r>
              <a:rPr lang="en-US" dirty="0" smtClean="0"/>
              <a:t>Making </a:t>
            </a:r>
            <a:r>
              <a:rPr lang="en-US" dirty="0"/>
              <a:t>sure a site handles errors correctly and throws the right HTTP response headers to keep search engines from indexing erroneous data over valid page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 smtClean="0"/>
              <a:t>Page Speed: l</a:t>
            </a:r>
            <a:r>
              <a:rPr lang="en-US" dirty="0" smtClean="0"/>
              <a:t>oad </a:t>
            </a:r>
            <a:r>
              <a:rPr lang="en-US" dirty="0"/>
              <a:t>time affects </a:t>
            </a:r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page and Video Sitemaps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generated server-side – data generated client-side doesn't help</a:t>
            </a:r>
          </a:p>
          <a:p>
            <a:r>
              <a:rPr lang="en-US" dirty="0" smtClean="0"/>
              <a:t>Nothing inside a Flash container helps</a:t>
            </a:r>
          </a:p>
          <a:p>
            <a:r>
              <a:rPr lang="en-US" dirty="0" smtClean="0"/>
              <a:t>Use the Media API</a:t>
            </a:r>
          </a:p>
          <a:p>
            <a:r>
              <a:rPr lang="en-US" dirty="0" smtClean="0"/>
              <a:t>Use of Media APIs wrappers (</a:t>
            </a:r>
            <a:r>
              <a:rPr lang="en-US" dirty="0" smtClean="0">
                <a:hlinkClick r:id="rId2"/>
              </a:rPr>
              <a:t>http://opensource.brightcove.com</a:t>
            </a:r>
            <a:r>
              <a:rPr lang="en-US" dirty="0" smtClean="0"/>
              <a:t>) recommended to simplify development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Playlist in the HTML, not the player</a:t>
            </a:r>
          </a:p>
          <a:p>
            <a:pPr lvl="1"/>
            <a:r>
              <a:rPr lang="en-US" dirty="0" smtClean="0"/>
              <a:t>Video Sitemap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2449</TotalTime>
  <Words>572</Words>
  <Application>Microsoft Macintosh PowerPoint</Application>
  <PresentationFormat>Custom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Home Depot Training </vt:lpstr>
      <vt:lpstr>AGenda</vt:lpstr>
      <vt:lpstr>PowerPoint Presentation</vt:lpstr>
      <vt:lpstr>Video Cloud Platform – Publisher View</vt:lpstr>
      <vt:lpstr>Platform Architecture – Developer View</vt:lpstr>
      <vt:lpstr>PowerPoint Presentation</vt:lpstr>
      <vt:lpstr>Factors that Affect SEO</vt:lpstr>
      <vt:lpstr>Metadata in page and Video Sitemaps</vt:lpstr>
      <vt:lpstr>PowerPoint Presentation</vt:lpstr>
      <vt:lpstr>Syndication Considerations</vt:lpstr>
      <vt:lpstr>PowerPoint Presentation</vt:lpstr>
      <vt:lpstr>The Analytics Module in Studio</vt:lpstr>
      <vt:lpstr>Brand new: The Analytics API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Depot Training </dc:title>
  <dc:creator>Robert Crooks</dc:creator>
  <cp:lastModifiedBy>Robert Crooks</cp:lastModifiedBy>
  <cp:revision>11</cp:revision>
  <dcterms:created xsi:type="dcterms:W3CDTF">2012-05-14T19:38:55Z</dcterms:created>
  <dcterms:modified xsi:type="dcterms:W3CDTF">2012-05-16T13:30:47Z</dcterms:modified>
</cp:coreProperties>
</file>