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25" r:id="rId2"/>
  </p:sldMasterIdLst>
  <p:notesMasterIdLst>
    <p:notesMasterId r:id="rId6"/>
  </p:notesMasterIdLst>
  <p:sldIdLst>
    <p:sldId id="256" r:id="rId3"/>
    <p:sldId id="267" r:id="rId4"/>
    <p:sldId id="268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B24"/>
    <a:srgbClr val="FF6600"/>
    <a:srgbClr val="FFFFFF"/>
    <a:srgbClr val="EE8C24"/>
    <a:srgbClr val="E18421"/>
    <a:srgbClr val="F78324"/>
    <a:srgbClr val="EC7D22"/>
    <a:srgbClr val="E07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81" d="100"/>
          <a:sy n="81" d="100"/>
        </p:scale>
        <p:origin x="-344" y="-104"/>
      </p:cViewPr>
      <p:guideLst>
        <p:guide orient="horz" pos="3070"/>
        <p:guide pos="5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9AC353-847A-E64F-8E72-19BBD3E772A3}" type="datetime1">
              <a:rPr lang="en-US"/>
              <a:pPr>
                <a:defRPr/>
              </a:pPr>
              <a:t>4/17/13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54EA30-36C9-4F4B-8238-C75EF309C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en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200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A7BB47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397" y="1924440"/>
            <a:ext cx="7712357" cy="62012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4" y="1924050"/>
            <a:ext cx="6725296" cy="62023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11029" y="4005319"/>
            <a:ext cx="14489112" cy="933092"/>
          </a:xfrm>
        </p:spPr>
        <p:txBody>
          <a:bodyPr>
            <a:noAutofit/>
          </a:bodyPr>
          <a:lstStyle>
            <a:lvl1pPr algn="ctr">
              <a:buFontTx/>
              <a:buNone/>
              <a:defRPr sz="6000" b="1">
                <a:solidFill>
                  <a:srgbClr val="606163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EE8C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03350" y="5108575"/>
            <a:ext cx="14728825" cy="1035050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55663" y="8708738"/>
            <a:ext cx="6683375" cy="45402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u="none" baseline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9021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range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200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CD6B31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397" y="1924440"/>
            <a:ext cx="7712357" cy="62012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4" y="1924050"/>
            <a:ext cx="6725296" cy="62023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11029" y="4005319"/>
            <a:ext cx="14489112" cy="933092"/>
          </a:xfrm>
        </p:spPr>
        <p:txBody>
          <a:bodyPr>
            <a:noAutofit/>
          </a:bodyPr>
          <a:lstStyle>
            <a:lvl1pPr algn="ctr">
              <a:buFontTx/>
              <a:buNone/>
              <a:defRPr sz="6000" b="1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B5C74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403350" y="5108575"/>
            <a:ext cx="14728825" cy="749300"/>
          </a:xfrm>
        </p:spPr>
        <p:txBody>
          <a:bodyPr/>
          <a:lstStyle>
            <a:lvl1pPr>
              <a:buFontTx/>
              <a:buNone/>
              <a:defRPr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55663" y="8708738"/>
            <a:ext cx="6683375" cy="45402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u="none" baseline="0">
                <a:solidFill>
                  <a:srgbClr val="DFE0E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en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60616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241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A7BB47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range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60616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241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CD6B31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2.xml"/><Relationship Id="rId9" Type="http://schemas.openxmlformats.org/officeDocument/2006/relationships/image" Target="../media/image8.jpeg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23988" y="3127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19240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3" r:id="rId3"/>
    <p:sldLayoutId id="2147483854" r:id="rId4"/>
    <p:sldLayoutId id="2147483859" r:id="rId5"/>
    <p:sldLayoutId id="2147483860" r:id="rId6"/>
  </p:sldLayoutIdLst>
  <p:txStyles>
    <p:titleStyle>
      <a:lvl1pPr algn="l" defTabSz="773113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FF"/>
          </a:solidFill>
          <a:latin typeface="Arial"/>
          <a:ea typeface="ＭＳ Ｐゴシック" charset="-128"/>
          <a:cs typeface="Arial"/>
        </a:defRPr>
      </a:lvl1pPr>
      <a:lvl2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2pPr>
      <a:lvl3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3pPr>
      <a:lvl4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4pPr>
      <a:lvl5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5pPr>
      <a:lvl6pPr marL="4572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0" fontAlgn="base" hangingPunct="0">
        <a:spcBef>
          <a:spcPts val="600"/>
        </a:spcBef>
        <a:spcAft>
          <a:spcPct val="0"/>
        </a:spcAft>
        <a:buSzPct val="80000"/>
        <a:buBlip>
          <a:blip r:embed="rId9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0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1423988" y="3127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19240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55" r:id="rId3"/>
    <p:sldLayoutId id="2147483856" r:id="rId4"/>
    <p:sldLayoutId id="2147483863" r:id="rId5"/>
    <p:sldLayoutId id="2147483864" r:id="rId6"/>
    <p:sldLayoutId id="2147483865" r:id="rId7"/>
  </p:sldLayoutIdLst>
  <p:txStyles>
    <p:titleStyle>
      <a:lvl1pPr algn="l" defTabSz="773113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0" fontAlgn="base" hangingPunct="0">
        <a:spcBef>
          <a:spcPts val="600"/>
        </a:spcBef>
        <a:spcAft>
          <a:spcPct val="0"/>
        </a:spcAft>
        <a:buSzPct val="80000"/>
        <a:buBlip>
          <a:blip r:embed="rId10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1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Arial" charset="0"/>
              </a:rPr>
              <a:t>Video </a:t>
            </a:r>
            <a:r>
              <a:rPr lang="en-US" sz="4800" dirty="0" smtClean="0">
                <a:solidFill>
                  <a:schemeClr val="accent1"/>
                </a:solidFill>
                <a:latin typeface="Arial" charset="0"/>
              </a:rPr>
              <a:t>Cloud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Robert Crooks (</a:t>
            </a:r>
            <a:r>
              <a:rPr lang="en-US" cap="none" dirty="0" err="1" smtClean="0"/>
              <a:t>rcrooks@</a:t>
            </a:r>
            <a:r>
              <a:rPr lang="en-US" cap="none" dirty="0" err="1" smtClean="0"/>
              <a:t>brightcove.com</a:t>
            </a:r>
            <a:endParaRPr lang="en-US" cap="none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Cloud – Business User Perspective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6643" y="5819280"/>
            <a:ext cx="2057400" cy="2057400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95" y="1807170"/>
            <a:ext cx="96901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07" y="1841938"/>
            <a:ext cx="96901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271" y="1921470"/>
            <a:ext cx="599864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499" y="1845270"/>
            <a:ext cx="784436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935" y="1769070"/>
            <a:ext cx="96901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2299138"/>
            <a:ext cx="221179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1765738"/>
            <a:ext cx="221179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2832538"/>
            <a:ext cx="221179" cy="476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243" y="6076015"/>
            <a:ext cx="1600200" cy="1419665"/>
          </a:xfrm>
          <a:prstGeom prst="rect">
            <a:avLst/>
          </a:prstGeom>
        </p:spPr>
      </p:pic>
      <p:pic>
        <p:nvPicPr>
          <p:cNvPr id="14" name="Picture 13" descr="BCStudi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798" y="4532132"/>
            <a:ext cx="3809933" cy="309557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3246508" y="5817635"/>
            <a:ext cx="2057400" cy="2057400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5108" y="6074370"/>
            <a:ext cx="1600200" cy="14196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13073" y="7911262"/>
            <a:ext cx="2545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Video Cloud Studio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9686" y="3518338"/>
            <a:ext cx="3305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Content Delivery Network</a:t>
            </a:r>
          </a:p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(CDN)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6450" y="348357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Your Web Server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27621" y="3445470"/>
            <a:ext cx="268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Video Cloud Servers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5264" y="7570235"/>
            <a:ext cx="174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Your System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13892" y="7571880"/>
            <a:ext cx="1006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Viewer</a:t>
            </a:r>
            <a:endParaRPr lang="en-US" sz="2000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8927443" y="5996581"/>
            <a:ext cx="9906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8622643" y="3026371"/>
            <a:ext cx="9906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27443" y="5236170"/>
            <a:ext cx="1752600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10337143" y="4893270"/>
            <a:ext cx="6858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6043" y="5237758"/>
            <a:ext cx="1600200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403737" y="5402363"/>
            <a:ext cx="6858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983049" y="5516663"/>
            <a:ext cx="9144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53628" y="2441609"/>
            <a:ext cx="176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Transfer videos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9539" y="2283241"/>
            <a:ext cx="2006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Publishing code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(Publisher, Player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Video IDs, Player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Dimensions)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3547" y="5057008"/>
            <a:ext cx="1691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Requested page</a:t>
            </a:r>
          </a:p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with references</a:t>
            </a:r>
          </a:p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to player and</a:t>
            </a:r>
          </a:p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videos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17806" y="6582612"/>
            <a:ext cx="159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Upload video,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add settings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841156" y="3942139"/>
            <a:ext cx="2160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</a:rPr>
              <a:t>Transcode</a:t>
            </a:r>
            <a:r>
              <a:rPr lang="en-US" sz="1800" dirty="0" smtClean="0">
                <a:solidFill>
                  <a:schemeClr val="bg2"/>
                </a:solidFill>
              </a:rPr>
              <a:t> and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store videos with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metadata, playlists,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player settings</a:t>
            </a:r>
            <a:endParaRPr lang="en-US" sz="1800" dirty="0">
              <a:solidFill>
                <a:schemeClr val="bg2"/>
              </a:solidFill>
            </a:endParaRPr>
          </a:p>
        </p:txBody>
      </p:sp>
      <p:cxnSp>
        <p:nvCxnSpPr>
          <p:cNvPr id="38" name="Elbow Connector 37"/>
          <p:cNvCxnSpPr>
            <a:stCxn id="14" idx="3"/>
          </p:cNvCxnSpPr>
          <p:nvPr/>
        </p:nvCxnSpPr>
        <p:spPr>
          <a:xfrm flipV="1">
            <a:off x="10352731" y="4066880"/>
            <a:ext cx="2732864" cy="2013038"/>
          </a:xfrm>
          <a:prstGeom prst="bentConnector3">
            <a:avLst>
              <a:gd name="adj1" fmla="val 98824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745164" y="2636238"/>
            <a:ext cx="2121989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1"/>
          </p:cNvCxnSpPr>
          <p:nvPr/>
        </p:nvCxnSpPr>
        <p:spPr>
          <a:xfrm flipH="1">
            <a:off x="10400958" y="6905778"/>
            <a:ext cx="1416848" cy="1403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1"/>
          </p:cNvCxnSpPr>
          <p:nvPr/>
        </p:nvCxnSpPr>
        <p:spPr>
          <a:xfrm rot="10800000">
            <a:off x="4584044" y="4066880"/>
            <a:ext cx="1958755" cy="2013038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393884" y="4211555"/>
            <a:ext cx="1" cy="130204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6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7" idx="2"/>
            <a:endCxn id="7" idx="3"/>
          </p:cNvCxnSpPr>
          <p:nvPr/>
        </p:nvCxnSpPr>
        <p:spPr>
          <a:xfrm flipH="1" flipV="1">
            <a:off x="6395975" y="3553398"/>
            <a:ext cx="5076651" cy="3855174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8" idx="0"/>
            <a:endCxn id="20" idx="1"/>
          </p:cNvCxnSpPr>
          <p:nvPr/>
        </p:nvCxnSpPr>
        <p:spPr>
          <a:xfrm rot="5400000" flipH="1" flipV="1">
            <a:off x="5354888" y="2402656"/>
            <a:ext cx="1322093" cy="6259314"/>
          </a:xfrm>
          <a:prstGeom prst="bentConnector2">
            <a:avLst/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smtClean="0"/>
              <a:t>Cloud – Developer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Magnetic Disk 5"/>
          <p:cNvSpPr/>
          <p:nvPr/>
        </p:nvSpPr>
        <p:spPr>
          <a:xfrm>
            <a:off x="9366021" y="1885007"/>
            <a:ext cx="3889342" cy="1911979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Video Cloud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Media Repository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 descr="0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82" y="2560509"/>
            <a:ext cx="3224493" cy="1985777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</p:pic>
      <p:sp>
        <p:nvSpPr>
          <p:cNvPr id="8" name="Cloud 7"/>
          <p:cNvSpPr/>
          <p:nvPr/>
        </p:nvSpPr>
        <p:spPr>
          <a:xfrm>
            <a:off x="11730238" y="913369"/>
            <a:ext cx="3508941" cy="164714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Transcoding Service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Process 8"/>
          <p:cNvSpPr/>
          <p:nvPr/>
        </p:nvSpPr>
        <p:spPr>
          <a:xfrm>
            <a:off x="11034111" y="4354102"/>
            <a:ext cx="2358279" cy="1034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Batch Provisioning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70000" y="6193359"/>
            <a:ext cx="3232554" cy="2483775"/>
            <a:chOff x="7306232" y="5515240"/>
            <a:chExt cx="3232554" cy="2483775"/>
          </a:xfrm>
        </p:grpSpPr>
        <p:sp>
          <p:nvSpPr>
            <p:cNvPr id="18" name="Rectangle 17"/>
            <p:cNvSpPr/>
            <p:nvPr/>
          </p:nvSpPr>
          <p:spPr>
            <a:xfrm>
              <a:off x="7306232" y="5515240"/>
              <a:ext cx="3232554" cy="2483775"/>
            </a:xfrm>
            <a:prstGeom prst="rect">
              <a:avLst/>
            </a:prstGeom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>
                      <a:lumMod val="25000"/>
                    </a:schemeClr>
                  </a:solidFill>
                </a:rPr>
                <a:t>My Site</a:t>
              </a:r>
              <a:endParaRPr lang="en-US" dirty="0">
                <a:solidFill>
                  <a:schemeClr val="tx1">
                    <a:lumMod val="25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031913" y="6387366"/>
              <a:ext cx="2255293" cy="1261276"/>
              <a:chOff x="5122419" y="7246983"/>
              <a:chExt cx="2255293" cy="1261276"/>
            </a:xfrm>
          </p:grpSpPr>
          <p:pic>
            <p:nvPicPr>
              <p:cNvPr id="10" name="Picture 9" descr="029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2419" y="7246983"/>
                <a:ext cx="2255293" cy="126127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409580" y="7590070"/>
                <a:ext cx="12751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Player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4" name="Process 13"/>
          <p:cNvSpPr/>
          <p:nvPr/>
        </p:nvSpPr>
        <p:spPr>
          <a:xfrm>
            <a:off x="5683114" y="5616931"/>
            <a:ext cx="2576845" cy="11030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Smart Player API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1077199" y="3264622"/>
            <a:ext cx="1468683" cy="577248"/>
          </a:xfrm>
          <a:prstGeom prst="flowChartProcess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BEML</a:t>
            </a:r>
          </a:p>
        </p:txBody>
      </p:sp>
      <p:sp>
        <p:nvSpPr>
          <p:cNvPr id="16" name="Process 15"/>
          <p:cNvSpPr/>
          <p:nvPr/>
        </p:nvSpPr>
        <p:spPr>
          <a:xfrm>
            <a:off x="5689954" y="7311786"/>
            <a:ext cx="2576845" cy="1103095"/>
          </a:xfrm>
          <a:prstGeom prst="flowChartProcess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Flash-Only Player API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7" name="Can 16"/>
          <p:cNvSpPr/>
          <p:nvPr/>
        </p:nvSpPr>
        <p:spPr>
          <a:xfrm>
            <a:off x="11472626" y="6779160"/>
            <a:ext cx="1836409" cy="125882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My Media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Process 19"/>
          <p:cNvSpPr/>
          <p:nvPr/>
        </p:nvSpPr>
        <p:spPr>
          <a:xfrm>
            <a:off x="9145591" y="4354102"/>
            <a:ext cx="1623718" cy="1034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Media API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/>
          <p:cNvCxnSpPr>
            <a:stCxn id="17" idx="1"/>
            <a:endCxn id="20" idx="2"/>
          </p:cNvCxnSpPr>
          <p:nvPr/>
        </p:nvCxnSpPr>
        <p:spPr>
          <a:xfrm flipH="1" flipV="1">
            <a:off x="9957450" y="5388429"/>
            <a:ext cx="2433381" cy="1390731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  <a:endCxn id="9" idx="2"/>
          </p:cNvCxnSpPr>
          <p:nvPr/>
        </p:nvCxnSpPr>
        <p:spPr>
          <a:xfrm flipH="1" flipV="1">
            <a:off x="12213251" y="5388429"/>
            <a:ext cx="177580" cy="1390731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10" idx="0"/>
          </p:cNvCxnSpPr>
          <p:nvPr/>
        </p:nvCxnSpPr>
        <p:spPr>
          <a:xfrm rot="5400000">
            <a:off x="2693930" y="4975685"/>
            <a:ext cx="2519199" cy="166040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  <a:endCxn id="7" idx="1"/>
          </p:cNvCxnSpPr>
          <p:nvPr/>
        </p:nvCxnSpPr>
        <p:spPr>
          <a:xfrm>
            <a:off x="2545882" y="3553246"/>
            <a:ext cx="625600" cy="152"/>
          </a:xfrm>
          <a:prstGeom prst="straightConnector1">
            <a:avLst/>
          </a:prstGeom>
          <a:ln w="38100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1"/>
            <a:endCxn id="10" idx="3"/>
          </p:cNvCxnSpPr>
          <p:nvPr/>
        </p:nvCxnSpPr>
        <p:spPr>
          <a:xfrm rot="10800000" flipV="1">
            <a:off x="4250974" y="6168479"/>
            <a:ext cx="1432140" cy="15276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10" idx="3"/>
          </p:cNvCxnSpPr>
          <p:nvPr/>
        </p:nvCxnSpPr>
        <p:spPr>
          <a:xfrm rot="10800000">
            <a:off x="4250974" y="7696124"/>
            <a:ext cx="1438980" cy="16721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0"/>
            <a:endCxn id="6" idx="3"/>
          </p:cNvCxnSpPr>
          <p:nvPr/>
        </p:nvCxnSpPr>
        <p:spPr>
          <a:xfrm flipV="1">
            <a:off x="9957450" y="3796986"/>
            <a:ext cx="1353242" cy="55711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0"/>
            <a:endCxn id="6" idx="3"/>
          </p:cNvCxnSpPr>
          <p:nvPr/>
        </p:nvCxnSpPr>
        <p:spPr>
          <a:xfrm flipH="1" flipV="1">
            <a:off x="11310692" y="3796986"/>
            <a:ext cx="902559" cy="5571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" idx="0"/>
            <a:endCxn id="6" idx="1"/>
          </p:cNvCxnSpPr>
          <p:nvPr/>
        </p:nvCxnSpPr>
        <p:spPr>
          <a:xfrm rot="5400000" flipH="1" flipV="1">
            <a:off x="7709459" y="-1040723"/>
            <a:ext cx="675502" cy="6526963"/>
          </a:xfrm>
          <a:prstGeom prst="bentConnector3">
            <a:avLst>
              <a:gd name="adj1" fmla="val 133841"/>
            </a:avLst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4" idx="0"/>
            <a:endCxn id="6" idx="2"/>
          </p:cNvCxnSpPr>
          <p:nvPr/>
        </p:nvCxnSpPr>
        <p:spPr>
          <a:xfrm rot="5400000" flipH="1" flipV="1">
            <a:off x="6780812" y="3031722"/>
            <a:ext cx="2775934" cy="2394484"/>
          </a:xfrm>
          <a:prstGeom prst="bentConnector2">
            <a:avLst/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6" idx="3"/>
            <a:endCxn id="6" idx="2"/>
          </p:cNvCxnSpPr>
          <p:nvPr/>
        </p:nvCxnSpPr>
        <p:spPr>
          <a:xfrm flipV="1">
            <a:off x="8266799" y="2840997"/>
            <a:ext cx="1099222" cy="502233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5" idx="1"/>
            <a:endCxn id="10" idx="1"/>
          </p:cNvCxnSpPr>
          <p:nvPr/>
        </p:nvCxnSpPr>
        <p:spPr>
          <a:xfrm rot="10800000" flipH="1" flipV="1">
            <a:off x="1077199" y="3553245"/>
            <a:ext cx="918482" cy="4142877"/>
          </a:xfrm>
          <a:prstGeom prst="bentConnector3">
            <a:avLst>
              <a:gd name="adj1" fmla="val -24889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239179" y="3404304"/>
            <a:ext cx="1517322" cy="7055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CDN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0" name="Elbow Connector 119"/>
          <p:cNvCxnSpPr>
            <a:stCxn id="6" idx="4"/>
            <a:endCxn id="118" idx="0"/>
          </p:cNvCxnSpPr>
          <p:nvPr/>
        </p:nvCxnSpPr>
        <p:spPr>
          <a:xfrm>
            <a:off x="13255363" y="2840997"/>
            <a:ext cx="2742477" cy="563307"/>
          </a:xfrm>
          <a:prstGeom prst="bent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8" idx="2"/>
            <a:endCxn id="10" idx="2"/>
          </p:cNvCxnSpPr>
          <p:nvPr/>
        </p:nvCxnSpPr>
        <p:spPr>
          <a:xfrm rot="5400000">
            <a:off x="7452132" y="-218947"/>
            <a:ext cx="4216904" cy="12874512"/>
          </a:xfrm>
          <a:prstGeom prst="bentConnector3">
            <a:avLst>
              <a:gd name="adj1" fmla="val 105421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29852" y="1749425"/>
            <a:ext cx="2605903" cy="1091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rgbClr val="4D4E50"/>
                </a:solidFill>
              </a:rPr>
              <a:t>System</a:t>
            </a:r>
          </a:p>
          <a:p>
            <a:endParaRPr lang="en-US" sz="1800" dirty="0">
              <a:solidFill>
                <a:srgbClr val="4D4E50"/>
              </a:solidFill>
            </a:endParaRPr>
          </a:p>
          <a:p>
            <a:r>
              <a:rPr lang="en-US" sz="1800" dirty="0" smtClean="0">
                <a:solidFill>
                  <a:srgbClr val="4D4E50"/>
                </a:solidFill>
              </a:rPr>
              <a:t>User-Initiated</a:t>
            </a:r>
            <a:endParaRPr lang="en-US" sz="1800" dirty="0">
              <a:solidFill>
                <a:srgbClr val="4D4E50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2045092" y="1885007"/>
            <a:ext cx="716047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049055" y="2086886"/>
            <a:ext cx="716047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3018" y="2577003"/>
            <a:ext cx="716047" cy="0"/>
          </a:xfrm>
          <a:prstGeom prst="straightConnector1">
            <a:avLst/>
          </a:prstGeom>
          <a:ln w="38100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12315" y="2308993"/>
            <a:ext cx="2440975" cy="164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Process 59"/>
          <p:cNvSpPr/>
          <p:nvPr/>
        </p:nvSpPr>
        <p:spPr>
          <a:xfrm>
            <a:off x="13751009" y="4361175"/>
            <a:ext cx="1774682" cy="1034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Aspera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1" name="Straight Arrow Connector 60"/>
          <p:cNvCxnSpPr>
            <a:stCxn id="60" idx="0"/>
          </p:cNvCxnSpPr>
          <p:nvPr/>
        </p:nvCxnSpPr>
        <p:spPr>
          <a:xfrm flipH="1" flipV="1">
            <a:off x="11456254" y="3796986"/>
            <a:ext cx="3182096" cy="5641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  <a:endCxn id="60" idx="2"/>
          </p:cNvCxnSpPr>
          <p:nvPr/>
        </p:nvCxnSpPr>
        <p:spPr>
          <a:xfrm flipV="1">
            <a:off x="12390831" y="5395502"/>
            <a:ext cx="2247519" cy="1383658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9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ppt_16x9">
  <a:themeElements>
    <a:clrScheme name="Brightcove Theme">
      <a:dk1>
        <a:srgbClr val="FEFEFE"/>
      </a:dk1>
      <a:lt1>
        <a:srgbClr val="B0B2B4"/>
      </a:lt1>
      <a:dk2>
        <a:srgbClr val="4D4E50"/>
      </a:dk2>
      <a:lt2>
        <a:srgbClr val="1A1718"/>
      </a:lt2>
      <a:accent1>
        <a:srgbClr val="F89E15"/>
      </a:accent1>
      <a:accent2>
        <a:srgbClr val="E0251C"/>
      </a:accent2>
      <a:accent3>
        <a:srgbClr val="E60081"/>
      </a:accent3>
      <a:accent4>
        <a:srgbClr val="7D0C4B"/>
      </a:accent4>
      <a:accent5>
        <a:srgbClr val="C6DA29"/>
      </a:accent5>
      <a:accent6>
        <a:srgbClr val="147232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rporate_ppt_16x9_light">
  <a:themeElements>
    <a:clrScheme name="Custom 1">
      <a:dk1>
        <a:srgbClr val="FEFEFE"/>
      </a:dk1>
      <a:lt1>
        <a:srgbClr val="B0B2B4"/>
      </a:lt1>
      <a:dk2>
        <a:srgbClr val="4D4E50"/>
      </a:dk2>
      <a:lt2>
        <a:srgbClr val="1A1718"/>
      </a:lt2>
      <a:accent1>
        <a:srgbClr val="F89E15"/>
      </a:accent1>
      <a:accent2>
        <a:srgbClr val="E0251C"/>
      </a:accent2>
      <a:accent3>
        <a:srgbClr val="E60081"/>
      </a:accent3>
      <a:accent4>
        <a:srgbClr val="7D0C4B"/>
      </a:accent4>
      <a:accent5>
        <a:srgbClr val="C6DA29"/>
      </a:accent5>
      <a:accent6>
        <a:srgbClr val="147232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corporate_ppt_16x9.pot</Template>
  <TotalTime>1628</TotalTime>
  <Words>109</Words>
  <Application>Microsoft Macintosh PowerPoint</Application>
  <PresentationFormat>Custom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corporate_ppt_16x9</vt:lpstr>
      <vt:lpstr>corporate_ppt_16x9_light</vt:lpstr>
      <vt:lpstr>Video Cloud in a nutshell</vt:lpstr>
      <vt:lpstr>Video Cloud – Business User Perspective</vt:lpstr>
      <vt:lpstr>Video Cloud – Developer Perspective</vt:lpstr>
    </vt:vector>
  </TitlesOfParts>
  <Company>Brightcove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went live at Brightcove Play 2011</dc:title>
  <dc:creator>Mykim Dang</dc:creator>
  <cp:lastModifiedBy>Robert Crooks</cp:lastModifiedBy>
  <cp:revision>102</cp:revision>
  <cp:lastPrinted>2012-08-29T22:27:57Z</cp:lastPrinted>
  <dcterms:created xsi:type="dcterms:W3CDTF">2011-06-17T15:45:28Z</dcterms:created>
  <dcterms:modified xsi:type="dcterms:W3CDTF">2013-04-17T12:51:20Z</dcterms:modified>
</cp:coreProperties>
</file>