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25" r:id="rId2"/>
  </p:sldMasterIdLst>
  <p:notesMasterIdLst>
    <p:notesMasterId r:id="rId18"/>
  </p:notesMasterIdLst>
  <p:sldIdLst>
    <p:sldId id="256" r:id="rId3"/>
    <p:sldId id="257" r:id="rId4"/>
    <p:sldId id="262" r:id="rId5"/>
    <p:sldId id="258" r:id="rId6"/>
    <p:sldId id="267" r:id="rId7"/>
    <p:sldId id="260" r:id="rId8"/>
    <p:sldId id="263" r:id="rId9"/>
    <p:sldId id="266" r:id="rId10"/>
    <p:sldId id="264" r:id="rId11"/>
    <p:sldId id="265" r:id="rId12"/>
    <p:sldId id="261" r:id="rId13"/>
    <p:sldId id="268" r:id="rId14"/>
    <p:sldId id="269" r:id="rId15"/>
    <p:sldId id="270" r:id="rId16"/>
    <p:sldId id="271" r:id="rId1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49B24"/>
    <a:srgbClr val="FF6600"/>
    <a:srgbClr val="FFFFFF"/>
    <a:srgbClr val="EE8C24"/>
    <a:srgbClr val="E18421"/>
    <a:srgbClr val="F78324"/>
    <a:srgbClr val="EC7D22"/>
    <a:srgbClr val="E07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81" d="100"/>
          <a:sy n="81" d="100"/>
        </p:scale>
        <p:origin x="-352" y="-104"/>
      </p:cViewPr>
      <p:guideLst>
        <p:guide orient="horz" pos="3070"/>
        <p:guide pos="5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9AC353-847A-E64F-8E72-19BBD3E772A3}" type="datetime1">
              <a:rPr lang="en-US"/>
              <a:pPr>
                <a:defRPr/>
              </a:pPr>
              <a:t>9/11/12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54EA30-36C9-4F4B-8238-C75EF309C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en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200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A7BB47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397" y="1924440"/>
            <a:ext cx="7712357" cy="62012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4" y="1924050"/>
            <a:ext cx="6725296" cy="62023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1029" y="4005319"/>
            <a:ext cx="14489112" cy="933092"/>
          </a:xfrm>
        </p:spPr>
        <p:txBody>
          <a:bodyPr>
            <a:noAutofit/>
          </a:bodyPr>
          <a:lstStyle>
            <a:lvl1pPr algn="ctr">
              <a:buFontTx/>
              <a:buNone/>
              <a:defRPr sz="6000" b="1">
                <a:solidFill>
                  <a:srgbClr val="606163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EE8C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03350" y="5108575"/>
            <a:ext cx="14728825" cy="1035050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55663" y="8708738"/>
            <a:ext cx="6683375" cy="45402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u="none" baseline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200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CD6B31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397" y="1924440"/>
            <a:ext cx="7712357" cy="62012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4" y="1924050"/>
            <a:ext cx="6725296" cy="62023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11029" y="4005319"/>
            <a:ext cx="14489112" cy="933092"/>
          </a:xfrm>
        </p:spPr>
        <p:txBody>
          <a:bodyPr>
            <a:noAutofit/>
          </a:bodyPr>
          <a:lstStyle>
            <a:lvl1pPr algn="ctr">
              <a:buFontTx/>
              <a:buNone/>
              <a:defRPr sz="6000" b="1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B5C74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03350" y="5108575"/>
            <a:ext cx="14728825" cy="749300"/>
          </a:xfrm>
        </p:spPr>
        <p:txBody>
          <a:bodyPr/>
          <a:lstStyle>
            <a:lvl1pPr>
              <a:buFontTx/>
              <a:buNone/>
              <a:defRPr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55663" y="8708738"/>
            <a:ext cx="6683375" cy="45402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u="none" baseline="0">
                <a:solidFill>
                  <a:srgbClr val="DFE0E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en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60616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241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A7BB47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-arro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5663" y="4348163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242" y="3961086"/>
            <a:ext cx="14728429" cy="1147646"/>
          </a:xfrm>
        </p:spPr>
        <p:txBody>
          <a:bodyPr>
            <a:normAutofit/>
          </a:bodyPr>
          <a:lstStyle>
            <a:lvl1pPr>
              <a:defRPr sz="6000">
                <a:solidFill>
                  <a:srgbClr val="60616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241" y="510873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CD6B31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8.jpe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23988" y="3127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19240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3" r:id="rId3"/>
    <p:sldLayoutId id="2147483854" r:id="rId4"/>
    <p:sldLayoutId id="2147483859" r:id="rId5"/>
    <p:sldLayoutId id="2147483860" r:id="rId6"/>
  </p:sldLayoutIdLst>
  <p:txStyles>
    <p:titleStyle>
      <a:lvl1pPr algn="l" defTabSz="773113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FF"/>
          </a:solidFill>
          <a:latin typeface="Arial"/>
          <a:ea typeface="ＭＳ Ｐゴシック" charset="-128"/>
          <a:cs typeface="Arial"/>
        </a:defRPr>
      </a:lvl1pPr>
      <a:lvl2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2pPr>
      <a:lvl3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3pPr>
      <a:lvl4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4pPr>
      <a:lvl5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  <a:ea typeface="ＭＳ Ｐゴシック" charset="-128"/>
        </a:defRPr>
      </a:lvl5pPr>
      <a:lvl6pPr marL="4572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0" fontAlgn="base" hangingPunct="0">
        <a:spcBef>
          <a:spcPts val="600"/>
        </a:spcBef>
        <a:spcAft>
          <a:spcPct val="0"/>
        </a:spcAft>
        <a:buSzPct val="80000"/>
        <a:buBlip>
          <a:blip r:embed="rId9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0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FFFFFF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1423988" y="3127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19240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55" r:id="rId3"/>
    <p:sldLayoutId id="2147483856" r:id="rId4"/>
    <p:sldLayoutId id="2147483863" r:id="rId5"/>
    <p:sldLayoutId id="2147483864" r:id="rId6"/>
  </p:sldLayoutIdLst>
  <p:txStyles>
    <p:titleStyle>
      <a:lvl1pPr algn="l" defTabSz="773113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fontAlgn="base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0" fontAlgn="base" hangingPunct="0">
        <a:spcBef>
          <a:spcPts val="600"/>
        </a:spcBef>
        <a:spcAft>
          <a:spcPct val="0"/>
        </a:spcAft>
        <a:buSzPct val="80000"/>
        <a:buBlip>
          <a:blip r:embed="rId9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0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0" fontAlgn="base" hangingPunct="0">
        <a:spcBef>
          <a:spcPct val="20000"/>
        </a:spcBef>
        <a:spcAft>
          <a:spcPct val="0"/>
        </a:spcAft>
        <a:buSzPct val="40000"/>
        <a:buBlip>
          <a:blip r:embed="rId11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files.brightcove.com/BCL-analytics-api-referenc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files.brightcove.com/BCL_responsive-player-sampl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files.brightcove.com/BCL-fixedplayer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brightcove.com//BCL-player-test.html?bctid=1807962446001" TargetMode="External"/><Relationship Id="rId4" Type="http://schemas.openxmlformats.org/officeDocument/2006/relationships/hyperlink" Target="http://files.brightcove.com/BCL-MediaAPI_Ex2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files.brightcove.com//BCL-player-tes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err="1" smtClean="0"/>
              <a:t>AllianceBernstein</a:t>
            </a:r>
            <a:endParaRPr lang="en-US" sz="4800" dirty="0" smtClean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 (9:00 - 1:00</a:t>
            </a:r>
            <a:r>
              <a:rPr lang="en-US" dirty="0" smtClean="0"/>
              <a:t>) </a:t>
            </a:r>
            <a:r>
              <a:rPr lang="en-US" dirty="0"/>
              <a:t>(for all audiences; no programming knowledge required)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new Analytics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Make HTTP GET requests</a:t>
            </a:r>
          </a:p>
          <a:p>
            <a:r>
              <a:rPr lang="en-US" dirty="0" smtClean="0"/>
              <a:t>Get back JSON data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files.brightcove.com</a:t>
            </a:r>
            <a:r>
              <a:rPr lang="en-US" dirty="0">
                <a:hlinkClick r:id="rId2"/>
              </a:rPr>
              <a:t>/BCL-analytics-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reference.html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Resizing Players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Resizing via the publishing code</a:t>
            </a:r>
            <a:endParaRPr lang="en-US" dirty="0"/>
          </a:p>
          <a:p>
            <a:pPr marL="485775" lvl="1" indent="0">
              <a:buNone/>
            </a:pPr>
            <a:r>
              <a:rPr lang="en-US" dirty="0">
                <a:latin typeface="Consolas"/>
                <a:cs typeface="Consolas"/>
              </a:rPr>
              <a:t> &lt;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name="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width</a:t>
            </a:r>
            <a:r>
              <a:rPr lang="en-US" dirty="0">
                <a:latin typeface="Consolas"/>
                <a:cs typeface="Consolas"/>
              </a:rPr>
              <a:t>" value="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320</a:t>
            </a:r>
            <a:r>
              <a:rPr lang="en-US" dirty="0">
                <a:latin typeface="Consolas"/>
                <a:cs typeface="Consolas"/>
              </a:rPr>
              <a:t>" /&gt;</a:t>
            </a:r>
          </a:p>
          <a:p>
            <a:pPr marL="485775" lvl="1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name="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height</a:t>
            </a:r>
            <a:r>
              <a:rPr lang="en-US" dirty="0">
                <a:latin typeface="Consolas"/>
                <a:cs typeface="Consolas"/>
              </a:rPr>
              <a:t>" value="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180</a:t>
            </a:r>
            <a:r>
              <a:rPr lang="en-US" dirty="0">
                <a:latin typeface="Consolas"/>
                <a:cs typeface="Consolas"/>
              </a:rPr>
              <a:t>" /</a:t>
            </a:r>
            <a:r>
              <a:rPr lang="en-US" dirty="0" smtClean="0">
                <a:latin typeface="Consolas"/>
                <a:cs typeface="Consolas"/>
              </a:rPr>
              <a:t>&gt;</a:t>
            </a:r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A few players don’t resize well because components have fixed sizes</a:t>
            </a:r>
          </a:p>
          <a:p>
            <a:pPr lvl="1"/>
            <a:r>
              <a:rPr lang="en-US" dirty="0" smtClean="0"/>
              <a:t>Careful with aspect ratio!</a:t>
            </a:r>
          </a:p>
          <a:p>
            <a:r>
              <a:rPr lang="en-US" dirty="0" smtClean="0"/>
              <a:t>Resizing via the Player API</a:t>
            </a:r>
          </a:p>
          <a:p>
            <a:pPr lvl="1"/>
            <a:r>
              <a:rPr lang="en-US" dirty="0" smtClean="0"/>
              <a:t>Works well for Flash player, not so well for HTML</a:t>
            </a:r>
          </a:p>
          <a:p>
            <a:r>
              <a:rPr lang="en-US" dirty="0" smtClean="0"/>
              <a:t>Resizing via CSS</a:t>
            </a:r>
          </a:p>
          <a:p>
            <a:pPr lvl="1"/>
            <a:r>
              <a:rPr lang="en-US" dirty="0" smtClean="0"/>
              <a:t>Wrap the player in a &lt;div&gt;</a:t>
            </a:r>
          </a:p>
          <a:p>
            <a:pPr lvl="1"/>
            <a:r>
              <a:rPr lang="en-US" dirty="0" smtClean="0"/>
              <a:t>Set player width and height to 100%</a:t>
            </a:r>
          </a:p>
          <a:p>
            <a:pPr lvl="1"/>
            <a:r>
              <a:rPr lang="en-US" dirty="0" smtClean="0"/>
              <a:t>Size the &lt;div&gt; directly or via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3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CSS for responsive player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only CSS</a:t>
            </a:r>
          </a:p>
          <a:p>
            <a:r>
              <a:rPr lang="en-US" dirty="0" smtClean="0"/>
              <a:t>Useful when the overall contents expand and contract with the window size</a:t>
            </a:r>
          </a:p>
          <a:p>
            <a:r>
              <a:rPr lang="en-US" dirty="0" smtClean="0"/>
              <a:t>The main technique is simply sizing blocks based on percentages, so they can expand and contract</a:t>
            </a:r>
          </a:p>
          <a:p>
            <a:r>
              <a:rPr lang="en-US" dirty="0" smtClean="0"/>
              <a:t>The key is using padding properties in a wrapper for the player to maintain the aspect ratio during resizing</a:t>
            </a:r>
          </a:p>
          <a:p>
            <a:pPr marL="0" indent="0">
              <a:buNone/>
            </a:pPr>
            <a:endParaRPr lang="en-US" dirty="0" smtClean="0"/>
          </a:p>
          <a:p>
            <a:pPr marL="485775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files.brightcove.com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BCL_responsive</a:t>
            </a:r>
            <a:r>
              <a:rPr lang="en-US" dirty="0">
                <a:hlinkClick r:id="rId2"/>
              </a:rPr>
              <a:t>-player-</a:t>
            </a:r>
            <a:r>
              <a:rPr lang="en-US" dirty="0" err="1">
                <a:hlinkClick r:id="rId2"/>
              </a:rPr>
              <a:t>sample.html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3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player on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simple CSS is the best solution: CSS positioning</a:t>
            </a:r>
          </a:p>
          <a:p>
            <a:r>
              <a:rPr lang="en-US" dirty="0" smtClean="0"/>
              <a:t>You can fix just the player, but then during scrolling, other content will flow over or under it</a:t>
            </a:r>
          </a:p>
          <a:p>
            <a:r>
              <a:rPr lang="en-US" dirty="0" smtClean="0"/>
              <a:t>To prevent that, fix a whole column</a:t>
            </a:r>
          </a:p>
          <a:p>
            <a:pPr marL="0" indent="0">
              <a:buNone/>
            </a:pPr>
            <a:endParaRPr lang="en-US" dirty="0" smtClean="0"/>
          </a:p>
          <a:p>
            <a:pPr marL="485775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files.brightcove.com</a:t>
            </a:r>
            <a:r>
              <a:rPr lang="en-US" dirty="0">
                <a:hlinkClick r:id="rId2"/>
              </a:rPr>
              <a:t>/BCL-</a:t>
            </a:r>
            <a:r>
              <a:rPr lang="en-US" dirty="0" err="1">
                <a:hlinkClick r:id="rId2"/>
              </a:rPr>
              <a:t>fixedplayer.html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Chaptered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338" y="1924050"/>
            <a:ext cx="14762162" cy="72706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Requires the Smart Player API</a:t>
            </a:r>
          </a:p>
          <a:p>
            <a:r>
              <a:rPr lang="en-US" dirty="0" smtClean="0"/>
              <a:t>Relies on cue points set for the video to mark the chapter beginnings</a:t>
            </a:r>
          </a:p>
          <a:p>
            <a:r>
              <a:rPr lang="en-US" dirty="0" smtClean="0"/>
              <a:t>You need to store the chapter name and anything else you want to display (like a link to a thumbnail image)</a:t>
            </a:r>
          </a:p>
          <a:p>
            <a:pPr lvl="1"/>
            <a:r>
              <a:rPr lang="en-US" dirty="0" smtClean="0"/>
              <a:t>The name and metadata properties for the cue points are a convenient place</a:t>
            </a:r>
          </a:p>
          <a:p>
            <a:pPr lvl="1"/>
            <a:r>
              <a:rPr lang="en-US" dirty="0" smtClean="0"/>
              <a:t>This data is available through the API when a cue point is hit, or when you read out the whole cue point set</a:t>
            </a:r>
          </a:p>
          <a:p>
            <a:r>
              <a:rPr lang="en-US" dirty="0" smtClean="0"/>
              <a:t>Basic technique</a:t>
            </a:r>
          </a:p>
          <a:p>
            <a:pPr marL="942975" lvl="1" indent="-457200">
              <a:buFont typeface="+mj-lt"/>
              <a:buAutoNum type="arabicParenR"/>
            </a:pPr>
            <a:r>
              <a:rPr lang="en-US" dirty="0" smtClean="0"/>
              <a:t>Read the cue point data when the video loads</a:t>
            </a:r>
          </a:p>
          <a:p>
            <a:pPr marL="942975" lvl="1" indent="-457200">
              <a:buFont typeface="+mj-lt"/>
              <a:buAutoNum type="arabicParenR"/>
            </a:pPr>
            <a:r>
              <a:rPr lang="en-US" dirty="0" smtClean="0"/>
              <a:t>Set up the display using the name and metadata</a:t>
            </a:r>
          </a:p>
          <a:p>
            <a:pPr marL="942975" lvl="1" indent="-457200">
              <a:buFont typeface="+mj-lt"/>
              <a:buAutoNum type="arabicParenR"/>
            </a:pPr>
            <a:r>
              <a:rPr lang="en-US" dirty="0" smtClean="0"/>
              <a:t>Use the times for the cue points to seek to that point</a:t>
            </a:r>
          </a:p>
          <a:p>
            <a:pPr marL="942975" lvl="1" indent="-457200">
              <a:buFont typeface="+mj-lt"/>
              <a:buAutoNum type="arabicParenR"/>
            </a:pPr>
            <a:r>
              <a:rPr lang="en-US" dirty="0" smtClean="0"/>
              <a:t>Optionally, set up a cue point listener to act when the cue point is hit (highlight the chapter, etc.)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Gotchas: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Seek only works while the video is playing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Video playback on </a:t>
            </a:r>
            <a:r>
              <a:rPr lang="en-US" dirty="0" err="1" smtClean="0"/>
              <a:t>iOS</a:t>
            </a:r>
            <a:r>
              <a:rPr lang="en-US" dirty="0" smtClean="0"/>
              <a:t> must be initiated by the user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authenticate users or use cookies, you could save the last viewed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4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different videos in the same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technique: use Quick Publishing</a:t>
            </a:r>
          </a:p>
          <a:p>
            <a:pPr marL="485775" lvl="1" indent="0">
              <a:buNone/>
            </a:pP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name="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dirty="0" err="1">
                <a:solidFill>
                  <a:srgbClr val="FF6600"/>
                </a:solidFill>
                <a:latin typeface="Consolas"/>
                <a:cs typeface="Consolas"/>
              </a:rPr>
              <a:t>videoPlayer</a:t>
            </a:r>
            <a:r>
              <a:rPr lang="en-US" dirty="0">
                <a:latin typeface="Consolas"/>
                <a:cs typeface="Consolas"/>
              </a:rPr>
              <a:t>" value="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1195804260001</a:t>
            </a:r>
            <a:r>
              <a:rPr lang="en-US" dirty="0">
                <a:latin typeface="Consolas"/>
                <a:cs typeface="Consolas"/>
              </a:rPr>
              <a:t>" /&gt;</a:t>
            </a:r>
          </a:p>
          <a:p>
            <a:r>
              <a:rPr lang="en-US" dirty="0" smtClean="0"/>
              <a:t>Another way: use a URL parameter</a:t>
            </a:r>
          </a:p>
          <a:p>
            <a:pPr marL="485775" lvl="1" indent="0">
              <a:buNone/>
            </a:pPr>
            <a:r>
              <a:rPr lang="en-US" dirty="0">
                <a:latin typeface="Consolas"/>
                <a:cs typeface="Consolas"/>
                <a:hlinkClick r:id="rId2"/>
              </a:rPr>
              <a:t>http://</a:t>
            </a:r>
            <a:r>
              <a:rPr lang="en-US" dirty="0" err="1">
                <a:latin typeface="Consolas"/>
                <a:cs typeface="Consolas"/>
                <a:hlinkClick r:id="rId2"/>
              </a:rPr>
              <a:t>files.brightcove.com</a:t>
            </a:r>
            <a:r>
              <a:rPr lang="en-US" dirty="0">
                <a:latin typeface="Consolas"/>
                <a:cs typeface="Consolas"/>
                <a:hlinkClick r:id="rId2"/>
              </a:rPr>
              <a:t>//BCL-player-</a:t>
            </a:r>
            <a:r>
              <a:rPr lang="en-US" dirty="0" err="1">
                <a:latin typeface="Consolas"/>
                <a:cs typeface="Consolas"/>
                <a:hlinkClick r:id="rId2"/>
              </a:rPr>
              <a:t>test.html</a:t>
            </a:r>
            <a:endParaRPr lang="en-US" dirty="0" smtClean="0">
              <a:latin typeface="Consolas"/>
              <a:cs typeface="Consolas"/>
            </a:endParaRPr>
          </a:p>
          <a:p>
            <a:pPr marL="485775" lvl="1" indent="0">
              <a:buNone/>
            </a:pPr>
            <a:r>
              <a:rPr lang="en-US" dirty="0" smtClean="0">
                <a:latin typeface="Consolas"/>
                <a:cs typeface="Consolas"/>
                <a:hlinkClick r:id="rId3"/>
              </a:rPr>
              <a:t>http</a:t>
            </a:r>
            <a:r>
              <a:rPr lang="en-US" dirty="0">
                <a:latin typeface="Consolas"/>
                <a:cs typeface="Consolas"/>
                <a:hlinkClick r:id="rId3"/>
              </a:rPr>
              <a:t>://</a:t>
            </a:r>
            <a:r>
              <a:rPr lang="en-US" dirty="0" err="1">
                <a:latin typeface="Consolas"/>
                <a:cs typeface="Consolas"/>
                <a:hlinkClick r:id="rId3"/>
              </a:rPr>
              <a:t>files.brightcove.com</a:t>
            </a:r>
            <a:r>
              <a:rPr lang="en-US" dirty="0">
                <a:latin typeface="Consolas"/>
                <a:cs typeface="Consolas"/>
                <a:hlinkClick r:id="rId3"/>
              </a:rPr>
              <a:t>//</a:t>
            </a:r>
            <a:r>
              <a:rPr lang="en-US" dirty="0" err="1" smtClean="0">
                <a:latin typeface="Consolas"/>
                <a:cs typeface="Consolas"/>
                <a:hlinkClick r:id="rId3"/>
              </a:rPr>
              <a:t>BCL-player</a:t>
            </a:r>
            <a:r>
              <a:rPr lang="en-US" dirty="0" err="1">
                <a:latin typeface="Consolas"/>
                <a:cs typeface="Consolas"/>
                <a:hlinkClick r:id="rId3"/>
              </a:rPr>
              <a:t>-test.html</a:t>
            </a:r>
            <a:r>
              <a:rPr lang="en-US" dirty="0" err="1">
                <a:solidFill>
                  <a:srgbClr val="FF6600"/>
                </a:solidFill>
                <a:latin typeface="Consolas"/>
                <a:cs typeface="Consolas"/>
                <a:hlinkClick r:id="rId3"/>
              </a:rPr>
              <a:t>?bctid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  <a:hlinkClick r:id="rId3"/>
              </a:rPr>
              <a:t>=1807962446001</a:t>
            </a:r>
            <a:endParaRPr lang="en-US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dirty="0" smtClean="0"/>
              <a:t>Another way: use the Smart Player API (possibly with the Media API)</a:t>
            </a:r>
          </a:p>
          <a:p>
            <a:pPr lvl="1"/>
            <a:r>
              <a:rPr lang="en-US" dirty="0" smtClean="0"/>
              <a:t>There’s a simple method: </a:t>
            </a:r>
            <a:r>
              <a:rPr lang="en-US" dirty="0" err="1" smtClean="0"/>
              <a:t>loadVideoByID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The question is where do the IDs come from</a:t>
            </a:r>
          </a:p>
          <a:p>
            <a:pPr marL="1417638" lvl="2" indent="0">
              <a:buNone/>
            </a:pPr>
            <a:r>
              <a:rPr lang="en-US" dirty="0">
                <a:latin typeface="Consolas"/>
                <a:cs typeface="Consolas"/>
                <a:hlinkClick r:id="rId4"/>
              </a:rPr>
              <a:t>http://</a:t>
            </a:r>
            <a:r>
              <a:rPr lang="en-US" dirty="0" err="1">
                <a:latin typeface="Consolas"/>
                <a:cs typeface="Consolas"/>
                <a:hlinkClick r:id="rId4"/>
              </a:rPr>
              <a:t>files.brightcove.com</a:t>
            </a:r>
            <a:r>
              <a:rPr lang="en-US" dirty="0">
                <a:latin typeface="Consolas"/>
                <a:cs typeface="Consolas"/>
                <a:hlinkClick r:id="rId4"/>
              </a:rPr>
              <a:t>/BCL-MediaAPI_Ex2.html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65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Cloud and App Cloud  (15 min)</a:t>
            </a:r>
          </a:p>
          <a:p>
            <a:r>
              <a:rPr lang="en-US" dirty="0"/>
              <a:t>Using Video Cloud Studio</a:t>
            </a:r>
          </a:p>
          <a:p>
            <a:pPr lvl="1"/>
            <a:r>
              <a:rPr lang="en-US" dirty="0"/>
              <a:t>Account Settings (30 min)</a:t>
            </a:r>
          </a:p>
          <a:p>
            <a:pPr lvl="1"/>
            <a:r>
              <a:rPr lang="en-US" dirty="0"/>
              <a:t>Uploading/managing media (90 min)</a:t>
            </a:r>
          </a:p>
          <a:p>
            <a:pPr lvl="2"/>
            <a:r>
              <a:rPr lang="en-US" dirty="0"/>
              <a:t>Stills and thumbnails</a:t>
            </a:r>
          </a:p>
          <a:p>
            <a:pPr lvl="2"/>
            <a:r>
              <a:rPr lang="en-US" dirty="0"/>
              <a:t>Best practices surrounding using tags/reference IDs</a:t>
            </a:r>
          </a:p>
          <a:p>
            <a:pPr lvl="2"/>
            <a:r>
              <a:rPr lang="en-US" dirty="0"/>
              <a:t>Replacing/re-transcoding videos</a:t>
            </a:r>
          </a:p>
          <a:p>
            <a:pPr lvl="2"/>
            <a:r>
              <a:rPr lang="en-US" dirty="0"/>
              <a:t>Setting cue points for chaptered videos</a:t>
            </a:r>
          </a:p>
          <a:p>
            <a:pPr lvl="1"/>
            <a:r>
              <a:rPr lang="en-US" dirty="0"/>
              <a:t>Managing Players (90 min)</a:t>
            </a:r>
          </a:p>
          <a:p>
            <a:pPr lvl="2"/>
            <a:r>
              <a:rPr lang="en-US" dirty="0"/>
              <a:t>Creating single and multi-video players</a:t>
            </a:r>
          </a:p>
          <a:p>
            <a:pPr lvl="2"/>
            <a:r>
              <a:rPr lang="en-US" dirty="0"/>
              <a:t>Single Player and Multi-player use - Benefits of using one v. the other.  </a:t>
            </a:r>
          </a:p>
          <a:p>
            <a:pPr lvl="2"/>
            <a:r>
              <a:rPr lang="en-US" dirty="0"/>
              <a:t>Simple modifications to player templates</a:t>
            </a:r>
          </a:p>
          <a:p>
            <a:pPr lvl="2"/>
            <a:r>
              <a:rPr lang="en-US" dirty="0"/>
              <a:t>Basic player sizing techniques</a:t>
            </a:r>
          </a:p>
          <a:p>
            <a:pPr lvl="1"/>
            <a:r>
              <a:rPr lang="en-US" dirty="0"/>
              <a:t>Analytics and Reports - now and the future  (30 min)</a:t>
            </a:r>
          </a:p>
          <a:p>
            <a:r>
              <a:rPr lang="en-US" dirty="0"/>
              <a:t>Troubleshooting players/playback issues  (30 min)</a:t>
            </a:r>
          </a:p>
        </p:txBody>
      </p:sp>
    </p:spTree>
    <p:extLst>
      <p:ext uri="{BB962C8B-B14F-4D97-AF65-F5344CB8AC3E}">
        <p14:creationId xmlns:p14="http://schemas.microsoft.com/office/powerpoint/2010/main" val="371876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Cloud and App Cloud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5497" y="1924440"/>
            <a:ext cx="7712357" cy="6201239"/>
          </a:xfrm>
        </p:spPr>
        <p:txBody>
          <a:bodyPr/>
          <a:lstStyle/>
          <a:p>
            <a:r>
              <a:rPr lang="en-US" dirty="0" smtClean="0"/>
              <a:t>Video Cloud</a:t>
            </a:r>
          </a:p>
          <a:p>
            <a:pPr lvl="1"/>
            <a:r>
              <a:rPr lang="en-US" dirty="0" smtClean="0"/>
              <a:t>Online Video Platform</a:t>
            </a:r>
          </a:p>
          <a:p>
            <a:pPr lvl="2"/>
            <a:r>
              <a:rPr lang="en-US" dirty="0" smtClean="0"/>
              <a:t>Store/manage </a:t>
            </a:r>
            <a:r>
              <a:rPr lang="en-US" dirty="0"/>
              <a:t>v</a:t>
            </a:r>
            <a:r>
              <a:rPr lang="en-US" dirty="0" smtClean="0"/>
              <a:t>ideos</a:t>
            </a:r>
          </a:p>
          <a:p>
            <a:pPr lvl="2"/>
            <a:r>
              <a:rPr lang="en-US" dirty="0" smtClean="0"/>
              <a:t>Create/manage Video players</a:t>
            </a:r>
          </a:p>
          <a:p>
            <a:pPr lvl="2"/>
            <a:r>
              <a:rPr lang="en-US" dirty="0" smtClean="0"/>
              <a:t>Deploy video players on web sites or in apps (via SDKs)</a:t>
            </a:r>
          </a:p>
          <a:p>
            <a:pPr lvl="2"/>
            <a:r>
              <a:rPr lang="en-US" dirty="0" smtClean="0"/>
              <a:t>Basic functions require no developer skills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8917505" y="1924440"/>
            <a:ext cx="7712357" cy="620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>
            <a:lvl1pPr marL="273050" indent="-273050" algn="l" defTabSz="773113" rtl="0" eaLnBrk="0" fontAlgn="base" hangingPunct="0">
              <a:spcBef>
                <a:spcPts val="6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 marL="758825" indent="-273050" algn="l" defTabSz="773113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2pPr>
            <a:lvl3pPr marL="1690688" indent="-273050" algn="l" defTabSz="773113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3pPr>
            <a:lvl4pPr marL="2706688" indent="-273050" algn="l" defTabSz="773113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4pPr>
            <a:lvl5pPr marL="3479800" indent="-273050" algn="l" defTabSz="773113" rtl="0" eaLnBrk="0" fontAlgn="base" hangingPunct="0">
              <a:spcBef>
                <a:spcPct val="20000"/>
              </a:spcBef>
              <a:spcAft>
                <a:spcPct val="0"/>
              </a:spcAft>
              <a:buSzPct val="40000"/>
              <a:buBlip>
                <a:blip r:embed="rId4"/>
              </a:buBlip>
              <a:defRPr sz="2400" kern="120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5pPr>
            <a:lvl6pPr marL="4254452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27988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01525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75062" indent="-386768" algn="l" defTabSz="773537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 Cloud</a:t>
            </a:r>
          </a:p>
          <a:p>
            <a:pPr lvl="1"/>
            <a:r>
              <a:rPr lang="en-US" dirty="0" smtClean="0"/>
              <a:t>Content App Platform</a:t>
            </a:r>
          </a:p>
          <a:p>
            <a:pPr lvl="2"/>
            <a:r>
              <a:rPr lang="en-US" dirty="0" smtClean="0"/>
              <a:t>Create/manage content-centric apps</a:t>
            </a:r>
          </a:p>
          <a:p>
            <a:pPr lvl="3"/>
            <a:r>
              <a:rPr lang="en-US" dirty="0" smtClean="0"/>
              <a:t>Videos, photos, blogs, etc.</a:t>
            </a:r>
          </a:p>
          <a:p>
            <a:pPr lvl="3"/>
            <a:r>
              <a:rPr lang="en-US" dirty="0" smtClean="0"/>
              <a:t>Use </a:t>
            </a:r>
            <a:r>
              <a:rPr lang="en-US" dirty="0" err="1" smtClean="0"/>
              <a:t>webkit</a:t>
            </a:r>
            <a:r>
              <a:rPr lang="en-US" dirty="0" smtClean="0"/>
              <a:t> technologies (HTML5, CSS3, JavaScript) – no need to learn advanced languages like Cocoa and Java</a:t>
            </a:r>
          </a:p>
          <a:p>
            <a:pPr lvl="2"/>
            <a:r>
              <a:rPr lang="en-US" dirty="0" smtClean="0"/>
              <a:t>Deploy single app to </a:t>
            </a:r>
            <a:r>
              <a:rPr lang="en-US" dirty="0" err="1" smtClean="0"/>
              <a:t>iOS</a:t>
            </a:r>
            <a:r>
              <a:rPr lang="en-US" dirty="0" smtClean="0"/>
              <a:t>/Android + phones/tablets</a:t>
            </a:r>
          </a:p>
          <a:p>
            <a:pPr lvl="2"/>
            <a:r>
              <a:rPr lang="en-US" dirty="0" smtClean="0"/>
              <a:t>Content optimization services</a:t>
            </a:r>
          </a:p>
          <a:p>
            <a:pPr lvl="2"/>
            <a:r>
              <a:rPr lang="en-US" dirty="0" smtClean="0"/>
              <a:t>Push notification services</a:t>
            </a:r>
          </a:p>
          <a:p>
            <a:pPr lvl="2"/>
            <a:r>
              <a:rPr lang="en-US" dirty="0" smtClean="0"/>
              <a:t>Update content/style without republishing</a:t>
            </a:r>
          </a:p>
          <a:p>
            <a:pPr lvl="2"/>
            <a:r>
              <a:rPr lang="en-US" dirty="0" smtClean="0"/>
              <a:t>Developer skills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3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Video Cloud Studio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76338" y="1843675"/>
            <a:ext cx="14762162" cy="7238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Video Cloud Platform Architecture</a:t>
            </a:r>
          </a:p>
          <a:p>
            <a:r>
              <a:rPr lang="en-US" dirty="0" smtClean="0"/>
              <a:t>Account Settings</a:t>
            </a:r>
          </a:p>
          <a:p>
            <a:pPr lvl="1"/>
            <a:r>
              <a:rPr lang="en-US" dirty="0" smtClean="0"/>
              <a:t>Managing users</a:t>
            </a:r>
          </a:p>
          <a:p>
            <a:pPr lvl="1"/>
            <a:r>
              <a:rPr lang="en-US" dirty="0" smtClean="0"/>
              <a:t>Logo overlay</a:t>
            </a:r>
          </a:p>
          <a:p>
            <a:pPr lvl="1"/>
            <a:r>
              <a:rPr lang="en-US" dirty="0" smtClean="0"/>
              <a:t>Transcode settings</a:t>
            </a:r>
          </a:p>
          <a:p>
            <a:pPr lvl="1"/>
            <a:r>
              <a:rPr lang="en-US" dirty="0" smtClean="0"/>
              <a:t>Required fields and custom fields</a:t>
            </a:r>
          </a:p>
          <a:p>
            <a:r>
              <a:rPr lang="en-US" dirty="0" smtClean="0"/>
              <a:t>Uploading and managing media</a:t>
            </a:r>
          </a:p>
          <a:p>
            <a:pPr lvl="1"/>
            <a:r>
              <a:rPr lang="en-US" dirty="0" smtClean="0"/>
              <a:t>Stills </a:t>
            </a:r>
            <a:r>
              <a:rPr lang="en-US" dirty="0"/>
              <a:t>and thumbnails</a:t>
            </a:r>
          </a:p>
          <a:p>
            <a:pPr lvl="1"/>
            <a:r>
              <a:rPr lang="en-US" dirty="0"/>
              <a:t>Best practices surrounding using tags/reference IDs</a:t>
            </a:r>
          </a:p>
          <a:p>
            <a:pPr lvl="1"/>
            <a:r>
              <a:rPr lang="en-US" dirty="0"/>
              <a:t>Replacing/re-transcoding videos</a:t>
            </a:r>
          </a:p>
          <a:p>
            <a:pPr lvl="1"/>
            <a:r>
              <a:rPr lang="en-US" dirty="0"/>
              <a:t>Setting cue points for chaptered </a:t>
            </a:r>
            <a:r>
              <a:rPr lang="en-US" dirty="0" smtClean="0"/>
              <a:t>videos (part of the solution – displaying chapters tomorrow)</a:t>
            </a:r>
          </a:p>
          <a:p>
            <a:r>
              <a:rPr lang="en-US" dirty="0" smtClean="0"/>
              <a:t>Creating and managing players</a:t>
            </a:r>
          </a:p>
          <a:p>
            <a:pPr lvl="1"/>
            <a:r>
              <a:rPr lang="en-US" dirty="0" smtClean="0"/>
              <a:t>Single video players vs. playlist players</a:t>
            </a:r>
          </a:p>
          <a:p>
            <a:pPr lvl="1"/>
            <a:r>
              <a:rPr lang="en-US" dirty="0" smtClean="0"/>
              <a:t>Player settings and styling</a:t>
            </a:r>
          </a:p>
          <a:p>
            <a:pPr lvl="1"/>
            <a:r>
              <a:rPr lang="en-US" dirty="0" smtClean="0"/>
              <a:t>Simple modifications to players</a:t>
            </a:r>
          </a:p>
          <a:p>
            <a:r>
              <a:rPr lang="en-US" dirty="0" smtClean="0"/>
              <a:t>Publishing video players and ways to share videos</a:t>
            </a:r>
          </a:p>
          <a:p>
            <a:r>
              <a:rPr lang="en-US" dirty="0" smtClean="0"/>
              <a:t>Reports and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Cloud Platform Architecture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6643" y="5819280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95" y="1807170"/>
            <a:ext cx="96901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07" y="1841938"/>
            <a:ext cx="96901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271" y="1921470"/>
            <a:ext cx="599864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499" y="1845270"/>
            <a:ext cx="784436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935" y="1769070"/>
            <a:ext cx="969010" cy="160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299138"/>
            <a:ext cx="221179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1765738"/>
            <a:ext cx="221179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17" y="2832538"/>
            <a:ext cx="221179" cy="47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243" y="6076015"/>
            <a:ext cx="1600200" cy="1419665"/>
          </a:xfrm>
          <a:prstGeom prst="rect">
            <a:avLst/>
          </a:prstGeom>
        </p:spPr>
      </p:pic>
      <p:pic>
        <p:nvPicPr>
          <p:cNvPr id="14" name="Picture 13" descr="BCStudi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798" y="4532132"/>
            <a:ext cx="3809933" cy="309557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3246508" y="5817635"/>
            <a:ext cx="2057400" cy="2057400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108" y="6074370"/>
            <a:ext cx="1600200" cy="14196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13073" y="7911262"/>
            <a:ext cx="2545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Video Cloud Studio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9686" y="3518338"/>
            <a:ext cx="3305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Content Delivery Network</a:t>
            </a:r>
          </a:p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(CDN)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6450" y="348357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Your Web Server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27621" y="3445470"/>
            <a:ext cx="268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Video Cloud Servers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15264" y="7570235"/>
            <a:ext cx="174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Your System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13892" y="7571880"/>
            <a:ext cx="100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Viewer</a:t>
            </a:r>
            <a:endParaRPr lang="en-US" sz="2000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8927443" y="5996581"/>
            <a:ext cx="9906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8622643" y="3026371"/>
            <a:ext cx="9906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27443" y="5236170"/>
            <a:ext cx="1752600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10337143" y="4893270"/>
            <a:ext cx="6858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46043" y="5237758"/>
            <a:ext cx="1600200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403737" y="5402363"/>
            <a:ext cx="6858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round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983049" y="5516663"/>
            <a:ext cx="914400" cy="1588"/>
          </a:xfrm>
          <a:prstGeom prst="straightConnector1">
            <a:avLst/>
          </a:prstGeom>
          <a:ln w="38100" cap="rnd">
            <a:solidFill>
              <a:schemeClr val="tx1"/>
            </a:solidFill>
            <a:prstDash val="sysDot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53628" y="2441609"/>
            <a:ext cx="176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Transfer videos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9539" y="2283241"/>
            <a:ext cx="2006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Publishing code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(Publisher, Player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Video IDs, Player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Dimensions)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3547" y="5057008"/>
            <a:ext cx="1691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Requested page</a:t>
            </a:r>
          </a:p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with references</a:t>
            </a:r>
          </a:p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to player and</a:t>
            </a:r>
          </a:p>
          <a:p>
            <a:pPr algn="r"/>
            <a:r>
              <a:rPr lang="en-US" sz="1600" dirty="0" smtClean="0">
                <a:solidFill>
                  <a:schemeClr val="bg2"/>
                </a:solidFill>
              </a:rPr>
              <a:t>videos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17806" y="6582612"/>
            <a:ext cx="159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Upload video,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</a:rPr>
              <a:t>add settings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841156" y="3942139"/>
            <a:ext cx="2160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</a:rPr>
              <a:t>Transcode</a:t>
            </a:r>
            <a:r>
              <a:rPr lang="en-US" sz="1800" dirty="0" smtClean="0">
                <a:solidFill>
                  <a:schemeClr val="bg2"/>
                </a:solidFill>
              </a:rPr>
              <a:t> and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store videos with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metadata, playlists,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player settings</a:t>
            </a:r>
            <a:endParaRPr lang="en-US" sz="1800" dirty="0">
              <a:solidFill>
                <a:schemeClr val="bg2"/>
              </a:solidFill>
            </a:endParaRPr>
          </a:p>
        </p:txBody>
      </p:sp>
      <p:cxnSp>
        <p:nvCxnSpPr>
          <p:cNvPr id="38" name="Elbow Connector 37"/>
          <p:cNvCxnSpPr>
            <a:stCxn id="14" idx="3"/>
          </p:cNvCxnSpPr>
          <p:nvPr/>
        </p:nvCxnSpPr>
        <p:spPr>
          <a:xfrm flipV="1">
            <a:off x="10352731" y="4066880"/>
            <a:ext cx="2732864" cy="2013038"/>
          </a:xfrm>
          <a:prstGeom prst="bentConnector3">
            <a:avLst>
              <a:gd name="adj1" fmla="val 98824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745164" y="2636238"/>
            <a:ext cx="2121989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1"/>
          </p:cNvCxnSpPr>
          <p:nvPr/>
        </p:nvCxnSpPr>
        <p:spPr>
          <a:xfrm flipH="1">
            <a:off x="10400958" y="6905778"/>
            <a:ext cx="1416848" cy="1403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1"/>
          </p:cNvCxnSpPr>
          <p:nvPr/>
        </p:nvCxnSpPr>
        <p:spPr>
          <a:xfrm rot="10800000">
            <a:off x="4584044" y="4066880"/>
            <a:ext cx="1958755" cy="2013038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393884" y="4211555"/>
            <a:ext cx="1" cy="130204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players/playback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no magic formula, but there is a player debugger – Flash only – if videos aren’t playing back at all, that’s a good place to start</a:t>
            </a:r>
          </a:p>
          <a:p>
            <a:r>
              <a:rPr lang="en-US" dirty="0" smtClean="0"/>
              <a:t>Common issues</a:t>
            </a:r>
          </a:p>
          <a:p>
            <a:pPr lvl="1"/>
            <a:r>
              <a:rPr lang="en-US" dirty="0" smtClean="0"/>
              <a:t>Rendition issues – check them in the video settings to make sure they are ok</a:t>
            </a:r>
          </a:p>
          <a:p>
            <a:pPr lvl="1"/>
            <a:r>
              <a:rPr lang="en-US" dirty="0" smtClean="0"/>
              <a:t>HTML5 specific issues</a:t>
            </a:r>
          </a:p>
          <a:p>
            <a:pPr lvl="2"/>
            <a:r>
              <a:rPr lang="en-US" dirty="0" smtClean="0"/>
              <a:t>HLS renditions required for longer videos</a:t>
            </a:r>
          </a:p>
          <a:p>
            <a:pPr lvl="2"/>
            <a:r>
              <a:rPr lang="en-US" dirty="0" smtClean="0"/>
              <a:t>Some styling in players can prevent functioning in HTML5 mode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err="1" smtClean="0"/>
              <a:t>AllianceBernstein</a:t>
            </a:r>
            <a:endParaRPr lang="en-US" sz="4800" dirty="0" smtClean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en-US" dirty="0"/>
              <a:t>(9:00 - 1:00</a:t>
            </a:r>
            <a:r>
              <a:rPr lang="en-US" dirty="0" smtClean="0"/>
              <a:t>) (programming </a:t>
            </a:r>
            <a:r>
              <a:rPr lang="en-US" dirty="0"/>
              <a:t>knowledge required)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 Analytics API (30 min)</a:t>
            </a:r>
          </a:p>
          <a:p>
            <a:r>
              <a:rPr lang="en-US" dirty="0" smtClean="0"/>
              <a:t>Resizing </a:t>
            </a:r>
            <a:r>
              <a:rPr lang="en-US" dirty="0"/>
              <a:t>players (60 min)</a:t>
            </a:r>
          </a:p>
          <a:p>
            <a:pPr lvl="1"/>
            <a:r>
              <a:rPr lang="en-US" dirty="0"/>
              <a:t>Understanding absolute and relative sizing</a:t>
            </a:r>
          </a:p>
          <a:p>
            <a:pPr lvl="1"/>
            <a:r>
              <a:rPr lang="en-US" dirty="0"/>
              <a:t>Resizing via the Player API</a:t>
            </a:r>
          </a:p>
          <a:p>
            <a:pPr lvl="1"/>
            <a:r>
              <a:rPr lang="en-US" dirty="0"/>
              <a:t>Responsive resizing via CSS</a:t>
            </a:r>
          </a:p>
          <a:p>
            <a:r>
              <a:rPr lang="en-US" dirty="0"/>
              <a:t>Fixing a player on a page (more players and CSS)  (30 min)</a:t>
            </a:r>
          </a:p>
          <a:p>
            <a:r>
              <a:rPr lang="en-US" dirty="0"/>
              <a:t>Chaptered video solution (more Player API) (60 min)</a:t>
            </a:r>
          </a:p>
          <a:p>
            <a:r>
              <a:rPr lang="en-US" dirty="0"/>
              <a:t>Playing different videos in the same player - different approaches (60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0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Cloud Studio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85260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_ppt_16x9">
  <a:themeElements>
    <a:clrScheme name="Brightcove Theme">
      <a:dk1>
        <a:srgbClr val="FEFEFE"/>
      </a:dk1>
      <a:lt1>
        <a:srgbClr val="B0B2B4"/>
      </a:lt1>
      <a:dk2>
        <a:srgbClr val="4D4E50"/>
      </a:dk2>
      <a:lt2>
        <a:srgbClr val="1A1718"/>
      </a:lt2>
      <a:accent1>
        <a:srgbClr val="F89E15"/>
      </a:accent1>
      <a:accent2>
        <a:srgbClr val="E0251C"/>
      </a:accent2>
      <a:accent3>
        <a:srgbClr val="E60081"/>
      </a:accent3>
      <a:accent4>
        <a:srgbClr val="7D0C4B"/>
      </a:accent4>
      <a:accent5>
        <a:srgbClr val="C6DA29"/>
      </a:accent5>
      <a:accent6>
        <a:srgbClr val="147232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rporate_ppt_16x9_light">
  <a:themeElements>
    <a:clrScheme name="Custom 1">
      <a:dk1>
        <a:srgbClr val="FEFEFE"/>
      </a:dk1>
      <a:lt1>
        <a:srgbClr val="B0B2B4"/>
      </a:lt1>
      <a:dk2>
        <a:srgbClr val="4D4E50"/>
      </a:dk2>
      <a:lt2>
        <a:srgbClr val="1A1718"/>
      </a:lt2>
      <a:accent1>
        <a:srgbClr val="F89E15"/>
      </a:accent1>
      <a:accent2>
        <a:srgbClr val="E0251C"/>
      </a:accent2>
      <a:accent3>
        <a:srgbClr val="E60081"/>
      </a:accent3>
      <a:accent4>
        <a:srgbClr val="7D0C4B"/>
      </a:accent4>
      <a:accent5>
        <a:srgbClr val="C6DA29"/>
      </a:accent5>
      <a:accent6>
        <a:srgbClr val="147232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corporate_ppt_16x9.pot</Template>
  <TotalTime>1549</TotalTime>
  <Words>902</Words>
  <Application>Microsoft Macintosh PowerPoint</Application>
  <PresentationFormat>Custom</PresentationFormat>
  <Paragraphs>152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corporate_ppt_16x9</vt:lpstr>
      <vt:lpstr>corporate_ppt_16x9_light</vt:lpstr>
      <vt:lpstr>AllianceBernstein</vt:lpstr>
      <vt:lpstr>Agenda</vt:lpstr>
      <vt:lpstr>Video Cloud and App Cloud</vt:lpstr>
      <vt:lpstr>Using Video Cloud Studio </vt:lpstr>
      <vt:lpstr>Video Cloud Platform Architecture</vt:lpstr>
      <vt:lpstr>Troubleshooting players/playback issues</vt:lpstr>
      <vt:lpstr>AllianceBernstein</vt:lpstr>
      <vt:lpstr>Agenda</vt:lpstr>
      <vt:lpstr>Video Cloud Studio Overview</vt:lpstr>
      <vt:lpstr>Introduction to the new Analytics API</vt:lpstr>
      <vt:lpstr>Resizing Players</vt:lpstr>
      <vt:lpstr>Using CSS for responsive player sizing</vt:lpstr>
      <vt:lpstr>Fixing the player on a page</vt:lpstr>
      <vt:lpstr>Chaptered Video</vt:lpstr>
      <vt:lpstr>Playing different videos in the same player</vt:lpstr>
    </vt:vector>
  </TitlesOfParts>
  <Company>Brightcove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went live at Brightcove Play 2011</dc:title>
  <dc:creator>Mykim Dang</dc:creator>
  <cp:lastModifiedBy>Robert Crooks</cp:lastModifiedBy>
  <cp:revision>97</cp:revision>
  <cp:lastPrinted>2012-08-29T22:27:57Z</cp:lastPrinted>
  <dcterms:created xsi:type="dcterms:W3CDTF">2011-06-17T15:45:28Z</dcterms:created>
  <dcterms:modified xsi:type="dcterms:W3CDTF">2012-09-11T12:18:08Z</dcterms:modified>
</cp:coreProperties>
</file>