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64" r:id="rId4"/>
    <p:sldId id="266" r:id="rId5"/>
    <p:sldId id="270" r:id="rId6"/>
    <p:sldId id="359" r:id="rId7"/>
    <p:sldId id="360" r:id="rId8"/>
    <p:sldId id="357" r:id="rId9"/>
    <p:sldId id="361" r:id="rId10"/>
    <p:sldId id="323" r:id="rId11"/>
    <p:sldId id="339" r:id="rId12"/>
    <p:sldId id="340" r:id="rId13"/>
    <p:sldId id="341" r:id="rId14"/>
    <p:sldId id="358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3" r:id="rId25"/>
    <p:sldId id="371" r:id="rId26"/>
    <p:sldId id="372" r:id="rId27"/>
    <p:sldId id="374" r:id="rId28"/>
    <p:sldId id="375" r:id="rId2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328" y="-120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2E67-C79B-9E46-B970-2AE6568364EF}" type="doc">
      <dgm:prSet loTypeId="urn:microsoft.com/office/officeart/2005/8/layout/vList3#1" loCatId="" qsTypeId="urn:microsoft.com/office/officeart/2005/8/quickstyle/simple4" qsCatId="simple" csTypeId="urn:microsoft.com/office/officeart/2005/8/colors/accent1_2" csCatId="accent1" phldr="1"/>
      <dgm:spPr/>
    </dgm:pt>
    <dgm:pt modelId="{1502FB04-7520-8148-89A6-4C5756E3C88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 to the Smart Player API </a:t>
          </a:r>
          <a:endParaRPr lang="en-US" dirty="0"/>
        </a:p>
      </dgm:t>
    </dgm:pt>
    <dgm:pt modelId="{22E6D9D8-8E86-3B41-B0D8-90DAE5CD4636}" type="parTrans" cxnId="{FFE24DEF-5A00-064D-83E4-EF3BF8D0621C}">
      <dgm:prSet/>
      <dgm:spPr/>
      <dgm:t>
        <a:bodyPr/>
        <a:lstStyle/>
        <a:p>
          <a:endParaRPr lang="en-US"/>
        </a:p>
      </dgm:t>
    </dgm:pt>
    <dgm:pt modelId="{4655E7CF-B7DB-4849-845E-9F12CA47F707}" type="sibTrans" cxnId="{FFE24DEF-5A00-064D-83E4-EF3BF8D0621C}">
      <dgm:prSet/>
      <dgm:spPr/>
      <dgm:t>
        <a:bodyPr/>
        <a:lstStyle/>
        <a:p>
          <a:endParaRPr lang="en-US"/>
        </a:p>
      </dgm:t>
    </dgm:pt>
    <dgm:pt modelId="{63847200-FF9F-9344-9CF2-E3242B9C0CB8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Player Setup</a:t>
          </a:r>
          <a:endParaRPr lang="en-US" dirty="0"/>
        </a:p>
      </dgm:t>
    </dgm:pt>
    <dgm:pt modelId="{8ADBE0F2-21D4-DE41-AF2A-35138BA00375}" type="parTrans" cxnId="{3C99E89E-0B94-9144-A2A7-78BCFBF967EF}">
      <dgm:prSet/>
      <dgm:spPr/>
      <dgm:t>
        <a:bodyPr/>
        <a:lstStyle/>
        <a:p>
          <a:endParaRPr lang="en-US"/>
        </a:p>
      </dgm:t>
    </dgm:pt>
    <dgm:pt modelId="{9962FA45-1488-E34A-96DE-A3BE88638DFC}" type="sibTrans" cxnId="{3C99E89E-0B94-9144-A2A7-78BCFBF967EF}">
      <dgm:prSet/>
      <dgm:spPr/>
      <dgm:t>
        <a:bodyPr/>
        <a:lstStyle/>
        <a:p>
          <a:endParaRPr lang="en-US"/>
        </a:p>
      </dgm:t>
    </dgm:pt>
    <dgm:pt modelId="{EC01C5D9-2B50-8047-8463-B211A754E550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Method Calls and Data Objects</a:t>
          </a:r>
          <a:endParaRPr lang="en-US" dirty="0"/>
        </a:p>
      </dgm:t>
    </dgm:pt>
    <dgm:pt modelId="{65EC65BB-1083-E848-AB3D-2A64DF685FB3}" type="parTrans" cxnId="{8879767C-BA7F-A745-A17A-CD71DACEBF47}">
      <dgm:prSet/>
      <dgm:spPr/>
      <dgm:t>
        <a:bodyPr/>
        <a:lstStyle/>
        <a:p>
          <a:endParaRPr lang="en-US"/>
        </a:p>
      </dgm:t>
    </dgm:pt>
    <dgm:pt modelId="{45F856F0-CA12-0048-9664-091A580FB411}" type="sibTrans" cxnId="{8879767C-BA7F-A745-A17A-CD71DACEBF47}">
      <dgm:prSet/>
      <dgm:spPr/>
      <dgm:t>
        <a:bodyPr/>
        <a:lstStyle/>
        <a:p>
          <a:endParaRPr lang="en-US"/>
        </a:p>
      </dgm:t>
    </dgm:pt>
    <dgm:pt modelId="{9F2628AB-DF64-CD4F-83BD-53C3654635C3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Adding and Removing Event Listeners</a:t>
          </a:r>
          <a:endParaRPr lang="en-US" dirty="0"/>
        </a:p>
      </dgm:t>
    </dgm:pt>
    <dgm:pt modelId="{294B9BC3-B37D-9448-91EF-F1872BC36FF8}" type="parTrans" cxnId="{778C103F-FC19-6B4A-BC64-B877D806EC95}">
      <dgm:prSet/>
      <dgm:spPr/>
      <dgm:t>
        <a:bodyPr/>
        <a:lstStyle/>
        <a:p>
          <a:endParaRPr lang="en-US"/>
        </a:p>
      </dgm:t>
    </dgm:pt>
    <dgm:pt modelId="{E4D30768-0022-174A-B106-B691D3C645FC}" type="sibTrans" cxnId="{778C103F-FC19-6B4A-BC64-B877D806EC95}">
      <dgm:prSet/>
      <dgm:spPr/>
      <dgm:t>
        <a:bodyPr/>
        <a:lstStyle/>
        <a:p>
          <a:endParaRPr lang="en-US"/>
        </a:p>
      </dgm:t>
    </dgm:pt>
    <dgm:pt modelId="{B696D377-47B1-7A42-88A7-E3414A4E102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Read Calls</a:t>
          </a:r>
        </a:p>
      </dgm:t>
    </dgm:pt>
    <dgm:pt modelId="{B91CF804-6330-D643-8272-DB3E10DC232F}" type="parTrans" cxnId="{4C5A3617-41E6-8740-8F4A-348629A9A4D4}">
      <dgm:prSet/>
      <dgm:spPr/>
      <dgm:t>
        <a:bodyPr/>
        <a:lstStyle/>
        <a:p>
          <a:endParaRPr lang="en-US"/>
        </a:p>
      </dgm:t>
    </dgm:pt>
    <dgm:pt modelId="{8F65373B-A262-D947-B604-278EB7A0CCAB}" type="sibTrans" cxnId="{4C5A3617-41E6-8740-8F4A-348629A9A4D4}">
      <dgm:prSet/>
      <dgm:spPr/>
      <dgm:t>
        <a:bodyPr/>
        <a:lstStyle/>
        <a:p>
          <a:endParaRPr lang="en-US"/>
        </a:p>
      </dgm:t>
    </dgm:pt>
    <dgm:pt modelId="{2458BA4F-A50C-8F46-AB71-81125BDEC49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Write Calls</a:t>
          </a:r>
        </a:p>
      </dgm:t>
    </dgm:pt>
    <dgm:pt modelId="{76339A1B-4687-CF48-80B8-CA9AD8AE1524}" type="parTrans" cxnId="{6A37C480-9502-0740-A085-FE2445BECA14}">
      <dgm:prSet/>
      <dgm:spPr/>
      <dgm:t>
        <a:bodyPr/>
        <a:lstStyle/>
        <a:p>
          <a:endParaRPr lang="en-US"/>
        </a:p>
      </dgm:t>
    </dgm:pt>
    <dgm:pt modelId="{4FC1B4C1-1DA6-5C43-9917-962CE5F790FA}" type="sibTrans" cxnId="{6A37C480-9502-0740-A085-FE2445BECA14}">
      <dgm:prSet/>
      <dgm:spPr/>
      <dgm:t>
        <a:bodyPr/>
        <a:lstStyle/>
        <a:p>
          <a:endParaRPr lang="en-US"/>
        </a:p>
      </dgm:t>
    </dgm:pt>
    <dgm:pt modelId="{A4C7B8D8-02F5-A54C-9BD8-7D65128378D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 to the Media API</a:t>
          </a:r>
          <a:endParaRPr lang="en-US" dirty="0"/>
        </a:p>
      </dgm:t>
    </dgm:pt>
    <dgm:pt modelId="{21AC2075-5B2B-4947-90BE-E18536641718}" type="parTrans" cxnId="{855EF2D4-D82B-7D40-981A-98B473305A5A}">
      <dgm:prSet/>
      <dgm:spPr/>
      <dgm:t>
        <a:bodyPr/>
        <a:lstStyle/>
        <a:p>
          <a:endParaRPr lang="en-US"/>
        </a:p>
      </dgm:t>
    </dgm:pt>
    <dgm:pt modelId="{360BA2AB-6EA1-7B43-B59A-16220A2A5E24}" type="sibTrans" cxnId="{855EF2D4-D82B-7D40-981A-98B473305A5A}">
      <dgm:prSet/>
      <dgm:spPr/>
      <dgm:t>
        <a:bodyPr/>
        <a:lstStyle/>
        <a:p>
          <a:endParaRPr lang="en-US"/>
        </a:p>
      </dgm:t>
    </dgm:pt>
    <dgm:pt modelId="{953E32E0-2C3D-2C42-939F-0B67EA6B2ACF}" type="pres">
      <dgm:prSet presAssocID="{F0AD2E67-C79B-9E46-B970-2AE6568364EF}" presName="linearFlow" presStyleCnt="0">
        <dgm:presLayoutVars>
          <dgm:dir/>
          <dgm:resizeHandles val="exact"/>
        </dgm:presLayoutVars>
      </dgm:prSet>
      <dgm:spPr/>
    </dgm:pt>
    <dgm:pt modelId="{D0B808AB-4D7A-DB4B-B2B8-41451460FBE6}" type="pres">
      <dgm:prSet presAssocID="{1502FB04-7520-8148-89A6-4C5756E3C884}" presName="composite" presStyleCnt="0"/>
      <dgm:spPr/>
    </dgm:pt>
    <dgm:pt modelId="{7F375322-D60D-4442-B5B5-9F05EC90CFF6}" type="pres">
      <dgm:prSet presAssocID="{1502FB04-7520-8148-89A6-4C5756E3C884}" presName="imgShp" presStyleLbl="fgImgPlace1" presStyleIdx="0" presStyleCnt="7"/>
      <dgm:spPr/>
    </dgm:pt>
    <dgm:pt modelId="{A351A578-CC18-2645-8599-76BFD289FCF5}" type="pres">
      <dgm:prSet presAssocID="{1502FB04-7520-8148-89A6-4C5756E3C884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239B6-03AB-1545-AE3C-9666AAD11DB7}" type="pres">
      <dgm:prSet presAssocID="{4655E7CF-B7DB-4849-845E-9F12CA47F707}" presName="spacing" presStyleCnt="0"/>
      <dgm:spPr/>
    </dgm:pt>
    <dgm:pt modelId="{D77E14AA-F270-944C-85BC-AC71BD377999}" type="pres">
      <dgm:prSet presAssocID="{63847200-FF9F-9344-9CF2-E3242B9C0CB8}" presName="composite" presStyleCnt="0"/>
      <dgm:spPr/>
    </dgm:pt>
    <dgm:pt modelId="{E9BC62CD-D8E1-1B4F-84B5-EDB63D6AACDA}" type="pres">
      <dgm:prSet presAssocID="{63847200-FF9F-9344-9CF2-E3242B9C0CB8}" presName="imgShp" presStyleLbl="fgImgPlace1" presStyleIdx="1" presStyleCnt="7"/>
      <dgm:spPr/>
    </dgm:pt>
    <dgm:pt modelId="{9BAA7D7D-2FD2-2F4D-B9CA-1BCDCA8FC47A}" type="pres">
      <dgm:prSet presAssocID="{63847200-FF9F-9344-9CF2-E3242B9C0CB8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2E7D9-64B5-474E-A16C-6AF3B25C7923}" type="pres">
      <dgm:prSet presAssocID="{9962FA45-1488-E34A-96DE-A3BE88638DFC}" presName="spacing" presStyleCnt="0"/>
      <dgm:spPr/>
    </dgm:pt>
    <dgm:pt modelId="{717F888F-61D6-B24B-A064-51401156B4B3}" type="pres">
      <dgm:prSet presAssocID="{EC01C5D9-2B50-8047-8463-B211A754E550}" presName="composite" presStyleCnt="0"/>
      <dgm:spPr/>
    </dgm:pt>
    <dgm:pt modelId="{543DF3B9-B08F-B045-9342-B09D6B9C59FB}" type="pres">
      <dgm:prSet presAssocID="{EC01C5D9-2B50-8047-8463-B211A754E550}" presName="imgShp" presStyleLbl="fgImgPlace1" presStyleIdx="2" presStyleCnt="7"/>
      <dgm:spPr/>
    </dgm:pt>
    <dgm:pt modelId="{EC90178F-41FB-AE4F-9D43-DB4E2B62A769}" type="pres">
      <dgm:prSet presAssocID="{EC01C5D9-2B50-8047-8463-B211A754E550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A7A2-162E-BA4B-A354-A1FC8AE00A91}" type="pres">
      <dgm:prSet presAssocID="{45F856F0-CA12-0048-9664-091A580FB411}" presName="spacing" presStyleCnt="0"/>
      <dgm:spPr/>
    </dgm:pt>
    <dgm:pt modelId="{8184B31A-23A8-044C-B389-EF9B133A949B}" type="pres">
      <dgm:prSet presAssocID="{9F2628AB-DF64-CD4F-83BD-53C3654635C3}" presName="composite" presStyleCnt="0"/>
      <dgm:spPr/>
    </dgm:pt>
    <dgm:pt modelId="{A2F37EB0-2D82-5941-A74F-8B62C7FCDF61}" type="pres">
      <dgm:prSet presAssocID="{9F2628AB-DF64-CD4F-83BD-53C3654635C3}" presName="imgShp" presStyleLbl="fgImgPlace1" presStyleIdx="3" presStyleCnt="7"/>
      <dgm:spPr/>
    </dgm:pt>
    <dgm:pt modelId="{B0B8A16B-7EA8-3E4E-AC40-EC99CDE3F0B5}" type="pres">
      <dgm:prSet presAssocID="{9F2628AB-DF64-CD4F-83BD-53C3654635C3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0603D-9E41-D443-94B2-B8A7C348DA9F}" type="pres">
      <dgm:prSet presAssocID="{E4D30768-0022-174A-B106-B691D3C645FC}" presName="spacing" presStyleCnt="0"/>
      <dgm:spPr/>
    </dgm:pt>
    <dgm:pt modelId="{747D80A3-78FA-234F-B1AF-C8193780B6EE}" type="pres">
      <dgm:prSet presAssocID="{A4C7B8D8-02F5-A54C-9BD8-7D65128378D6}" presName="composite" presStyleCnt="0"/>
      <dgm:spPr/>
    </dgm:pt>
    <dgm:pt modelId="{DADEE6D1-76AF-A74E-9BBD-03DF39F525D6}" type="pres">
      <dgm:prSet presAssocID="{A4C7B8D8-02F5-A54C-9BD8-7D65128378D6}" presName="imgShp" presStyleLbl="fgImgPlace1" presStyleIdx="4" presStyleCnt="7"/>
      <dgm:spPr/>
    </dgm:pt>
    <dgm:pt modelId="{53807655-F3C6-D84C-851B-192257FFD14C}" type="pres">
      <dgm:prSet presAssocID="{A4C7B8D8-02F5-A54C-9BD8-7D65128378D6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019E-37FB-B545-B707-26E6B47D6829}" type="pres">
      <dgm:prSet presAssocID="{360BA2AB-6EA1-7B43-B59A-16220A2A5E24}" presName="spacing" presStyleCnt="0"/>
      <dgm:spPr/>
    </dgm:pt>
    <dgm:pt modelId="{2176C9E3-4BB8-ED4B-8286-6D9CB696C3E7}" type="pres">
      <dgm:prSet presAssocID="{B696D377-47B1-7A42-88A7-E3414A4E1024}" presName="composite" presStyleCnt="0"/>
      <dgm:spPr/>
    </dgm:pt>
    <dgm:pt modelId="{6F0E477B-1209-9E4F-BFA3-8B950DA3F84E}" type="pres">
      <dgm:prSet presAssocID="{B696D377-47B1-7A42-88A7-E3414A4E1024}" presName="imgShp" presStyleLbl="fgImgPlace1" presStyleIdx="5" presStyleCnt="7"/>
      <dgm:spPr/>
    </dgm:pt>
    <dgm:pt modelId="{6A0210A8-2D65-9B4F-A92C-AB7465982662}" type="pres">
      <dgm:prSet presAssocID="{B696D377-47B1-7A42-88A7-E3414A4E1024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36B0C-9FA3-9C47-9BC8-28A61CB13A80}" type="pres">
      <dgm:prSet presAssocID="{8F65373B-A262-D947-B604-278EB7A0CCAB}" presName="spacing" presStyleCnt="0"/>
      <dgm:spPr/>
    </dgm:pt>
    <dgm:pt modelId="{794E1208-6FA3-7348-BAF6-CBDE979AC0B5}" type="pres">
      <dgm:prSet presAssocID="{2458BA4F-A50C-8F46-AB71-81125BDEC499}" presName="composite" presStyleCnt="0"/>
      <dgm:spPr/>
    </dgm:pt>
    <dgm:pt modelId="{116CE4C5-24C0-1649-AC07-91BB87FEE450}" type="pres">
      <dgm:prSet presAssocID="{2458BA4F-A50C-8F46-AB71-81125BDEC499}" presName="imgShp" presStyleLbl="fgImgPlace1" presStyleIdx="6" presStyleCnt="7"/>
      <dgm:spPr/>
    </dgm:pt>
    <dgm:pt modelId="{C0CD02E4-8592-7B40-9166-499313980291}" type="pres">
      <dgm:prSet presAssocID="{2458BA4F-A50C-8F46-AB71-81125BDEC499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4C98-71B1-7546-9853-0A12066FBA52}" type="presOf" srcId="{63847200-FF9F-9344-9CF2-E3242B9C0CB8}" destId="{9BAA7D7D-2FD2-2F4D-B9CA-1BCDCA8FC47A}" srcOrd="0" destOrd="0" presId="urn:microsoft.com/office/officeart/2005/8/layout/vList3#1"/>
    <dgm:cxn modelId="{6A37C480-9502-0740-A085-FE2445BECA14}" srcId="{F0AD2E67-C79B-9E46-B970-2AE6568364EF}" destId="{2458BA4F-A50C-8F46-AB71-81125BDEC499}" srcOrd="6" destOrd="0" parTransId="{76339A1B-4687-CF48-80B8-CA9AD8AE1524}" sibTransId="{4FC1B4C1-1DA6-5C43-9917-962CE5F790FA}"/>
    <dgm:cxn modelId="{4C5A3617-41E6-8740-8F4A-348629A9A4D4}" srcId="{F0AD2E67-C79B-9E46-B970-2AE6568364EF}" destId="{B696D377-47B1-7A42-88A7-E3414A4E1024}" srcOrd="5" destOrd="0" parTransId="{B91CF804-6330-D643-8272-DB3E10DC232F}" sibTransId="{8F65373B-A262-D947-B604-278EB7A0CCAB}"/>
    <dgm:cxn modelId="{68E94A3E-2149-5242-9E28-25D12DBF73B4}" type="presOf" srcId="{A4C7B8D8-02F5-A54C-9BD8-7D65128378D6}" destId="{53807655-F3C6-D84C-851B-192257FFD14C}" srcOrd="0" destOrd="0" presId="urn:microsoft.com/office/officeart/2005/8/layout/vList3#1"/>
    <dgm:cxn modelId="{8879767C-BA7F-A745-A17A-CD71DACEBF47}" srcId="{F0AD2E67-C79B-9E46-B970-2AE6568364EF}" destId="{EC01C5D9-2B50-8047-8463-B211A754E550}" srcOrd="2" destOrd="0" parTransId="{65EC65BB-1083-E848-AB3D-2A64DF685FB3}" sibTransId="{45F856F0-CA12-0048-9664-091A580FB411}"/>
    <dgm:cxn modelId="{616A6187-097A-7949-84A0-2D986EF0569A}" type="presOf" srcId="{9F2628AB-DF64-CD4F-83BD-53C3654635C3}" destId="{B0B8A16B-7EA8-3E4E-AC40-EC99CDE3F0B5}" srcOrd="0" destOrd="0" presId="urn:microsoft.com/office/officeart/2005/8/layout/vList3#1"/>
    <dgm:cxn modelId="{FFE24DEF-5A00-064D-83E4-EF3BF8D0621C}" srcId="{F0AD2E67-C79B-9E46-B970-2AE6568364EF}" destId="{1502FB04-7520-8148-89A6-4C5756E3C884}" srcOrd="0" destOrd="0" parTransId="{22E6D9D8-8E86-3B41-B0D8-90DAE5CD4636}" sibTransId="{4655E7CF-B7DB-4849-845E-9F12CA47F707}"/>
    <dgm:cxn modelId="{891DF118-1FD9-7341-91A3-DD6255F5A79E}" type="presOf" srcId="{1502FB04-7520-8148-89A6-4C5756E3C884}" destId="{A351A578-CC18-2645-8599-76BFD289FCF5}" srcOrd="0" destOrd="0" presId="urn:microsoft.com/office/officeart/2005/8/layout/vList3#1"/>
    <dgm:cxn modelId="{911AA273-42EA-A144-8DEC-ACE9DD1721BC}" type="presOf" srcId="{2458BA4F-A50C-8F46-AB71-81125BDEC499}" destId="{C0CD02E4-8592-7B40-9166-499313980291}" srcOrd="0" destOrd="0" presId="urn:microsoft.com/office/officeart/2005/8/layout/vList3#1"/>
    <dgm:cxn modelId="{778C103F-FC19-6B4A-BC64-B877D806EC95}" srcId="{F0AD2E67-C79B-9E46-B970-2AE6568364EF}" destId="{9F2628AB-DF64-CD4F-83BD-53C3654635C3}" srcOrd="3" destOrd="0" parTransId="{294B9BC3-B37D-9448-91EF-F1872BC36FF8}" sibTransId="{E4D30768-0022-174A-B106-B691D3C645FC}"/>
    <dgm:cxn modelId="{855EF2D4-D82B-7D40-981A-98B473305A5A}" srcId="{F0AD2E67-C79B-9E46-B970-2AE6568364EF}" destId="{A4C7B8D8-02F5-A54C-9BD8-7D65128378D6}" srcOrd="4" destOrd="0" parTransId="{21AC2075-5B2B-4947-90BE-E18536641718}" sibTransId="{360BA2AB-6EA1-7B43-B59A-16220A2A5E24}"/>
    <dgm:cxn modelId="{F7137CCB-4716-9E46-A6FD-D5716002F6E9}" type="presOf" srcId="{F0AD2E67-C79B-9E46-B970-2AE6568364EF}" destId="{953E32E0-2C3D-2C42-939F-0B67EA6B2ACF}" srcOrd="0" destOrd="0" presId="urn:microsoft.com/office/officeart/2005/8/layout/vList3#1"/>
    <dgm:cxn modelId="{412A11F8-F0D1-CD49-A1A2-0C92A77297AF}" type="presOf" srcId="{EC01C5D9-2B50-8047-8463-B211A754E550}" destId="{EC90178F-41FB-AE4F-9D43-DB4E2B62A769}" srcOrd="0" destOrd="0" presId="urn:microsoft.com/office/officeart/2005/8/layout/vList3#1"/>
    <dgm:cxn modelId="{B8F4EF19-94AF-C147-A093-89995F5C751C}" type="presOf" srcId="{B696D377-47B1-7A42-88A7-E3414A4E1024}" destId="{6A0210A8-2D65-9B4F-A92C-AB7465982662}" srcOrd="0" destOrd="0" presId="urn:microsoft.com/office/officeart/2005/8/layout/vList3#1"/>
    <dgm:cxn modelId="{3C99E89E-0B94-9144-A2A7-78BCFBF967EF}" srcId="{F0AD2E67-C79B-9E46-B970-2AE6568364EF}" destId="{63847200-FF9F-9344-9CF2-E3242B9C0CB8}" srcOrd="1" destOrd="0" parTransId="{8ADBE0F2-21D4-DE41-AF2A-35138BA00375}" sibTransId="{9962FA45-1488-E34A-96DE-A3BE88638DFC}"/>
    <dgm:cxn modelId="{0682810F-4F85-094F-9565-58E3E3A96F20}" type="presParOf" srcId="{953E32E0-2C3D-2C42-939F-0B67EA6B2ACF}" destId="{D0B808AB-4D7A-DB4B-B2B8-41451460FBE6}" srcOrd="0" destOrd="0" presId="urn:microsoft.com/office/officeart/2005/8/layout/vList3#1"/>
    <dgm:cxn modelId="{4EFEC871-A6D0-CA4E-8B55-7532E792DE50}" type="presParOf" srcId="{D0B808AB-4D7A-DB4B-B2B8-41451460FBE6}" destId="{7F375322-D60D-4442-B5B5-9F05EC90CFF6}" srcOrd="0" destOrd="0" presId="urn:microsoft.com/office/officeart/2005/8/layout/vList3#1"/>
    <dgm:cxn modelId="{F697536B-757F-144D-9B3A-5D8058682739}" type="presParOf" srcId="{D0B808AB-4D7A-DB4B-B2B8-41451460FBE6}" destId="{A351A578-CC18-2645-8599-76BFD289FCF5}" srcOrd="1" destOrd="0" presId="urn:microsoft.com/office/officeart/2005/8/layout/vList3#1"/>
    <dgm:cxn modelId="{E71AFCB3-8E74-CA49-B44D-A76693DA6C27}" type="presParOf" srcId="{953E32E0-2C3D-2C42-939F-0B67EA6B2ACF}" destId="{E77239B6-03AB-1545-AE3C-9666AAD11DB7}" srcOrd="1" destOrd="0" presId="urn:microsoft.com/office/officeart/2005/8/layout/vList3#1"/>
    <dgm:cxn modelId="{31981496-ACED-F641-B93A-A77DA38CFDD2}" type="presParOf" srcId="{953E32E0-2C3D-2C42-939F-0B67EA6B2ACF}" destId="{D77E14AA-F270-944C-85BC-AC71BD377999}" srcOrd="2" destOrd="0" presId="urn:microsoft.com/office/officeart/2005/8/layout/vList3#1"/>
    <dgm:cxn modelId="{0F52BB58-1824-994D-8611-884DEEDA4320}" type="presParOf" srcId="{D77E14AA-F270-944C-85BC-AC71BD377999}" destId="{E9BC62CD-D8E1-1B4F-84B5-EDB63D6AACDA}" srcOrd="0" destOrd="0" presId="urn:microsoft.com/office/officeart/2005/8/layout/vList3#1"/>
    <dgm:cxn modelId="{46B31A20-94AC-E047-A17A-703FF9EDB9F2}" type="presParOf" srcId="{D77E14AA-F270-944C-85BC-AC71BD377999}" destId="{9BAA7D7D-2FD2-2F4D-B9CA-1BCDCA8FC47A}" srcOrd="1" destOrd="0" presId="urn:microsoft.com/office/officeart/2005/8/layout/vList3#1"/>
    <dgm:cxn modelId="{65A00082-4278-FB43-9886-E5CA98A82A16}" type="presParOf" srcId="{953E32E0-2C3D-2C42-939F-0B67EA6B2ACF}" destId="{3662E7D9-64B5-474E-A16C-6AF3B25C7923}" srcOrd="3" destOrd="0" presId="urn:microsoft.com/office/officeart/2005/8/layout/vList3#1"/>
    <dgm:cxn modelId="{0BEF5F83-0E56-D341-AFC9-CE848B7A17DA}" type="presParOf" srcId="{953E32E0-2C3D-2C42-939F-0B67EA6B2ACF}" destId="{717F888F-61D6-B24B-A064-51401156B4B3}" srcOrd="4" destOrd="0" presId="urn:microsoft.com/office/officeart/2005/8/layout/vList3#1"/>
    <dgm:cxn modelId="{94D7CCE2-ED0D-5A49-B0E0-3152E0582B3C}" type="presParOf" srcId="{717F888F-61D6-B24B-A064-51401156B4B3}" destId="{543DF3B9-B08F-B045-9342-B09D6B9C59FB}" srcOrd="0" destOrd="0" presId="urn:microsoft.com/office/officeart/2005/8/layout/vList3#1"/>
    <dgm:cxn modelId="{3FCFD0CF-B835-EE49-8590-4581215A85B1}" type="presParOf" srcId="{717F888F-61D6-B24B-A064-51401156B4B3}" destId="{EC90178F-41FB-AE4F-9D43-DB4E2B62A769}" srcOrd="1" destOrd="0" presId="urn:microsoft.com/office/officeart/2005/8/layout/vList3#1"/>
    <dgm:cxn modelId="{5A8A88D4-3297-8F47-8EB6-DCD12A7FB205}" type="presParOf" srcId="{953E32E0-2C3D-2C42-939F-0B67EA6B2ACF}" destId="{554FA7A2-162E-BA4B-A354-A1FC8AE00A91}" srcOrd="5" destOrd="0" presId="urn:microsoft.com/office/officeart/2005/8/layout/vList3#1"/>
    <dgm:cxn modelId="{548155C8-8369-544C-9AD6-7D4A1DB2E185}" type="presParOf" srcId="{953E32E0-2C3D-2C42-939F-0B67EA6B2ACF}" destId="{8184B31A-23A8-044C-B389-EF9B133A949B}" srcOrd="6" destOrd="0" presId="urn:microsoft.com/office/officeart/2005/8/layout/vList3#1"/>
    <dgm:cxn modelId="{4A9AB67E-AED8-D846-80D2-BDBDF0FD8409}" type="presParOf" srcId="{8184B31A-23A8-044C-B389-EF9B133A949B}" destId="{A2F37EB0-2D82-5941-A74F-8B62C7FCDF61}" srcOrd="0" destOrd="0" presId="urn:microsoft.com/office/officeart/2005/8/layout/vList3#1"/>
    <dgm:cxn modelId="{E16E9E77-F2C4-2E40-B373-7D9BC00576DA}" type="presParOf" srcId="{8184B31A-23A8-044C-B389-EF9B133A949B}" destId="{B0B8A16B-7EA8-3E4E-AC40-EC99CDE3F0B5}" srcOrd="1" destOrd="0" presId="urn:microsoft.com/office/officeart/2005/8/layout/vList3#1"/>
    <dgm:cxn modelId="{990DD29C-630A-D04B-83EA-C9AE0E48B501}" type="presParOf" srcId="{953E32E0-2C3D-2C42-939F-0B67EA6B2ACF}" destId="{B090603D-9E41-D443-94B2-B8A7C348DA9F}" srcOrd="7" destOrd="0" presId="urn:microsoft.com/office/officeart/2005/8/layout/vList3#1"/>
    <dgm:cxn modelId="{0A6FB15E-4BC4-334B-B5B8-BADD70720979}" type="presParOf" srcId="{953E32E0-2C3D-2C42-939F-0B67EA6B2ACF}" destId="{747D80A3-78FA-234F-B1AF-C8193780B6EE}" srcOrd="8" destOrd="0" presId="urn:microsoft.com/office/officeart/2005/8/layout/vList3#1"/>
    <dgm:cxn modelId="{9CD29DA8-73C2-AB47-B82A-06717663E896}" type="presParOf" srcId="{747D80A3-78FA-234F-B1AF-C8193780B6EE}" destId="{DADEE6D1-76AF-A74E-9BBD-03DF39F525D6}" srcOrd="0" destOrd="0" presId="urn:microsoft.com/office/officeart/2005/8/layout/vList3#1"/>
    <dgm:cxn modelId="{B5C7A486-1F06-CB49-B422-210635A21A6E}" type="presParOf" srcId="{747D80A3-78FA-234F-B1AF-C8193780B6EE}" destId="{53807655-F3C6-D84C-851B-192257FFD14C}" srcOrd="1" destOrd="0" presId="urn:microsoft.com/office/officeart/2005/8/layout/vList3#1"/>
    <dgm:cxn modelId="{B8314EFC-1267-E540-8E9C-861105867C4F}" type="presParOf" srcId="{953E32E0-2C3D-2C42-939F-0B67EA6B2ACF}" destId="{F6AA019E-37FB-B545-B707-26E6B47D6829}" srcOrd="9" destOrd="0" presId="urn:microsoft.com/office/officeart/2005/8/layout/vList3#1"/>
    <dgm:cxn modelId="{08565797-B100-3F4C-BE91-FD4F6CA4512A}" type="presParOf" srcId="{953E32E0-2C3D-2C42-939F-0B67EA6B2ACF}" destId="{2176C9E3-4BB8-ED4B-8286-6D9CB696C3E7}" srcOrd="10" destOrd="0" presId="urn:microsoft.com/office/officeart/2005/8/layout/vList3#1"/>
    <dgm:cxn modelId="{6CD6D40E-E328-8149-8732-00B9CDD315C1}" type="presParOf" srcId="{2176C9E3-4BB8-ED4B-8286-6D9CB696C3E7}" destId="{6F0E477B-1209-9E4F-BFA3-8B950DA3F84E}" srcOrd="0" destOrd="0" presId="urn:microsoft.com/office/officeart/2005/8/layout/vList3#1"/>
    <dgm:cxn modelId="{C3A8B424-0B98-334D-81CB-0E37DDF24F22}" type="presParOf" srcId="{2176C9E3-4BB8-ED4B-8286-6D9CB696C3E7}" destId="{6A0210A8-2D65-9B4F-A92C-AB7465982662}" srcOrd="1" destOrd="0" presId="urn:microsoft.com/office/officeart/2005/8/layout/vList3#1"/>
    <dgm:cxn modelId="{4F86C07F-7A24-E942-A232-C2147A70DE93}" type="presParOf" srcId="{953E32E0-2C3D-2C42-939F-0B67EA6B2ACF}" destId="{60A36B0C-9FA3-9C47-9BC8-28A61CB13A80}" srcOrd="11" destOrd="0" presId="urn:microsoft.com/office/officeart/2005/8/layout/vList3#1"/>
    <dgm:cxn modelId="{2408CEB1-58BB-C64B-99F3-83FA0E25B635}" type="presParOf" srcId="{953E32E0-2C3D-2C42-939F-0B67EA6B2ACF}" destId="{794E1208-6FA3-7348-BAF6-CBDE979AC0B5}" srcOrd="12" destOrd="0" presId="urn:microsoft.com/office/officeart/2005/8/layout/vList3#1"/>
    <dgm:cxn modelId="{06156740-76EC-EF44-BCCD-F67D56B1045B}" type="presParOf" srcId="{794E1208-6FA3-7348-BAF6-CBDE979AC0B5}" destId="{116CE4C5-24C0-1649-AC07-91BB87FEE450}" srcOrd="0" destOrd="0" presId="urn:microsoft.com/office/officeart/2005/8/layout/vList3#1"/>
    <dgm:cxn modelId="{F70E4A23-48C8-9D42-A760-CBE359DFAE67}" type="presParOf" srcId="{794E1208-6FA3-7348-BAF6-CBDE979AC0B5}" destId="{C0CD02E4-8592-7B40-9166-49931398029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A578-CC18-2645-8599-76BFD289FCF5}">
      <dsp:nvSpPr>
        <dsp:cNvPr id="0" name=""/>
        <dsp:cNvSpPr/>
      </dsp:nvSpPr>
      <dsp:spPr>
        <a:xfrm rot="10800000">
          <a:off x="2696884" y="5034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Introduction to the Smart Player API </a:t>
          </a:r>
          <a:endParaRPr lang="en-US" sz="3600" kern="1200" dirty="0"/>
        </a:p>
      </dsp:txBody>
      <dsp:txXfrm rot="10800000">
        <a:off x="2892310" y="5034"/>
        <a:ext cx="9735737" cy="781705"/>
      </dsp:txXfrm>
    </dsp:sp>
    <dsp:sp modelId="{7F375322-D60D-4442-B5B5-9F05EC90CFF6}">
      <dsp:nvSpPr>
        <dsp:cNvPr id="0" name=""/>
        <dsp:cNvSpPr/>
      </dsp:nvSpPr>
      <dsp:spPr>
        <a:xfrm>
          <a:off x="2306031" y="5034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AA7D7D-2FD2-2F4D-B9CA-1BCDCA8FC47A}">
      <dsp:nvSpPr>
        <dsp:cNvPr id="0" name=""/>
        <dsp:cNvSpPr/>
      </dsp:nvSpPr>
      <dsp:spPr>
        <a:xfrm rot="10800000">
          <a:off x="2696884" y="1020085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Player Setup</a:t>
          </a:r>
          <a:endParaRPr lang="en-US" sz="3600" kern="1200" dirty="0"/>
        </a:p>
      </dsp:txBody>
      <dsp:txXfrm rot="10800000">
        <a:off x="2892310" y="1020085"/>
        <a:ext cx="9735737" cy="781705"/>
      </dsp:txXfrm>
    </dsp:sp>
    <dsp:sp modelId="{E9BC62CD-D8E1-1B4F-84B5-EDB63D6AACDA}">
      <dsp:nvSpPr>
        <dsp:cNvPr id="0" name=""/>
        <dsp:cNvSpPr/>
      </dsp:nvSpPr>
      <dsp:spPr>
        <a:xfrm>
          <a:off x="2306031" y="1020085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0178F-41FB-AE4F-9D43-DB4E2B62A769}">
      <dsp:nvSpPr>
        <dsp:cNvPr id="0" name=""/>
        <dsp:cNvSpPr/>
      </dsp:nvSpPr>
      <dsp:spPr>
        <a:xfrm rot="10800000">
          <a:off x="2696884" y="2035136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Method Calls and Data Objects</a:t>
          </a:r>
          <a:endParaRPr lang="en-US" sz="3600" kern="1200" dirty="0"/>
        </a:p>
      </dsp:txBody>
      <dsp:txXfrm rot="10800000">
        <a:off x="2892310" y="2035136"/>
        <a:ext cx="9735737" cy="781705"/>
      </dsp:txXfrm>
    </dsp:sp>
    <dsp:sp modelId="{543DF3B9-B08F-B045-9342-B09D6B9C59FB}">
      <dsp:nvSpPr>
        <dsp:cNvPr id="0" name=""/>
        <dsp:cNvSpPr/>
      </dsp:nvSpPr>
      <dsp:spPr>
        <a:xfrm>
          <a:off x="2306031" y="2035136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8A16B-7EA8-3E4E-AC40-EC99CDE3F0B5}">
      <dsp:nvSpPr>
        <dsp:cNvPr id="0" name=""/>
        <dsp:cNvSpPr/>
      </dsp:nvSpPr>
      <dsp:spPr>
        <a:xfrm rot="10800000">
          <a:off x="2696884" y="305018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Adding and Removing Event Listeners</a:t>
          </a:r>
          <a:endParaRPr lang="en-US" sz="3600" kern="1200" dirty="0"/>
        </a:p>
      </dsp:txBody>
      <dsp:txXfrm rot="10800000">
        <a:off x="2892310" y="3050187"/>
        <a:ext cx="9735737" cy="781705"/>
      </dsp:txXfrm>
    </dsp:sp>
    <dsp:sp modelId="{A2F37EB0-2D82-5941-A74F-8B62C7FCDF61}">
      <dsp:nvSpPr>
        <dsp:cNvPr id="0" name=""/>
        <dsp:cNvSpPr/>
      </dsp:nvSpPr>
      <dsp:spPr>
        <a:xfrm>
          <a:off x="2306031" y="305018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807655-F3C6-D84C-851B-192257FFD14C}">
      <dsp:nvSpPr>
        <dsp:cNvPr id="0" name=""/>
        <dsp:cNvSpPr/>
      </dsp:nvSpPr>
      <dsp:spPr>
        <a:xfrm rot="10800000">
          <a:off x="2696884" y="406523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Introduction to the Media API</a:t>
          </a:r>
          <a:endParaRPr lang="en-US" sz="3600" kern="1200" dirty="0"/>
        </a:p>
      </dsp:txBody>
      <dsp:txXfrm rot="10800000">
        <a:off x="2892310" y="4065237"/>
        <a:ext cx="9735737" cy="781705"/>
      </dsp:txXfrm>
    </dsp:sp>
    <dsp:sp modelId="{DADEE6D1-76AF-A74E-9BBD-03DF39F525D6}">
      <dsp:nvSpPr>
        <dsp:cNvPr id="0" name=""/>
        <dsp:cNvSpPr/>
      </dsp:nvSpPr>
      <dsp:spPr>
        <a:xfrm>
          <a:off x="2306031" y="406523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0210A8-2D65-9B4F-A92C-AB7465982662}">
      <dsp:nvSpPr>
        <dsp:cNvPr id="0" name=""/>
        <dsp:cNvSpPr/>
      </dsp:nvSpPr>
      <dsp:spPr>
        <a:xfrm rot="10800000">
          <a:off x="2696884" y="5080288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Read Calls</a:t>
          </a:r>
        </a:p>
      </dsp:txBody>
      <dsp:txXfrm rot="10800000">
        <a:off x="2892310" y="5080288"/>
        <a:ext cx="9735737" cy="781705"/>
      </dsp:txXfrm>
    </dsp:sp>
    <dsp:sp modelId="{6F0E477B-1209-9E4F-BFA3-8B950DA3F84E}">
      <dsp:nvSpPr>
        <dsp:cNvPr id="0" name=""/>
        <dsp:cNvSpPr/>
      </dsp:nvSpPr>
      <dsp:spPr>
        <a:xfrm>
          <a:off x="2306031" y="5080288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D02E4-8592-7B40-9166-499313980291}">
      <dsp:nvSpPr>
        <dsp:cNvPr id="0" name=""/>
        <dsp:cNvSpPr/>
      </dsp:nvSpPr>
      <dsp:spPr>
        <a:xfrm rot="10800000">
          <a:off x="2696884" y="6095339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Write Calls</a:t>
          </a:r>
        </a:p>
      </dsp:txBody>
      <dsp:txXfrm rot="10800000">
        <a:off x="2892310" y="6095339"/>
        <a:ext cx="9735737" cy="781705"/>
      </dsp:txXfrm>
    </dsp:sp>
    <dsp:sp modelId="{116CE4C5-24C0-1649-AC07-91BB87FEE450}">
      <dsp:nvSpPr>
        <dsp:cNvPr id="0" name=""/>
        <dsp:cNvSpPr/>
      </dsp:nvSpPr>
      <dsp:spPr>
        <a:xfrm>
          <a:off x="2306031" y="6095339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3" name="Rectangle 7"/>
          <p:cNvSpPr txBox="1">
            <a:spLocks noGrp="1" noChangeArrowheads="1"/>
          </p:cNvSpPr>
          <p:nvPr/>
        </p:nvSpPr>
        <p:spPr bwMode="auto">
          <a:xfrm>
            <a:off x="3886200" y="8686490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D7E27CCD-BC89-4434-983F-FBCA609A78E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19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>
                <a:ea typeface="ＭＳ Ｐゴシック"/>
              </a:rPr>
              <a:t>base URL</a:t>
            </a:r>
          </a:p>
          <a:p>
            <a:pPr>
              <a:buFontTx/>
              <a:buChar char="•"/>
            </a:pPr>
            <a:r>
              <a:rPr lang="en-US" smtClean="0">
                <a:ea typeface="ＭＳ Ｐゴシック"/>
              </a:rPr>
              <a:t>token</a:t>
            </a:r>
          </a:p>
          <a:p>
            <a:pPr>
              <a:buFontTx/>
              <a:buChar char="•"/>
            </a:pPr>
            <a:r>
              <a:rPr lang="en-US" smtClean="0">
                <a:ea typeface="ＭＳ Ｐゴシック"/>
              </a:rPr>
              <a:t>command</a:t>
            </a:r>
          </a:p>
          <a:p>
            <a:pPr>
              <a:buFontTx/>
              <a:buChar char="•"/>
            </a:pPr>
            <a:r>
              <a:rPr lang="en-US" smtClean="0">
                <a:ea typeface="ＭＳ Ｐゴシック"/>
              </a:rPr>
              <a:t>additional params</a:t>
            </a:r>
          </a:p>
          <a:p>
            <a:pPr>
              <a:buFontTx/>
              <a:buChar char="•"/>
            </a:pPr>
            <a:r>
              <a:rPr lang="en-US" smtClean="0">
                <a:ea typeface="ＭＳ Ｐゴシック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3" name="Rectangle 7"/>
          <p:cNvSpPr txBox="1">
            <a:spLocks noGrp="1" noChangeArrowheads="1"/>
          </p:cNvSpPr>
          <p:nvPr/>
        </p:nvSpPr>
        <p:spPr bwMode="auto">
          <a:xfrm>
            <a:off x="3886200" y="8686490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0CA4F3F-94BB-4D09-9981-49890CF0679E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24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11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12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Rectangle 7"/>
          <p:cNvSpPr txBox="1">
            <a:spLocks noGrp="1" noChangeArrowheads="1"/>
          </p:cNvSpPr>
          <p:nvPr/>
        </p:nvSpPr>
        <p:spPr bwMode="auto">
          <a:xfrm>
            <a:off x="3886200" y="8686490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D64CFFD9-00A4-4DBB-AC98-D59C95ED0AC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16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Rectangle 7"/>
          <p:cNvSpPr txBox="1">
            <a:spLocks noGrp="1" noChangeArrowheads="1"/>
          </p:cNvSpPr>
          <p:nvPr/>
        </p:nvSpPr>
        <p:spPr bwMode="auto">
          <a:xfrm>
            <a:off x="3886200" y="8686490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8D008D3-DFF7-4DA6-B221-F3B790C0F8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17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://support.brightcove.com/en/docs/media-api-referenc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ocs.brightcove.com/en/smart-player-api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Developing with the</a:t>
            </a:r>
            <a:r>
              <a:rPr lang="en-US" sz="5100" dirty="0" smtClean="0"/>
              <a:t> Video Cloud APIs</a:t>
            </a:r>
            <a:endParaRPr lang="en-US" sz="5100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677" y="5881947"/>
            <a:ext cx="837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Robert Crooks, Director of Learning Services (</a:t>
            </a:r>
            <a:r>
              <a:rPr lang="en-US" sz="2000" dirty="0" err="1" smtClean="0"/>
              <a:t>rcrooks@brightcove.com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1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 smtClean="0">
                <a:latin typeface="Source Code Pro"/>
                <a:cs typeface="Source Code Pro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smtClean="0">
                <a:latin typeface="Source Code Pro"/>
                <a:cs typeface="Source Code Pro"/>
              </a:rPr>
              <a:t>("</a:t>
            </a:r>
            <a:r>
              <a:rPr lang="en-US" dirty="0" err="1" smtClean="0">
                <a:latin typeface="Source Code Pro"/>
                <a:cs typeface="Source Code Pro"/>
              </a:rPr>
              <a:t>videoTitle</a:t>
            </a:r>
            <a:r>
              <a:rPr lang="en-US" dirty="0" smtClean="0">
                <a:latin typeface="Source Code Pro"/>
                <a:cs typeface="Source Code Pro"/>
              </a:rPr>
              <a:t>").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video.displayName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err="1">
                <a:latin typeface="Source Code Pro"/>
                <a:cs typeface="Source Code Pro"/>
              </a:rPr>
              <a:t>("displayName</a:t>
            </a:r>
            <a:r>
              <a:rPr lang="en-US" dirty="0">
                <a:latin typeface="Source Code Pro"/>
                <a:cs typeface="Source Code Pro"/>
              </a:rPr>
              <a:t>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 smtClean="0">
                <a:latin typeface="Source Code Pro"/>
                <a:cs typeface="Source Code Pro"/>
              </a:rPr>
              <a:t>(</a:t>
            </a:r>
            <a:r>
              <a:rPr lang="en-US" dirty="0" err="1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</a:t>
            </a:r>
            <a:r>
              <a:rPr lang="en-US" dirty="0" err="1" smtClean="0">
                <a:latin typeface="Source Code Pro"/>
                <a:cs typeface="Source Code Pro"/>
              </a:rPr>
              <a:t>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smtClean="0">
                <a:latin typeface="Source Code Pro"/>
                <a:cs typeface="Source Code Pro"/>
              </a:rPr>
              <a:t>("</a:t>
            </a:r>
            <a:r>
              <a:rPr lang="en-US" dirty="0" err="1" smtClean="0">
                <a:latin typeface="Source Code Pro"/>
                <a:cs typeface="Source Code Pro"/>
              </a:rPr>
              <a:t>displayName</a:t>
            </a:r>
            <a:r>
              <a:rPr lang="en-US" dirty="0" smtClean="0">
                <a:latin typeface="Source Code Pro"/>
                <a:cs typeface="Source Code Pro"/>
              </a:rPr>
              <a:t>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10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75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onTemplateReady</a:t>
            </a:r>
            <a:r>
              <a:rPr lang="en-US" dirty="0">
                <a:latin typeface="Source Code Pro"/>
                <a:cs typeface="Source Code Pro"/>
              </a:rPr>
              <a:t> 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function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smtClean="0">
                <a:latin typeface="Source Code Pro"/>
                <a:cs typeface="Source Code Pro"/>
              </a:rPr>
              <a:t>(“results”).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</a:t>
            </a:r>
            <a:r>
              <a:rPr lang="en-US" dirty="0">
                <a:latin typeface="Source Code Pro"/>
                <a:cs typeface="Source Code Pro"/>
              </a:rPr>
              <a:t>+ </a:t>
            </a:r>
            <a:r>
              <a:rPr lang="en-US" b="1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}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11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Remember: calls are asynchronous, so you must provide a callback function to handle returned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12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4169202" cy="1231163"/>
          </a:xfrm>
        </p:spPr>
        <p:txBody>
          <a:bodyPr/>
          <a:lstStyle/>
          <a:p>
            <a:r>
              <a:rPr lang="en-US" dirty="0" smtClean="0"/>
              <a:t>Adding and Removing 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2531301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onTemplateReady</a:t>
            </a:r>
            <a:r>
              <a:rPr lang="en-US" dirty="0">
                <a:latin typeface="Source Code Pro"/>
                <a:cs typeface="Source Code Pro"/>
              </a:rPr>
              <a:t> 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function(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videoName.innerHTML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dirty="0" err="1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err="1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mediaEvent.PROGRESS</a:t>
            </a:r>
            <a:r>
              <a:rPr lang="en-US" b="1" dirty="0">
                <a:latin typeface="Source Code Pro"/>
                <a:cs typeface="Source Code Pro"/>
              </a:rPr>
              <a:t>, </a:t>
            </a:r>
            <a:r>
              <a:rPr lang="en-US" b="1" dirty="0" err="1" smtClean="0"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err="1" smtClean="0">
                <a:latin typeface="Source Code Pro"/>
                <a:cs typeface="Source Code Pro"/>
              </a:rPr>
              <a:t>onProgress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: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if </a:t>
            </a:r>
            <a:r>
              <a:rPr lang="en-US" dirty="0">
                <a:latin typeface="Source Code Pro"/>
                <a:cs typeface="Source Code Pro"/>
              </a:rPr>
              <a:t>((</a:t>
            </a:r>
            <a:r>
              <a:rPr lang="en-US" b="1" dirty="0" err="1">
                <a:latin typeface="Source Code Pro"/>
                <a:cs typeface="Source Code Pro"/>
              </a:rPr>
              <a:t>evt.duration</a:t>
            </a:r>
            <a:r>
              <a:rPr lang="en-US" dirty="0">
                <a:latin typeface="Source Code Pro"/>
                <a:cs typeface="Source Code Pro"/>
              </a:rPr>
              <a:t> - </a:t>
            </a:r>
            <a:r>
              <a:rPr lang="en-US" b="1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) </a:t>
            </a:r>
            <a:r>
              <a:rPr lang="en-US" b="1" dirty="0">
                <a:latin typeface="Source Code Pro"/>
                <a:cs typeface="Source Code Pro"/>
              </a:rPr>
              <a:t>&gt;</a:t>
            </a:r>
            <a:r>
              <a:rPr lang="en-US" dirty="0">
                <a:latin typeface="Source Code Pro"/>
                <a:cs typeface="Source Code Pro"/>
              </a:rPr>
              <a:t> .1)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progressBar.innerHTML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"&amp;</a:t>
            </a:r>
            <a:r>
              <a:rPr lang="en-US" dirty="0" err="1">
                <a:latin typeface="Source Code Pro"/>
                <a:cs typeface="Source Code Pro"/>
              </a:rPr>
              <a:t>nbsp</a:t>
            </a:r>
            <a:r>
              <a:rPr lang="en-US" dirty="0">
                <a:latin typeface="Source Code Pro"/>
                <a:cs typeface="Source Code Pro"/>
              </a:rPr>
              <a:t>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b="1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mediaEvent.PROGRESS</a:t>
            </a:r>
            <a:r>
              <a:rPr lang="en-US" b="1" dirty="0">
                <a:latin typeface="Source Code Pro"/>
                <a:cs typeface="Source Code Pro"/>
              </a:rPr>
              <a:t>, </a:t>
            </a:r>
            <a:r>
              <a:rPr lang="en-US" b="1" dirty="0" err="1" smtClean="0"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progress.innerHTML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 Video complete";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Listeners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12501409" y="3941780"/>
            <a:ext cx="4139648" cy="2259516"/>
          </a:xfrm>
          <a:prstGeom prst="wedgeEllipseCallout">
            <a:avLst>
              <a:gd name="adj1" fmla="val -186093"/>
              <a:gd name="adj2" fmla="val 25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timing of progress events is unpredictable, so check on &lt; or &gt; rather than ===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NAMES FOR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Modules, events have public constant names – Media events example:</a:t>
            </a:r>
          </a:p>
          <a:p>
            <a:pPr lvl="1"/>
            <a:r>
              <a:rPr lang="en-US" dirty="0" smtClean="0"/>
              <a:t>BEGIN</a:t>
            </a:r>
          </a:p>
          <a:p>
            <a:pPr lvl="1"/>
            <a:r>
              <a:rPr lang="en-US" dirty="0" smtClean="0"/>
              <a:t>PLAY</a:t>
            </a:r>
          </a:p>
          <a:p>
            <a:pPr lvl="1"/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SEEK_NOTIFY</a:t>
            </a:r>
          </a:p>
          <a:p>
            <a:pPr lvl="1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14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3280511" cy="1231163"/>
          </a:xfrm>
        </p:spPr>
        <p:txBody>
          <a:bodyPr/>
          <a:lstStyle/>
          <a:p>
            <a:r>
              <a:rPr lang="en-US" dirty="0" smtClean="0"/>
              <a:t>Introduction to the </a:t>
            </a:r>
            <a:r>
              <a:rPr lang="en-US" dirty="0" smtClean="0"/>
              <a:t>Media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90038"/>
            <a:ext cx="866775" cy="5413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0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1C03B82-355C-49EE-A338-C8DEC5B4337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16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What is the Media API?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010775" y="2274358"/>
            <a:ext cx="15306014" cy="595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707" tIns="77354" rIns="154707" bIns="77354"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3383A"/>
                </a:solidFill>
              </a:rPr>
              <a:t>A REST-based API for accessing the content and metadata in your Brightcove account. </a:t>
            </a:r>
            <a:endParaRPr lang="en-US" dirty="0" smtClean="0">
              <a:solidFill>
                <a:srgbClr val="23383A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23383A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23383A"/>
                </a:solidFill>
              </a:rPr>
              <a:t>Divided </a:t>
            </a:r>
            <a:r>
              <a:rPr lang="en-US" dirty="0">
                <a:solidFill>
                  <a:srgbClr val="23383A"/>
                </a:solidFill>
              </a:rPr>
              <a:t>into a </a:t>
            </a:r>
            <a:r>
              <a:rPr lang="en-US" b="1" dirty="0">
                <a:solidFill>
                  <a:srgbClr val="23383A"/>
                </a:solidFill>
              </a:rPr>
              <a:t>READ</a:t>
            </a:r>
            <a:r>
              <a:rPr lang="en-US" dirty="0">
                <a:solidFill>
                  <a:srgbClr val="23383A"/>
                </a:solidFill>
              </a:rPr>
              <a:t> and </a:t>
            </a:r>
            <a:r>
              <a:rPr lang="en-US" b="1" dirty="0">
                <a:solidFill>
                  <a:srgbClr val="23383A"/>
                </a:solidFill>
              </a:rPr>
              <a:t>WRITE</a:t>
            </a:r>
            <a:r>
              <a:rPr lang="en-US" dirty="0">
                <a:solidFill>
                  <a:srgbClr val="23383A"/>
                </a:solidFill>
              </a:rPr>
              <a:t> API portion.</a:t>
            </a:r>
          </a:p>
          <a:p>
            <a:pPr indent="10744" algn="ctr">
              <a:lnSpc>
                <a:spcPct val="90000"/>
              </a:lnSpc>
            </a:pPr>
            <a:endParaRPr lang="en-US" dirty="0">
              <a:solidFill>
                <a:srgbClr val="23383A"/>
              </a:solidFill>
            </a:endParaRPr>
          </a:p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b="1" dirty="0">
                <a:cs typeface="ＭＳ Ｐゴシック"/>
              </a:rPr>
              <a:t>REST</a:t>
            </a:r>
            <a:r>
              <a:rPr lang="en-US" dirty="0">
                <a:cs typeface="ＭＳ Ｐゴシック"/>
              </a:rPr>
              <a:t> </a:t>
            </a:r>
            <a:r>
              <a:rPr lang="en-US" dirty="0">
                <a:cs typeface="ＭＳ Ｐゴシック"/>
              </a:rPr>
              <a:t>(Representational State Transfer):</a:t>
            </a: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dirty="0">
                <a:cs typeface="ＭＳ Ｐゴシック"/>
              </a:rPr>
              <a:t>a standard way of accessing data stored remotely over HTTP</a:t>
            </a: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dirty="0">
                <a:cs typeface="ＭＳ Ｐゴシック"/>
              </a:rPr>
              <a:t>a cousin of SOAP = technology that powers “web services.”</a:t>
            </a: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dirty="0" smtClean="0">
                <a:cs typeface="ＭＳ Ｐゴシック"/>
              </a:rPr>
              <a:t>all </a:t>
            </a:r>
            <a:r>
              <a:rPr lang="en-US" dirty="0">
                <a:cs typeface="ＭＳ Ｐゴシック"/>
              </a:rPr>
              <a:t>your code needs to understand is the format of the returned </a:t>
            </a:r>
            <a:r>
              <a:rPr lang="en-US" dirty="0" smtClean="0">
                <a:cs typeface="ＭＳ Ｐゴシック"/>
              </a:rPr>
              <a:t>data</a:t>
            </a:r>
          </a:p>
          <a:p>
            <a:pPr marL="1944161" lvl="2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dirty="0" smtClean="0">
                <a:cs typeface="ＭＳ Ｐゴシック"/>
              </a:rPr>
              <a:t>JSON out; JSON-RPC in</a:t>
            </a:r>
            <a:endParaRPr lang="en-US" dirty="0">
              <a:cs typeface="ＭＳ Ｐゴシック"/>
            </a:endParaRPr>
          </a:p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dirty="0">
                <a:cs typeface="ＭＳ Ｐゴシック"/>
              </a:rPr>
              <a:t>Example Call:</a:t>
            </a:r>
          </a:p>
          <a:p>
            <a:pPr marL="773537" lvl="1" indent="0">
              <a:spcBef>
                <a:spcPct val="15000"/>
              </a:spcBef>
              <a:spcAft>
                <a:spcPct val="5000"/>
              </a:spcAft>
            </a:pPr>
            <a:r>
              <a:rPr lang="en-US" dirty="0">
                <a:solidFill>
                  <a:schemeClr val="accent2"/>
                </a:solidFill>
                <a:cs typeface="ＭＳ Ｐゴシック"/>
                <a:hlinkClick r:id="rId5"/>
              </a:rPr>
              <a:t>http://api.brightcove.com/services/library?command</a:t>
            </a:r>
            <a:r>
              <a:rPr lang="en-US" dirty="0">
                <a:solidFill>
                  <a:schemeClr val="accent2"/>
                </a:solidFill>
                <a:cs typeface="ＭＳ Ｐゴシック"/>
                <a:hlinkClick r:id="rId5"/>
              </a:rPr>
              <a:t>=search_videos&amp;</a:t>
            </a:r>
            <a:r>
              <a:rPr lang="en-US" dirty="0">
                <a:solidFill>
                  <a:schemeClr val="accent2"/>
                </a:solidFill>
                <a:cs typeface="ＭＳ Ｐゴシック"/>
                <a:hlinkClick r:id="rId5"/>
              </a:rPr>
              <a:t>token</a:t>
            </a:r>
            <a:r>
              <a:rPr lang="en-US" dirty="0">
                <a:solidFill>
                  <a:schemeClr val="accent2"/>
                </a:solidFill>
                <a:cs typeface="ＭＳ Ｐゴシック"/>
                <a:hlinkClick r:id="rId5"/>
              </a:rPr>
              <a:t>=</a:t>
            </a:r>
            <a:r>
              <a:rPr lang="en-US" dirty="0">
                <a:hlinkClick r:id="rId5"/>
              </a:rPr>
              <a:t>WDGO_XdKqXUpy8fzD41MKA8kAhQRAmdux8cu8LNhRzAywCnuBpgV_A..</a:t>
            </a:r>
            <a:endParaRPr lang="en-US" dirty="0">
              <a:solidFill>
                <a:schemeClr val="accent2"/>
              </a:solidFill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18984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56022CC4-15AB-42A9-85C2-DA83C4CBB4CB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17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Media API &amp; 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Access to the API is protected with tokens that you pass as a parameter when making API calls</a:t>
            </a:r>
          </a:p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Tokens are generated for you by Brightcove and protected by you</a:t>
            </a:r>
          </a:p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CC3366"/>
                </a:solidFill>
                <a:cs typeface="ＭＳ Ｐゴシック"/>
              </a:rPr>
              <a:t>There is a </a:t>
            </a:r>
            <a:r>
              <a:rPr lang="en-US" sz="3000" b="1" dirty="0">
                <a:solidFill>
                  <a:srgbClr val="CC3366"/>
                </a:solidFill>
                <a:cs typeface="ＭＳ Ｐゴシック"/>
              </a:rPr>
              <a:t>serious </a:t>
            </a:r>
            <a:r>
              <a:rPr lang="en-US" sz="3000" dirty="0">
                <a:solidFill>
                  <a:srgbClr val="CC3366"/>
                </a:solidFill>
                <a:cs typeface="ＭＳ Ｐゴシック"/>
              </a:rPr>
              <a:t>risk in including tokens in client-side scripts or </a:t>
            </a:r>
            <a:r>
              <a:rPr lang="en-US" sz="3000" dirty="0" err="1">
                <a:solidFill>
                  <a:srgbClr val="CC3366"/>
                </a:solidFill>
                <a:cs typeface="ＭＳ Ｐゴシック"/>
              </a:rPr>
              <a:t>SWFs</a:t>
            </a:r>
            <a:r>
              <a:rPr lang="en-US" sz="3000" dirty="0">
                <a:solidFill>
                  <a:srgbClr val="CC3366"/>
                </a:solidFill>
                <a:cs typeface="ＭＳ Ｐゴシック"/>
              </a:rPr>
              <a:t>, </a:t>
            </a:r>
            <a:r>
              <a:rPr lang="en-US" sz="3000" b="1" dirty="0">
                <a:solidFill>
                  <a:srgbClr val="CC3366"/>
                </a:solidFill>
                <a:cs typeface="ＭＳ Ｐゴシック"/>
              </a:rPr>
              <a:t>especially </a:t>
            </a:r>
            <a:r>
              <a:rPr lang="en-US" sz="3000" dirty="0">
                <a:solidFill>
                  <a:srgbClr val="CC3366"/>
                </a:solidFill>
                <a:cs typeface="ＭＳ Ｐゴシック"/>
              </a:rPr>
              <a:t>WRITE tokens</a:t>
            </a:r>
            <a:endParaRPr lang="en-US" sz="3000" dirty="0">
              <a:solidFill>
                <a:srgbClr val="23383A"/>
              </a:solidFill>
              <a:cs typeface="ＭＳ Ｐゴシック"/>
            </a:endParaRPr>
          </a:p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There are separate tokens for READ and WRITE access, and two kinds of READ token</a:t>
            </a:r>
          </a:p>
          <a:p>
            <a:pPr marL="1171049" lvl="1" indent="-397512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This allows you to develop applications with </a:t>
            </a:r>
            <a:br>
              <a:rPr lang="en-US" sz="3000" dirty="0">
                <a:solidFill>
                  <a:srgbClr val="23383A"/>
                </a:solidFill>
                <a:cs typeface="ＭＳ Ｐゴシック"/>
              </a:rPr>
            </a:b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role-based access</a:t>
            </a:r>
          </a:p>
          <a:p>
            <a:pPr marL="1171049" lvl="1" indent="-397512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URL Read token returns a link to the video file; regular read token does not</a:t>
            </a:r>
          </a:p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Tokens generally end with one or more “.” (Be careful not to drop these when you copy/paste)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4980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Read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42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49414A7-B8BC-40CE-922A-230B26BD356B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19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Read API Data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Methods which perform queries on our servers, and return sets of data in DTOs (Data Transfer Objects)</a:t>
            </a:r>
          </a:p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D</a:t>
            </a: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ata is cached for performance (up to 20 minutes)</a:t>
            </a:r>
          </a:p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Calling the READ API</a:t>
            </a: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HTTP GET Request in REST Format</a:t>
            </a: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method-name and parameters in the URL</a:t>
            </a: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Must provide READ Token</a:t>
            </a:r>
          </a:p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Read API Parameters</a:t>
            </a: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All Read API Functions are defined in the online reference:</a:t>
            </a:r>
          </a:p>
          <a:p>
            <a:pPr marL="480775" indent="-480775" algn="ctr">
              <a:spcBef>
                <a:spcPct val="50000"/>
              </a:spcBef>
            </a:pPr>
            <a:r>
              <a:rPr lang="en-US" sz="3000" b="1" dirty="0">
                <a:cs typeface="ＭＳ Ｐゴシック"/>
                <a:hlinkClick r:id="rId5"/>
              </a:rPr>
              <a:t>http://support.brightcove.com/en/docs/media-api-reference</a:t>
            </a:r>
            <a:endParaRPr lang="en-US" sz="3000" b="1" dirty="0">
              <a:cs typeface="ＭＳ Ｐゴシック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519043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4909038"/>
              </p:ext>
            </p:extLst>
          </p:nvPr>
        </p:nvGraphicFramePr>
        <p:xfrm>
          <a:off x="331320" y="1749425"/>
          <a:ext cx="14934080" cy="688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search_videos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</a:t>
            </a:r>
            <a:r>
              <a:rPr lang="en-US" sz="3000" dirty="0"/>
              <a:t>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3000" dirty="0" smtClean="0"/>
              <a:t>Exceptions: </a:t>
            </a:r>
          </a:p>
          <a:p>
            <a:pPr lvl="2"/>
            <a:r>
              <a:rPr lang="en-US" sz="3000" dirty="0" smtClean="0"/>
              <a:t>you </a:t>
            </a:r>
            <a:r>
              <a:rPr lang="en-US" sz="3000" dirty="0"/>
              <a:t>can’t find videos by id with </a:t>
            </a:r>
            <a:r>
              <a:rPr lang="en-US" sz="3000" dirty="0" err="1"/>
              <a:t>search_videos</a:t>
            </a:r>
            <a:r>
              <a:rPr lang="en-US" sz="3000" dirty="0"/>
              <a:t> – need to use </a:t>
            </a:r>
            <a:r>
              <a:rPr lang="en-US" sz="3000" dirty="0" err="1"/>
              <a:t>find_video_by_id</a:t>
            </a:r>
            <a:r>
              <a:rPr lang="en-US" sz="3000" dirty="0"/>
              <a:t> or </a:t>
            </a:r>
            <a:r>
              <a:rPr lang="en-US" sz="3000" dirty="0" err="1" smtClean="0"/>
              <a:t>find_videos_by_ids</a:t>
            </a:r>
            <a:endParaRPr lang="en-US" sz="3000" dirty="0" smtClean="0"/>
          </a:p>
          <a:p>
            <a:pPr lvl="2"/>
            <a:r>
              <a:rPr lang="en-US" sz="3000" dirty="0" smtClean="0"/>
              <a:t>_unfiltered methods and </a:t>
            </a:r>
            <a:r>
              <a:rPr lang="en-US" sz="3000" dirty="0" err="1" smtClean="0"/>
              <a:t>find_modified_videos</a:t>
            </a:r>
            <a:r>
              <a:rPr lang="en-US" sz="3000" dirty="0" smtClean="0"/>
              <a:t> allow you to retrieve data for inactive, unscheduled, and deleted videos</a:t>
            </a:r>
            <a:endParaRPr lang="en-US" sz="3000" dirty="0"/>
          </a:p>
          <a:p>
            <a:r>
              <a:rPr lang="en-US" sz="3000" dirty="0" err="1"/>
              <a:t>search_videos</a:t>
            </a:r>
            <a:r>
              <a:rPr lang="en-US" sz="3000" dirty="0"/>
              <a:t> allows for the most complex searches and is the only method that can search custom field values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DF21DB-86EC-403F-8EDC-8DA5D8370DC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1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Constructing a Read API Request</a:t>
            </a:r>
          </a:p>
        </p:txBody>
      </p:sp>
      <p:sp>
        <p:nvSpPr>
          <p:cNvPr id="20480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/>
              <a:t>http://</a:t>
            </a:r>
            <a:r>
              <a:rPr lang="en-US" sz="3000" dirty="0" err="1"/>
              <a:t>api.brightcove.com</a:t>
            </a:r>
            <a:r>
              <a:rPr lang="en-US" sz="3000" dirty="0"/>
              <a:t>/services/library?</a:t>
            </a:r>
          </a:p>
          <a:p>
            <a:r>
              <a:rPr lang="en-US" sz="3000" dirty="0"/>
              <a:t>token=…</a:t>
            </a:r>
          </a:p>
          <a:p>
            <a:r>
              <a:rPr lang="en-US" sz="3000" dirty="0"/>
              <a:t>&amp;command=</a:t>
            </a:r>
            <a:r>
              <a:rPr lang="en-US" sz="3000" dirty="0" err="1"/>
              <a:t>search_videos</a:t>
            </a:r>
            <a:endParaRPr lang="en-US" sz="3000" dirty="0"/>
          </a:p>
          <a:p>
            <a:r>
              <a:rPr lang="en-US" sz="3000" dirty="0"/>
              <a:t>&amp;all=</a:t>
            </a:r>
            <a:r>
              <a:rPr lang="en-US" sz="3000" dirty="0" err="1"/>
              <a:t>sea&amp;any</a:t>
            </a:r>
            <a:r>
              <a:rPr lang="en-US" sz="3000" dirty="0"/>
              <a:t>=</a:t>
            </a:r>
            <a:r>
              <a:rPr lang="en-US" sz="3000" dirty="0" err="1"/>
              <a:t>tags:fish</a:t>
            </a:r>
            <a:r>
              <a:rPr lang="en-US" sz="3000" err="1"/>
              <a:t>&amp;</a:t>
            </a:r>
            <a:r>
              <a:rPr lang="en-US" sz="3000"/>
              <a:t>any=</a:t>
            </a:r>
            <a:r>
              <a:rPr lang="en-US" sz="3000" dirty="0" err="1"/>
              <a:t>bird&amp;none</a:t>
            </a:r>
            <a:r>
              <a:rPr lang="en-US" sz="3000" dirty="0"/>
              <a:t>=</a:t>
            </a:r>
            <a:r>
              <a:rPr lang="en-US" sz="3000" dirty="0" err="1"/>
              <a:t>videotopic:mammal</a:t>
            </a:r>
            <a:endParaRPr lang="en-US" sz="3000" dirty="0"/>
          </a:p>
          <a:p>
            <a:pPr lvl="1"/>
            <a:r>
              <a:rPr lang="en-US" sz="3000" dirty="0"/>
              <a:t>Note: if you don’t use </a:t>
            </a:r>
            <a:r>
              <a:rPr lang="en-US" sz="3000" dirty="0" err="1"/>
              <a:t>tags:term</a:t>
            </a:r>
            <a:r>
              <a:rPr lang="en-US" sz="3000" dirty="0"/>
              <a:t> or </a:t>
            </a:r>
            <a:r>
              <a:rPr lang="en-US" sz="3000" dirty="0" err="1"/>
              <a:t>customfieldname:term</a:t>
            </a:r>
            <a:r>
              <a:rPr lang="en-US" sz="3000" dirty="0"/>
              <a:t>, the </a:t>
            </a:r>
            <a:r>
              <a:rPr lang="en-US" sz="3000" b="1" dirty="0"/>
              <a:t>name and short description </a:t>
            </a:r>
            <a:r>
              <a:rPr lang="en-US" sz="3000" dirty="0"/>
              <a:t>will be searched</a:t>
            </a:r>
          </a:p>
          <a:p>
            <a:r>
              <a:rPr lang="en-US" sz="3000" dirty="0"/>
              <a:t>&amp;</a:t>
            </a:r>
            <a:r>
              <a:rPr lang="en-US" sz="3000" dirty="0" err="1"/>
              <a:t>video_fields</a:t>
            </a:r>
            <a:r>
              <a:rPr lang="en-US" sz="3000" dirty="0"/>
              <a:t>=</a:t>
            </a:r>
            <a:r>
              <a:rPr lang="en-US" sz="3000" dirty="0" err="1"/>
              <a:t>id,name,customFields&amp;page_size</a:t>
            </a:r>
            <a:r>
              <a:rPr lang="en-US" sz="3000" dirty="0"/>
              <a:t>=3&amp;get_item_count=true</a:t>
            </a:r>
          </a:p>
          <a:p>
            <a:r>
              <a:rPr lang="en-US" sz="3000" dirty="0">
                <a:hlinkClick r:id="rId3"/>
              </a:rPr>
              <a:t>http://api.brightcove.com/services/library?command=search_videos&amp;token</a:t>
            </a:r>
            <a:r>
              <a:rPr lang="en-US" sz="3000" dirty="0">
                <a:hlinkClick r:id="rId3"/>
              </a:rPr>
              <a:t>=DNoR</a:t>
            </a:r>
            <a:r>
              <a:rPr lang="en-US" sz="3000" dirty="0">
                <a:hlinkClick r:id="rId3"/>
              </a:rPr>
              <a:t>-SvA5yUqX2eE6KjgefOxRzQilw..&amp;callback=BCL.onSearchResponse&amp;any=</a:t>
            </a:r>
            <a:r>
              <a:rPr lang="en-US" sz="3000" dirty="0">
                <a:hlinkClick r:id="rId3"/>
              </a:rPr>
              <a:t>wildlife</a:t>
            </a:r>
            <a:endParaRPr lang="en-US" sz="3000" dirty="0"/>
          </a:p>
          <a:p>
            <a:r>
              <a:rPr lang="en-US" sz="3000" dirty="0"/>
              <a:t>parameter order does not matter</a:t>
            </a:r>
          </a:p>
        </p:txBody>
      </p:sp>
    </p:spTree>
    <p:extLst>
      <p:ext uri="{BB962C8B-B14F-4D97-AF65-F5344CB8AC3E}">
        <p14:creationId xmlns:p14="http://schemas.microsoft.com/office/powerpoint/2010/main" val="26342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Parsing the JSON response</a:t>
            </a:r>
          </a:p>
        </p:txBody>
      </p:sp>
      <p:sp>
        <p:nvSpPr>
          <p:cNvPr id="20889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client-side </a:t>
            </a:r>
            <a:r>
              <a:rPr lang="en-US" sz="3000" dirty="0" err="1"/>
              <a:t>Javascript</a:t>
            </a:r>
            <a:endParaRPr lang="en-US" sz="3000" dirty="0"/>
          </a:p>
          <a:p>
            <a:pPr lvl="1"/>
            <a:r>
              <a:rPr lang="en-US" sz="3000" dirty="0"/>
              <a:t>define a function that accepts a single parameter (the response object)</a:t>
            </a:r>
          </a:p>
          <a:p>
            <a:pPr lvl="1"/>
            <a:r>
              <a:rPr lang="en-US" sz="3000" dirty="0"/>
              <a:t>&amp;callback=</a:t>
            </a:r>
            <a:r>
              <a:rPr lang="en-US" sz="3000" dirty="0" err="1"/>
              <a:t>my_func</a:t>
            </a:r>
            <a:endParaRPr lang="en-US" sz="3000" dirty="0"/>
          </a:p>
          <a:p>
            <a:pPr lvl="1"/>
            <a:r>
              <a:rPr lang="en-US" sz="3000" dirty="0"/>
              <a:t>insert the API call into a script tag on the page, and the response will be passed to your callback function</a:t>
            </a:r>
          </a:p>
          <a:p>
            <a:pPr lvl="1"/>
            <a:r>
              <a:rPr lang="en-US" sz="3000" dirty="0">
                <a:hlinkClick r:id="rId3"/>
              </a:rPr>
              <a:t>http://support.brightcove.com/en/docs/media-api-getting-started-using-javascript</a:t>
            </a:r>
            <a:endParaRPr lang="en-US" sz="3000" dirty="0"/>
          </a:p>
          <a:p>
            <a:r>
              <a:rPr lang="en-US" sz="3000" dirty="0"/>
              <a:t>server-side</a:t>
            </a:r>
          </a:p>
          <a:p>
            <a:pPr lvl="1"/>
            <a:r>
              <a:rPr lang="en-US" sz="3000" dirty="0"/>
              <a:t>use a library or built-in function from your language to convert JSON strings to native </a:t>
            </a:r>
            <a:r>
              <a:rPr lang="en-US" sz="3000" dirty="0" smtClean="0"/>
              <a:t>objects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612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5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B63488A-C573-4BCE-B1FE-763F6BBC91F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24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23961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Write API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cs typeface="ＭＳ Ｐゴシック"/>
              </a:rPr>
              <a:t>Methods that create, update, or delete videos and playlists </a:t>
            </a:r>
            <a:endParaRPr lang="en-US" sz="3000" dirty="0">
              <a:solidFill>
                <a:srgbClr val="23383A"/>
              </a:solidFill>
              <a:cs typeface="ＭＳ Ｐゴシック"/>
            </a:endParaRPr>
          </a:p>
          <a:p>
            <a:pPr marL="480775" indent="-480775">
              <a:spcBef>
                <a:spcPct val="50000"/>
              </a:spcBef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Calling the WRITE API</a:t>
            </a: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HTTP POST Request</a:t>
            </a: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3000" dirty="0" err="1">
                <a:cs typeface="ＭＳ Ｐゴシック"/>
              </a:rPr>
              <a:t>application/x-www-form-urlencoded</a:t>
            </a:r>
            <a:r>
              <a:rPr lang="en-US" sz="3000" dirty="0">
                <a:cs typeface="ＭＳ Ｐゴシック"/>
              </a:rPr>
              <a:t> or multipart/form-data</a:t>
            </a:r>
            <a:endParaRPr lang="en-US" sz="3000" dirty="0">
              <a:solidFill>
                <a:srgbClr val="23383A"/>
              </a:solidFill>
              <a:cs typeface="ＭＳ Ｐゴシック"/>
            </a:endParaRP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method-name and parameters in the body as JSON-RPC</a:t>
            </a: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must provide WRITE Token</a:t>
            </a:r>
          </a:p>
          <a:p>
            <a:pPr marL="1171049" lvl="1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3000" dirty="0">
                <a:solidFill>
                  <a:srgbClr val="23383A"/>
                </a:solidFill>
                <a:cs typeface="ＭＳ Ｐゴシック"/>
              </a:rPr>
              <a:t>ISO-8859-1 for special characters</a:t>
            </a:r>
          </a:p>
          <a:p>
            <a:pPr marL="397512" indent="-39751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3000" i="1" dirty="0">
                <a:solidFill>
                  <a:srgbClr val="23383A"/>
                </a:solidFill>
                <a:cs typeface="ＭＳ Ｐゴシック"/>
              </a:rPr>
              <a:t>Write methods should not be made on the client-side except in exceptionally secure situations, as your Write Token will be exposed in the source </a:t>
            </a:r>
            <a:r>
              <a:rPr lang="en-US" sz="3000" i="1" dirty="0" smtClean="0">
                <a:solidFill>
                  <a:srgbClr val="23383A"/>
                </a:solidFill>
                <a:cs typeface="ＭＳ Ｐゴシック"/>
              </a:rPr>
              <a:t>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713359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Media API JSON-RPC Request</a:t>
            </a:r>
          </a:p>
        </p:txBody>
      </p:sp>
      <p:sp>
        <p:nvSpPr>
          <p:cNvPr id="24576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"method": "</a:t>
            </a:r>
            <a:r>
              <a:rPr lang="en-US" sz="3700" dirty="0" err="1">
                <a:latin typeface="Consolas"/>
                <a:cs typeface="Consolas"/>
              </a:rPr>
              <a:t>update_video</a:t>
            </a:r>
            <a:r>
              <a:rPr lang="en-US" sz="3700" dirty="0">
                <a:latin typeface="Consolas"/>
                <a:cs typeface="Consolas"/>
              </a:rPr>
              <a:t>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"</a:t>
            </a:r>
            <a:r>
              <a:rPr lang="en-US" sz="3700" dirty="0" err="1">
                <a:latin typeface="Consolas"/>
                <a:cs typeface="Consolas"/>
              </a:rPr>
              <a:t>params</a:t>
            </a:r>
            <a:r>
              <a:rPr lang="en-US" sz="3700" dirty="0">
                <a:latin typeface="Consolas"/>
                <a:cs typeface="Consolas"/>
              </a:rPr>
              <a:t>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66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JSON-RPC Response</a:t>
            </a:r>
          </a:p>
        </p:txBody>
      </p:sp>
      <p:sp>
        <p:nvSpPr>
          <p:cNvPr id="24985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700" dirty="0"/>
          </a:p>
          <a:p>
            <a:pPr>
              <a:lnSpc>
                <a:spcPct val="80000"/>
              </a:lnSpc>
            </a:pPr>
            <a:r>
              <a:rPr lang="en-US" sz="3700" dirty="0"/>
              <a:t>either “result” or “error” will be null</a:t>
            </a:r>
          </a:p>
        </p:txBody>
      </p:sp>
    </p:spTree>
    <p:extLst>
      <p:ext uri="{BB962C8B-B14F-4D97-AF65-F5344CB8AC3E}">
        <p14:creationId xmlns:p14="http://schemas.microsoft.com/office/powerpoint/2010/main" val="53635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Constructing a Write API Request</a:t>
            </a:r>
          </a:p>
        </p:txBody>
      </p:sp>
      <p:sp>
        <p:nvSpPr>
          <p:cNvPr id="25190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http://</a:t>
            </a:r>
            <a:r>
              <a:rPr lang="en-US" sz="3000" dirty="0" err="1"/>
              <a:t>api.brightcove.com</a:t>
            </a:r>
            <a:r>
              <a:rPr lang="en-US" sz="3000" dirty="0"/>
              <a:t>/services/post</a:t>
            </a:r>
          </a:p>
          <a:p>
            <a:r>
              <a:rPr lang="en-US" sz="3000" dirty="0"/>
              <a:t>{“method” : “</a:t>
            </a:r>
            <a:r>
              <a:rPr lang="en-US" sz="3000" dirty="0" err="1"/>
              <a:t>update_video</a:t>
            </a:r>
            <a:r>
              <a:rPr lang="en-US" sz="3000" dirty="0"/>
              <a:t>”,</a:t>
            </a:r>
          </a:p>
          <a:p>
            <a:r>
              <a:rPr lang="en-US" sz="3000" dirty="0"/>
              <a:t>“</a:t>
            </a:r>
            <a:r>
              <a:rPr lang="en-US" sz="3000" dirty="0" err="1"/>
              <a:t>params</a:t>
            </a:r>
            <a:r>
              <a:rPr lang="en-US" sz="3000" dirty="0"/>
              <a:t>” : {“token” : “…”, …}}</a:t>
            </a:r>
          </a:p>
          <a:p>
            <a:r>
              <a:rPr lang="en-US" sz="3000" dirty="0"/>
              <a:t>parameter order does not matter</a:t>
            </a:r>
          </a:p>
          <a:p>
            <a:r>
              <a:rPr lang="en-US" sz="3000" dirty="0"/>
              <a:t>most methods use application/x-www-form-</a:t>
            </a:r>
            <a:r>
              <a:rPr lang="en-US" sz="3000" dirty="0" err="1"/>
              <a:t>urlencoded</a:t>
            </a:r>
            <a:r>
              <a:rPr lang="en-US" sz="3000" dirty="0"/>
              <a:t>, with “</a:t>
            </a:r>
            <a:r>
              <a:rPr lang="en-US" sz="3000" dirty="0" err="1"/>
              <a:t>json</a:t>
            </a:r>
            <a:r>
              <a:rPr lang="en-US" sz="3000" dirty="0"/>
              <a:t>” as the name of the JSON-RPC data</a:t>
            </a:r>
          </a:p>
        </p:txBody>
      </p:sp>
    </p:spTree>
    <p:extLst>
      <p:ext uri="{BB962C8B-B14F-4D97-AF65-F5344CB8AC3E}">
        <p14:creationId xmlns:p14="http://schemas.microsoft.com/office/powerpoint/2010/main" val="14815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400" dirty="0"/>
              <a:t>Constructing a Write API Request with Upload</a:t>
            </a:r>
          </a:p>
        </p:txBody>
      </p:sp>
      <p:sp>
        <p:nvSpPr>
          <p:cNvPr id="25395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upload methods (</a:t>
            </a:r>
            <a:r>
              <a:rPr lang="en-US" sz="3000" dirty="0" err="1"/>
              <a:t>create_video</a:t>
            </a:r>
            <a:r>
              <a:rPr lang="en-US" sz="3000" dirty="0"/>
              <a:t>, </a:t>
            </a:r>
            <a:r>
              <a:rPr lang="en-US" sz="3000" dirty="0" err="1"/>
              <a:t>add_image</a:t>
            </a:r>
            <a:r>
              <a:rPr lang="en-US" sz="3000" dirty="0"/>
              <a:t>) use multipart/form-data POST</a:t>
            </a:r>
          </a:p>
          <a:p>
            <a:r>
              <a:rPr lang="en-US" sz="3000" dirty="0"/>
              <a:t>JSON-RPC must come first</a:t>
            </a:r>
          </a:p>
          <a:p>
            <a:r>
              <a:rPr lang="en-US" sz="3000" dirty="0"/>
              <a:t>followed by a File part</a:t>
            </a:r>
          </a:p>
        </p:txBody>
      </p:sp>
    </p:spTree>
    <p:extLst>
      <p:ext uri="{BB962C8B-B14F-4D97-AF65-F5344CB8AC3E}">
        <p14:creationId xmlns:p14="http://schemas.microsoft.com/office/powerpoint/2010/main" val="60638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3280511" cy="1231163"/>
          </a:xfrm>
        </p:spPr>
        <p:txBody>
          <a:bodyPr/>
          <a:lstStyle/>
          <a:p>
            <a:r>
              <a:rPr lang="en-US" dirty="0" smtClean="0"/>
              <a:t>Introduction to the 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90038"/>
            <a:ext cx="866775" cy="5413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docs.brightcove.com</a:t>
            </a:r>
            <a:r>
              <a:rPr lang="en-US" dirty="0">
                <a:hlinkClick r:id="rId3"/>
              </a:rPr>
              <a:t>/en/smart-player-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Player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23383A"/>
                </a:solidFill>
              </a:rPr>
              <a:t>In Brightcove Studio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Get the </a:t>
            </a:r>
            <a:r>
              <a:rPr lang="en-US" sz="3000" b="1" dirty="0">
                <a:solidFill>
                  <a:srgbClr val="23383A"/>
                </a:solidFill>
              </a:rPr>
              <a:t>JavaScript </a:t>
            </a:r>
            <a:r>
              <a:rPr lang="en-US" sz="3000" dirty="0">
                <a:solidFill>
                  <a:srgbClr val="23383A"/>
                </a:solidFill>
              </a:rPr>
              <a:t>publishing code</a:t>
            </a:r>
            <a:endParaRPr lang="en-US" sz="30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Specify the </a:t>
            </a:r>
            <a:r>
              <a:rPr lang="en-US" sz="3000" dirty="0" err="1" smtClean="0">
                <a:solidFill>
                  <a:schemeClr val="tx1"/>
                </a:solidFill>
              </a:rPr>
              <a:t>TemplateReady</a:t>
            </a:r>
            <a:r>
              <a:rPr lang="en-US" sz="3000" dirty="0" smtClean="0">
                <a:solidFill>
                  <a:schemeClr val="tx1"/>
                </a:solidFill>
              </a:rPr>
              <a:t> event handler</a:t>
            </a: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</a:t>
            </a:r>
            <a:r>
              <a:rPr lang="en-US" sz="3000" dirty="0">
                <a:solidFill>
                  <a:schemeClr val="tx1"/>
                </a:solidFill>
              </a:rPr>
              <a:t>JavaScript: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 smtClean="0">
                <a:solidFill>
                  <a:schemeClr val="tx1"/>
                </a:solidFill>
              </a:rPr>
              <a:t>Set </a:t>
            </a:r>
            <a:r>
              <a:rPr lang="en-US" sz="3000" dirty="0">
                <a:solidFill>
                  <a:schemeClr val="tx1"/>
                </a:solidFill>
              </a:rPr>
              <a:t>up </a:t>
            </a:r>
            <a:r>
              <a:rPr lang="en-US" sz="3000" dirty="0" smtClean="0">
                <a:solidFill>
                  <a:schemeClr val="tx1"/>
                </a:solidFill>
              </a:rPr>
              <a:t>onTemplateReady(</a:t>
            </a:r>
            <a:r>
              <a:rPr lang="en-US" sz="3000" dirty="0">
                <a:solidFill>
                  <a:schemeClr val="tx1"/>
                </a:solidFill>
              </a:rPr>
              <a:t>) handler</a:t>
            </a: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Get references to API modules and components</a:t>
            </a: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Set up handlers for events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7585" y="8224195"/>
            <a:ext cx="16027996" cy="894883"/>
          </a:xfrm>
          <a:prstGeom prst="rect">
            <a:avLst/>
          </a:prstGeom>
          <a:noFill/>
        </p:spPr>
        <p:txBody>
          <a:bodyPr wrap="square" lIns="154707" tIns="77354" rIns="154707" bIns="77354" rtlCol="0">
            <a:spAutoFit/>
          </a:bodyPr>
          <a:lstStyle/>
          <a:p>
            <a:r>
              <a:rPr lang="en-US" sz="2400" i="1" dirty="0"/>
              <a:t>Best Practice: create a namespace for variables to avoid name conflicts with other </a:t>
            </a:r>
            <a:r>
              <a:rPr lang="en-US" sz="2400" i="1" dirty="0" smtClean="0"/>
              <a:t>scripts– </a:t>
            </a:r>
            <a:r>
              <a:rPr lang="en-US" sz="2400" i="1" dirty="0"/>
              <a:t>in the sample code, we’ll use a </a:t>
            </a:r>
            <a:r>
              <a:rPr lang="en-US" sz="2400" b="1" i="1" dirty="0"/>
              <a:t>BCL</a:t>
            </a:r>
            <a:r>
              <a:rPr lang="en-US" sz="2400" i="1" dirty="0" smtClean="0"/>
              <a:t> namespace </a:t>
            </a:r>
            <a:r>
              <a:rPr lang="en-US" sz="2400" i="1" dirty="0"/>
              <a:t>by creating a global object</a:t>
            </a:r>
            <a:r>
              <a:rPr lang="en-US" sz="2400" i="1" dirty="0" smtClean="0"/>
              <a:t> and </a:t>
            </a:r>
            <a:r>
              <a:rPr lang="en-US" sz="2400" i="1" dirty="0"/>
              <a:t>storing all “global” </a:t>
            </a:r>
            <a:r>
              <a:rPr lang="en-US" sz="2400" i="1" dirty="0" err="1"/>
              <a:t>vars</a:t>
            </a:r>
            <a:r>
              <a:rPr lang="en-US" sz="2400" i="1" dirty="0"/>
              <a:t> as properties of that object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292409"/>
            <a:ext cx="6311078" cy="149818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5198269" y="3041503"/>
            <a:ext cx="4909477" cy="20758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26455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</a:t>
            </a:r>
            <a:r>
              <a:rPr lang="en-US" dirty="0" err="1" smtClean="0"/>
              <a:t>params</a:t>
            </a:r>
            <a:endParaRPr lang="en-US" dirty="0" smtClean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27885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&lt;script language="JavaScript" type="text/</a:t>
            </a:r>
            <a:r>
              <a:rPr lang="en-US" sz="3200" dirty="0" err="1" smtClean="0">
                <a:latin typeface="Consolas"/>
                <a:cs typeface="Consolas"/>
              </a:rPr>
              <a:t>javascript</a:t>
            </a:r>
            <a:r>
              <a:rPr lang="en-US" sz="3200" dirty="0" smtClean="0">
                <a:latin typeface="Consolas"/>
                <a:cs typeface="Consolas"/>
              </a:rPr>
              <a:t>" </a:t>
            </a:r>
            <a:r>
              <a:rPr lang="en-US" sz="3200" dirty="0" err="1" smtClean="0">
                <a:latin typeface="Consolas"/>
                <a:cs typeface="Consolas"/>
              </a:rPr>
              <a:t>src</a:t>
            </a:r>
            <a:r>
              <a:rPr lang="en-US" sz="3200" dirty="0" smtClean="0">
                <a:latin typeface="Consolas"/>
                <a:cs typeface="Consolas"/>
              </a:rPr>
              <a:t>="http://</a:t>
            </a:r>
            <a:r>
              <a:rPr lang="en-US" sz="3200" dirty="0" err="1" smtClean="0">
                <a:latin typeface="Consolas"/>
                <a:cs typeface="Consolas"/>
              </a:rPr>
              <a:t>admin.brightcove.com/js/BrightcoveExperiences.js</a:t>
            </a:r>
            <a:r>
              <a:rPr lang="en-US" sz="3200" dirty="0" smtClean="0">
                <a:latin typeface="Consolas"/>
                <a:cs typeface="Consolas"/>
              </a:rPr>
              <a:t>"&gt;&lt;/script&gt;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&lt;object id="</a:t>
            </a:r>
            <a:r>
              <a:rPr lang="en-US" sz="3200" dirty="0" err="1" smtClean="0">
                <a:solidFill>
                  <a:schemeClr val="accent3"/>
                </a:solidFill>
                <a:latin typeface="Consolas"/>
                <a:cs typeface="Consolas"/>
              </a:rPr>
              <a:t>myExperience</a:t>
            </a:r>
            <a:r>
              <a:rPr lang="en-US" sz="3200" dirty="0" smtClean="0">
                <a:latin typeface="Consolas"/>
                <a:cs typeface="Consolas"/>
              </a:rPr>
              <a:t>" class="</a:t>
            </a:r>
            <a:r>
              <a:rPr lang="en-US" sz="3200" dirty="0" err="1" smtClean="0">
                <a:latin typeface="Consolas"/>
                <a:cs typeface="Consolas"/>
              </a:rPr>
              <a:t>BrightcoveExperience</a:t>
            </a:r>
            <a:r>
              <a:rPr lang="en-US" sz="3200" dirty="0" smtClean="0">
                <a:latin typeface="Consolas"/>
                <a:cs typeface="Consolas"/>
              </a:rPr>
              <a:t>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  &lt;</a:t>
            </a:r>
            <a:r>
              <a:rPr lang="en-US" sz="3200" dirty="0" err="1" smtClean="0">
                <a:latin typeface="Consolas"/>
                <a:cs typeface="Consolas"/>
              </a:rPr>
              <a:t>param</a:t>
            </a:r>
            <a:r>
              <a:rPr lang="en-US" sz="3200" dirty="0" smtClean="0">
                <a:latin typeface="Consolas"/>
                <a:cs typeface="Consolas"/>
              </a:rPr>
              <a:t> name="</a:t>
            </a:r>
            <a:r>
              <a:rPr lang="en-US" sz="3200" dirty="0" err="1" smtClean="0">
                <a:latin typeface="Consolas"/>
                <a:cs typeface="Consolas"/>
              </a:rPr>
              <a:t>bgcolor</a:t>
            </a:r>
            <a:r>
              <a:rPr lang="en-US" sz="3200" dirty="0" smtClean="0">
                <a:latin typeface="Consolas"/>
                <a:cs typeface="Consolas"/>
              </a:rPr>
              <a:t>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  &lt;</a:t>
            </a:r>
            <a:r>
              <a:rPr lang="en-US" sz="3200" dirty="0" err="1" smtClean="0">
                <a:latin typeface="Consolas"/>
                <a:cs typeface="Consolas"/>
              </a:rPr>
              <a:t>param</a:t>
            </a:r>
            <a:r>
              <a:rPr lang="en-US" sz="3200" dirty="0" smtClean="0">
                <a:latin typeface="Consolas"/>
                <a:cs typeface="Consolas"/>
              </a:rPr>
              <a:t>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  &lt;</a:t>
            </a:r>
            <a:r>
              <a:rPr lang="en-US" sz="3200" dirty="0" err="1" smtClean="0">
                <a:latin typeface="Consolas"/>
                <a:cs typeface="Consolas"/>
              </a:rPr>
              <a:t>param</a:t>
            </a:r>
            <a:r>
              <a:rPr lang="en-US" sz="3200" dirty="0" smtClean="0">
                <a:latin typeface="Consolas"/>
                <a:cs typeface="Consolas"/>
              </a:rPr>
              <a:t>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  &lt;</a:t>
            </a:r>
            <a:r>
              <a:rPr lang="en-US" sz="3200" dirty="0" err="1" smtClean="0">
                <a:latin typeface="Consolas"/>
                <a:cs typeface="Consolas"/>
              </a:rPr>
              <a:t>param</a:t>
            </a:r>
            <a:r>
              <a:rPr lang="en-US" sz="3200" dirty="0" smtClean="0">
                <a:latin typeface="Consolas"/>
                <a:cs typeface="Consolas"/>
              </a:rPr>
              <a:t> name="</a:t>
            </a:r>
            <a:r>
              <a:rPr lang="en-US" sz="3200" dirty="0" err="1" smtClean="0">
                <a:latin typeface="Consolas"/>
                <a:cs typeface="Consolas"/>
              </a:rPr>
              <a:t>playerID</a:t>
            </a:r>
            <a:r>
              <a:rPr lang="en-US" sz="3200" dirty="0" smtClean="0">
                <a:latin typeface="Consolas"/>
                <a:cs typeface="Consolas"/>
              </a:rPr>
              <a:t>" value="1146049103001"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  &lt;</a:t>
            </a:r>
            <a:r>
              <a:rPr lang="en-US" sz="3200" dirty="0" err="1" smtClean="0">
                <a:latin typeface="Consolas"/>
                <a:cs typeface="Consolas"/>
              </a:rPr>
              <a:t>param</a:t>
            </a:r>
            <a:r>
              <a:rPr lang="en-US" sz="3200" dirty="0" smtClean="0">
                <a:latin typeface="Consolas"/>
                <a:cs typeface="Consolas"/>
              </a:rPr>
              <a:t> name="</a:t>
            </a:r>
            <a:r>
              <a:rPr lang="en-US" sz="3200" dirty="0" err="1" smtClean="0">
                <a:latin typeface="Consolas"/>
                <a:cs typeface="Consolas"/>
              </a:rPr>
              <a:t>playerKey</a:t>
            </a:r>
            <a:r>
              <a:rPr lang="en-US" sz="3200" dirty="0" smtClean="0">
                <a:latin typeface="Consolas"/>
                <a:cs typeface="Consolas"/>
              </a:rPr>
              <a:t>" value="AQ~~,AAAA1oy1bvE~,ALl2ezBj3WEd1K9zn5lA_OOffNUFbVae"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  &lt;</a:t>
            </a:r>
            <a:r>
              <a:rPr lang="en-US" sz="3200" dirty="0" err="1" smtClean="0">
                <a:latin typeface="Consolas"/>
                <a:cs typeface="Consolas"/>
              </a:rPr>
              <a:t>param</a:t>
            </a:r>
            <a:r>
              <a:rPr lang="en-US" sz="3200" dirty="0" smtClean="0">
                <a:latin typeface="Consolas"/>
                <a:cs typeface="Consolas"/>
              </a:rPr>
              <a:t> name="</a:t>
            </a:r>
            <a:r>
              <a:rPr lang="en-US" sz="3200" dirty="0" err="1" smtClean="0">
                <a:latin typeface="Consolas"/>
                <a:cs typeface="Consolas"/>
              </a:rPr>
              <a:t>isVid</a:t>
            </a:r>
            <a:r>
              <a:rPr lang="en-US" sz="3200" dirty="0" smtClean="0">
                <a:latin typeface="Consolas"/>
                <a:cs typeface="Consolas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  &lt;</a:t>
            </a:r>
            <a:r>
              <a:rPr lang="en-US" sz="3200" dirty="0" err="1" smtClean="0">
                <a:latin typeface="Consolas"/>
                <a:cs typeface="Consolas"/>
              </a:rPr>
              <a:t>param</a:t>
            </a:r>
            <a:r>
              <a:rPr lang="en-US" sz="3200" dirty="0" smtClean="0">
                <a:latin typeface="Consolas"/>
                <a:cs typeface="Consolas"/>
              </a:rPr>
              <a:t> name="</a:t>
            </a:r>
            <a:r>
              <a:rPr lang="en-US" sz="3200" dirty="0" err="1" smtClean="0">
                <a:latin typeface="Consolas"/>
                <a:cs typeface="Consolas"/>
              </a:rPr>
              <a:t>isUI</a:t>
            </a:r>
            <a:r>
              <a:rPr lang="en-US" sz="3200" dirty="0" smtClean="0">
                <a:latin typeface="Consolas"/>
                <a:cs typeface="Consolas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  &lt;</a:t>
            </a:r>
            <a:r>
              <a:rPr lang="en-US" sz="3200" dirty="0" err="1" smtClean="0">
                <a:latin typeface="Consolas"/>
                <a:cs typeface="Consolas"/>
              </a:rPr>
              <a:t>param</a:t>
            </a:r>
            <a:r>
              <a:rPr lang="en-US" sz="3200" dirty="0" smtClean="0">
                <a:latin typeface="Consolas"/>
                <a:cs typeface="Consolas"/>
              </a:rPr>
              <a:t> name="</a:t>
            </a:r>
            <a:r>
              <a:rPr lang="en-US" sz="3200" dirty="0" err="1" smtClean="0">
                <a:latin typeface="Consolas"/>
                <a:cs typeface="Consolas"/>
              </a:rPr>
              <a:t>dynamicStreaming</a:t>
            </a:r>
            <a:r>
              <a:rPr lang="en-US" sz="3200" dirty="0" smtClean="0">
                <a:latin typeface="Consolas"/>
                <a:cs typeface="Consolas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  &lt;</a:t>
            </a:r>
            <a:r>
              <a:rPr lang="en-US" sz="3200" dirty="0" err="1" smtClean="0">
                <a:latin typeface="Consolas"/>
                <a:cs typeface="Consolas"/>
              </a:rPr>
              <a:t>param</a:t>
            </a:r>
            <a:r>
              <a:rPr lang="en-US" sz="3200" dirty="0" smtClean="0">
                <a:latin typeface="Consolas"/>
                <a:cs typeface="Consolas"/>
              </a:rPr>
              <a:t> name="@</a:t>
            </a:r>
            <a:r>
              <a:rPr lang="en-US" sz="3200" dirty="0" err="1" smtClean="0">
                <a:latin typeface="Consolas"/>
                <a:cs typeface="Consolas"/>
              </a:rPr>
              <a:t>videoPlayer</a:t>
            </a:r>
            <a:r>
              <a:rPr lang="en-US" sz="3200" dirty="0" smtClean="0">
                <a:latin typeface="Consolas"/>
                <a:cs typeface="Consolas"/>
              </a:rPr>
              <a:t>" value="928121847001"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  </a:t>
            </a:r>
            <a:r>
              <a:rPr lang="en-US" sz="3200" dirty="0" smtClean="0">
                <a:solidFill>
                  <a:schemeClr val="accent3"/>
                </a:solidFill>
                <a:latin typeface="Consolas"/>
                <a:cs typeface="Consolas"/>
              </a:rPr>
              <a:t>&lt;</a:t>
            </a:r>
            <a:r>
              <a:rPr lang="en-US" sz="3200" dirty="0" err="1" smtClean="0">
                <a:solidFill>
                  <a:schemeClr val="accent3"/>
                </a:solidFill>
                <a:latin typeface="Consolas"/>
                <a:cs typeface="Consolas"/>
              </a:rPr>
              <a:t>param</a:t>
            </a:r>
            <a:r>
              <a:rPr lang="en-US" sz="3200" dirty="0" smtClean="0">
                <a:solidFill>
                  <a:schemeClr val="accent3"/>
                </a:solidFill>
                <a:latin typeface="Consolas"/>
                <a:cs typeface="Consolas"/>
              </a:rPr>
              <a:t> name="</a:t>
            </a:r>
            <a:r>
              <a:rPr lang="en-US" sz="3200" dirty="0" err="1" smtClean="0">
                <a:solidFill>
                  <a:schemeClr val="accent3"/>
                </a:solidFill>
                <a:latin typeface="Consolas"/>
                <a:cs typeface="Consolas"/>
              </a:rPr>
              <a:t>includeAPI</a:t>
            </a:r>
            <a:r>
              <a:rPr lang="en-US" sz="3200" dirty="0" smtClean="0">
                <a:solidFill>
                  <a:schemeClr val="accent3"/>
                </a:solidFill>
                <a:latin typeface="Consolas"/>
                <a:cs typeface="Consolas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>
                <a:solidFill>
                  <a:schemeClr val="accent3"/>
                </a:solidFill>
                <a:latin typeface="Consolas"/>
                <a:cs typeface="Consolas"/>
              </a:rPr>
              <a:t>	&lt;</a:t>
            </a:r>
            <a:r>
              <a:rPr lang="en-US" sz="3200" dirty="0" err="1">
                <a:solidFill>
                  <a:schemeClr val="accent3"/>
                </a:solidFill>
                <a:latin typeface="Consolas"/>
                <a:cs typeface="Consolas"/>
              </a:rPr>
              <a:t>param</a:t>
            </a:r>
            <a:r>
              <a:rPr lang="en-US" sz="3200" dirty="0">
                <a:solidFill>
                  <a:schemeClr val="accent3"/>
                </a:solidFill>
                <a:latin typeface="Consolas"/>
                <a:cs typeface="Consolas"/>
              </a:rPr>
              <a:t> name="</a:t>
            </a:r>
            <a:r>
              <a:rPr lang="en-US" sz="3200" dirty="0" err="1">
                <a:solidFill>
                  <a:schemeClr val="accent3"/>
                </a:solidFill>
                <a:latin typeface="Consolas"/>
                <a:cs typeface="Consolas"/>
              </a:rPr>
              <a:t>templateLoadHandler</a:t>
            </a:r>
            <a:r>
              <a:rPr lang="en-US" sz="3200" dirty="0">
                <a:solidFill>
                  <a:schemeClr val="accent3"/>
                </a:solidFill>
                <a:latin typeface="Consolas"/>
                <a:cs typeface="Consolas"/>
              </a:rPr>
              <a:t>" value="</a:t>
            </a:r>
            <a:r>
              <a:rPr lang="en-US" sz="3200" dirty="0" err="1">
                <a:solidFill>
                  <a:schemeClr val="accent3"/>
                </a:solidFill>
                <a:latin typeface="Consolas"/>
                <a:cs typeface="Consolas"/>
              </a:rPr>
              <a:t>onTemplateLoad</a:t>
            </a:r>
            <a:r>
              <a:rPr lang="en-US" sz="3200" dirty="0">
                <a:solidFill>
                  <a:schemeClr val="accent3"/>
                </a:solidFill>
                <a:latin typeface="Consolas"/>
                <a:cs typeface="Consolas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solidFill>
                  <a:schemeClr val="accent3"/>
                </a:solidFill>
                <a:latin typeface="Consolas"/>
                <a:cs typeface="Consolas"/>
              </a:rPr>
              <a:t>  &lt;</a:t>
            </a:r>
            <a:r>
              <a:rPr lang="en-US" sz="3200" dirty="0" err="1" smtClean="0">
                <a:solidFill>
                  <a:schemeClr val="accent3"/>
                </a:solidFill>
                <a:latin typeface="Consolas"/>
                <a:cs typeface="Consolas"/>
              </a:rPr>
              <a:t>param</a:t>
            </a:r>
            <a:r>
              <a:rPr lang="en-US" sz="3200" dirty="0" smtClean="0">
                <a:solidFill>
                  <a:schemeClr val="accent3"/>
                </a:solidFill>
                <a:latin typeface="Consolas"/>
                <a:cs typeface="Consolas"/>
              </a:rPr>
              <a:t> name="</a:t>
            </a:r>
            <a:r>
              <a:rPr lang="en-US" sz="3200" dirty="0" err="1" smtClean="0">
                <a:solidFill>
                  <a:schemeClr val="accent3"/>
                </a:solidFill>
                <a:latin typeface="Consolas"/>
                <a:cs typeface="Consolas"/>
              </a:rPr>
              <a:t>templateReadyHandler</a:t>
            </a:r>
            <a:r>
              <a:rPr lang="en-US" sz="3200" dirty="0" smtClean="0">
                <a:solidFill>
                  <a:schemeClr val="accent3"/>
                </a:solidFill>
                <a:latin typeface="Consolas"/>
                <a:cs typeface="Consolas"/>
              </a:rPr>
              <a:t>" value="</a:t>
            </a:r>
            <a:r>
              <a:rPr lang="en-US" sz="3200" dirty="0" err="1" smtClean="0">
                <a:solidFill>
                  <a:schemeClr val="accent3"/>
                </a:solidFill>
                <a:latin typeface="Consolas"/>
                <a:cs typeface="Consolas"/>
              </a:rPr>
              <a:t>onTemplateReady</a:t>
            </a:r>
            <a:r>
              <a:rPr lang="en-US" sz="3200" dirty="0" smtClean="0">
                <a:solidFill>
                  <a:schemeClr val="accent3"/>
                </a:solidFill>
                <a:latin typeface="Consolas"/>
                <a:cs typeface="Consolas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3200" dirty="0" smtClean="0">
                <a:latin typeface="Consolas"/>
                <a:cs typeface="Consolas"/>
              </a:rPr>
              <a:t>&lt;/object&gt;</a:t>
            </a:r>
          </a:p>
        </p:txBody>
      </p:sp>
    </p:spTree>
    <p:extLst>
      <p:ext uri="{BB962C8B-B14F-4D97-AF65-F5344CB8AC3E}">
        <p14:creationId xmlns:p14="http://schemas.microsoft.com/office/powerpoint/2010/main" val="38924697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access to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onTemplateLoad</a:t>
            </a:r>
            <a:r>
              <a:rPr lang="en-US" dirty="0" smtClean="0">
                <a:latin typeface="Source Code Pro"/>
                <a:cs typeface="Source Code Pro"/>
              </a:rPr>
              <a:t> = function(</a:t>
            </a:r>
            <a:r>
              <a:rPr lang="en-US" dirty="0" err="1" smtClean="0">
                <a:latin typeface="Source Code Pro"/>
                <a:cs typeface="Source Code Pro"/>
              </a:rPr>
              <a:t>experienceID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 player = </a:t>
            </a:r>
            <a:r>
              <a:rPr lang="en-US" dirty="0" err="1">
                <a:latin typeface="Source Code Pro"/>
                <a:cs typeface="Source Code Pro"/>
              </a:rPr>
              <a:t>brightcove.api.getExperience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experienceID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err="1">
                <a:latin typeface="Source Code Pro"/>
                <a:cs typeface="Source Code Pro"/>
              </a:rPr>
              <a:t>APIModules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brightcove.api.modules.APIModules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err="1">
                <a:latin typeface="Source Code Pro"/>
                <a:cs typeface="Source Code Pro"/>
              </a:rPr>
              <a:t>mediaEvent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brightcove.api.events.MediaEvent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onTemplateReady</a:t>
            </a:r>
            <a:r>
              <a:rPr lang="en-US" dirty="0" smtClean="0">
                <a:latin typeface="Source Code Pro"/>
                <a:cs typeface="Source Code Pro"/>
              </a:rPr>
              <a:t> = function(</a:t>
            </a:r>
            <a:r>
              <a:rPr lang="en-US" dirty="0" err="1" smtClean="0">
                <a:latin typeface="Source Code Pro"/>
                <a:cs typeface="Source Code Pro"/>
              </a:rPr>
              <a:t>evt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player.getModule</a:t>
            </a:r>
            <a:r>
              <a:rPr lang="en-US" dirty="0" smtClean="0">
                <a:latin typeface="Source Code Pro"/>
                <a:cs typeface="Source Code Pro"/>
              </a:rPr>
              <a:t>(</a:t>
            </a:r>
            <a:r>
              <a:rPr lang="en-US" dirty="0" err="1" smtClean="0">
                <a:latin typeface="Source Code Pro"/>
                <a:cs typeface="Source Code Pro"/>
              </a:rPr>
              <a:t>APIModules.VIDEO_PLAYER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  <a:endParaRPr lang="en-US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/>
          </a:p>
          <a:p>
            <a:r>
              <a:rPr lang="en-US" dirty="0" smtClean="0"/>
              <a:t>When getting references to Modules, always use the public constant names:</a:t>
            </a:r>
          </a:p>
          <a:p>
            <a:pPr lvl="1"/>
            <a:r>
              <a:rPr lang="en-US" dirty="0" smtClean="0"/>
              <a:t>EXERIENCE</a:t>
            </a:r>
          </a:p>
          <a:p>
            <a:pPr lvl="1"/>
            <a:r>
              <a:rPr lang="en-US" dirty="0" smtClean="0"/>
              <a:t>VIDEO_PLAYER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CUE_POINTS</a:t>
            </a:r>
          </a:p>
          <a:p>
            <a:pPr lvl="1"/>
            <a:r>
              <a:rPr lang="en-US" dirty="0" smtClean="0"/>
              <a:t>ADVERTISING</a:t>
            </a:r>
          </a:p>
          <a:p>
            <a:pPr lvl="1"/>
            <a:r>
              <a:rPr lang="en-US" dirty="0" smtClean="0"/>
              <a:t>CAPTIONS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1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Calling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119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14875</TotalTime>
  <Words>1636</Words>
  <Application>Microsoft Macintosh PowerPoint</Application>
  <PresentationFormat>Custom</PresentationFormat>
  <Paragraphs>257</Paragraphs>
  <Slides>28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Developing with the Video Cloud APIs</vt:lpstr>
      <vt:lpstr>Agenda</vt:lpstr>
      <vt:lpstr>PowerPoint Presentation</vt:lpstr>
      <vt:lpstr>Smart Player API Classes</vt:lpstr>
      <vt:lpstr>PowerPoint Presentation</vt:lpstr>
      <vt:lpstr>Setup</vt:lpstr>
      <vt:lpstr>Studio Generated JS Code with added params</vt:lpstr>
      <vt:lpstr>Getting access to modules</vt:lpstr>
      <vt:lpstr>PowerPoint Presentation</vt:lpstr>
      <vt:lpstr>Methods are asynchronous</vt:lpstr>
      <vt:lpstr>Calling Methods</vt:lpstr>
      <vt:lpstr>PowerPoint Presentation</vt:lpstr>
      <vt:lpstr>Event Listeners</vt:lpstr>
      <vt:lpstr>CONSTANT NAMES FOR EVENTS</vt:lpstr>
      <vt:lpstr>PowerPoint Presentation</vt:lpstr>
      <vt:lpstr>What is the Media API?</vt:lpstr>
      <vt:lpstr>Media API &amp; Security</vt:lpstr>
      <vt:lpstr>PowerPoint Presentation</vt:lpstr>
      <vt:lpstr>Read API Data Format</vt:lpstr>
      <vt:lpstr>search_videos</vt:lpstr>
      <vt:lpstr>Constructing a Read API Request</vt:lpstr>
      <vt:lpstr>Parsing the JSON response</vt:lpstr>
      <vt:lpstr>PowerPoint Presentation</vt:lpstr>
      <vt:lpstr>Write API</vt:lpstr>
      <vt:lpstr>Media API JSON-RPC Request</vt:lpstr>
      <vt:lpstr>JSON-RPC Response</vt:lpstr>
      <vt:lpstr>Constructing a Write API Request</vt:lpstr>
      <vt:lpstr>Constructing a Write API Request with Upload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Robert Crooks</cp:lastModifiedBy>
  <cp:revision>95</cp:revision>
  <dcterms:created xsi:type="dcterms:W3CDTF">2011-11-27T08:26:53Z</dcterms:created>
  <dcterms:modified xsi:type="dcterms:W3CDTF">2013-04-17T15:24:27Z</dcterms:modified>
</cp:coreProperties>
</file>