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624" y="-11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4/24/13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pport.brightcove.com/en/video-cloud/docs/best-practices-using-batch-provision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source.brightcove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brightcove.com/en/smart-player-api/samples/fetch-playlist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brightcove.com/en/media/samples/unshare_video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100" dirty="0" smtClean="0"/>
              <a:t>Brightcove Training Session 2</a:t>
            </a:r>
            <a:endParaRPr lang="en-US" sz="5100" dirty="0"/>
          </a:p>
        </p:txBody>
      </p:sp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Brightcove Video Cloud Training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37677" y="5881947"/>
            <a:ext cx="8370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Robert Crooks, Director of Learning Services (</a:t>
            </a:r>
            <a:r>
              <a:rPr lang="en-US" sz="2000" dirty="0" err="1" smtClean="0"/>
              <a:t>rcrooks@brightcove.com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5012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Scheduled 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the start date/time or after the end date/time, the video will no appear in any playlist or player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10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80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and Mandatory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fields are not used in analytics (on the roadmap, but not ETA)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11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5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Options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Accelerated Upload </a:t>
            </a:r>
            <a:r>
              <a:rPr lang="en-US" dirty="0" smtClean="0">
                <a:sym typeface="Wingdings"/>
              </a:rPr>
              <a:t> Studio demo</a:t>
            </a:r>
          </a:p>
          <a:p>
            <a:pPr lvl="1"/>
            <a:r>
              <a:rPr lang="en-US" dirty="0" smtClean="0">
                <a:sym typeface="Wingdings"/>
              </a:rPr>
              <a:t>Uses </a:t>
            </a:r>
            <a:r>
              <a:rPr lang="en-US" dirty="0" err="1" smtClean="0">
                <a:sym typeface="Wingdings"/>
              </a:rPr>
              <a:t>Aspera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Current </a:t>
            </a:r>
            <a:r>
              <a:rPr lang="en-US" dirty="0" err="1" smtClean="0">
                <a:sym typeface="Wingdings"/>
              </a:rPr>
              <a:t>Aspera</a:t>
            </a:r>
            <a:r>
              <a:rPr lang="en-US" dirty="0" smtClean="0">
                <a:sym typeface="Wingdings"/>
              </a:rPr>
              <a:t> client requires Chrome – update in the works</a:t>
            </a:r>
          </a:p>
          <a:p>
            <a:pPr lvl="1"/>
            <a:r>
              <a:rPr lang="en-US" dirty="0" smtClean="0">
                <a:sym typeface="Wingdings"/>
              </a:rPr>
              <a:t>For best results, one video at a time</a:t>
            </a:r>
          </a:p>
          <a:p>
            <a:pPr lvl="1"/>
            <a:r>
              <a:rPr lang="en-US" dirty="0" smtClean="0">
                <a:sym typeface="Wingdings"/>
              </a:rPr>
              <a:t>Max file size: 50 GB</a:t>
            </a:r>
          </a:p>
          <a:p>
            <a:r>
              <a:rPr lang="en-US" dirty="0" smtClean="0">
                <a:sym typeface="Wingdings"/>
              </a:rPr>
              <a:t>Batch Provisioning  code/FTP demo</a:t>
            </a:r>
          </a:p>
          <a:p>
            <a:pPr lvl="1"/>
            <a:r>
              <a:rPr lang="en-US" dirty="0" smtClean="0">
                <a:sym typeface="Wingdings"/>
              </a:rPr>
              <a:t>FTP method, best for uploading a large quantity of videos</a:t>
            </a:r>
          </a:p>
          <a:p>
            <a:pPr lvl="1"/>
            <a:r>
              <a:rPr lang="en-US" dirty="0" smtClean="0">
                <a:sym typeface="Wingdings"/>
              </a:rPr>
              <a:t>First upload all the assets, then a manifest XML file after assets </a:t>
            </a:r>
            <a:r>
              <a:rPr lang="en-US" b="1" i="1" dirty="0" smtClean="0">
                <a:sym typeface="Wingdings"/>
              </a:rPr>
              <a:t>have fully uploaded</a:t>
            </a:r>
          </a:p>
          <a:p>
            <a:pPr lvl="1"/>
            <a:r>
              <a:rPr lang="en-US" dirty="0" smtClean="0">
                <a:sym typeface="Wingdings"/>
              </a:rPr>
              <a:t>Max file size: 65 GB</a:t>
            </a:r>
          </a:p>
          <a:p>
            <a:pPr lvl="1"/>
            <a:r>
              <a:rPr lang="en-US" dirty="0" smtClean="0"/>
              <a:t>Gotcha: files are uploaded to scratch disk, transferred to the ingest system – if the manifest is received before file copying completes, the ingestion will fail! For best results, wait till the upload folder has cleared before uploading the manifest – if the total asset upload &gt; 10 GB, this might be 20 min</a:t>
            </a:r>
          </a:p>
          <a:p>
            <a:pPr lvl="1"/>
            <a:r>
              <a:rPr lang="en-US" dirty="0"/>
              <a:t>Read </a:t>
            </a:r>
            <a:r>
              <a:rPr lang="en-US" dirty="0">
                <a:hlinkClick r:id="rId2"/>
              </a:rPr>
              <a:t>http://support.brightcove.com/en/video-cloud/docs/best-practices-using-batch-</a:t>
            </a:r>
            <a:r>
              <a:rPr lang="en-US" dirty="0" smtClean="0">
                <a:hlinkClick r:id="rId2"/>
              </a:rPr>
              <a:t>provisioning</a:t>
            </a:r>
            <a:r>
              <a:rPr lang="en-US" dirty="0" smtClean="0"/>
              <a:t> before using batch!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2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2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8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utilized </a:t>
            </a:r>
            <a:r>
              <a:rPr lang="en-US" dirty="0" smtClean="0"/>
              <a:t>renditions report – on the roadmap, but no ETA</a:t>
            </a:r>
          </a:p>
          <a:p>
            <a:r>
              <a:rPr lang="en-US" dirty="0"/>
              <a:t>Geo specific </a:t>
            </a:r>
            <a:r>
              <a:rPr lang="en-US" dirty="0" smtClean="0"/>
              <a:t>data – on roadmap, should be added to out-of-the-box reports later this year</a:t>
            </a:r>
          </a:p>
          <a:p>
            <a:r>
              <a:rPr lang="en-US" dirty="0"/>
              <a:t>Automation opportunities through </a:t>
            </a:r>
            <a:r>
              <a:rPr lang="en-US" dirty="0" smtClean="0"/>
              <a:t>API’s – solutions demo</a:t>
            </a:r>
          </a:p>
          <a:p>
            <a:r>
              <a:rPr lang="en-US" dirty="0"/>
              <a:t>Reports for multiple videos – can these be pulled by playlist</a:t>
            </a:r>
            <a:r>
              <a:rPr lang="en-US" dirty="0" smtClean="0"/>
              <a:t>? – no, but you can report by player</a:t>
            </a:r>
          </a:p>
          <a:p>
            <a:r>
              <a:rPr lang="en-US" dirty="0"/>
              <a:t> Exporting reports from Analytics </a:t>
            </a:r>
            <a:r>
              <a:rPr lang="en-US" dirty="0" smtClean="0"/>
              <a:t>module – download to CSV has just been added</a:t>
            </a:r>
          </a:p>
          <a:p>
            <a:r>
              <a:rPr lang="en-US" dirty="0"/>
              <a:t>Can we add ability to schedule reports as an enhancement request</a:t>
            </a:r>
            <a:r>
              <a:rPr lang="en-US" dirty="0" smtClean="0"/>
              <a:t>? Yes, we can put in the request, but you could do this with the API as well or use date ranges in the UI to get the reports you want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4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1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</a:t>
            </a:r>
            <a:r>
              <a:rPr lang="en-US" dirty="0">
                <a:solidFill>
                  <a:schemeClr val="tx1"/>
                </a:solidFill>
              </a:rPr>
              <a:t>can </a:t>
            </a:r>
            <a:r>
              <a:rPr lang="en-US" dirty="0" err="1">
                <a:solidFill>
                  <a:schemeClr val="tx1"/>
                </a:solidFill>
              </a:rPr>
              <a:t>BrightCove</a:t>
            </a:r>
            <a:r>
              <a:rPr lang="en-US" dirty="0">
                <a:solidFill>
                  <a:schemeClr val="tx1"/>
                </a:solidFill>
              </a:rPr>
              <a:t> link to </a:t>
            </a:r>
            <a:r>
              <a:rPr lang="en-US" dirty="0" err="1">
                <a:solidFill>
                  <a:schemeClr val="tx1"/>
                </a:solidFill>
              </a:rPr>
              <a:t>Omniture</a:t>
            </a:r>
            <a:r>
              <a:rPr lang="en-US" dirty="0">
                <a:solidFill>
                  <a:schemeClr val="tx1"/>
                </a:solidFill>
              </a:rPr>
              <a:t> or Google Analytics Visitor Id when sending tracking data to </a:t>
            </a:r>
            <a:r>
              <a:rPr lang="en-US" dirty="0" err="1">
                <a:solidFill>
                  <a:schemeClr val="tx1"/>
                </a:solidFill>
              </a:rPr>
              <a:t>Omniture</a:t>
            </a:r>
            <a:r>
              <a:rPr lang="en-US" dirty="0">
                <a:solidFill>
                  <a:schemeClr val="tx1"/>
                </a:solidFill>
              </a:rPr>
              <a:t>/Google? Here is the use-case. A user comes to </a:t>
            </a:r>
            <a:r>
              <a:rPr lang="en-US" dirty="0" err="1">
                <a:solidFill>
                  <a:schemeClr val="tx1"/>
                </a:solidFill>
              </a:rPr>
              <a:t>emc.com</a:t>
            </a:r>
            <a:r>
              <a:rPr lang="en-US" dirty="0">
                <a:solidFill>
                  <a:schemeClr val="tx1"/>
                </a:solidFill>
              </a:rPr>
              <a:t> from a banner ad and then views a </a:t>
            </a:r>
            <a:r>
              <a:rPr lang="en-US" dirty="0" err="1">
                <a:solidFill>
                  <a:schemeClr val="tx1"/>
                </a:solidFill>
              </a:rPr>
              <a:t>BrightCove</a:t>
            </a:r>
            <a:r>
              <a:rPr lang="en-US" dirty="0">
                <a:solidFill>
                  <a:schemeClr val="tx1"/>
                </a:solidFill>
              </a:rPr>
              <a:t>  video. How do we associate this video view to the fact that the it came from the visitor who came as a result of a click on banner ad? Another use-case. A visitor viewed  a video and then downloaded two whitepapers. We track whitepaper downloads in </a:t>
            </a:r>
            <a:r>
              <a:rPr lang="en-US" dirty="0" err="1">
                <a:solidFill>
                  <a:schemeClr val="tx1"/>
                </a:solidFill>
              </a:rPr>
              <a:t>Omniture</a:t>
            </a:r>
            <a:r>
              <a:rPr lang="en-US" dirty="0">
                <a:solidFill>
                  <a:schemeClr val="tx1"/>
                </a:solidFill>
              </a:rPr>
              <a:t>  and it will be nice to link the video view to that visitors as well, so that we can measure the real impact of these </a:t>
            </a:r>
            <a:r>
              <a:rPr lang="en-US" dirty="0" smtClean="0">
                <a:solidFill>
                  <a:schemeClr val="tx1"/>
                </a:solidFill>
              </a:rPr>
              <a:t>videos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  <a:hlinkClick r:id="rId2"/>
              </a:rPr>
              <a:t>Opensource.brightcove.com</a:t>
            </a:r>
            <a:r>
              <a:rPr lang="en-US" dirty="0" smtClean="0">
                <a:solidFill>
                  <a:schemeClr val="tx1"/>
                </a:solidFill>
              </a:rPr>
              <a:t> has </a:t>
            </a:r>
            <a:r>
              <a:rPr lang="en-US" dirty="0" err="1" smtClean="0">
                <a:solidFill>
                  <a:schemeClr val="tx1"/>
                </a:solidFill>
              </a:rPr>
              <a:t>Omniture</a:t>
            </a:r>
            <a:r>
              <a:rPr lang="en-US" dirty="0" smtClean="0">
                <a:solidFill>
                  <a:schemeClr val="tx1"/>
                </a:solidFill>
              </a:rPr>
              <a:t> and Google Analytics plugins – I don’t know the details of these very well, but believe they can handle these use cases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5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1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creation via BEML – demo</a:t>
            </a:r>
          </a:p>
          <a:p>
            <a:r>
              <a:rPr lang="en-US" dirty="0"/>
              <a:t>Is it possible to create a player with multiple tabs/categories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Yes, but only the first tab will show in HTML5 mode</a:t>
            </a:r>
          </a:p>
          <a:p>
            <a:pPr lvl="1"/>
            <a:r>
              <a:rPr lang="en-US" dirty="0" smtClean="0"/>
              <a:t>Better way is to get outside the player box for this via the Smart Player API</a:t>
            </a:r>
          </a:p>
          <a:p>
            <a:pPr lvl="1"/>
            <a:r>
              <a:rPr lang="en-US" dirty="0"/>
              <a:t>Sample: </a:t>
            </a:r>
            <a:r>
              <a:rPr lang="en-US" dirty="0">
                <a:hlinkClick r:id="rId2"/>
              </a:rPr>
              <a:t>http://docs.brightcove.com/en/smart-player-api/samples/fetch-</a:t>
            </a:r>
            <a:r>
              <a:rPr lang="en-US" dirty="0" smtClean="0">
                <a:hlinkClick r:id="rId2"/>
              </a:rPr>
              <a:t>playlists.html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6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5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thumbnails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Thumbnails – possibility of converting to </a:t>
            </a:r>
            <a:r>
              <a:rPr lang="en-US" dirty="0" err="1"/>
              <a:t>grayscale</a:t>
            </a:r>
            <a:r>
              <a:rPr lang="en-US" dirty="0"/>
              <a:t>. I imagine this needs to be done outside of the tool as Bob said re-sizing would have to </a:t>
            </a:r>
            <a:r>
              <a:rPr lang="en-US" dirty="0" smtClean="0"/>
              <a:t>be</a:t>
            </a:r>
          </a:p>
          <a:p>
            <a:pPr lvl="1"/>
            <a:r>
              <a:rPr lang="en-US" dirty="0" smtClean="0"/>
              <a:t>Yes – outside editor</a:t>
            </a:r>
          </a:p>
          <a:p>
            <a:pPr lvl="1"/>
            <a:r>
              <a:rPr lang="en-US" dirty="0" smtClean="0"/>
              <a:t>You can also do this with CSS if you are injecting the thumbnails/playlists into the HTML (as in the multiple playlist example):</a:t>
            </a:r>
          </a:p>
          <a:p>
            <a:pPr marL="485775" lvl="1" indent="0">
              <a:buNone/>
            </a:pPr>
            <a:r>
              <a:rPr lang="en-US" sz="2000" dirty="0" err="1">
                <a:latin typeface="Source Code Pro"/>
                <a:cs typeface="Source Code Pro"/>
              </a:rPr>
              <a:t>img.grayscale</a:t>
            </a:r>
            <a:r>
              <a:rPr lang="en-US" sz="2000" dirty="0">
                <a:latin typeface="Source Code Pro"/>
                <a:cs typeface="Source Code Pro"/>
              </a:rPr>
              <a:t> {</a:t>
            </a:r>
          </a:p>
          <a:p>
            <a:pPr marL="485775" lvl="1" indent="0">
              <a:buNone/>
            </a:pPr>
            <a:r>
              <a:rPr lang="fr-FR" sz="2000" dirty="0">
                <a:latin typeface="Source Code Pro"/>
                <a:cs typeface="Source Code Pro"/>
              </a:rPr>
              <a:t>    filter: url("data:image/svg+xml;utf8,&lt;svg xmlns=\'http://www.w3.org/2000/svg\'&gt;&lt;filter id=\'grayscale\'&gt;&lt;feColorMatrix type=\'matrix\' values=\'0.3333 0.3333 0.3333 0 0 0.3333 0.3333 0.3333 0 0 0.3333 0.3333 0.3333 0 0 0 0 0 1 0\'/&gt;&lt;/filter&gt;&lt;/svg&gt;#grayscale"); /* Firefox 10+, Firefox on Android */</a:t>
            </a:r>
          </a:p>
          <a:p>
            <a:pPr marL="485775" lvl="1" indent="0">
              <a:buNone/>
            </a:pPr>
            <a:r>
              <a:rPr lang="tr-TR" sz="2000" dirty="0">
                <a:latin typeface="Source Code Pro"/>
                <a:cs typeface="Source Code Pro"/>
              </a:rPr>
              <a:t>    filter: gray; /* IE6-9 */</a:t>
            </a:r>
          </a:p>
          <a:p>
            <a:pPr marL="485775" lvl="1" indent="0">
              <a:buNone/>
            </a:pPr>
            <a:r>
              <a:rPr lang="tr-TR" sz="2000" dirty="0">
                <a:latin typeface="Source Code Pro"/>
                <a:cs typeface="Source Code Pro"/>
              </a:rPr>
              <a:t>    -webkit-filter: grayscale(100%); /* Chrome 19+, Safari 6+, Safari 6+ iOS */</a:t>
            </a:r>
          </a:p>
          <a:p>
            <a:pPr marL="485775" lvl="1" indent="0">
              <a:buNone/>
            </a:pPr>
            <a:r>
              <a:rPr lang="tr-TR" sz="2000" dirty="0">
                <a:latin typeface="Source Code Pro"/>
                <a:cs typeface="Source Code Pro"/>
              </a:rPr>
              <a:t>}</a:t>
            </a:r>
            <a:endParaRPr lang="en-US" sz="2000" dirty="0">
              <a:latin typeface="Source Code Pro"/>
              <a:cs typeface="Source Code 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7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2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Geo-Filtering: include or exclude countries where the video can shown – demo</a:t>
            </a:r>
          </a:p>
          <a:p>
            <a:r>
              <a:rPr lang="en-US" dirty="0" smtClean="0"/>
              <a:t>Close Captioning: demo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8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2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Restrictions: </a:t>
            </a:r>
          </a:p>
          <a:p>
            <a:pPr lvl="1"/>
            <a:r>
              <a:rPr lang="en-US" dirty="0" smtClean="0"/>
              <a:t>Sharing can be one-way or two-way: one-way recommended to avoid confusion</a:t>
            </a:r>
          </a:p>
          <a:p>
            <a:pPr lvl="1"/>
            <a:r>
              <a:rPr lang="en-US" dirty="0" smtClean="0"/>
              <a:t>At the account level (admins only)</a:t>
            </a:r>
          </a:p>
          <a:p>
            <a:pPr lvl="2"/>
            <a:r>
              <a:rPr lang="en-US" dirty="0" smtClean="0"/>
              <a:t>Restrict which users can shared</a:t>
            </a:r>
          </a:p>
          <a:p>
            <a:pPr lvl="2"/>
            <a:r>
              <a:rPr lang="en-US" dirty="0" smtClean="0"/>
              <a:t>Specify custom fields must match for sharing to work</a:t>
            </a:r>
          </a:p>
          <a:p>
            <a:pPr lvl="2"/>
            <a:r>
              <a:rPr lang="en-US" dirty="0" smtClean="0"/>
              <a:t>Enforce required fields on shared videos</a:t>
            </a:r>
          </a:p>
          <a:p>
            <a:pPr lvl="2"/>
            <a:r>
              <a:rPr lang="en-US" dirty="0" smtClean="0"/>
              <a:t>Choose whether approval is automatic or manual</a:t>
            </a:r>
          </a:p>
          <a:p>
            <a:r>
              <a:rPr lang="en-US" dirty="0" smtClean="0"/>
              <a:t>All metadata is shared with the video, including scheduling, cue points, and captions file</a:t>
            </a:r>
          </a:p>
          <a:p>
            <a:pPr lvl="1"/>
            <a:r>
              <a:rPr lang="en-US" dirty="0" smtClean="0"/>
              <a:t>Custom fields not shared unless they exist in both accounts</a:t>
            </a:r>
          </a:p>
          <a:p>
            <a:pPr lvl="1"/>
            <a:r>
              <a:rPr lang="en-US" dirty="0" smtClean="0"/>
              <a:t>After the video is shared, all metadata can be modified in the </a:t>
            </a:r>
            <a:r>
              <a:rPr lang="en-US" dirty="0" err="1" smtClean="0"/>
              <a:t>sharee</a:t>
            </a:r>
            <a:r>
              <a:rPr lang="en-US" dirty="0" smtClean="0"/>
              <a:t> account – there is no permanent link apart from deletion of the video in the sharer account</a:t>
            </a:r>
          </a:p>
          <a:p>
            <a:r>
              <a:rPr lang="en-US" dirty="0" smtClean="0"/>
              <a:t>Gotcha: if you replace or re-transcode the video, those changes are not pushed to </a:t>
            </a:r>
            <a:r>
              <a:rPr lang="en-US" dirty="0" err="1" smtClean="0"/>
              <a:t>sharee</a:t>
            </a:r>
            <a:r>
              <a:rPr lang="en-US" dirty="0" smtClean="0"/>
              <a:t> accounts</a:t>
            </a:r>
          </a:p>
          <a:p>
            <a:pPr lvl="1"/>
            <a:r>
              <a:rPr lang="en-US" dirty="0" smtClean="0"/>
              <a:t>Workaround is to use the Media API to </a:t>
            </a:r>
            <a:r>
              <a:rPr lang="en-US" dirty="0" err="1" smtClean="0"/>
              <a:t>unshare</a:t>
            </a:r>
            <a:r>
              <a:rPr lang="en-US" dirty="0" smtClean="0"/>
              <a:t> and </a:t>
            </a:r>
            <a:r>
              <a:rPr lang="en-US" dirty="0" err="1" smtClean="0"/>
              <a:t>reshare</a:t>
            </a:r>
            <a:r>
              <a:rPr lang="en-US" dirty="0" smtClean="0"/>
              <a:t> the video:</a:t>
            </a:r>
          </a:p>
          <a:p>
            <a:pPr lvl="1"/>
            <a:r>
              <a:rPr lang="en-US" dirty="0">
                <a:hlinkClick r:id="rId2"/>
              </a:rPr>
              <a:t>http://docs.brightcove.com/en/media/samples/</a:t>
            </a:r>
            <a:r>
              <a:rPr lang="en-US" dirty="0" smtClean="0">
                <a:hlinkClick r:id="rId2"/>
              </a:rPr>
              <a:t>unshare_video.html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9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2719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15034</TotalTime>
  <Words>890</Words>
  <Application>Microsoft Macintosh PowerPoint</Application>
  <PresentationFormat>Custom</PresentationFormat>
  <Paragraphs>84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Theme</vt:lpstr>
      <vt:lpstr>Brightcove Training Session 2</vt:lpstr>
      <vt:lpstr>Upload Options Continued</vt:lpstr>
      <vt:lpstr>YouTube Sync</vt:lpstr>
      <vt:lpstr>Analytics</vt:lpstr>
      <vt:lpstr>3rd Party Analytics</vt:lpstr>
      <vt:lpstr>Player creation</vt:lpstr>
      <vt:lpstr>Video thumbnails</vt:lpstr>
      <vt:lpstr>Global Videos</vt:lpstr>
      <vt:lpstr>Media Sharing</vt:lpstr>
      <vt:lpstr>Scheduled Videos</vt:lpstr>
      <vt:lpstr>Custom and Mandatory Fields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Robert Crooks</cp:lastModifiedBy>
  <cp:revision>103</cp:revision>
  <dcterms:created xsi:type="dcterms:W3CDTF">2011-11-27T08:26:53Z</dcterms:created>
  <dcterms:modified xsi:type="dcterms:W3CDTF">2013-04-24T23:58:02Z</dcterms:modified>
</cp:coreProperties>
</file>