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6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BFCFF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New Video Cloud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Crooks | Director of Learning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76287" y="1911350"/>
          <a:ext cx="15643225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30"/>
                <a:gridCol w="110483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Dimension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account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id for the Video Cloud account — the account dimension is required for all requests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video dimension gives you reports organized by video, or allows you to filter the response by a specific video.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player dimension gives you reports organized by player, or allows you to filter the response by a specific player.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referrer_domain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referrer_domain</a:t>
                      </a:r>
                      <a:r>
                        <a:rPr lang="en-US" dirty="0" smtClean="0"/>
                        <a:t> dimension is the top private domain of the referrer URL on a page where video events are collected.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search_terms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search_terms</a:t>
                      </a:r>
                      <a:r>
                        <a:rPr lang="en-US" dirty="0" smtClean="0"/>
                        <a:t> dimension is the keywords used if the traffic source that resulted in events being collected for activity metrics was a search engine,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10</a:t>
            </a:fld>
            <a:r>
              <a:rPr lang="en-US" smtClean="0"/>
              <a:t>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41338" y="1911350"/>
          <a:ext cx="1587817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013"/>
                <a:gridCol w="109611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the range in which to return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of the range in which to return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 value to filter 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results to return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results to skip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metric to sort the results by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11</a:t>
            </a:fld>
            <a:r>
              <a:rPr lang="en-US" smtClean="0"/>
              <a:t>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Requests </a:t>
            </a:r>
            <a:r>
              <a:rPr lang="en-US" dirty="0" err="1" smtClean="0"/>
              <a:t>Decyphered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Rollup for a specific video</a:t>
            </a:r>
          </a:p>
          <a:p>
            <a:pPr marL="485775" lvl="1" indent="0">
              <a:buNone/>
            </a:pPr>
            <a:r>
              <a:rPr lang="en-US" dirty="0">
                <a:latin typeface="Source Code Pro"/>
                <a:cs typeface="Source Code Pro"/>
              </a:rPr>
              <a:t>https://</a:t>
            </a:r>
            <a:r>
              <a:rPr lang="en-US" dirty="0" err="1">
                <a:latin typeface="Source Code Pro"/>
                <a:cs typeface="Source Code Pro"/>
              </a:rPr>
              <a:t>data.brightcove.com</a:t>
            </a:r>
            <a:r>
              <a:rPr lang="en-US" dirty="0">
                <a:latin typeface="Source Code Pro"/>
                <a:cs typeface="Source Code Pro"/>
              </a:rPr>
              <a:t>/analytics-</a:t>
            </a:r>
            <a:r>
              <a:rPr lang="en-US" dirty="0" err="1">
                <a:latin typeface="Source Code Pro"/>
                <a:cs typeface="Source Code Pro"/>
              </a:rPr>
              <a:t>api</a:t>
            </a:r>
            <a:r>
              <a:rPr lang="en-US" dirty="0">
                <a:latin typeface="Source Code Pro"/>
                <a:cs typeface="Source Code Pro"/>
              </a:rPr>
              <a:t>/</a:t>
            </a:r>
            <a:r>
              <a:rPr lang="en-US" dirty="0" err="1">
                <a:latin typeface="Source Code Pro"/>
                <a:cs typeface="Source Code Pro"/>
              </a:rPr>
              <a:t>videocloud</a:t>
            </a:r>
            <a:r>
              <a:rPr lang="en-US" dirty="0">
                <a:latin typeface="Source Code Pro"/>
                <a:cs typeface="Source Code Pro"/>
              </a:rPr>
              <a:t>/account/20318290001?</a:t>
            </a:r>
            <a:r>
              <a:rPr lang="en-US" b="1" dirty="0">
                <a:latin typeface="Source Code Pro"/>
                <a:cs typeface="Source Code Pro"/>
              </a:rPr>
              <a:t>where</a:t>
            </a:r>
            <a:r>
              <a:rPr lang="en-US" b="1" dirty="0" smtClean="0">
                <a:latin typeface="Source Code Pro"/>
                <a:cs typeface="Source Code Pro"/>
              </a:rPr>
              <a:t>=video</a:t>
            </a:r>
            <a:r>
              <a:rPr lang="en-US" b="1" dirty="0">
                <a:latin typeface="Source Code Pro"/>
                <a:cs typeface="Source Code Pro"/>
              </a:rPr>
              <a:t>==731212891001</a:t>
            </a:r>
            <a:r>
              <a:rPr lang="en-US" dirty="0">
                <a:latin typeface="Source Code Pro"/>
                <a:cs typeface="Source Code Pro"/>
              </a:rPr>
              <a:t>&amp;from=1357732800000&amp;to=1357776000000</a:t>
            </a:r>
          </a:p>
          <a:p>
            <a:endParaRPr lang="en-US" dirty="0" smtClean="0"/>
          </a:p>
          <a:p>
            <a:r>
              <a:rPr lang="en-US" dirty="0" smtClean="0"/>
              <a:t>Report on all videos for an account</a:t>
            </a:r>
          </a:p>
          <a:p>
            <a:pPr marL="485775" lvl="1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https</a:t>
            </a:r>
            <a:r>
              <a:rPr lang="en-US" dirty="0">
                <a:latin typeface="Source Code Pro"/>
                <a:cs typeface="Source Code Pro"/>
              </a:rPr>
              <a:t>://data.brightcove.com/analytics-api/videocloud/account/20318290001/</a:t>
            </a:r>
            <a:r>
              <a:rPr lang="en-US" b="1" dirty="0">
                <a:latin typeface="Source Code Pro"/>
                <a:cs typeface="Source Code Pro"/>
              </a:rPr>
              <a:t>report?dimensions=video</a:t>
            </a:r>
            <a:r>
              <a:rPr lang="en-US" dirty="0">
                <a:latin typeface="Source Code Pro"/>
                <a:cs typeface="Source Code Pro"/>
              </a:rPr>
              <a:t>&amp;from=1362103200000&amp;to=</a:t>
            </a:r>
            <a:r>
              <a:rPr lang="en-US" dirty="0" smtClean="0">
                <a:latin typeface="Source Code Pro"/>
                <a:cs typeface="Source Code Pro"/>
              </a:rPr>
              <a:t>1362189600000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Report on </a:t>
            </a:r>
            <a:r>
              <a:rPr lang="en-US" dirty="0" err="1" smtClean="0"/>
              <a:t>referrer_domains</a:t>
            </a:r>
            <a:r>
              <a:rPr lang="en-US" dirty="0" smtClean="0"/>
              <a:t> for a specific player</a:t>
            </a:r>
            <a:endParaRPr lang="en-US" dirty="0" smtClean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dirty="0">
                <a:latin typeface="Source Code Pro"/>
                <a:cs typeface="Source Code Pro"/>
              </a:rPr>
              <a:t>https://</a:t>
            </a:r>
            <a:r>
              <a:rPr lang="en-US" dirty="0" err="1">
                <a:latin typeface="Source Code Pro"/>
                <a:cs typeface="Source Code Pro"/>
              </a:rPr>
              <a:t>data.brightcove.com</a:t>
            </a:r>
            <a:r>
              <a:rPr lang="en-US" dirty="0">
                <a:latin typeface="Source Code Pro"/>
                <a:cs typeface="Source Code Pro"/>
              </a:rPr>
              <a:t>/analytics-</a:t>
            </a:r>
            <a:r>
              <a:rPr lang="en-US" dirty="0" err="1">
                <a:latin typeface="Source Code Pro"/>
                <a:cs typeface="Source Code Pro"/>
              </a:rPr>
              <a:t>api</a:t>
            </a:r>
            <a:r>
              <a:rPr lang="en-US" dirty="0">
                <a:latin typeface="Source Code Pro"/>
                <a:cs typeface="Source Code Pro"/>
              </a:rPr>
              <a:t>/</a:t>
            </a:r>
            <a:r>
              <a:rPr lang="en-US" dirty="0" err="1">
                <a:latin typeface="Source Code Pro"/>
                <a:cs typeface="Source Code Pro"/>
              </a:rPr>
              <a:t>videocloud</a:t>
            </a:r>
            <a:r>
              <a:rPr lang="en-US" dirty="0">
                <a:latin typeface="Source Code Pro"/>
                <a:cs typeface="Source Code Pro"/>
              </a:rPr>
              <a:t>/account/20318290001/</a:t>
            </a:r>
            <a:r>
              <a:rPr lang="en-US" dirty="0" err="1">
                <a:latin typeface="Source Code Pro"/>
                <a:cs typeface="Source Code Pro"/>
              </a:rPr>
              <a:t>report?dimensions</a:t>
            </a:r>
            <a:r>
              <a:rPr lang="en-US" dirty="0">
                <a:latin typeface="Source Code Pro"/>
                <a:cs typeface="Source Code Pro"/>
              </a:rPr>
              <a:t>=</a:t>
            </a:r>
            <a:r>
              <a:rPr lang="en-US" dirty="0" err="1">
                <a:latin typeface="Source Code Pro"/>
                <a:cs typeface="Source Code Pro"/>
              </a:rPr>
              <a:t>referrer_domain&amp;from</a:t>
            </a:r>
            <a:r>
              <a:rPr lang="en-US" dirty="0">
                <a:latin typeface="Source Code Pro"/>
                <a:cs typeface="Source Code Pro"/>
              </a:rPr>
              <a:t>=1349798400000&amp;where=player==1039236672001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smtClean="0"/>
              <a:t>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"account": "20318290001",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"</a:t>
            </a:r>
            <a:r>
              <a:rPr lang="en-US" dirty="0" err="1" smtClean="0">
                <a:latin typeface="Source Code Pro"/>
                <a:cs typeface="Source Code Pro"/>
              </a:rPr>
              <a:t>item_count</a:t>
            </a:r>
            <a:r>
              <a:rPr lang="en-US" dirty="0" smtClean="0">
                <a:latin typeface="Source Code Pro"/>
                <a:cs typeface="Source Code Pro"/>
              </a:rPr>
              <a:t>": 4,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"items": [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  {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    "</a:t>
            </a:r>
            <a:r>
              <a:rPr lang="en-US" dirty="0" err="1" smtClean="0">
                <a:latin typeface="Source Code Pro"/>
                <a:cs typeface="Source Code Pro"/>
              </a:rPr>
              <a:t>player_load</a:t>
            </a:r>
            <a:r>
              <a:rPr lang="en-US" dirty="0" smtClean="0">
                <a:latin typeface="Source Code Pro"/>
                <a:cs typeface="Source Code Pro"/>
              </a:rPr>
              <a:t>": 116,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    "</a:t>
            </a:r>
            <a:r>
              <a:rPr lang="en-US" dirty="0" err="1" smtClean="0">
                <a:latin typeface="Source Code Pro"/>
                <a:cs typeface="Source Code Pro"/>
              </a:rPr>
              <a:t>source_type</a:t>
            </a:r>
            <a:r>
              <a:rPr lang="en-US" dirty="0" smtClean="0">
                <a:latin typeface="Source Code Pro"/>
                <a:cs typeface="Source Code Pro"/>
              </a:rPr>
              <a:t>": "direct",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    "</a:t>
            </a:r>
            <a:r>
              <a:rPr lang="en-US" dirty="0" err="1" smtClean="0">
                <a:latin typeface="Source Code Pro"/>
                <a:cs typeface="Source Code Pro"/>
              </a:rPr>
              <a:t>video_impression</a:t>
            </a:r>
            <a:r>
              <a:rPr lang="en-US" dirty="0" smtClean="0">
                <a:latin typeface="Source Code Pro"/>
                <a:cs typeface="Source Code Pro"/>
              </a:rPr>
              <a:t>": 116,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    "</a:t>
            </a:r>
            <a:r>
              <a:rPr lang="en-US" dirty="0" err="1" smtClean="0">
                <a:latin typeface="Source Code Pro"/>
                <a:cs typeface="Source Code Pro"/>
              </a:rPr>
              <a:t>video_view</a:t>
            </a:r>
            <a:r>
              <a:rPr lang="en-US" dirty="0" smtClean="0">
                <a:latin typeface="Source Code Pro"/>
                <a:cs typeface="Source Code Pro"/>
              </a:rPr>
              <a:t>": 46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  } ],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  "player": "1922430209001"</a:t>
            </a:r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13</a:t>
            </a:fld>
            <a:r>
              <a:rPr lang="en-US" smtClean="0"/>
              <a:t>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smtClean="0"/>
              <a:t> |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41336" y="2290430"/>
          <a:ext cx="1604459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065"/>
                <a:gridCol w="125105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Explanation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active_media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of active videos at the beginning and end of the time period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bytes_in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related to inbound http requests, headers, etc. — measurements taken once per day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bytes_out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sent from the server out to the viewer — measurements are taken once per day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bytes_overhead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TCP and FMS overhead expended inside the CDN network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bytes_player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time-based series showing the number of player loads for each step, typically an hour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player_load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35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 time-based series showing the number of player loads for each step, typically an hour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video_impression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time-based series showing the number of video loads for each step, typically an hour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video_view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time-based series showing the number of video views for each step, typically an hour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video_engagement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35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 percentile-based series — engagement divides videos into 100 equal segments, the numbers in the series show the number of views recorded in each segment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video_percent_viewed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35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 time-based series giving the aggregate percentage of videos viewed during the step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video_seconds_viewed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35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 time-based series showing the number of video seconds viewed for each step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by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15</a:t>
            </a:fld>
            <a:r>
              <a:rPr lang="en-US" smtClean="0"/>
              <a:t> |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41336" y="1778672"/>
          <a:ext cx="16272062" cy="74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97"/>
                <a:gridCol w="1630161"/>
                <a:gridCol w="1440606"/>
                <a:gridCol w="1364786"/>
                <a:gridCol w="2748526"/>
                <a:gridCol w="1383741"/>
                <a:gridCol w="1307919"/>
                <a:gridCol w="1364786"/>
                <a:gridCol w="1383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video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referrer_domain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source_type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search_terms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device_type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device_os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active_media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bytes_in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bytes_out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bytes_overhead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bytes_stored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bytes_player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player_load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video_impression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video_view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video_engagement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video_percent_viewed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video_seconds_viewed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Sample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16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09511" y="7344759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API Request Builder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Most Popular Videos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16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analytics</a:t>
            </a:r>
          </a:p>
          <a:p>
            <a:r>
              <a:rPr lang="en-US" dirty="0" smtClean="0"/>
              <a:t>The new analytics UI</a:t>
            </a:r>
          </a:p>
          <a:p>
            <a:r>
              <a:rPr lang="en-US" dirty="0" smtClean="0"/>
              <a:t>The new analytics API</a:t>
            </a:r>
          </a:p>
          <a:p>
            <a:r>
              <a:rPr lang="en-US" dirty="0" smtClean="0"/>
              <a:t>Analytics API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|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performance of your video content</a:t>
            </a:r>
          </a:p>
          <a:p>
            <a:r>
              <a:rPr lang="en-US" dirty="0" smtClean="0"/>
              <a:t>Uses – helps you answer questions to refine your video strategy</a:t>
            </a:r>
          </a:p>
          <a:p>
            <a:pPr lvl="1"/>
            <a:r>
              <a:rPr lang="en-US" dirty="0" smtClean="0"/>
              <a:t>Which of my videos are most popular?</a:t>
            </a:r>
          </a:p>
          <a:p>
            <a:pPr lvl="1"/>
            <a:r>
              <a:rPr lang="en-US" dirty="0" smtClean="0"/>
              <a:t>Which of my videos are trending?</a:t>
            </a:r>
          </a:p>
          <a:p>
            <a:pPr lvl="1"/>
            <a:r>
              <a:rPr lang="en-US" dirty="0" smtClean="0"/>
              <a:t>Where is the best place on my site to place videos to maximize consumption?</a:t>
            </a:r>
          </a:p>
          <a:p>
            <a:pPr lvl="1"/>
            <a:r>
              <a:rPr lang="en-US" dirty="0" smtClean="0"/>
              <a:t>How engaging are my videos? Are there places where I lose lots of viewers?</a:t>
            </a:r>
          </a:p>
          <a:p>
            <a:pPr lvl="1"/>
            <a:r>
              <a:rPr lang="en-US" dirty="0" smtClean="0"/>
              <a:t>Where are my users coming from? Other domains? Search engines – what were they searching for?</a:t>
            </a:r>
          </a:p>
          <a:p>
            <a:pPr lvl="1"/>
            <a:r>
              <a:rPr lang="en-US" dirty="0" smtClean="0"/>
              <a:t>What devices are my videos being watched 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smtClean="0"/>
              <a:t> 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96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New Analytics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smtClean="0"/>
              <a:t>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Analytics 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predefined reports and charts</a:t>
            </a:r>
          </a:p>
          <a:p>
            <a:r>
              <a:rPr lang="en-US" dirty="0" smtClean="0"/>
              <a:t>Customize with date ranges</a:t>
            </a:r>
          </a:p>
          <a:p>
            <a:r>
              <a:rPr lang="en-US" dirty="0" smtClean="0"/>
              <a:t>Drill down into more specific data</a:t>
            </a:r>
          </a:p>
          <a:p>
            <a:r>
              <a:rPr lang="en-US" dirty="0" smtClean="0"/>
              <a:t>Built entirely in HTML, so viewable on all devices</a:t>
            </a:r>
          </a:p>
          <a:p>
            <a:r>
              <a:rPr lang="en-US" dirty="0" smtClean="0"/>
              <a:t>Real-time data/updates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Analytics UI</a:t>
            </a:r>
            <a:endParaRPr lang="en-US" dirty="0"/>
          </a:p>
        </p:txBody>
      </p:sp>
      <p:pic>
        <p:nvPicPr>
          <p:cNvPr id="5" name="Content Placeholder 4" descr="newAnalyticsUI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702" r="-26702"/>
          <a:stretch>
            <a:fillRect/>
          </a:stretch>
        </p:blipFill>
        <p:spPr>
          <a:xfrm>
            <a:off x="-365404" y="1911090"/>
            <a:ext cx="17692967" cy="69115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7</a:t>
            </a:fld>
            <a:r>
              <a:rPr lang="en-US" smtClean="0"/>
              <a:t> |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New Analytics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Analytics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backend for UI</a:t>
            </a:r>
          </a:p>
          <a:p>
            <a:r>
              <a:rPr lang="en-US" dirty="0" smtClean="0"/>
              <a:t>A REST-based API that you can access from any programming language/application</a:t>
            </a:r>
          </a:p>
          <a:p>
            <a:r>
              <a:rPr lang="en-US" dirty="0" smtClean="0"/>
              <a:t>Allows you to retrieve the data directly and use it in any way you like</a:t>
            </a:r>
          </a:p>
          <a:p>
            <a:r>
              <a:rPr lang="en-US" dirty="0" smtClean="0"/>
              <a:t>Provides account rollups and detailed reports</a:t>
            </a:r>
          </a:p>
          <a:p>
            <a:r>
              <a:rPr lang="en-US" dirty="0" smtClean="0"/>
              <a:t>Multiple dimensions and filters to allow you to retrieve just the data you want</a:t>
            </a:r>
          </a:p>
          <a:p>
            <a:r>
              <a:rPr lang="en-US" dirty="0" smtClean="0"/>
              <a:t>Sample request: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Source Code Pro"/>
                <a:cs typeface="Source Code Pro"/>
              </a:rPr>
              <a:t>https://data.brightcove.com/analytics-api/videocloud/account/20318290001?from=</a:t>
            </a:r>
            <a:r>
              <a:rPr lang="en-US" dirty="0" err="1" smtClean="0">
                <a:latin typeface="Source Code Pro"/>
                <a:cs typeface="Source Code Pro"/>
              </a:rPr>
              <a:t>alltime&amp;to</a:t>
            </a:r>
            <a:r>
              <a:rPr lang="en-US" dirty="0" smtClean="0">
                <a:latin typeface="Source Code Pro"/>
                <a:cs typeface="Source Code Pro"/>
              </a:rPr>
              <a:t>=now</a:t>
            </a:r>
            <a:endParaRPr lang="en-US" dirty="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_2012_brightcove_corporate_powerpoint_templat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FINAL_2012_brightcove_corporate_powerpoint_template.thmx</Template>
  <TotalTime>896</TotalTime>
  <Words>908</Words>
  <Application>Microsoft Macintosh PowerPoint</Application>
  <PresentationFormat>Custom</PresentationFormat>
  <Paragraphs>196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FINAL_2012_brightcove_corporate_powerpoint_template</vt:lpstr>
      <vt:lpstr>The New Video Cloud Analytics</vt:lpstr>
      <vt:lpstr>Agenda</vt:lpstr>
      <vt:lpstr>What Are Analytics?</vt:lpstr>
      <vt:lpstr>Slide 4</vt:lpstr>
      <vt:lpstr>The New Analytics UI</vt:lpstr>
      <vt:lpstr>The New Analytics UI</vt:lpstr>
      <vt:lpstr>Slide 7</vt:lpstr>
      <vt:lpstr>Slide 8</vt:lpstr>
      <vt:lpstr>The New Analytics API</vt:lpstr>
      <vt:lpstr>Dimensions</vt:lpstr>
      <vt:lpstr>Filters</vt:lpstr>
      <vt:lpstr>Sample Requests Decyphered</vt:lpstr>
      <vt:lpstr>The Response</vt:lpstr>
      <vt:lpstr>Metrics</vt:lpstr>
      <vt:lpstr>Metrics by Dimension</vt:lpstr>
      <vt:lpstr>Slide 16</vt:lpstr>
    </vt:vector>
  </TitlesOfParts>
  <Company>Brightcove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Crooks</dc:creator>
  <cp:lastModifiedBy>Robert Crooks</cp:lastModifiedBy>
  <cp:revision>8</cp:revision>
  <dcterms:created xsi:type="dcterms:W3CDTF">2013-04-24T17:41:43Z</dcterms:created>
  <dcterms:modified xsi:type="dcterms:W3CDTF">2013-04-25T00:15:24Z</dcterms:modified>
</cp:coreProperties>
</file>