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94" r:id="rId11"/>
    <p:sldId id="274" r:id="rId12"/>
    <p:sldId id="293" r:id="rId13"/>
    <p:sldId id="260" r:id="rId14"/>
    <p:sldId id="266" r:id="rId15"/>
    <p:sldId id="261" r:id="rId16"/>
    <p:sldId id="262" r:id="rId17"/>
    <p:sldId id="263" r:id="rId18"/>
    <p:sldId id="264" r:id="rId19"/>
    <p:sldId id="265" r:id="rId20"/>
    <p:sldId id="267" r:id="rId21"/>
    <p:sldId id="26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TXUsXJMZT1PuQXuqxCJc3N1Q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B4073-B031-474D-97A8-4558EBBF41E4}">
  <a:tblStyle styleId="{E40B4073-B031-474D-97A8-4558EBBF4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/>
    <p:restoredTop sz="94674"/>
  </p:normalViewPr>
  <p:slideViewPr>
    <p:cSldViewPr snapToGrid="0">
      <p:cViewPr varScale="1">
        <p:scale>
          <a:sx n="117" d="100"/>
          <a:sy n="117" d="100"/>
        </p:scale>
        <p:origin x="192" y="320"/>
      </p:cViewPr>
      <p:guideLst>
        <p:guide orient="horz" pos="2160"/>
        <p:guide orient="horz" pos="3840"/>
        <p:guide pos="3840"/>
        <p:guide pos="384"/>
        <p:guide pos="729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Char char=" 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28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17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2" name="Google Shape;1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17013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d8170130a_0_0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1" name="Google Shape;91;g7d8170130a_0_0:notes"/>
          <p:cNvSpPr txBox="1">
            <a:spLocks noGrp="1"/>
          </p:cNvSpPr>
          <p:nvPr>
            <p:ph type="sldNum" idx="12"/>
          </p:nvPr>
        </p:nvSpPr>
        <p:spPr>
          <a:xfrm>
            <a:off x="5867400" y="8686800"/>
            <a:ext cx="609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19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877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456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451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5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0" cy="2573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57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/>
          <p:nvPr/>
        </p:nvSpPr>
        <p:spPr>
          <a:xfrm rot="10800000">
            <a:off x="0" y="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823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610392" y="1752600"/>
            <a:ext cx="8914608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608013" y="2895600"/>
            <a:ext cx="8229600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0" i="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606425" y="3737175"/>
            <a:ext cx="5489700" cy="70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1">
  <p:cSld name="Quote Slide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609600" y="537882"/>
            <a:ext cx="9456736" cy="9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95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body" idx="1"/>
          </p:nvPr>
        </p:nvSpPr>
        <p:spPr>
          <a:xfrm>
            <a:off x="619125" y="1686018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defRPr>
                <a:solidFill>
                  <a:srgbClr val="00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6"/>
          <p:cNvSpPr/>
          <p:nvPr/>
        </p:nvSpPr>
        <p:spPr>
          <a:xfrm rot="10800000">
            <a:off x="0" y="18774"/>
            <a:ext cx="12192000" cy="43174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1029921" y="4747910"/>
            <a:ext cx="43266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61" y="388125"/>
            <a:ext cx="5081812" cy="508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">
  <p:cSld name="Body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30317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30317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AutoNum type="arabicPeriod"/>
              <a:defRPr sz="2000" b="0" i="0">
                <a:solidFill>
                  <a:srgbClr val="16161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414528" y="1112810"/>
            <a:ext cx="10939272" cy="25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38776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867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112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None/>
              <a:defRPr sz="400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AutoNum type="arabicPeriod"/>
              <a:defRPr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–"/>
              <a:defRPr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▪"/>
              <a:defRPr>
                <a:solidFill>
                  <a:schemeClr val="accent5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–"/>
              <a:defRPr>
                <a:solidFill>
                  <a:schemeClr val="accent5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Slide 1">
  <p:cSld name="Slide Section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609601" y="1752600"/>
            <a:ext cx="7279341" cy="70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66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609600" y="2560732"/>
            <a:ext cx="7279341" cy="78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 and Charts Slide">
  <p:cSld name="Graph and Charts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with photo">
  <p:cSld name="One column with phot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609600" y="1522525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609441" y="593962"/>
            <a:ext cx="99823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>
            <a:spLocks noGrp="1"/>
          </p:cNvSpPr>
          <p:nvPr>
            <p:ph type="pic" idx="2"/>
          </p:nvPr>
        </p:nvSpPr>
        <p:spPr>
          <a:xfrm>
            <a:off x="4572000" y="1522525"/>
            <a:ext cx="6248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09759" y="1600199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5257959" y="1600199"/>
            <a:ext cx="3730752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09600" y="671636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hoto/color">
  <p:cSld name="1_Half photo/colo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200" y="2209800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4800" b="1" i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02" y="3530200"/>
            <a:ext cx="4649786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Char char="•"/>
              <a:defRPr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ray Title, Subtitle and Content">
  <p:cSld name="Title, Sub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609600" y="1916419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1800" b="0" i="0">
                <a:solidFill>
                  <a:srgbClr val="161614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0" i="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b="0" i="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09441" y="609600"/>
            <a:ext cx="10969943" cy="49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000" b="1" i="0">
                <a:solidFill>
                  <a:srgbClr val="16161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609440" y="1524000"/>
            <a:ext cx="1096994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ft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161" y="4889713"/>
            <a:ext cx="1824606" cy="182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609600" y="1828801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6161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61614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" name="Google Shape;30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52250" y="490168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1104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all-time-video-view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.support.brightcove.com/code-samples/brightcove-player-sample-all-time-video-view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606422" y="2762974"/>
            <a:ext cx="7335501" cy="161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USING BRIGHTCOVE’S REST APIs</a:t>
            </a:r>
            <a:r>
              <a:rPr lang="en-US" sz="6000" dirty="0"/>
              <a:t> </a:t>
            </a:r>
            <a:endParaRPr sz="6000" cap="none"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608013" y="4438878"/>
            <a:ext cx="8229600" cy="53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An Introductory Look</a:t>
            </a:r>
          </a:p>
          <a:p>
            <a:pPr marL="0" lvl="0" indent="0"/>
            <a:endParaRPr lang="en-US" dirty="0"/>
          </a:p>
        </p:txBody>
      </p:sp>
      <p:sp>
        <p:nvSpPr>
          <p:cNvPr id="8" name="Google Shape;79;p1">
            <a:extLst>
              <a:ext uri="{FF2B5EF4-FFF2-40B4-BE49-F238E27FC236}">
                <a16:creationId xmlns:a16="http://schemas.microsoft.com/office/drawing/2014/main" id="{58D34D67-B84B-364E-8EA8-85E4D8928016}"/>
              </a:ext>
            </a:extLst>
          </p:cNvPr>
          <p:cNvSpPr txBox="1">
            <a:spLocks/>
          </p:cNvSpPr>
          <p:nvPr/>
        </p:nvSpPr>
        <p:spPr>
          <a:xfrm>
            <a:off x="606422" y="4970132"/>
            <a:ext cx="7499888" cy="3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/>
              <a:t>Matthew Boles | Sr. Learning Specialist | mboles@brightcove.com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All Time Video Views</a:t>
            </a:r>
          </a:p>
          <a:p>
            <a:pPr marL="971550" lvl="1" indent="-285750"/>
            <a:r>
              <a:rPr lang="en-US" sz="1600" dirty="0">
                <a:hlinkClick r:id="rId3"/>
              </a:rPr>
              <a:t>https://player.support.brightcove.com/code-samples/brightcove-player-sample-all-time-video-views.html</a:t>
            </a:r>
            <a:endParaRPr lang="en-US" sz="1600" dirty="0"/>
          </a:p>
          <a:p>
            <a:pPr marL="971550" lvl="1" indent="-285750"/>
            <a:endParaRPr lang="en-US" sz="1600" dirty="0">
              <a:solidFill>
                <a:srgbClr val="000000"/>
              </a:solidFill>
            </a:endParaRPr>
          </a:p>
          <a:p>
            <a:pPr marL="514350" indent="-285750"/>
            <a:endParaRPr lang="en-US" sz="20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Supporting copy here.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br>
              <a:rPr lang="en-US" sz="1800" dirty="0">
                <a:solidFill>
                  <a:srgbClr val="000000"/>
                </a:solidFill>
              </a:rPr>
            </a:br>
            <a:endParaRPr sz="1800" dirty="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Supporting copy here.</a:t>
            </a:r>
            <a:endParaRPr dirty="0"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</a:rPr>
              <a:t>Secondary copy goes here.</a:t>
            </a:r>
            <a:endParaRPr dirty="0"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90144" y="487681"/>
            <a:ext cx="10939272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5" y="986064"/>
            <a:ext cx="7080039" cy="58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1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/>
              <a:t>CLICK TO ADD TITLE</a:t>
            </a:r>
            <a:br>
              <a:rPr lang="en-US"/>
            </a:b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609600" y="1584103"/>
            <a:ext cx="10969784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563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Supporting copy here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Supporting copy here.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Char char="o"/>
            </a:pPr>
            <a:r>
              <a:rPr lang="en-US" sz="1800">
                <a:solidFill>
                  <a:srgbClr val="000000"/>
                </a:solidFill>
              </a:rPr>
              <a:t>Secondary copy goes here.</a:t>
            </a:r>
            <a:endParaRPr/>
          </a:p>
          <a:p>
            <a:pPr marL="97155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Courier New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767096" y="2549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{E40B4073-B031-474D-97A8-4558EBBF41E4}</a:tableStyleId>
              </a:tblPr>
              <a:tblGrid>
                <a:gridCol w="23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2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2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1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0" u="none" strike="noStrike" cap="none">
                          <a:solidFill>
                            <a:srgbClr val="161614"/>
                          </a:solidFill>
                        </a:rPr>
                        <a:t>Point 2</a:t>
                      </a:r>
                      <a:endParaRPr sz="1200" u="none" strike="noStrike" cap="none">
                        <a:solidFill>
                          <a:srgbClr val="161614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6">
                        <a:alpha val="2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" name="Google Shape;113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47" y="2326703"/>
            <a:ext cx="3514025" cy="25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9" name="Google Shape;119;p7"/>
          <p:cNvSpPr>
            <a:spLocks noGrp="1"/>
          </p:cNvSpPr>
          <p:nvPr>
            <p:ph type="pic" idx="2"/>
          </p:nvPr>
        </p:nvSpPr>
        <p:spPr>
          <a:xfrm>
            <a:off x="4029563" y="1752600"/>
            <a:ext cx="5805553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029563" y="1752600"/>
            <a:ext cx="5805553" cy="44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646339" y="3413051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 FOR IMAGE SIZED SAME AS GRAY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– REMOVE GRAY AFTER IMAGE 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PLACED.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b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3733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2"/>
          </p:nvPr>
        </p:nvSpPr>
        <p:spPr>
          <a:xfrm>
            <a:off x="5257800" y="1752600"/>
            <a:ext cx="3987800" cy="4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609441" y="824037"/>
            <a:ext cx="10210959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CLICK TO ADD 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2"/>
          </p:nvPr>
        </p:nvSpPr>
        <p:spPr>
          <a:xfrm>
            <a:off x="6781800" y="1524000"/>
            <a:ext cx="4419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2880" lvl="0" indent="-304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Click to add text here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1792942"/>
            <a:ext cx="4649787" cy="131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6000" b="1"/>
              <a:t>CLICK TO ADD </a:t>
            </a:r>
            <a:br>
              <a:rPr lang="en-US" sz="6000"/>
            </a:br>
            <a:r>
              <a:rPr lang="en-US" sz="6000" b="1"/>
              <a:t>CALLOUT</a:t>
            </a:r>
            <a:br>
              <a:rPr lang="en-US" sz="6000"/>
            </a:br>
            <a:endParaRPr sz="60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4544743"/>
            <a:ext cx="4432298" cy="88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Supporting copy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2451652" y="3193775"/>
            <a:ext cx="6864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YOUR SLIDE FOR FULL SCREEN VIDEO DELETE THIS BOX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609600" y="1839716"/>
            <a:ext cx="10969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7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Supporting copy here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2"/>
          </p:nvPr>
        </p:nvSpPr>
        <p:spPr>
          <a:xfrm>
            <a:off x="609441" y="1394532"/>
            <a:ext cx="109698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Click to add category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09600" y="814649"/>
            <a:ext cx="7917871" cy="48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000" b="1" i="0" u="none" strike="noStrike" cap="none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8170130a_0_0"/>
          <p:cNvSpPr txBox="1">
            <a:spLocks noGrp="1"/>
          </p:cNvSpPr>
          <p:nvPr>
            <p:ph type="title"/>
          </p:nvPr>
        </p:nvSpPr>
        <p:spPr>
          <a:xfrm>
            <a:off x="609441" y="671636"/>
            <a:ext cx="10969943" cy="8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4" name="Google Shape;94;g7d8170130a_0_0"/>
          <p:cNvSpPr txBox="1">
            <a:spLocks noGrp="1"/>
          </p:cNvSpPr>
          <p:nvPr>
            <p:ph type="body" idx="1"/>
          </p:nvPr>
        </p:nvSpPr>
        <p:spPr>
          <a:xfrm>
            <a:off x="619125" y="1703387"/>
            <a:ext cx="10963275" cy="361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What Are REST APIs?</a:t>
            </a:r>
          </a:p>
          <a:p>
            <a:pPr lvl="0"/>
            <a:r>
              <a:rPr lang="en-US" dirty="0"/>
              <a:t>Why Use the Brightcove REST APIs?</a:t>
            </a:r>
          </a:p>
          <a:p>
            <a:pPr lvl="0"/>
            <a:r>
              <a:rPr lang="en-US" dirty="0"/>
              <a:t>High Level Implementation View</a:t>
            </a:r>
          </a:p>
          <a:p>
            <a:pPr lvl="0"/>
            <a:r>
              <a:rPr lang="en-US" dirty="0"/>
              <a:t>Understanding the Client Side Code</a:t>
            </a:r>
          </a:p>
          <a:p>
            <a:pPr lvl="0"/>
            <a:r>
              <a:rPr lang="en-US" dirty="0"/>
              <a:t>Example Code Deep Dive</a:t>
            </a:r>
          </a:p>
          <a:p>
            <a:pPr lvl="0"/>
            <a:r>
              <a:rPr lang="en-US" dirty="0"/>
              <a:t>Wrap It Up!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WHAT ARE REST APIs?</a:t>
            </a:r>
            <a:endParaRPr sz="6000" dirty="0"/>
          </a:p>
        </p:txBody>
      </p:sp>
      <p:sp>
        <p:nvSpPr>
          <p:cNvPr id="6" name="Google Shape;100;p3">
            <a:extLst>
              <a:ext uri="{FF2B5EF4-FFF2-40B4-BE49-F238E27FC236}">
                <a16:creationId xmlns:a16="http://schemas.microsoft.com/office/drawing/2014/main" id="{673FDE1B-593D-3040-93DC-8309CC849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Simple definition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b="1" dirty="0" err="1">
                <a:solidFill>
                  <a:srgbClr val="FF0000"/>
                </a:solidFill>
              </a:rPr>
              <a:t>RE</a:t>
            </a:r>
            <a:r>
              <a:rPr lang="en-US" sz="2000" dirty="0" err="1"/>
              <a:t>presentational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tate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ransfer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pplication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rogramming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nterface</a:t>
            </a:r>
          </a:p>
          <a:p>
            <a:pPr marL="971550" lvl="1" indent="-285750"/>
            <a:r>
              <a:rPr lang="en-US" sz="1600" dirty="0"/>
              <a:t>Probably not helpful</a:t>
            </a:r>
          </a:p>
          <a:p>
            <a:pPr marL="514350" lvl="0" indent="-285750">
              <a:buSzPts val="2000"/>
            </a:pPr>
            <a:r>
              <a:rPr lang="en-US" sz="2000" dirty="0"/>
              <a:t>A design pattern that:</a:t>
            </a:r>
          </a:p>
          <a:p>
            <a:pPr marL="971550" lvl="1" indent="-285750"/>
            <a:r>
              <a:rPr lang="en-US" sz="1600" dirty="0"/>
              <a:t>Defines web services</a:t>
            </a:r>
          </a:p>
          <a:p>
            <a:pPr marL="971550" lvl="1" indent="-285750"/>
            <a:r>
              <a:rPr lang="en-US" sz="1600" dirty="0"/>
              <a:t>Uses HTTP requests to GET, PUT, POST and DELETE data</a:t>
            </a:r>
          </a:p>
          <a:p>
            <a:pPr marL="971550" lvl="1" indent="-285750"/>
            <a:r>
              <a:rPr lang="en-US" sz="1600" dirty="0"/>
              <a:t>Consists of client and the web service resource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REST APIs DEFINITION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1668286"/>
            <a:ext cx="845111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 dirty="0"/>
              <a:t>WHY USE REST APIs?</a:t>
            </a: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Use cases</a:t>
            </a:r>
          </a:p>
          <a:p>
            <a:pPr marL="971550" lvl="1" indent="-285750"/>
            <a:r>
              <a:rPr lang="en-US" sz="1600" dirty="0"/>
              <a:t>General: Searching to build custom reports/playlists</a:t>
            </a:r>
          </a:p>
          <a:p>
            <a:pPr marL="971550" lvl="1" indent="-285750"/>
            <a:r>
              <a:rPr lang="en-US" sz="1600" dirty="0"/>
              <a:t>General: Combine functionality from multiple REST APIs</a:t>
            </a:r>
          </a:p>
          <a:p>
            <a:pPr marL="971550" lvl="1" indent="-285750"/>
            <a:r>
              <a:rPr lang="en-US" sz="1600" dirty="0"/>
              <a:t>Specific: Build a playlist from the newest videos </a:t>
            </a:r>
          </a:p>
          <a:p>
            <a:pPr marL="971550" lvl="1" indent="-285750"/>
            <a:r>
              <a:rPr lang="en-US" sz="1600" dirty="0"/>
              <a:t>Specific: Get analytics by playlist</a:t>
            </a:r>
          </a:p>
          <a:p>
            <a:pPr marL="971550" lvl="1" indent="-285750"/>
            <a:r>
              <a:rPr lang="en-US" sz="1600" dirty="0"/>
              <a:t>Specific: Retrieve data and display in player</a:t>
            </a:r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ADD FUNCTIONALITY NOT AVAILABLE BY DEFAULT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6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1502228"/>
            <a:ext cx="9532938" cy="505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Check REST APIs inde</a:t>
            </a:r>
            <a:r>
              <a:rPr lang="en-US" sz="2000" dirty="0"/>
              <a:t>x page for samples per API</a:t>
            </a:r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r>
              <a:rPr lang="en-US" sz="1600" dirty="0"/>
              <a:t>https://</a:t>
            </a:r>
            <a:r>
              <a:rPr lang="en-US" sz="1600" dirty="0" err="1"/>
              <a:t>apis.support.brightcove.com</a:t>
            </a:r>
            <a:r>
              <a:rPr lang="en-US" sz="1600" dirty="0"/>
              <a:t>/</a:t>
            </a:r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endParaRPr lang="en-US" sz="2000" dirty="0"/>
          </a:p>
          <a:p>
            <a:pPr marL="514350" lvl="0" indent="-285750">
              <a:buSzPts val="2000"/>
            </a:pPr>
            <a:r>
              <a:rPr lang="en-US" sz="2000" dirty="0"/>
              <a:t>Brightcove Player samples</a:t>
            </a:r>
          </a:p>
          <a:p>
            <a:pPr marL="971550" lvl="1" indent="-285750"/>
            <a:r>
              <a:rPr lang="en-US" sz="1600" dirty="0"/>
              <a:t>https://</a:t>
            </a:r>
            <a:r>
              <a:rPr lang="en-US" sz="1600" dirty="0" err="1"/>
              <a:t>player.support.brightcove.com</a:t>
            </a:r>
            <a:r>
              <a:rPr lang="en-US" sz="1600" dirty="0"/>
              <a:t>/code-samples/</a:t>
            </a:r>
            <a:endParaRPr lang="en-US" sz="2000" dirty="0"/>
          </a:p>
          <a:p>
            <a:pPr marL="971550" lvl="1" indent="-285750">
              <a:spcBef>
                <a:spcPts val="1200"/>
              </a:spcBef>
              <a:buFont typeface="Arial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161614"/>
                </a:solidFill>
                <a:latin typeface="Arial"/>
                <a:ea typeface="Arial"/>
                <a:cs typeface="Arial"/>
                <a:sym typeface="Arial"/>
              </a:rPr>
              <a:t>LOCATIONS OF SAMPLES</a:t>
            </a:r>
            <a:endParaRPr sz="4000" b="1" i="0" u="none" strike="noStrike" cap="none" dirty="0">
              <a:solidFill>
                <a:srgbClr val="1616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6F83E-7C74-F743-9DE8-75D63F71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77" y="3119664"/>
            <a:ext cx="3022600" cy="357615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619125" y="2017713"/>
            <a:ext cx="9532938" cy="329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285750">
              <a:buSzPts val="2000"/>
            </a:pPr>
            <a:r>
              <a:rPr lang="en-US" sz="2000" dirty="0"/>
              <a:t>All Time Video Views</a:t>
            </a:r>
          </a:p>
          <a:p>
            <a:pPr marL="971550" lvl="1" indent="-285750"/>
            <a:r>
              <a:rPr lang="en-US" sz="1600" dirty="0">
                <a:solidFill>
                  <a:schemeClr val="tx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https://player.support.brightcove.com/code-samples/brightcove-player-sample-all-time-video-views.html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  <a:p>
            <a:pPr marL="6858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lvl="0" indent="-285750">
              <a:buSzPts val="2000"/>
            </a:pPr>
            <a:r>
              <a:rPr lang="en-US" sz="1800" dirty="0"/>
              <a:t>Newest Videos in Playlist</a:t>
            </a:r>
          </a:p>
          <a:p>
            <a:pPr marL="971550" lvl="1" indent="-285750"/>
            <a:r>
              <a:rPr lang="en-US" sz="1400" dirty="0"/>
              <a:t>https://</a:t>
            </a:r>
            <a:r>
              <a:rPr lang="en-US" sz="1400" dirty="0" err="1"/>
              <a:t>player.support.brightcove.com</a:t>
            </a:r>
            <a:r>
              <a:rPr lang="en-US" sz="1400" dirty="0"/>
              <a:t>/code-samples/</a:t>
            </a:r>
            <a:r>
              <a:rPr lang="en-US" sz="1400" dirty="0" err="1"/>
              <a:t>brightcove</a:t>
            </a:r>
            <a:r>
              <a:rPr lang="en-US" sz="1400" dirty="0"/>
              <a:t>-player-sample-newest-videos-</a:t>
            </a:r>
            <a:r>
              <a:rPr lang="en-US" sz="1400" dirty="0" err="1"/>
              <a:t>playlist.html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615192" y="856891"/>
            <a:ext cx="10969943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4000" b="1" dirty="0">
                <a:solidFill>
                  <a:srgbClr val="161614"/>
                </a:solidFill>
              </a:rPr>
              <a:t>DEMONSTRATION OF SAMPLES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4000" b="1" dirty="0">
              <a:solidFill>
                <a:srgbClr val="161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09600" y="655914"/>
            <a:ext cx="8044543" cy="133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HIGH LEVEL IMPLEMENTATION VIEW</a:t>
            </a:r>
            <a:br>
              <a:rPr lang="en-US" dirty="0"/>
            </a:br>
            <a:endParaRPr sz="6000" dirty="0"/>
          </a:p>
        </p:txBody>
      </p:sp>
      <p:sp>
        <p:nvSpPr>
          <p:cNvPr id="4" name="Google Shape;100;p3">
            <a:extLst>
              <a:ext uri="{FF2B5EF4-FFF2-40B4-BE49-F238E27FC236}">
                <a16:creationId xmlns:a16="http://schemas.microsoft.com/office/drawing/2014/main" id="{5F29453B-CE75-FD40-B24E-2BB5DAC32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3586881"/>
            <a:ext cx="7279341" cy="71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Add functionality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Location of samples</a:t>
            </a:r>
          </a:p>
          <a:p>
            <a:pPr marL="347663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Demonstration of a few samples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Y_Standard_16x9">
  <a:themeElements>
    <a:clrScheme name="Custom 1">
      <a:dk1>
        <a:srgbClr val="08088C"/>
      </a:dk1>
      <a:lt1>
        <a:srgbClr val="FFE800"/>
      </a:lt1>
      <a:dk2>
        <a:srgbClr val="5426FC"/>
      </a:dk2>
      <a:lt2>
        <a:srgbClr val="D9D9D6"/>
      </a:lt2>
      <a:accent1>
        <a:srgbClr val="00FAE3"/>
      </a:accent1>
      <a:accent2>
        <a:srgbClr val="9300B2"/>
      </a:accent2>
      <a:accent3>
        <a:srgbClr val="08088C"/>
      </a:accent3>
      <a:accent4>
        <a:srgbClr val="FF5100"/>
      </a:accent4>
      <a:accent5>
        <a:srgbClr val="2EEB5E"/>
      </a:accent5>
      <a:accent6>
        <a:srgbClr val="FFE800"/>
      </a:accent6>
      <a:hlink>
        <a:srgbClr val="FFFFFF"/>
      </a:hlink>
      <a:folHlink>
        <a:srgbClr val="FFD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452</Words>
  <Application>Microsoft Macintosh PowerPoint</Application>
  <PresentationFormat>Widescreen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Courier New</vt:lpstr>
      <vt:lpstr>Merriweather Sans</vt:lpstr>
      <vt:lpstr>Montserrat</vt:lpstr>
      <vt:lpstr>Montserrat ExtraBold</vt:lpstr>
      <vt:lpstr>Noto Sans Symbols</vt:lpstr>
      <vt:lpstr>PLAY_Standard_16x9</vt:lpstr>
      <vt:lpstr>PLAY_Standard_16x9</vt:lpstr>
      <vt:lpstr>USING BRIGHTCOVE’S REST APIs </vt:lpstr>
      <vt:lpstr>AGENDA</vt:lpstr>
      <vt:lpstr>WHAT ARE REST APIs?</vt:lpstr>
      <vt:lpstr>PowerPoint Presentation</vt:lpstr>
      <vt:lpstr>WHY USE REST APIs?</vt:lpstr>
      <vt:lpstr>PowerPoint Presentation</vt:lpstr>
      <vt:lpstr>PowerPoint Presentation</vt:lpstr>
      <vt:lpstr>PowerPoint Presentation</vt:lpstr>
      <vt:lpstr>HIGH LEVEL IMPLEMENTATION VIEW </vt:lpstr>
      <vt:lpstr>PowerPoint Presentation</vt:lpstr>
      <vt:lpstr>Client Functionality Overview</vt:lpstr>
      <vt:lpstr>CLICK TO ADD TITLE </vt:lpstr>
      <vt:lpstr>PowerPoint Presentation</vt:lpstr>
      <vt:lpstr>PowerPoint Presentation</vt:lpstr>
      <vt:lpstr>PowerPoint Presentation</vt:lpstr>
      <vt:lpstr>CLICK TO ADD TITLE</vt:lpstr>
      <vt:lpstr>CLICK TO ADD  CALLOUT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Microsoft Office User</cp:lastModifiedBy>
  <cp:revision>12</cp:revision>
  <dcterms:modified xsi:type="dcterms:W3CDTF">2020-04-09T20:22:20Z</dcterms:modified>
</cp:coreProperties>
</file>