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s/comment3.xml" ContentType="application/vnd.openxmlformats-officedocument.presentationml.comment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s/comment4.xml" ContentType="application/vnd.openxmlformats-officedocument.presentationml.comments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6"/>
    <p:sldId id="263" r:id="rId17"/>
    <p:sldId id="264" r:id="rId18"/>
    <p:sldId id="265" r:id="rId19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Robert Crooks" initials="R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FDF4"/>
          </a:solidFill>
        </a:fill>
      </a:tcStyle>
    </a:wholeTbl>
    <a:band2H>
      <a:tcTxStyle b="def" i="def"/>
      <a:tcStyle>
        <a:tcBdr/>
        <a:fill>
          <a:solidFill>
            <a:srgbClr val="E6FEFA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DA"/>
          </a:solidFill>
        </a:fill>
      </a:tcStyle>
    </a:wholeTbl>
    <a:band2H>
      <a:tcTxStyle b="def" i="def"/>
      <a:tcStyle>
        <a:tcBdr/>
        <a:fill>
          <a:solidFill>
            <a:srgbClr val="E6E6ED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FFF6CA"/>
          </a:solidFill>
        </a:fill>
      </a:tcStyle>
    </a:wholeTbl>
    <a:band2H>
      <a:tcTxStyle b="def" i="def"/>
      <a:tcStyle>
        <a:tcBdr/>
        <a:fill>
          <a:solidFill>
            <a:srgbClr val="FFFBE6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D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DA"/>
          </a:solidFill>
        </a:fill>
      </a:tcStyle>
    </a:wholeTbl>
    <a:band2H>
      <a:tcTxStyle b="def" i="def"/>
      <a:tcStyle>
        <a:tcBdr/>
        <a:fill>
          <a:solidFill>
            <a:srgbClr val="E6E6ED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comments" Target="comments/comment3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comments" Target="comments/comment4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4-12T08:32:57.310" idx="1">
    <p:pos x="3425" y="1895"/>
    <p:text>Added PATCH</p:text>
    <p:extLst>
      <p:ext uri="{C676402C-5697-4E1C-873F-D02D1690AC5C}">
        <p15:threadingInfo xmlns:p15="http://schemas.microsoft.com/office/powerpoint/2012/main" timeZoneBias="240"/>
      </p:ext>
    </p:extLst>
  </p:cm>
  <p:cm authorId="0" dt="2020-04-12T08:33:21.270" idx="2">
    <p:pos x="2595" y="2073"/>
    <p:text>Not sure you need to say this, but useful for beginners
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4-12T08:34:04.279" idx="3">
    <p:pos x="2768" y="1633"/>
    <p:text>Added this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4-12T08:34:39.872" idx="4">
    <p:pos x="3326" y="1519"/>
    <p:text>Made some edits here to clarify that CORS is the issue and the proxy is only needed for web apps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4-12T08:31:34.549" idx="5">
    <p:pos x="922" y="1633"/>
    <p:text>innerHTML is frowned upon for security reasons, and in this case you don’t need since you’re just injecting text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 1">
    <p:bg>
      <p:bgPr>
        <a:solidFill>
          <a:srgbClr val="542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20;p20" descr="Google Shape;20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1800">
                <a:solidFill>
                  <a:schemeClr val="accent6"/>
                </a:solidFill>
              </a:defRPr>
            </a:pPr>
          </a:p>
        </p:txBody>
      </p:sp>
      <p:sp>
        <p:nvSpPr>
          <p:cNvPr id="18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1800">
                <a:solidFill>
                  <a:schemeClr val="accent6"/>
                </a:solidFill>
              </a:defRPr>
            </a:pPr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610392" y="1752600"/>
            <a:ext cx="8914608" cy="990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8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608012" y="2895600"/>
            <a:ext cx="8229601" cy="6433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81000" indent="-3048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81000" indent="1778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81000" indent="6477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81000" indent="11176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81000" indent="15748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Google Shape;25;p20"/>
          <p:cNvSpPr txBox="1"/>
          <p:nvPr>
            <p:ph type="body" sz="quarter" idx="13"/>
          </p:nvPr>
        </p:nvSpPr>
        <p:spPr>
          <a:xfrm>
            <a:off x="606424" y="3737174"/>
            <a:ext cx="5489702" cy="70288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22" name="Google Shape;26;p20" descr="Google Shape;26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9161" y="4889713"/>
            <a:ext cx="1824607" cy="182460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1" descr="Google Shape;3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250" y="49016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609440" y="671635"/>
            <a:ext cx="10969944" cy="8523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>
                <a:solidFill>
                  <a:srgbClr val="16161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619125" y="1703386"/>
            <a:ext cx="10963275" cy="361791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161614"/>
              </a:buClr>
              <a:buFontTx/>
              <a:buAutoNum type="arabicPeriod" startAt="1"/>
              <a:defRPr>
                <a:solidFill>
                  <a:srgbClr val="161614"/>
                </a:solidFill>
              </a:defRPr>
            </a:lvl1pPr>
            <a:lvl2pPr>
              <a:buClr>
                <a:srgbClr val="161614"/>
              </a:buClr>
              <a:buFontTx/>
              <a:defRPr>
                <a:solidFill>
                  <a:srgbClr val="161614"/>
                </a:solidFill>
              </a:defRPr>
            </a:lvl2pPr>
            <a:lvl3pPr>
              <a:buClr>
                <a:srgbClr val="161614"/>
              </a:buClr>
              <a:buFontTx/>
              <a:defRPr>
                <a:solidFill>
                  <a:srgbClr val="161614"/>
                </a:solidFill>
              </a:defRPr>
            </a:lvl3pPr>
            <a:lvl4pPr>
              <a:buClr>
                <a:srgbClr val="161614"/>
              </a:buClr>
              <a:buFontTx/>
              <a:defRPr>
                <a:solidFill>
                  <a:srgbClr val="161614"/>
                </a:solidFill>
              </a:defRPr>
            </a:lvl4pPr>
            <a:lvl5pPr>
              <a:buClr>
                <a:srgbClr val="161614"/>
              </a:buClr>
              <a:buFontTx/>
              <a:defRPr>
                <a:solidFill>
                  <a:srgbClr val="16161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35;p25" descr="Google Shape;35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609600" y="2560732"/>
            <a:ext cx="7279341" cy="7831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3" name="Google Shape;38;p25" descr="Google Shape;38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49161" y="4889713"/>
            <a:ext cx="1824607" cy="1824607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30;p21" descr="Google Shape;3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250" y="49016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609600" y="537881"/>
            <a:ext cx="9456736" cy="9861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9582"/>
              </a:lnSpc>
              <a:spcBef>
                <a:spcPts val="600"/>
              </a:spcBef>
              <a:defRPr sz="4000">
                <a:solidFill>
                  <a:srgbClr val="16161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619125" y="1686018"/>
            <a:ext cx="9532939" cy="32940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000000"/>
              </a:buClr>
              <a:buChar char="o"/>
              <a:defRPr>
                <a:solidFill>
                  <a:srgbClr val="000000"/>
                </a:solidFill>
              </a:defRPr>
            </a:lvl2pPr>
            <a:lvl3pPr marL="0" indent="1143000">
              <a:buClr>
                <a:srgbClr val="000000"/>
              </a:buClr>
              <a:buSzTx/>
              <a:buNone/>
              <a:defRPr>
                <a:solidFill>
                  <a:srgbClr val="000000"/>
                </a:solidFill>
              </a:defRPr>
            </a:lvl3pPr>
            <a:lvl4pPr marL="0" indent="1600200">
              <a:buClr>
                <a:srgbClr val="000000"/>
              </a:buClr>
              <a:buSzTx/>
              <a:buNone/>
              <a:defRPr>
                <a:solidFill>
                  <a:srgbClr val="000000"/>
                </a:solidFill>
              </a:defRPr>
            </a:lvl4pPr>
            <a:lvl5pPr marL="0" indent="2057400">
              <a:buClr>
                <a:srgbClr val="000000"/>
              </a:buClr>
              <a:buSz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30;p21" descr="Google Shape;3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250" y="49016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609600" y="671635"/>
            <a:ext cx="10303173" cy="8523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>
                <a:solidFill>
                  <a:srgbClr val="16161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55600">
              <a:lnSpc>
                <a:spcPct val="150000"/>
              </a:lnSpc>
              <a:spcBef>
                <a:spcPts val="0"/>
              </a:spcBef>
              <a:buClr>
                <a:srgbClr val="161614"/>
              </a:buClr>
              <a:buSzPts val="2000"/>
              <a:buFontTx/>
              <a:buAutoNum type="arabicPeriod" startAt="1"/>
              <a:defRPr sz="2000">
                <a:solidFill>
                  <a:srgbClr val="161614"/>
                </a:solidFill>
              </a:defRPr>
            </a:lvl1pPr>
            <a:lvl2pPr marL="914400" indent="-342900">
              <a:lnSpc>
                <a:spcPct val="150000"/>
              </a:lnSpc>
              <a:spcBef>
                <a:spcPts val="0"/>
              </a:spcBef>
              <a:buClr>
                <a:srgbClr val="161614"/>
              </a:buClr>
              <a:buSzPts val="2000"/>
              <a:buFontTx/>
              <a:defRPr sz="2000">
                <a:solidFill>
                  <a:srgbClr val="161614"/>
                </a:solidFill>
              </a:defRPr>
            </a:lvl2pPr>
            <a:lvl3pPr marL="1409700" indent="-381000">
              <a:lnSpc>
                <a:spcPct val="150000"/>
              </a:lnSpc>
              <a:spcBef>
                <a:spcPts val="0"/>
              </a:spcBef>
              <a:buClr>
                <a:srgbClr val="161614"/>
              </a:buClr>
              <a:buSzPts val="2000"/>
              <a:buFontTx/>
              <a:defRPr sz="2000">
                <a:solidFill>
                  <a:srgbClr val="161614"/>
                </a:solidFill>
              </a:defRPr>
            </a:lvl3pPr>
            <a:lvl4pPr marL="1914525" indent="-428625">
              <a:lnSpc>
                <a:spcPct val="150000"/>
              </a:lnSpc>
              <a:spcBef>
                <a:spcPts val="0"/>
              </a:spcBef>
              <a:buClr>
                <a:srgbClr val="161614"/>
              </a:buClr>
              <a:buSzPts val="2000"/>
              <a:buFontTx/>
              <a:defRPr sz="2000">
                <a:solidFill>
                  <a:srgbClr val="161614"/>
                </a:solidFill>
              </a:defRPr>
            </a:lvl4pPr>
            <a:lvl5pPr marL="2371725" indent="-428625">
              <a:lnSpc>
                <a:spcPct val="150000"/>
              </a:lnSpc>
              <a:spcBef>
                <a:spcPts val="0"/>
              </a:spcBef>
              <a:buClr>
                <a:srgbClr val="161614"/>
              </a:buClr>
              <a:buSzPts val="2000"/>
              <a:buFontTx/>
              <a:defRPr sz="2000">
                <a:solidFill>
                  <a:srgbClr val="16161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-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0;p21" descr="Google Shape;3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250" y="49016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390143" y="487680"/>
            <a:ext cx="10939273" cy="456219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2900">
                <a:solidFill>
                  <a:srgbClr val="16161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414527" y="1112809"/>
            <a:ext cx="10939273" cy="257962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609584" indent="-423322">
              <a:spcBef>
                <a:spcPts val="500"/>
              </a:spcBef>
              <a:buClr>
                <a:srgbClr val="949595"/>
              </a:buClr>
              <a:buSzPts val="1800"/>
              <a:defRPr sz="180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69" indent="-387764">
              <a:spcBef>
                <a:spcPts val="500"/>
              </a:spcBef>
              <a:buClr>
                <a:srgbClr val="949595"/>
              </a:buClr>
              <a:buSzPts val="1800"/>
              <a:buChar char="◦"/>
              <a:defRPr sz="180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indent="-423322">
              <a:spcBef>
                <a:spcPts val="500"/>
              </a:spcBef>
              <a:buClr>
                <a:srgbClr val="949595"/>
              </a:buClr>
              <a:buSzPts val="1800"/>
              <a:buChar char="•"/>
              <a:defRPr sz="180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8" indent="-423322">
              <a:spcBef>
                <a:spcPts val="500"/>
              </a:spcBef>
              <a:buClr>
                <a:srgbClr val="949595"/>
              </a:buClr>
              <a:buSzPts val="1800"/>
              <a:buChar char="•"/>
              <a:defRPr sz="180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indent="-423322">
              <a:spcBef>
                <a:spcPts val="500"/>
              </a:spcBef>
              <a:buClr>
                <a:srgbClr val="949595"/>
              </a:buClr>
              <a:buSzPts val="1800"/>
              <a:buChar char="•"/>
              <a:defRPr sz="180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;p21" descr="Google Shape;3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250" y="4901684"/>
            <a:ext cx="18288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65;p36" descr="Google Shape;65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66;p36"/>
          <p:cNvSpPr/>
          <p:nvPr/>
        </p:nvSpPr>
        <p:spPr>
          <a:xfrm rot="10800000">
            <a:off x="0" y="18773"/>
            <a:ext cx="12192000" cy="43174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1800">
                <a:solidFill>
                  <a:schemeClr val="accent6"/>
                </a:solidFill>
              </a:defRPr>
            </a:pPr>
          </a:p>
        </p:txBody>
      </p:sp>
      <p:sp>
        <p:nvSpPr>
          <p:cNvPr id="5" name="Google Shape;67;p36"/>
          <p:cNvSpPr txBox="1"/>
          <p:nvPr/>
        </p:nvSpPr>
        <p:spPr>
          <a:xfrm>
            <a:off x="1075645" y="4747910"/>
            <a:ext cx="4235245" cy="85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6" name="Google Shape;68;p36" descr="Google Shape;68;p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361" y="388125"/>
            <a:ext cx="5081812" cy="508181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81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•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1pPr>
      <a:lvl2pPr marL="985519" marR="0" indent="-42671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2pPr>
      <a:lvl3pPr marL="1485900" marR="0" indent="-457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▪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3pPr>
      <a:lvl4pPr marL="1993900" marR="0" indent="-4953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4pPr>
      <a:lvl5pPr marL="2451100" marR="0" indent="-4953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5pPr>
      <a:lvl6pPr marL="3048000" marR="0" indent="-609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6pPr>
      <a:lvl7pPr marL="3505200" marR="0" indent="-609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7pPr>
      <a:lvl8pPr marL="3962400" marR="0" indent="-609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8pPr>
      <a:lvl9pPr marL="4419600" marR="0" indent="-609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6"/>
        </a:buClr>
        <a:buSzPts val="2400"/>
        <a:buFont typeface="Arial"/>
        <a:buChar char="–"/>
        <a:tabLst/>
        <a:defRPr b="0" baseline="0" cap="none" i="0" spc="0" strike="noStrike" sz="2400" u="none">
          <a:solidFill>
            <a:schemeClr val="accent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85;p2"/>
          <p:cNvSpPr txBox="1"/>
          <p:nvPr>
            <p:ph type="ctrTitle"/>
          </p:nvPr>
        </p:nvSpPr>
        <p:spPr>
          <a:xfrm>
            <a:off x="606421" y="2762973"/>
            <a:ext cx="7335503" cy="1611716"/>
          </a:xfrm>
          <a:prstGeom prst="rect">
            <a:avLst/>
          </a:prstGeom>
        </p:spPr>
        <p:txBody>
          <a:bodyPr/>
          <a:lstStyle/>
          <a:p>
            <a:pPr defTabSz="722376">
              <a:defRPr sz="5214"/>
            </a:pPr>
            <a:r>
              <a:t>USING BRIGHTCOVE’S REST APIs</a:t>
            </a:r>
            <a:r>
              <a:rPr sz="4740"/>
              <a:t> </a:t>
            </a:r>
          </a:p>
        </p:txBody>
      </p:sp>
      <p:sp>
        <p:nvSpPr>
          <p:cNvPr id="91" name="Google Shape;86;p2"/>
          <p:cNvSpPr txBox="1"/>
          <p:nvPr>
            <p:ph type="subTitle" sz="quarter" idx="1"/>
          </p:nvPr>
        </p:nvSpPr>
        <p:spPr>
          <a:xfrm>
            <a:off x="608012" y="4438877"/>
            <a:ext cx="8229601" cy="531255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An Introductory Look</a:t>
            </a:r>
          </a:p>
        </p:txBody>
      </p:sp>
      <p:sp>
        <p:nvSpPr>
          <p:cNvPr id="92" name="Google Shape;79;p1"/>
          <p:cNvSpPr txBox="1"/>
          <p:nvPr/>
        </p:nvSpPr>
        <p:spPr>
          <a:xfrm>
            <a:off x="606422" y="4970131"/>
            <a:ext cx="749988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Matthew Boles | Sr. Learning Specialist | mboles@brightcove.com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6;p12"/>
          <p:cNvSpPr txBox="1"/>
          <p:nvPr>
            <p:ph type="body" idx="1"/>
          </p:nvPr>
        </p:nvSpPr>
        <p:spPr>
          <a:xfrm>
            <a:off x="615191" y="1586198"/>
            <a:ext cx="9532940" cy="4413911"/>
          </a:xfrm>
          <a:prstGeom prst="rect">
            <a:avLst/>
          </a:prstGeom>
        </p:spPr>
        <p:txBody>
          <a:bodyPr/>
          <a:lstStyle/>
          <a:p>
            <a:pPr marL="473202" indent="-262890" defTabSz="841247">
              <a:spcBef>
                <a:spcPts val="1100"/>
              </a:spcBef>
              <a:buSzPts val="1800"/>
              <a:defRPr sz="1840"/>
            </a:pPr>
            <a:r>
              <a:t>Client code</a:t>
            </a:r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Requests data from the API</a:t>
            </a:r>
            <a:endParaRPr sz="1840"/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Displays returned data</a:t>
            </a:r>
            <a:br/>
          </a:p>
          <a:p>
            <a:pPr marL="473202" indent="-262890" defTabSz="841247">
              <a:spcBef>
                <a:spcPts val="1100"/>
              </a:spcBef>
              <a:buSzPts val="1800"/>
              <a:defRPr sz="1840"/>
            </a:pPr>
            <a:r>
              <a:t>Proxy server (for Web apps)</a:t>
            </a:r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For security reasons Brightcove REST APIs will not accept request directly from a web client</a:t>
            </a:r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Server based apps can make requests directly</a:t>
            </a:r>
            <a:endParaRPr sz="1840"/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You must setup a proxy server under your control</a:t>
            </a:r>
            <a:endParaRPr sz="1840"/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Demos use a web app and PHP proxy</a:t>
            </a:r>
            <a:endParaRPr sz="1840"/>
          </a:p>
          <a:p>
            <a:pPr lvl="2" marL="262890" indent="788670" defTabSz="841247">
              <a:spcBef>
                <a:spcPts val="500"/>
              </a:spcBef>
              <a:defRPr sz="1656"/>
            </a:pPr>
            <a:r>
              <a:t>https://player.support.brightcove.com/getting-started/learning-guide-using-rest-apis.html#Proxy_code</a:t>
            </a:r>
          </a:p>
          <a:p>
            <a:pPr lvl="1" marL="168249" indent="557326" defTabSz="841247">
              <a:spcBef>
                <a:spcPts val="500"/>
              </a:spcBef>
              <a:buSzTx/>
              <a:buNone/>
              <a:defRPr sz="1656"/>
            </a:pPr>
          </a:p>
          <a:p>
            <a:pPr marL="473202" indent="-262890" defTabSz="841247">
              <a:spcBef>
                <a:spcPts val="1100"/>
              </a:spcBef>
              <a:buSzPts val="1800"/>
              <a:defRPr sz="1840"/>
            </a:pPr>
            <a:r>
              <a:t>REST APIs</a:t>
            </a:r>
          </a:p>
          <a:p>
            <a:pPr lvl="1" marL="893826" indent="-262890" defTabSz="841247">
              <a:spcBef>
                <a:spcPts val="500"/>
              </a:spcBef>
              <a:buSzPts val="1600"/>
              <a:buFont typeface="Courier New"/>
              <a:defRPr sz="1656"/>
            </a:pPr>
            <a:r>
              <a:t>GET, PUT, PATCH, POST and DELETE data</a:t>
            </a:r>
          </a:p>
        </p:txBody>
      </p:sp>
      <p:sp>
        <p:nvSpPr>
          <p:cNvPr id="120" name="Google Shape;147;p12"/>
          <p:cNvSpPr txBox="1"/>
          <p:nvPr/>
        </p:nvSpPr>
        <p:spPr>
          <a:xfrm>
            <a:off x="615192" y="856891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THREE ENTITIES INVOLVED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11;p11"/>
          <p:cNvSpPr txBox="1"/>
          <p:nvPr>
            <p:ph type="title"/>
          </p:nvPr>
        </p:nvSpPr>
        <p:spPr>
          <a:xfrm>
            <a:off x="390144" y="487680"/>
            <a:ext cx="10939272" cy="456218"/>
          </a:xfrm>
          <a:prstGeom prst="rect">
            <a:avLst/>
          </a:prstGeom>
        </p:spPr>
        <p:txBody>
          <a:bodyPr lIns="60932" tIns="60932" rIns="60932" bIns="60932"/>
          <a:lstStyle>
            <a:lvl1pPr defTabSz="566927">
              <a:defRPr sz="2480"/>
            </a:lvl1pPr>
          </a:lstStyle>
          <a:p>
            <a:pPr/>
            <a:r>
              <a:t>ENTITY INTERACTION</a:t>
            </a:r>
          </a:p>
        </p:txBody>
      </p:sp>
      <p:pic>
        <p:nvPicPr>
          <p:cNvPr id="12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98" y="1199872"/>
            <a:ext cx="11254965" cy="4668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9;p3"/>
          <p:cNvSpPr txBox="1"/>
          <p:nvPr>
            <p:ph type="title"/>
          </p:nvPr>
        </p:nvSpPr>
        <p:spPr>
          <a:xfrm>
            <a:off x="609599" y="655913"/>
            <a:ext cx="8044545" cy="1333904"/>
          </a:xfrm>
          <a:prstGeom prst="rect">
            <a:avLst/>
          </a:prstGeom>
        </p:spPr>
        <p:txBody>
          <a:bodyPr/>
          <a:lstStyle/>
          <a:p>
            <a:pPr defTabSz="484631">
              <a:defRPr b="0" sz="3498"/>
            </a:pPr>
            <a:r>
              <a:t>UNDERSTANDING THE CLIENT CODE</a:t>
            </a:r>
            <a:br/>
          </a:p>
        </p:txBody>
      </p:sp>
      <p:sp>
        <p:nvSpPr>
          <p:cNvPr id="126" name="Google Shape;100;p3"/>
          <p:cNvSpPr txBox="1"/>
          <p:nvPr>
            <p:ph type="body" sz="quarter" idx="1"/>
          </p:nvPr>
        </p:nvSpPr>
        <p:spPr>
          <a:xfrm>
            <a:off x="609600" y="3586881"/>
            <a:ext cx="7279341" cy="711913"/>
          </a:xfrm>
          <a:prstGeom prst="rect">
            <a:avLst/>
          </a:prstGeom>
        </p:spPr>
        <p:txBody>
          <a:bodyPr/>
          <a:lstStyle/>
          <a:p>
            <a:pPr marL="198167" indent="-195452" defTabSz="521208">
              <a:buClr>
                <a:schemeClr val="accent3"/>
              </a:buClr>
              <a:buSzPts val="1300"/>
              <a:buFont typeface="Arial"/>
              <a:buChar char="•"/>
              <a:defRPr sz="1368"/>
            </a:pPr>
            <a:r>
              <a:t>Client functionality overview</a:t>
            </a:r>
          </a:p>
          <a:p>
            <a:pPr marL="198167" indent="-195452" defTabSz="521208">
              <a:buClr>
                <a:schemeClr val="accent3"/>
              </a:buClr>
              <a:buSzPts val="1300"/>
              <a:buFont typeface="Arial"/>
              <a:buChar char="•"/>
              <a:defRPr sz="1368"/>
            </a:pPr>
            <a:r>
              <a:t>Function makeRequest – Reusable!</a:t>
            </a:r>
          </a:p>
          <a:p>
            <a:pPr marL="198167" indent="-195452" defTabSz="521208">
              <a:buClr>
                <a:schemeClr val="accent3"/>
              </a:buClr>
              <a:buSzPts val="1300"/>
              <a:buFont typeface="Arial"/>
              <a:buChar char="•"/>
              <a:defRPr sz="1368"/>
            </a:pPr>
            <a:r>
              <a:t>You write the code: Build the request</a:t>
            </a:r>
          </a:p>
          <a:p>
            <a:pPr marL="198167" indent="-195452" defTabSz="521208">
              <a:buClr>
                <a:schemeClr val="accent3"/>
              </a:buClr>
              <a:buSzPts val="1300"/>
              <a:buFont typeface="Arial"/>
              <a:buChar char="•"/>
              <a:defRPr sz="1368"/>
            </a:pPr>
            <a:r>
              <a:t>You write the code: Display returned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11;p11"/>
          <p:cNvSpPr txBox="1"/>
          <p:nvPr>
            <p:ph type="title"/>
          </p:nvPr>
        </p:nvSpPr>
        <p:spPr>
          <a:xfrm>
            <a:off x="390145" y="313019"/>
            <a:ext cx="10939272" cy="456219"/>
          </a:xfrm>
          <a:prstGeom prst="rect">
            <a:avLst/>
          </a:prstGeom>
        </p:spPr>
        <p:txBody>
          <a:bodyPr lIns="60932" tIns="60932" rIns="60932" bIns="60932"/>
          <a:lstStyle>
            <a:lvl1pPr defTabSz="777240">
              <a:defRPr sz="2465"/>
            </a:lvl1pPr>
          </a:lstStyle>
          <a:p>
            <a:pPr/>
            <a:r>
              <a:t>CLIENT FUNCTIONALITY OVERVIEW</a:t>
            </a:r>
          </a:p>
        </p:txBody>
      </p:sp>
      <p:pic>
        <p:nvPicPr>
          <p:cNvPr id="12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169" y="986064"/>
            <a:ext cx="7080041" cy="5871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46;p12"/>
          <p:cNvSpPr txBox="1"/>
          <p:nvPr>
            <p:ph type="body" idx="1"/>
          </p:nvPr>
        </p:nvSpPr>
        <p:spPr>
          <a:xfrm>
            <a:off x="359596" y="1524552"/>
            <a:ext cx="11229472" cy="4711862"/>
          </a:xfrm>
          <a:prstGeom prst="rect">
            <a:avLst/>
          </a:prstGeom>
        </p:spPr>
        <p:txBody>
          <a:bodyPr/>
          <a:lstStyle/>
          <a:p>
            <a:pPr marL="0" indent="228600">
              <a:buSzTx/>
              <a:buNone/>
              <a:defRPr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function makeRequest(options, callback) //function signature</a:t>
            </a:r>
          </a:p>
          <a:p>
            <a:pPr marL="514350" indent="-285750">
              <a:buSzPts val="2000"/>
              <a:defRPr sz="2000"/>
            </a:pPr>
            <a:r>
              <a:t>Parameters (in </a:t>
            </a:r>
            <a:r>
              <a:rPr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blue</a:t>
            </a:r>
            <a:r>
              <a:t>)</a:t>
            </a:r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options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At a minimum</a:t>
            </a:r>
          </a:p>
          <a:p>
            <a:pPr lvl="1" marL="0" indent="685800">
              <a:spcBef>
                <a:spcPts val="600"/>
              </a:spcBef>
              <a:buSzTx/>
              <a:buNone/>
              <a:defRPr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@param {String} options.url the full API request URL</a:t>
            </a:r>
            <a:endParaRPr sz="2000"/>
          </a:p>
          <a:p>
            <a:pPr lvl="1" marL="0" indent="685800">
              <a:spcBef>
                <a:spcPts val="600"/>
              </a:spcBef>
              <a:buSzTx/>
              <a:buNone/>
              <a:defRPr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@param {String="GET","POST","PATCH","PUT","DELETE"} HTTP type for the request</a:t>
            </a:r>
            <a:endParaRPr sz="2000"/>
          </a:p>
          <a:p>
            <a:pPr lvl="1" marL="0" indent="685800">
              <a:spcBef>
                <a:spcPts val="600"/>
              </a:spcBef>
              <a:buSzTx/>
              <a:buNone/>
              <a:defRPr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@param {String} options.proxyURL proxyURL to send the request to</a:t>
            </a:r>
            <a:endParaRPr sz="2000"/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/>
            </a:pPr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/>
            </a:pPr>
            <a:r>
              <a:t>Either pass in credentials in the </a:t>
            </a:r>
            <a:r>
              <a:rPr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options</a:t>
            </a:r>
            <a:r>
              <a:t> object or hard code them in the proxy server code</a:t>
            </a:r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>
                <a:solidFill>
                  <a:srgbClr val="5426FC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callback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: A callback function in which the returned data will be contained</a:t>
            </a:r>
          </a:p>
          <a:p>
            <a:pPr lvl="1" marL="0" indent="685800">
              <a:spcBef>
                <a:spcPts val="600"/>
              </a:spcBef>
              <a:buSzTx/>
              <a:buNone/>
              <a:defRPr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makeRequest(options, function (response) {…}</a:t>
            </a:r>
            <a:endParaRPr sz="2000"/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>
                <a:solidFill>
                  <a:srgbClr val="161615"/>
                </a:solidFill>
              </a:defRPr>
            </a:pPr>
          </a:p>
          <a:p>
            <a:pPr lvl="1" marL="971550" indent="-285750">
              <a:spcBef>
                <a:spcPts val="600"/>
              </a:spcBef>
              <a:buSzPts val="2000"/>
              <a:buFont typeface="Courier New"/>
              <a:defRPr sz="2000">
                <a:solidFill>
                  <a:srgbClr val="161615"/>
                </a:solidFill>
              </a:defRPr>
            </a:pPr>
            <a:r>
              <a:t>Data will be returned in the</a:t>
            </a:r>
            <a:r>
              <a:rPr>
                <a:solidFill>
                  <a:srgbClr val="040446"/>
                </a:solidFill>
              </a:rPr>
              <a:t> </a:t>
            </a:r>
            <a:r>
              <a:rPr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r>
              <a:rPr>
                <a:solidFill>
                  <a:srgbClr val="040446"/>
                </a:solidFill>
              </a:rPr>
              <a:t> </a:t>
            </a:r>
            <a:r>
              <a:t>parameter</a:t>
            </a:r>
            <a:r>
              <a:rPr>
                <a:solidFill>
                  <a:srgbClr val="040446"/>
                </a:solidFill>
              </a:rPr>
              <a:t> </a:t>
            </a:r>
          </a:p>
        </p:txBody>
      </p:sp>
      <p:sp>
        <p:nvSpPr>
          <p:cNvPr id="132" name="Google Shape;147;p12"/>
          <p:cNvSpPr txBox="1"/>
          <p:nvPr/>
        </p:nvSpPr>
        <p:spPr>
          <a:xfrm>
            <a:off x="619125" y="764423"/>
            <a:ext cx="10969943" cy="107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FUNCTION makeRequest – REUSEABLE!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46;p12"/>
          <p:cNvSpPr txBox="1"/>
          <p:nvPr>
            <p:ph type="body" idx="1"/>
          </p:nvPr>
        </p:nvSpPr>
        <p:spPr>
          <a:xfrm>
            <a:off x="471353" y="1148161"/>
            <a:ext cx="9532940" cy="4732409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Build the </a:t>
            </a:r>
            <a:r>
              <a:rPr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options</a:t>
            </a:r>
            <a:r>
              <a:t> parameter object</a:t>
            </a:r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Specify proxy URL</a:t>
            </a:r>
            <a:endParaRPr sz="2000"/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Specify HTTP method</a:t>
            </a:r>
            <a:endParaRPr sz="2000"/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Build the API call URL</a:t>
            </a:r>
            <a:endParaRPr sz="2000"/>
          </a:p>
          <a:p>
            <a:pPr lvl="1" marL="0" indent="685800">
              <a:spcBef>
                <a:spcPts val="600"/>
              </a:spcBef>
              <a:buSzTx/>
              <a:buNone/>
              <a:defRPr sz="1800"/>
            </a:pPr>
            <a:br>
              <a:rPr sz="2000"/>
            </a:br>
          </a:p>
        </p:txBody>
      </p:sp>
      <p:sp>
        <p:nvSpPr>
          <p:cNvPr id="135" name="Google Shape;147;p12"/>
          <p:cNvSpPr txBox="1"/>
          <p:nvPr/>
        </p:nvSpPr>
        <p:spPr>
          <a:xfrm>
            <a:off x="615191" y="460140"/>
            <a:ext cx="11302832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YOU WRITE THE CODE: BUILD THE REQUEST </a:t>
            </a:r>
          </a:p>
        </p:txBody>
      </p:sp>
      <p:pic>
        <p:nvPicPr>
          <p:cNvPr id="13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31" y="2470824"/>
            <a:ext cx="107188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631" y="3793818"/>
            <a:ext cx="105537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3631" y="5038088"/>
            <a:ext cx="100330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7;p12"/>
          <p:cNvSpPr txBox="1"/>
          <p:nvPr/>
        </p:nvSpPr>
        <p:spPr>
          <a:xfrm>
            <a:off x="615191" y="856891"/>
            <a:ext cx="11302832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YOU WRITE THE CODE: BUILD THE REQUEST </a:t>
            </a:r>
          </a:p>
        </p:txBody>
      </p:sp>
      <p:pic>
        <p:nvPicPr>
          <p:cNvPr id="1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64" y="1452381"/>
            <a:ext cx="11702265" cy="379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6;p12"/>
          <p:cNvSpPr txBox="1"/>
          <p:nvPr>
            <p:ph type="body" sz="half" idx="1"/>
          </p:nvPr>
        </p:nvSpPr>
        <p:spPr>
          <a:xfrm>
            <a:off x="619124" y="1411536"/>
            <a:ext cx="9532940" cy="3294064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Examples</a:t>
            </a:r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Place results in the player’s controlbar</a:t>
            </a:r>
            <a:endParaRPr sz="2000"/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Build an MRSS feed</a:t>
            </a:r>
            <a:endParaRPr sz="2000"/>
          </a:p>
          <a:p>
            <a:pPr lvl="1" marL="971550" indent="-285750">
              <a:spcBef>
                <a:spcPts val="600"/>
              </a:spcBef>
              <a:buSzPts val="1800"/>
              <a:buFont typeface="Courier New"/>
              <a:defRPr sz="1800"/>
            </a:pPr>
            <a:r>
              <a:t>Display in JSON or CSV</a:t>
            </a:r>
          </a:p>
        </p:txBody>
      </p:sp>
      <p:sp>
        <p:nvSpPr>
          <p:cNvPr id="144" name="Google Shape;147;p12"/>
          <p:cNvSpPr txBox="1"/>
          <p:nvPr/>
        </p:nvSpPr>
        <p:spPr>
          <a:xfrm>
            <a:off x="619125" y="517844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YOU WRITE THE CODE: DISPLAY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body" idx="1"/>
          </p:nvPr>
        </p:nvSpPr>
        <p:spPr>
          <a:xfrm>
            <a:off x="102741" y="1109608"/>
            <a:ext cx="11394042" cy="3595991"/>
          </a:xfrm>
          <a:prstGeom prst="rect">
            <a:avLst/>
          </a:prstGeom>
        </p:spPr>
        <p:txBody>
          <a:bodyPr/>
          <a:lstStyle/>
          <a:p>
            <a:pPr marL="0" indent="205739" defTabSz="822959">
              <a:spcBef>
                <a:spcPts val="1000"/>
              </a:spcBef>
              <a:buSzTx/>
              <a:buNone/>
              <a:defRPr sz="1619">
                <a:solidFill>
                  <a:srgbClr val="707068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/**</a:t>
            </a:r>
            <a:br/>
            <a:r>
              <a:t>* Dynamically build a div that is then</a:t>
            </a:r>
            <a:br/>
            <a:r>
              <a:t>* placed in the controlbar's spacer element</a:t>
            </a:r>
            <a:br/>
            <a:r>
              <a:t>*/</a:t>
            </a:r>
            <a:br/>
            <a:r>
              <a:rPr>
                <a:solidFill>
                  <a:srgbClr val="FF0000"/>
                </a:solidFill>
              </a:rPr>
              <a:t>function placeCountInControlbar(viewsCount) {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var spacer,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newElement = document.createElement('div’);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</a:t>
            </a:r>
            <a:r>
              <a:t>//Place data in div</a:t>
            </a:r>
            <a:br/>
            <a:r>
              <a:rPr>
                <a:solidFill>
                  <a:srgbClr val="FF0000"/>
                </a:solidFill>
              </a:rPr>
              <a:t>  newElement.textContent = "Total Views: " + viewsCount;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</a:t>
            </a:r>
            <a:r>
              <a:t>//Get the spacer in the controlbar</a:t>
            </a:r>
            <a:br/>
            <a:r>
              <a:rPr>
                <a:solidFill>
                  <a:srgbClr val="FF0000"/>
                </a:solidFill>
              </a:rPr>
              <a:t>  spacer = document.getElementsByClassName('vjs-spacer')[0];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</a:t>
            </a:r>
            <a:r>
              <a:t>//Right justify content in the spacer and add top margin</a:t>
            </a:r>
            <a:br/>
            <a:r>
              <a:rPr>
                <a:solidFill>
                  <a:srgbClr val="FF0000"/>
                </a:solidFill>
              </a:rPr>
              <a:t>  spacer.setAttribute('style', 'justify-content: flex-end; margin-top: 10px’);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</a:t>
            </a:r>
            <a:r>
              <a:t>//Add the dynacmially built div to the spacer in the controlbar</a:t>
            </a:r>
            <a:br/>
            <a:r>
              <a:rPr>
                <a:solidFill>
                  <a:srgbClr val="FF0000"/>
                </a:solidFill>
              </a:rPr>
              <a:t>  spacer.appendChild(newElement);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YOU WRITE THE CODE: DISPLAY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7;p12"/>
          <p:cNvSpPr txBox="1"/>
          <p:nvPr/>
        </p:nvSpPr>
        <p:spPr>
          <a:xfrm>
            <a:off x="619125" y="517844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YOU WRITE THE CODE: DISPLAY DATA</a:t>
            </a:r>
          </a:p>
        </p:txBody>
      </p:sp>
      <p:pic>
        <p:nvPicPr>
          <p:cNvPr id="15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619" y="1408844"/>
            <a:ext cx="8267701" cy="480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3;g7d8170130a_0_0"/>
          <p:cNvSpPr txBox="1"/>
          <p:nvPr>
            <p:ph type="title"/>
          </p:nvPr>
        </p:nvSpPr>
        <p:spPr>
          <a:xfrm>
            <a:off x="609441" y="671635"/>
            <a:ext cx="10969943" cy="852364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95" name="Google Shape;94;g7d8170130a_0_0"/>
          <p:cNvSpPr txBox="1"/>
          <p:nvPr>
            <p:ph type="body" idx="1"/>
          </p:nvPr>
        </p:nvSpPr>
        <p:spPr>
          <a:xfrm>
            <a:off x="619125" y="1703386"/>
            <a:ext cx="10963275" cy="3617913"/>
          </a:xfrm>
          <a:prstGeom prst="rect">
            <a:avLst/>
          </a:prstGeom>
        </p:spPr>
        <p:txBody>
          <a:bodyPr/>
          <a:lstStyle/>
          <a:p>
            <a:pPr/>
            <a:r>
              <a:t>What Are REST APIs?</a:t>
            </a:r>
          </a:p>
          <a:p>
            <a:pPr/>
            <a:r>
              <a:t>Why Use the Brightcove REST APIs?</a:t>
            </a:r>
          </a:p>
          <a:p>
            <a:pPr/>
            <a:r>
              <a:t>High Level Implementation View</a:t>
            </a:r>
          </a:p>
          <a:p>
            <a:pPr/>
            <a:r>
              <a:t>Understanding the Client Side Code</a:t>
            </a:r>
          </a:p>
          <a:p>
            <a:pPr/>
            <a:r>
              <a:t>Example Code Reviews</a:t>
            </a:r>
          </a:p>
          <a:p>
            <a:pPr/>
            <a:r>
              <a:t>Wrap It Up!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99;p3"/>
          <p:cNvSpPr txBox="1"/>
          <p:nvPr>
            <p:ph type="title"/>
          </p:nvPr>
        </p:nvSpPr>
        <p:spPr>
          <a:xfrm>
            <a:off x="609599" y="655913"/>
            <a:ext cx="8044545" cy="1333904"/>
          </a:xfrm>
          <a:prstGeom prst="rect">
            <a:avLst/>
          </a:prstGeom>
        </p:spPr>
        <p:txBody>
          <a:bodyPr/>
          <a:lstStyle/>
          <a:p>
            <a:pPr defTabSz="676655">
              <a:defRPr b="0" sz="4884"/>
            </a:pPr>
            <a:r>
              <a:t>EXAMPLE CODE REVIEWS</a:t>
            </a:r>
            <a:br/>
          </a:p>
        </p:txBody>
      </p:sp>
      <p:sp>
        <p:nvSpPr>
          <p:cNvPr id="153" name="Google Shape;100;p3"/>
          <p:cNvSpPr txBox="1"/>
          <p:nvPr>
            <p:ph type="body" sz="quarter" idx="1"/>
          </p:nvPr>
        </p:nvSpPr>
        <p:spPr>
          <a:xfrm>
            <a:off x="609600" y="3586881"/>
            <a:ext cx="7279341" cy="711913"/>
          </a:xfrm>
          <a:prstGeom prst="rect">
            <a:avLst/>
          </a:prstGeom>
        </p:spPr>
        <p:txBody>
          <a:bodyPr/>
          <a:lstStyle/>
          <a:p>
            <a:pPr marL="347663" indent="-342900">
              <a:buClr>
                <a:schemeClr val="accent3"/>
              </a:buClr>
              <a:buSzPts val="2400"/>
              <a:buFont typeface="Arial"/>
              <a:buChar char="•"/>
            </a:pPr>
            <a:r>
              <a:t>Display views in controlbar</a:t>
            </a:r>
          </a:p>
          <a:p>
            <a:pPr marL="347663" indent="-342900">
              <a:buClr>
                <a:schemeClr val="accent3"/>
              </a:buClr>
              <a:buSzPts val="2400"/>
              <a:buFont typeface="Arial"/>
              <a:buChar char="•"/>
            </a:pPr>
            <a:r>
              <a:t>Bulk update video metadata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Display Views in Controlbar (Brightcove Player related)</a:t>
            </a:r>
          </a:p>
          <a:p>
            <a:pPr marL="514350" indent="-285750">
              <a:buSzPts val="2000"/>
              <a:defRPr sz="2000">
                <a:solidFill>
                  <a:srgbClr val="161615"/>
                </a:solidFill>
              </a:defRPr>
            </a:pPr>
            <a:r>
              <a:t>https://player.support.brightcove.com/code-samples/brightcove-player-sample-display-views-controlbar.html</a:t>
            </a:r>
          </a:p>
        </p:txBody>
      </p:sp>
      <p:sp>
        <p:nvSpPr>
          <p:cNvPr id="156" name="Google Shape;147;p12"/>
          <p:cNvSpPr txBox="1"/>
          <p:nvPr/>
        </p:nvSpPr>
        <p:spPr>
          <a:xfrm>
            <a:off x="615192" y="856891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DISPLAY VIEWS IN CONTROLBAR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Bulk update a set of video’s metadata</a:t>
            </a:r>
          </a:p>
          <a:p>
            <a:pPr marL="514350" indent="-285750">
              <a:buSzPts val="1800"/>
              <a:defRPr sz="1800"/>
            </a:pPr>
            <a:r>
              <a:t>https://apis.support.brightcove.com/cms/code-samples/cms-api-sample-update-videos.html</a:t>
            </a:r>
          </a:p>
        </p:txBody>
      </p:sp>
      <p:sp>
        <p:nvSpPr>
          <p:cNvPr id="159" name="Google Shape;147;p12"/>
          <p:cNvSpPr txBox="1"/>
          <p:nvPr/>
        </p:nvSpPr>
        <p:spPr>
          <a:xfrm>
            <a:off x="615192" y="856891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UPDATE 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Bulk update a set of video’s metadata</a:t>
            </a:r>
          </a:p>
          <a:p>
            <a:pPr marL="514350" indent="-285750">
              <a:buSzPts val="1800"/>
              <a:defRPr sz="1800"/>
            </a:pPr>
            <a:r>
              <a:t>https://apis.support.brightcove.com/cms/code-samples/cms-api-sample-update-videos.html</a:t>
            </a:r>
          </a:p>
        </p:txBody>
      </p:sp>
      <p:sp>
        <p:nvSpPr>
          <p:cNvPr id="162" name="Google Shape;147;p12"/>
          <p:cNvSpPr txBox="1"/>
          <p:nvPr/>
        </p:nvSpPr>
        <p:spPr>
          <a:xfrm>
            <a:off x="619124" y="856891"/>
            <a:ext cx="10966012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VIDEO ENGAGEMENT GRAPH</a:t>
            </a:r>
          </a:p>
        </p:txBody>
      </p:sp>
      <p:pic>
        <p:nvPicPr>
          <p:cNvPr id="16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839" y="3166436"/>
            <a:ext cx="3967293" cy="3491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99;p3"/>
          <p:cNvSpPr txBox="1"/>
          <p:nvPr>
            <p:ph type="title"/>
          </p:nvPr>
        </p:nvSpPr>
        <p:spPr>
          <a:xfrm>
            <a:off x="609599" y="655913"/>
            <a:ext cx="8044545" cy="1333904"/>
          </a:xfrm>
          <a:prstGeom prst="rect">
            <a:avLst/>
          </a:prstGeom>
        </p:spPr>
        <p:txBody>
          <a:bodyPr/>
          <a:lstStyle/>
          <a:p>
            <a:pPr defTabSz="676655">
              <a:defRPr b="0" sz="4884"/>
            </a:pPr>
            <a:r>
              <a:t>SESSION SUMMARY</a:t>
            </a:r>
            <a:br/>
          </a:p>
        </p:txBody>
      </p:sp>
      <p:sp>
        <p:nvSpPr>
          <p:cNvPr id="166" name="Google Shape;100;p3"/>
          <p:cNvSpPr txBox="1"/>
          <p:nvPr>
            <p:ph type="body" sz="quarter" idx="1"/>
          </p:nvPr>
        </p:nvSpPr>
        <p:spPr>
          <a:xfrm>
            <a:off x="609600" y="2958956"/>
            <a:ext cx="7279341" cy="1339838"/>
          </a:xfrm>
          <a:prstGeom prst="rect">
            <a:avLst/>
          </a:prstGeom>
        </p:spPr>
        <p:txBody>
          <a:bodyPr/>
          <a:lstStyle/>
          <a:p>
            <a:pPr marL="0" indent="3000" defTabSz="576072">
              <a:defRPr sz="1512"/>
            </a:pPr>
            <a:r>
              <a:t>MAIN LEARNING POINTS</a:t>
            </a:r>
          </a:p>
          <a:p>
            <a:pPr marL="219027" indent="-216027" defTabSz="576072">
              <a:buClr>
                <a:schemeClr val="accent3"/>
              </a:buClr>
              <a:buSzPts val="1500"/>
              <a:buFont typeface="Arial"/>
              <a:buChar char="•"/>
              <a:defRPr sz="1512"/>
            </a:pPr>
            <a:r>
              <a:t>What/Why REST APIs</a:t>
            </a:r>
          </a:p>
          <a:p>
            <a:pPr marL="219027" indent="-216027" defTabSz="576072">
              <a:buClr>
                <a:schemeClr val="accent3"/>
              </a:buClr>
              <a:buSzPts val="1500"/>
              <a:buFont typeface="Arial"/>
              <a:buChar char="•"/>
              <a:defRPr sz="1512"/>
            </a:pPr>
            <a:r>
              <a:t>3 key entities: Client/Proxy/REST API</a:t>
            </a:r>
          </a:p>
          <a:p>
            <a:pPr marL="219027" indent="-216027" defTabSz="576072">
              <a:buClr>
                <a:schemeClr val="accent3"/>
              </a:buClr>
              <a:buSzPts val="1500"/>
              <a:buFont typeface="Arial"/>
              <a:buChar char="•"/>
              <a:defRPr sz="1512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makeRequest()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 function reusable code to actually call REST API</a:t>
            </a:r>
            <a:endParaRPr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219027" indent="-216027" defTabSz="576072">
              <a:buClr>
                <a:schemeClr val="accent3"/>
              </a:buClr>
              <a:buSzPts val="1500"/>
              <a:buFont typeface="Arial"/>
              <a:buChar char="•"/>
              <a:defRPr sz="1512"/>
            </a:pPr>
            <a:r>
              <a:t>For each application, you must write code to</a:t>
            </a:r>
          </a:p>
          <a:p>
            <a:pPr lvl="1" marL="507063" indent="-216027" defTabSz="576072">
              <a:buClr>
                <a:srgbClr val="FFFFFF"/>
              </a:buClr>
              <a:buSzPts val="1200"/>
              <a:buFont typeface="Arial"/>
              <a:buChar char="•"/>
              <a:defRPr sz="1260"/>
            </a:pPr>
            <a:r>
              <a:t>Build the request</a:t>
            </a:r>
          </a:p>
          <a:p>
            <a:pPr lvl="1" marL="507063" indent="-216027" defTabSz="576072">
              <a:buClr>
                <a:srgbClr val="FFFFFF"/>
              </a:buClr>
              <a:buSzPts val="1200"/>
              <a:buFont typeface="Arial"/>
              <a:buChar char="•"/>
              <a:defRPr sz="1260"/>
            </a:pPr>
            <a:r>
              <a:t>Display the returned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9;p3"/>
          <p:cNvSpPr txBox="1"/>
          <p:nvPr>
            <p:ph type="title"/>
          </p:nvPr>
        </p:nvSpPr>
        <p:spPr>
          <a:xfrm>
            <a:off x="609600" y="1668285"/>
            <a:ext cx="8451113" cy="1333904"/>
          </a:xfrm>
          <a:prstGeom prst="rect">
            <a:avLst/>
          </a:prstGeom>
        </p:spPr>
        <p:txBody>
          <a:bodyPr/>
          <a:lstStyle>
            <a:lvl1pPr defTabSz="896111">
              <a:defRPr sz="5880"/>
            </a:lvl1pPr>
          </a:lstStyle>
          <a:p>
            <a:pPr/>
            <a:r>
              <a:t>WHAT ARE REST APIs?</a:t>
            </a:r>
          </a:p>
        </p:txBody>
      </p:sp>
      <p:sp>
        <p:nvSpPr>
          <p:cNvPr id="98" name="Google Shape;100;p3"/>
          <p:cNvSpPr txBox="1"/>
          <p:nvPr>
            <p:ph type="body" sz="quarter" idx="1"/>
          </p:nvPr>
        </p:nvSpPr>
        <p:spPr>
          <a:xfrm>
            <a:off x="609600" y="3586881"/>
            <a:ext cx="7279341" cy="711913"/>
          </a:xfrm>
          <a:prstGeom prst="rect">
            <a:avLst/>
          </a:prstGeom>
        </p:spPr>
        <p:txBody>
          <a:bodyPr/>
          <a:lstStyle>
            <a:lvl1pPr marL="347663" indent="-342900">
              <a:buClr>
                <a:schemeClr val="accent3"/>
              </a:buClr>
              <a:buSzPts val="2400"/>
              <a:buFont typeface="Arial"/>
              <a:buChar char="•"/>
            </a:lvl1pPr>
          </a:lstStyle>
          <a:p>
            <a:pPr/>
            <a:r>
              <a:t>Simple definition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b="1" sz="2000">
                <a:solidFill>
                  <a:srgbClr val="FF0000"/>
                </a:solidFill>
              </a:defRPr>
            </a:pPr>
            <a:r>
              <a:t>RE</a:t>
            </a:r>
            <a:r>
              <a:rPr b="0">
                <a:solidFill>
                  <a:srgbClr val="000000"/>
                </a:solidFill>
              </a:rPr>
              <a:t>presentational </a:t>
            </a:r>
            <a:r>
              <a:t>S</a:t>
            </a:r>
            <a:r>
              <a:rPr b="0">
                <a:solidFill>
                  <a:srgbClr val="000000"/>
                </a:solidFill>
              </a:rPr>
              <a:t>tate </a:t>
            </a:r>
            <a:r>
              <a:t>T</a:t>
            </a:r>
            <a:r>
              <a:rPr b="0">
                <a:solidFill>
                  <a:srgbClr val="000000"/>
                </a:solidFill>
              </a:rPr>
              <a:t>ransfer </a:t>
            </a:r>
            <a:r>
              <a:t>A</a:t>
            </a:r>
            <a:r>
              <a:rPr b="0">
                <a:solidFill>
                  <a:srgbClr val="000000"/>
                </a:solidFill>
              </a:rPr>
              <a:t>pplication </a:t>
            </a:r>
            <a:r>
              <a:t>P</a:t>
            </a:r>
            <a:r>
              <a:rPr b="0">
                <a:solidFill>
                  <a:srgbClr val="000000"/>
                </a:solidFill>
              </a:rPr>
              <a:t>rogramming </a:t>
            </a:r>
            <a:r>
              <a:t>I</a:t>
            </a:r>
            <a:r>
              <a:rPr b="0">
                <a:solidFill>
                  <a:srgbClr val="000000"/>
                </a:solidFill>
              </a:rPr>
              <a:t>nterface</a:t>
            </a:r>
            <a:endParaRPr b="0">
              <a:solidFill>
                <a:srgbClr val="000000"/>
              </a:solidFill>
            </a:endParaRP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Probably not helpful</a:t>
            </a:r>
            <a:endParaRPr sz="2000"/>
          </a:p>
          <a:p>
            <a:pPr marL="514350" indent="-285750">
              <a:buSzPts val="2000"/>
              <a:defRPr sz="2000"/>
            </a:pPr>
            <a:r>
              <a:t>A design pattern that: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Defines web services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Uses HTTP requests to GET, POST, PATCH, PUT and DELETE data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Request and Response bodies are usually in JSON format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Consists of client and the web service resource</a:t>
            </a:r>
          </a:p>
        </p:txBody>
      </p:sp>
      <p:sp>
        <p:nvSpPr>
          <p:cNvPr id="101" name="Google Shape;147;p12"/>
          <p:cNvSpPr txBox="1"/>
          <p:nvPr/>
        </p:nvSpPr>
        <p:spPr>
          <a:xfrm>
            <a:off x="615192" y="856891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REST APIs DEFINITION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9;p3"/>
          <p:cNvSpPr txBox="1"/>
          <p:nvPr>
            <p:ph type="title"/>
          </p:nvPr>
        </p:nvSpPr>
        <p:spPr>
          <a:xfrm>
            <a:off x="609600" y="1668285"/>
            <a:ext cx="8451113" cy="133390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USE REST APIs?</a:t>
            </a:r>
          </a:p>
        </p:txBody>
      </p:sp>
      <p:sp>
        <p:nvSpPr>
          <p:cNvPr id="104" name="Google Shape;100;p3"/>
          <p:cNvSpPr txBox="1"/>
          <p:nvPr>
            <p:ph type="body" sz="quarter" idx="1"/>
          </p:nvPr>
        </p:nvSpPr>
        <p:spPr>
          <a:xfrm>
            <a:off x="609600" y="3586881"/>
            <a:ext cx="7279341" cy="711913"/>
          </a:xfrm>
          <a:prstGeom prst="rect">
            <a:avLst/>
          </a:prstGeom>
        </p:spPr>
        <p:txBody>
          <a:bodyPr/>
          <a:lstStyle/>
          <a:p>
            <a:pPr marL="246840" indent="-243459" defTabSz="649223">
              <a:buClr>
                <a:schemeClr val="accent3"/>
              </a:buClr>
              <a:buSzPts val="1700"/>
              <a:buFont typeface="Arial"/>
              <a:buChar char="•"/>
              <a:defRPr sz="1703"/>
            </a:pPr>
            <a:r>
              <a:t>Add functionality</a:t>
            </a:r>
          </a:p>
          <a:p>
            <a:pPr marL="246840" indent="-243459" defTabSz="649223">
              <a:buClr>
                <a:schemeClr val="accent3"/>
              </a:buClr>
              <a:buSzPts val="1700"/>
              <a:buFont typeface="Arial"/>
              <a:buChar char="•"/>
              <a:defRPr sz="1703"/>
            </a:pPr>
            <a:r>
              <a:t>Location of samples</a:t>
            </a:r>
          </a:p>
          <a:p>
            <a:pPr marL="246840" indent="-243459" defTabSz="649223">
              <a:buClr>
                <a:schemeClr val="accent3"/>
              </a:buClr>
              <a:buSzPts val="1700"/>
              <a:buFont typeface="Arial"/>
              <a:buChar char="•"/>
              <a:defRPr sz="1703"/>
            </a:pPr>
            <a:r>
              <a:t>Demonstration of a few samples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Use cases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General: Searching to build custom reports/playlists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General: Combine functionality from multiple REST APIs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General: Integrating systems (such as Video Cloud and a CMS)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Specific: Build a playlist from the newest videos 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Specific: Get analytics by playlist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Specific: Retrieve data and display in player</a:t>
            </a:r>
          </a:p>
        </p:txBody>
      </p:sp>
      <p:sp>
        <p:nvSpPr>
          <p:cNvPr id="107" name="Google Shape;147;p12"/>
          <p:cNvSpPr txBox="1"/>
          <p:nvPr/>
        </p:nvSpPr>
        <p:spPr>
          <a:xfrm>
            <a:off x="615192" y="856891"/>
            <a:ext cx="10969943" cy="107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ADD FUNCTIONALITY NOT AVAILABLE BY DEFAULT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46;p12"/>
          <p:cNvSpPr txBox="1"/>
          <p:nvPr>
            <p:ph type="body" idx="1"/>
          </p:nvPr>
        </p:nvSpPr>
        <p:spPr>
          <a:xfrm>
            <a:off x="619124" y="1502227"/>
            <a:ext cx="9532940" cy="505097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Check REST APIs index page for samples per API</a:t>
            </a:r>
          </a:p>
          <a:p>
            <a:pPr lvl="1" marL="971550" indent="-285750">
              <a:buSzPts val="1600"/>
              <a:buChar char="•"/>
              <a:defRPr sz="1600"/>
            </a:pPr>
            <a:r>
              <a:t>https://apis.support.brightcove.com/</a:t>
            </a:r>
            <a:endParaRPr sz="2000"/>
          </a:p>
          <a:p>
            <a:pPr marL="514350" indent="-285750">
              <a:buSzPts val="2000"/>
              <a:defRPr sz="2000"/>
            </a:pPr>
          </a:p>
          <a:p>
            <a:pPr marL="514350" indent="-285750">
              <a:buSzPts val="2000"/>
              <a:defRPr sz="2000"/>
            </a:pPr>
          </a:p>
          <a:p>
            <a:pPr marL="514350" indent="-285750">
              <a:buSzPts val="2000"/>
              <a:defRPr sz="2000"/>
            </a:pPr>
          </a:p>
          <a:p>
            <a:pPr marL="514350" indent="-285750">
              <a:buSzPts val="2000"/>
              <a:defRPr sz="2000"/>
            </a:pPr>
          </a:p>
          <a:p>
            <a:pPr marL="514350" indent="-285750">
              <a:buSzPts val="2000"/>
              <a:defRPr sz="2000"/>
            </a:pPr>
            <a:r>
              <a:t>Brightcove Player samples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https://player.support.brightcove.com/code-samples/</a:t>
            </a:r>
          </a:p>
        </p:txBody>
      </p:sp>
      <p:sp>
        <p:nvSpPr>
          <p:cNvPr id="110" name="Google Shape;147;p12"/>
          <p:cNvSpPr txBox="1"/>
          <p:nvPr/>
        </p:nvSpPr>
        <p:spPr>
          <a:xfrm>
            <a:off x="615192" y="856891"/>
            <a:ext cx="1096994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LOCATIONS OF SAMPLES</a:t>
            </a:r>
          </a:p>
        </p:txBody>
      </p:sp>
      <p:pic>
        <p:nvPicPr>
          <p:cNvPr id="1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0077" y="3119664"/>
            <a:ext cx="3022601" cy="3576159"/>
          </a:xfrm>
          <a:prstGeom prst="rect">
            <a:avLst/>
          </a:prstGeom>
          <a:ln>
            <a:solidFill>
              <a:srgbClr val="16161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46;p12"/>
          <p:cNvSpPr txBox="1"/>
          <p:nvPr>
            <p:ph type="body" sz="half" idx="1"/>
          </p:nvPr>
        </p:nvSpPr>
        <p:spPr>
          <a:xfrm>
            <a:off x="619124" y="2017713"/>
            <a:ext cx="9532940" cy="3294063"/>
          </a:xfrm>
          <a:prstGeom prst="rect">
            <a:avLst/>
          </a:prstGeom>
        </p:spPr>
        <p:txBody>
          <a:bodyPr/>
          <a:lstStyle/>
          <a:p>
            <a:pPr marL="514350" indent="-285750">
              <a:buSzPts val="2000"/>
              <a:defRPr sz="2000"/>
            </a:pPr>
            <a:r>
              <a:t>Display Views in Controlbar (Brightcove Player related)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>
                <a:solidFill>
                  <a:srgbClr val="161615"/>
                </a:solidFill>
              </a:defRPr>
            </a:pPr>
            <a:r>
              <a:t>https://player.support.brightcove.com/code-samples/brightcove-player-sample-display-views-controlbar.html</a:t>
            </a:r>
            <a:endParaRPr sz="2000"/>
          </a:p>
          <a:p>
            <a:pPr lvl="1" marL="0" indent="685800">
              <a:spcBef>
                <a:spcPts val="600"/>
              </a:spcBef>
              <a:buSzTx/>
              <a:buNone/>
              <a:defRPr sz="1600"/>
            </a:pPr>
          </a:p>
          <a:p>
            <a:pPr marL="514350" indent="-285750">
              <a:buSzPts val="2000"/>
              <a:defRPr sz="2000"/>
            </a:pPr>
            <a:r>
              <a:t>Newest Videos in Playlist (Brightcove Player related)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https://player.support.brightcove.com/code-samples/brightcove-player-sample-newest-videos-playlist.html</a:t>
            </a:r>
            <a:endParaRPr sz="2000"/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</a:p>
          <a:p>
            <a:pPr marL="514350" indent="-285750">
              <a:buSzPts val="2000"/>
              <a:defRPr sz="2000"/>
            </a:pPr>
            <a:r>
              <a:t>Identifying Low Performing Content (API app)</a:t>
            </a:r>
          </a:p>
          <a:p>
            <a:pPr lvl="1" marL="971550" indent="-285750">
              <a:spcBef>
                <a:spcPts val="600"/>
              </a:spcBef>
              <a:buSzPts val="1600"/>
              <a:buFont typeface="Courier New"/>
              <a:defRPr sz="1600"/>
            </a:pPr>
            <a:r>
              <a:t>https://apis.support.brightcove.com/cms/managing-videos/identifying-low-performing-content.html</a:t>
            </a:r>
          </a:p>
        </p:txBody>
      </p:sp>
      <p:sp>
        <p:nvSpPr>
          <p:cNvPr id="114" name="Google Shape;147;p12"/>
          <p:cNvSpPr txBox="1"/>
          <p:nvPr/>
        </p:nvSpPr>
        <p:spPr>
          <a:xfrm>
            <a:off x="615192" y="856891"/>
            <a:ext cx="10969943" cy="107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161614"/>
                </a:solidFill>
              </a:defRPr>
            </a:lvl1pPr>
          </a:lstStyle>
          <a:p>
            <a:pPr/>
            <a:r>
              <a:t>DEMONSTRATION OF SAMPLES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99;p3"/>
          <p:cNvSpPr txBox="1"/>
          <p:nvPr>
            <p:ph type="title"/>
          </p:nvPr>
        </p:nvSpPr>
        <p:spPr>
          <a:xfrm>
            <a:off x="609599" y="655913"/>
            <a:ext cx="8044545" cy="1333904"/>
          </a:xfrm>
          <a:prstGeom prst="rect">
            <a:avLst/>
          </a:prstGeom>
        </p:spPr>
        <p:txBody>
          <a:bodyPr/>
          <a:lstStyle/>
          <a:p>
            <a:pPr defTabSz="493776">
              <a:defRPr b="0" sz="3564"/>
            </a:pPr>
            <a:r>
              <a:t>HIGH LEVEL IMPLEMENTATION VIEW</a:t>
            </a:r>
            <a:br/>
          </a:p>
        </p:txBody>
      </p:sp>
      <p:sp>
        <p:nvSpPr>
          <p:cNvPr id="117" name="Google Shape;100;p3"/>
          <p:cNvSpPr txBox="1"/>
          <p:nvPr>
            <p:ph type="body" sz="quarter" idx="1"/>
          </p:nvPr>
        </p:nvSpPr>
        <p:spPr>
          <a:xfrm>
            <a:off x="609600" y="3586881"/>
            <a:ext cx="7279341" cy="711913"/>
          </a:xfrm>
          <a:prstGeom prst="rect">
            <a:avLst/>
          </a:prstGeom>
        </p:spPr>
        <p:txBody>
          <a:bodyPr/>
          <a:lstStyle/>
          <a:p>
            <a:pPr marL="347663" indent="-342900">
              <a:buClr>
                <a:schemeClr val="accent3"/>
              </a:buClr>
              <a:buSzPts val="2400"/>
              <a:buFont typeface="Arial"/>
              <a:buChar char="•"/>
            </a:pPr>
            <a:r>
              <a:t>Three entities involved</a:t>
            </a:r>
          </a:p>
          <a:p>
            <a:pPr marL="347663" indent="-342900">
              <a:buClr>
                <a:schemeClr val="accent3"/>
              </a:buClr>
              <a:buSzPts val="2400"/>
              <a:buFont typeface="Arial"/>
              <a:buChar char="•"/>
            </a:pPr>
            <a:r>
              <a:t>Entity interaction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LAY_Standard_16x9">
  <a:themeElements>
    <a:clrScheme name="PLAY_Standard_16x9">
      <a:dk1>
        <a:srgbClr val="FFFFFF"/>
      </a:dk1>
      <a:lt1>
        <a:srgbClr val="08088C"/>
      </a:lt1>
      <a:dk2>
        <a:srgbClr val="A7A7A7"/>
      </a:dk2>
      <a:lt2>
        <a:srgbClr val="535353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0000FF"/>
      </a:hlink>
      <a:folHlink>
        <a:srgbClr val="FF00FF"/>
      </a:folHlink>
    </a:clrScheme>
    <a:fontScheme name="PLAY_Standard_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LAY_Standard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LAY_Standard_16x9">
  <a:themeElements>
    <a:clrScheme name="PLAY_Standard_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0000FF"/>
      </a:hlink>
      <a:folHlink>
        <a:srgbClr val="FF00FF"/>
      </a:folHlink>
    </a:clrScheme>
    <a:fontScheme name="PLAY_Standard_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LAY_Standard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