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1" r:id="rId2"/>
  </p:sldMasterIdLst>
  <p:notesMasterIdLst>
    <p:notesMasterId r:id="rId25"/>
  </p:notesMasterIdLst>
  <p:sldIdLst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94" r:id="rId11"/>
    <p:sldId id="274" r:id="rId12"/>
    <p:sldId id="290" r:id="rId13"/>
    <p:sldId id="295" r:id="rId14"/>
    <p:sldId id="293" r:id="rId15"/>
    <p:sldId id="260" r:id="rId16"/>
    <p:sldId id="266" r:id="rId17"/>
    <p:sldId id="261" r:id="rId18"/>
    <p:sldId id="262" r:id="rId19"/>
    <p:sldId id="263" r:id="rId20"/>
    <p:sldId id="264" r:id="rId21"/>
    <p:sldId id="265" r:id="rId22"/>
    <p:sldId id="267" r:id="rId23"/>
    <p:sldId id="26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0">
          <p15:clr>
            <a:srgbClr val="A4A3A4"/>
          </p15:clr>
        </p15:guide>
        <p15:guide id="3" pos="3840">
          <p15:clr>
            <a:srgbClr val="A4A3A4"/>
          </p15:clr>
        </p15:guide>
        <p15:guide id="4" pos="384">
          <p15:clr>
            <a:srgbClr val="A4A3A4"/>
          </p15:clr>
        </p15:guide>
        <p15:guide id="5" pos="7296">
          <p15:clr>
            <a:srgbClr val="A4A3A4"/>
          </p15:clr>
        </p15:guide>
        <p15:guide id="6" orient="horz" pos="8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6" roundtripDataSignature="AMtx7mhTXUsXJMZT1PuQXuqxCJc3N1Qu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0B4073-B031-474D-97A8-4558EBBF41E4}">
  <a:tblStyle styleId="{E40B4073-B031-474D-97A8-4558EBBF41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6"/>
    <p:restoredTop sz="94674"/>
  </p:normalViewPr>
  <p:slideViewPr>
    <p:cSldViewPr snapToGrid="0">
      <p:cViewPr varScale="1">
        <p:scale>
          <a:sx n="124" d="100"/>
          <a:sy n="124" d="100"/>
        </p:scale>
        <p:origin x="512" y="168"/>
      </p:cViewPr>
      <p:guideLst>
        <p:guide orient="horz" pos="2160"/>
        <p:guide orient="horz" pos="3840"/>
        <p:guide pos="3840"/>
        <p:guide pos="384"/>
        <p:guide pos="7296"/>
        <p:guide orient="horz" pos="8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460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Char char=" 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2289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1696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02092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5917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09" name="Google Shape;10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32" name="Google Shape;13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817013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d8170130a_0_0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91" name="Google Shape;91;g7d8170130a_0_0:notes"/>
          <p:cNvSpPr txBox="1">
            <a:spLocks noGrp="1"/>
          </p:cNvSpPr>
          <p:nvPr>
            <p:ph type="sldNum" idx="12"/>
          </p:nvPr>
        </p:nvSpPr>
        <p:spPr>
          <a:xfrm>
            <a:off x="5867400" y="8686800"/>
            <a:ext cx="609600" cy="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50" name="Google Shape;1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57" name="Google Shape;1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5197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8777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4564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74514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2534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6571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">
  <p:cSld name="Title Slide 1">
    <p:bg>
      <p:bgPr>
        <a:solidFill>
          <a:schemeClr val="dk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0"/>
          <p:cNvSpPr/>
          <p:nvPr/>
        </p:nvSpPr>
        <p:spPr>
          <a:xfrm rot="10800000">
            <a:off x="0" y="0"/>
            <a:ext cx="12192000" cy="4191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4823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/>
          <p:nvPr/>
        </p:nvSpPr>
        <p:spPr>
          <a:xfrm>
            <a:off x="0" y="2667000"/>
            <a:ext cx="12192000" cy="4191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0"/>
          <p:cNvSpPr txBox="1">
            <a:spLocks noGrp="1"/>
          </p:cNvSpPr>
          <p:nvPr>
            <p:ph type="title"/>
          </p:nvPr>
        </p:nvSpPr>
        <p:spPr>
          <a:xfrm>
            <a:off x="610392" y="1752600"/>
            <a:ext cx="8914608" cy="9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sz="6600" b="1" i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ubTitle" idx="1"/>
          </p:nvPr>
        </p:nvSpPr>
        <p:spPr>
          <a:xfrm>
            <a:off x="608013" y="2895600"/>
            <a:ext cx="8229600" cy="643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0" i="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2"/>
          </p:nvPr>
        </p:nvSpPr>
        <p:spPr>
          <a:xfrm>
            <a:off x="606425" y="3737175"/>
            <a:ext cx="5489700" cy="70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 b="0" i="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26" name="Google Shape;2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9161" y="4889713"/>
            <a:ext cx="1824606" cy="1824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 1">
  <p:cSld name="Quote Slide 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>
            <a:spLocks noGrp="1"/>
          </p:cNvSpPr>
          <p:nvPr>
            <p:ph type="title"/>
          </p:nvPr>
        </p:nvSpPr>
        <p:spPr>
          <a:xfrm>
            <a:off x="609600" y="537882"/>
            <a:ext cx="9456736" cy="986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958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000" b="1" i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body" idx="1"/>
          </p:nvPr>
        </p:nvSpPr>
        <p:spPr>
          <a:xfrm>
            <a:off x="619125" y="1686018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  <a:defRPr>
                <a:solidFill>
                  <a:srgbClr val="000000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>
                <a:solidFill>
                  <a:srgbClr val="000000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solidFill>
                  <a:srgbClr val="000000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solidFill>
                  <a:srgbClr val="000000"/>
                </a:solidFill>
              </a:defRPr>
            </a:lvl5pPr>
            <a:lvl6pPr marL="2743200" lvl="5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6pPr>
            <a:lvl7pPr marL="3200400" lvl="6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7pPr>
            <a:lvl8pPr marL="3657600" lvl="7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8pPr>
            <a:lvl9pPr marL="4114800" lvl="8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6"/>
          <p:cNvSpPr/>
          <p:nvPr/>
        </p:nvSpPr>
        <p:spPr>
          <a:xfrm rot="10800000">
            <a:off x="0" y="18774"/>
            <a:ext cx="12192000" cy="43174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6"/>
          <p:cNvSpPr txBox="1"/>
          <p:nvPr/>
        </p:nvSpPr>
        <p:spPr>
          <a:xfrm>
            <a:off x="1029921" y="4747910"/>
            <a:ext cx="432669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361" y="388125"/>
            <a:ext cx="5081812" cy="508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">
  <p:cSld name="Body Slid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8"/>
          <p:cNvSpPr txBox="1">
            <a:spLocks noGrp="1"/>
          </p:cNvSpPr>
          <p:nvPr>
            <p:ph type="title"/>
          </p:nvPr>
        </p:nvSpPr>
        <p:spPr>
          <a:xfrm>
            <a:off x="609600" y="671636"/>
            <a:ext cx="1030317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000" b="1" i="0">
                <a:solidFill>
                  <a:srgbClr val="16161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303173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614"/>
              </a:buClr>
              <a:buSzPts val="2000"/>
              <a:buFont typeface="Arial"/>
              <a:buAutoNum type="arabicPeriod"/>
              <a:defRPr sz="2000" b="0" i="0">
                <a:solidFill>
                  <a:srgbClr val="16161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-No Subtitle">
  <p:cSld name="Full-No Sub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9"/>
          <p:cNvSpPr txBox="1">
            <a:spLocks noGrp="1"/>
          </p:cNvSpPr>
          <p:nvPr>
            <p:ph type="title"/>
          </p:nvPr>
        </p:nvSpPr>
        <p:spPr>
          <a:xfrm>
            <a:off x="390144" y="487681"/>
            <a:ext cx="10939272" cy="45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9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body" idx="1"/>
          </p:nvPr>
        </p:nvSpPr>
        <p:spPr>
          <a:xfrm>
            <a:off x="414528" y="1112810"/>
            <a:ext cx="10939272" cy="257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867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776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867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42332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867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42332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867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42332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867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42332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867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112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>
            <a:spLocks noGrp="1"/>
          </p:cNvSpPr>
          <p:nvPr>
            <p:ph type="title"/>
          </p:nvPr>
        </p:nvSpPr>
        <p:spPr>
          <a:xfrm>
            <a:off x="609441" y="671636"/>
            <a:ext cx="1096994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614"/>
              </a:buClr>
              <a:buSzPts val="3200"/>
              <a:buNone/>
              <a:defRPr sz="4000">
                <a:solidFill>
                  <a:srgbClr val="16161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body" idx="1"/>
          </p:nvPr>
        </p:nvSpPr>
        <p:spPr>
          <a:xfrm>
            <a:off x="619125" y="1703387"/>
            <a:ext cx="10963275" cy="361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Font typeface="Arial"/>
              <a:buAutoNum type="arabicPeriod"/>
              <a:defRPr>
                <a:solidFill>
                  <a:srgbClr val="161614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–"/>
              <a:defRPr>
                <a:solidFill>
                  <a:schemeClr val="accent5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▪"/>
              <a:defRPr>
                <a:solidFill>
                  <a:schemeClr val="accent5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–"/>
              <a:defRPr>
                <a:solidFill>
                  <a:schemeClr val="accent5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–"/>
              <a:defRPr>
                <a:solidFill>
                  <a:schemeClr val="accent5"/>
                </a:solidFill>
              </a:defRPr>
            </a:lvl5pPr>
            <a:lvl6pPr marL="2743200" lvl="5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6pPr>
            <a:lvl7pPr marL="3200400" lvl="6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7pPr>
            <a:lvl8pPr marL="3657600" lvl="7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8pPr>
            <a:lvl9pPr marL="4114800" lvl="8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Slide 1">
  <p:cSld name="Slide Section 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5"/>
          <p:cNvSpPr txBox="1">
            <a:spLocks noGrp="1"/>
          </p:cNvSpPr>
          <p:nvPr>
            <p:ph type="title"/>
          </p:nvPr>
        </p:nvSpPr>
        <p:spPr>
          <a:xfrm>
            <a:off x="609601" y="1752600"/>
            <a:ext cx="7279341" cy="703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6600" b="1" i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body" idx="1"/>
          </p:nvPr>
        </p:nvSpPr>
        <p:spPr>
          <a:xfrm>
            <a:off x="609600" y="2560732"/>
            <a:ext cx="7279341" cy="78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8" name="Google Shape;3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9161" y="4889713"/>
            <a:ext cx="1824606" cy="1824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 Title and Content">
  <p:cSld name="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609441" y="824037"/>
            <a:ext cx="1096994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000" b="1" i="0">
                <a:solidFill>
                  <a:srgbClr val="16161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1"/>
          </p:nvPr>
        </p:nvSpPr>
        <p:spPr>
          <a:xfrm>
            <a:off x="609600" y="1828801"/>
            <a:ext cx="10969784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Font typeface="Arial"/>
              <a:buChar char="•"/>
              <a:defRPr b="0" i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b="0" i="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 and Charts Slide">
  <p:cSld name="Graph and Charts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0"/>
          <p:cNvSpPr txBox="1">
            <a:spLocks noGrp="1"/>
          </p:cNvSpPr>
          <p:nvPr>
            <p:ph type="title"/>
          </p:nvPr>
        </p:nvSpPr>
        <p:spPr>
          <a:xfrm>
            <a:off x="609441" y="671636"/>
            <a:ext cx="10210959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000" b="1" i="0">
                <a:solidFill>
                  <a:srgbClr val="16161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with photo">
  <p:cSld name="One column with phot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>
            <a:spLocks noGrp="1"/>
          </p:cNvSpPr>
          <p:nvPr>
            <p:ph type="body" idx="1"/>
          </p:nvPr>
        </p:nvSpPr>
        <p:spPr>
          <a:xfrm>
            <a:off x="609600" y="1522525"/>
            <a:ext cx="3733800" cy="46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Char char="•"/>
              <a:defRPr b="0" i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b="0" i="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b="0" i="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title"/>
          </p:nvPr>
        </p:nvSpPr>
        <p:spPr>
          <a:xfrm>
            <a:off x="609441" y="593962"/>
            <a:ext cx="9982359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000" b="1" i="0">
                <a:solidFill>
                  <a:srgbClr val="16161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>
            <a:spLocks noGrp="1"/>
          </p:cNvSpPr>
          <p:nvPr>
            <p:ph type="pic" idx="2"/>
          </p:nvPr>
        </p:nvSpPr>
        <p:spPr>
          <a:xfrm>
            <a:off x="4572000" y="1522525"/>
            <a:ext cx="6248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">
  <p:cSld name="Two colum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>
            <a:spLocks noGrp="1"/>
          </p:cNvSpPr>
          <p:nvPr>
            <p:ph type="body" idx="1"/>
          </p:nvPr>
        </p:nvSpPr>
        <p:spPr>
          <a:xfrm>
            <a:off x="609759" y="1600199"/>
            <a:ext cx="3733800" cy="46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Char char="•"/>
              <a:defRPr b="0" i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b="0" i="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b="0" i="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2"/>
          </p:nvPr>
        </p:nvSpPr>
        <p:spPr>
          <a:xfrm>
            <a:off x="5257959" y="1600199"/>
            <a:ext cx="3730752" cy="467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Char char="•"/>
              <a:defRPr b="0" i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b="0" i="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b="0" i="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title"/>
          </p:nvPr>
        </p:nvSpPr>
        <p:spPr>
          <a:xfrm>
            <a:off x="609600" y="671636"/>
            <a:ext cx="10210959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000" b="1" i="0">
                <a:solidFill>
                  <a:srgbClr val="16161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photo/color">
  <p:cSld name="1_Half photo/color"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1"/>
          <p:cNvSpPr txBox="1">
            <a:spLocks noGrp="1"/>
          </p:cNvSpPr>
          <p:nvPr>
            <p:ph type="title"/>
          </p:nvPr>
        </p:nvSpPr>
        <p:spPr>
          <a:xfrm>
            <a:off x="838200" y="2209800"/>
            <a:ext cx="4649787" cy="1319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4800" b="1" i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1"/>
          <p:cNvSpPr txBox="1">
            <a:spLocks noGrp="1"/>
          </p:cNvSpPr>
          <p:nvPr>
            <p:ph type="body" idx="1"/>
          </p:nvPr>
        </p:nvSpPr>
        <p:spPr>
          <a:xfrm>
            <a:off x="838202" y="3530200"/>
            <a:ext cx="4649786" cy="1319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9pPr>
          </a:lstStyle>
          <a:p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body" idx="2"/>
          </p:nvPr>
        </p:nvSpPr>
        <p:spPr>
          <a:xfrm>
            <a:off x="6781800" y="1524000"/>
            <a:ext cx="44196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Char char="•"/>
              <a:defRPr b="0" i="0">
                <a:solidFill>
                  <a:srgbClr val="161614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b="0" i="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b="0" i="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ray Title, Subtitle and Content">
  <p:cSld name="Title, Subtitle and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2"/>
          <p:cNvSpPr txBox="1">
            <a:spLocks noGrp="1"/>
          </p:cNvSpPr>
          <p:nvPr>
            <p:ph type="body" idx="1"/>
          </p:nvPr>
        </p:nvSpPr>
        <p:spPr>
          <a:xfrm>
            <a:off x="609600" y="1916419"/>
            <a:ext cx="10969784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Font typeface="Arial"/>
              <a:buChar char="•"/>
              <a:defRPr sz="1800" b="0" i="0">
                <a:solidFill>
                  <a:srgbClr val="161614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b="0" i="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title"/>
          </p:nvPr>
        </p:nvSpPr>
        <p:spPr>
          <a:xfrm>
            <a:off x="609441" y="609600"/>
            <a:ext cx="10969943" cy="491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000" b="1" i="0">
                <a:solidFill>
                  <a:srgbClr val="16161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body" idx="2"/>
          </p:nvPr>
        </p:nvSpPr>
        <p:spPr>
          <a:xfrm>
            <a:off x="609440" y="1524000"/>
            <a:ext cx="10969943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8"/>
          <p:cNvSpPr txBox="1">
            <a:spLocks noGrp="1"/>
          </p:cNvSpPr>
          <p:nvPr>
            <p:ph type="title"/>
          </p:nvPr>
        </p:nvSpPr>
        <p:spPr>
          <a:xfrm>
            <a:off x="609441" y="824037"/>
            <a:ext cx="1096994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body" idx="1"/>
          </p:nvPr>
        </p:nvSpPr>
        <p:spPr>
          <a:xfrm>
            <a:off x="609600" y="1828801"/>
            <a:ext cx="10969784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ft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" name="Google Shape;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9161" y="4889713"/>
            <a:ext cx="1824606" cy="182460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1104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orient="horz" pos="2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609441" y="824037"/>
            <a:ext cx="1096994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614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609600" y="1828801"/>
            <a:ext cx="10969784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0" name="Google Shape;30;p2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252250" y="4901685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1104">
          <p15:clr>
            <a:srgbClr val="F26B43"/>
          </p15:clr>
        </p15:guide>
        <p15:guide id="6" orient="horz" pos="4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er.support.brightcove.com/code-samples/brightcove-player-sample-all-time-video-view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>
            <a:spLocks noGrp="1"/>
          </p:cNvSpPr>
          <p:nvPr>
            <p:ph type="title"/>
          </p:nvPr>
        </p:nvSpPr>
        <p:spPr>
          <a:xfrm>
            <a:off x="606422" y="2762974"/>
            <a:ext cx="7335501" cy="1611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USING BRIGHTCOVE’S REST APIs</a:t>
            </a:r>
            <a:r>
              <a:rPr lang="en-US" sz="6000" dirty="0"/>
              <a:t> </a:t>
            </a:r>
            <a:endParaRPr sz="6000" cap="none" dirty="0"/>
          </a:p>
        </p:txBody>
      </p:sp>
      <p:sp>
        <p:nvSpPr>
          <p:cNvPr id="86" name="Google Shape;86;p2"/>
          <p:cNvSpPr txBox="1">
            <a:spLocks noGrp="1"/>
          </p:cNvSpPr>
          <p:nvPr>
            <p:ph type="subTitle" idx="1"/>
          </p:nvPr>
        </p:nvSpPr>
        <p:spPr>
          <a:xfrm>
            <a:off x="608013" y="4438878"/>
            <a:ext cx="8229600" cy="531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An Introductory Look</a:t>
            </a:r>
          </a:p>
          <a:p>
            <a:pPr marL="0" lvl="0" indent="0"/>
            <a:endParaRPr lang="en-US" dirty="0"/>
          </a:p>
        </p:txBody>
      </p:sp>
      <p:sp>
        <p:nvSpPr>
          <p:cNvPr id="8" name="Google Shape;79;p1">
            <a:extLst>
              <a:ext uri="{FF2B5EF4-FFF2-40B4-BE49-F238E27FC236}">
                <a16:creationId xmlns:a16="http://schemas.microsoft.com/office/drawing/2014/main" id="{58D34D67-B84B-364E-8EA8-85E4D8928016}"/>
              </a:ext>
            </a:extLst>
          </p:cNvPr>
          <p:cNvSpPr txBox="1">
            <a:spLocks/>
          </p:cNvSpPr>
          <p:nvPr/>
        </p:nvSpPr>
        <p:spPr>
          <a:xfrm>
            <a:off x="606422" y="4970132"/>
            <a:ext cx="7499888" cy="339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/>
              <a:t>Matthew Boles | Sr. Learning Specialist | mboles@brightcove.com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5192" y="1586198"/>
            <a:ext cx="9532938" cy="441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Client code</a:t>
            </a:r>
            <a:endParaRPr dirty="0"/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>
                <a:solidFill>
                  <a:srgbClr val="000000"/>
                </a:solidFill>
              </a:rPr>
              <a:t>Requests data from the API</a:t>
            </a:r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/>
              <a:t>Displays returned data</a:t>
            </a:r>
            <a:br>
              <a:rPr lang="en-US" sz="1800" dirty="0">
                <a:solidFill>
                  <a:srgbClr val="000000"/>
                </a:solidFill>
              </a:rPr>
            </a:br>
            <a:endParaRPr sz="1800" dirty="0">
              <a:solidFill>
                <a:srgbClr val="000000"/>
              </a:solidFill>
            </a:endParaRPr>
          </a:p>
          <a:p>
            <a:pPr marL="514350" lvl="0" indent="-285750">
              <a:buSzPts val="2000"/>
            </a:pPr>
            <a:r>
              <a:rPr lang="en-US" sz="2000" dirty="0"/>
              <a:t>Proxy server</a:t>
            </a:r>
            <a:endParaRPr lang="en-US" dirty="0"/>
          </a:p>
          <a:p>
            <a:pPr marL="971550" lvl="1" indent="-285750">
              <a:buSzPts val="1620"/>
            </a:pPr>
            <a:r>
              <a:rPr lang="en-US" sz="1800" dirty="0"/>
              <a:t>For security reasons Brightcove REST APIs will not accept request directly from client</a:t>
            </a:r>
          </a:p>
          <a:p>
            <a:pPr marL="971550" lvl="1" indent="-285750">
              <a:buSzPts val="1620"/>
            </a:pPr>
            <a:r>
              <a:rPr lang="en-US" sz="1800" dirty="0"/>
              <a:t>You must setup a proxy server under your control</a:t>
            </a:r>
          </a:p>
          <a:p>
            <a:pPr marL="971550" lvl="1" indent="-285750">
              <a:buSzPts val="1620"/>
            </a:pPr>
            <a:r>
              <a:rPr lang="en-US" sz="1800" dirty="0"/>
              <a:t>Demos use a PHP proxy</a:t>
            </a:r>
          </a:p>
          <a:p>
            <a:pPr marL="1428750" lvl="2" indent="-285750">
              <a:buSzPts val="1620"/>
            </a:pPr>
            <a:r>
              <a:rPr lang="en-US" dirty="0"/>
              <a:t>https://</a:t>
            </a:r>
            <a:r>
              <a:rPr lang="en-US" dirty="0" err="1"/>
              <a:t>player.support.brightcove.com</a:t>
            </a:r>
            <a:r>
              <a:rPr lang="en-US" dirty="0"/>
              <a:t>/getting-started/</a:t>
            </a:r>
            <a:r>
              <a:rPr lang="en-US" dirty="0" err="1"/>
              <a:t>learning-guide-using-rest-apis.html#Proxy_code</a:t>
            </a:r>
            <a:endParaRPr lang="en-US" dirty="0"/>
          </a:p>
          <a:p>
            <a:pPr marL="971550" lvl="1" indent="-182880">
              <a:buSzPts val="1620"/>
              <a:buNone/>
            </a:pPr>
            <a:endParaRPr lang="en-US" sz="1800" dirty="0"/>
          </a:p>
          <a:p>
            <a:pPr marL="514350" lvl="0" indent="-285750">
              <a:buSzPts val="2000"/>
            </a:pPr>
            <a:r>
              <a:rPr lang="en-US" sz="2000" dirty="0"/>
              <a:t>REST APIs</a:t>
            </a:r>
            <a:endParaRPr lang="en-US" dirty="0"/>
          </a:p>
          <a:p>
            <a:pPr marL="971550" lvl="1" indent="-285750">
              <a:buSzPts val="1620"/>
            </a:pPr>
            <a:r>
              <a:rPr lang="en-US" sz="1800" dirty="0"/>
              <a:t>GET, PUT, POST and DELETE data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THREE ENTITIES INVOLVED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733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390144" y="487681"/>
            <a:ext cx="10939272" cy="45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dirty="0"/>
              <a:t>ENTITY INTERACTION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871F2-404F-9646-9976-AD2395576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98" y="1199873"/>
            <a:ext cx="11254964" cy="46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2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09600" y="655914"/>
            <a:ext cx="8044543" cy="133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0" dirty="0"/>
              <a:t>CLIENT CODE DEEP DIVE</a:t>
            </a:r>
            <a:br>
              <a:rPr lang="en-US" dirty="0"/>
            </a:br>
            <a:endParaRPr sz="6000" dirty="0"/>
          </a:p>
        </p:txBody>
      </p:sp>
      <p:sp>
        <p:nvSpPr>
          <p:cNvPr id="4" name="Google Shape;100;p3">
            <a:extLst>
              <a:ext uri="{FF2B5EF4-FFF2-40B4-BE49-F238E27FC236}">
                <a16:creationId xmlns:a16="http://schemas.microsoft.com/office/drawing/2014/main" id="{5F29453B-CE75-FD40-B24E-2BB5DAC329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3586881"/>
            <a:ext cx="7279341" cy="71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Add functionality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Location of samples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Demonstration of a few samples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875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390145" y="313020"/>
            <a:ext cx="10939272" cy="45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dirty="0"/>
              <a:t>CLIENT FUNCTIONALITY OVERVIEW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BE9E84-AACA-004D-85DF-0CEB144C6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45" y="986064"/>
            <a:ext cx="7080039" cy="587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19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609600" y="814649"/>
            <a:ext cx="7917871" cy="48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/>
              <a:t>CLICK TO ADD TITLE</a:t>
            </a:r>
            <a:br>
              <a:rPr lang="en-US"/>
            </a:br>
            <a:endParaRPr/>
          </a:p>
        </p:txBody>
      </p:sp>
      <p:sp>
        <p:nvSpPr>
          <p:cNvPr id="106" name="Google Shape;106;p6"/>
          <p:cNvSpPr txBox="1">
            <a:spLocks noGrp="1"/>
          </p:cNvSpPr>
          <p:nvPr>
            <p:ph type="body" idx="1"/>
          </p:nvPr>
        </p:nvSpPr>
        <p:spPr>
          <a:xfrm>
            <a:off x="609600" y="1584103"/>
            <a:ext cx="10969784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82563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Supporting copy here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Supporting copy here.</a:t>
            </a:r>
            <a:endParaRPr/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>
                <a:solidFill>
                  <a:srgbClr val="000000"/>
                </a:solidFill>
              </a:rPr>
              <a:t>Secondary copy goes here.</a:t>
            </a:r>
            <a:br>
              <a:rPr lang="en-US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Supporting copy here.</a:t>
            </a:r>
            <a:endParaRPr/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>
                <a:solidFill>
                  <a:srgbClr val="000000"/>
                </a:solidFill>
              </a:rPr>
              <a:t>Secondary copy goes here.</a:t>
            </a:r>
            <a:br>
              <a:rPr lang="en-US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Supporting copy here.</a:t>
            </a:r>
            <a:endParaRPr/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>
                <a:solidFill>
                  <a:srgbClr val="000000"/>
                </a:solidFill>
              </a:rPr>
              <a:t>Secondary copy goes here.</a:t>
            </a:r>
            <a:endParaRPr/>
          </a:p>
          <a:p>
            <a:pPr marL="97155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sz="4000" b="1" i="0" u="none" strike="noStrike" cap="none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609600" y="814649"/>
            <a:ext cx="7917871" cy="48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br>
              <a:rPr lang="en-US" sz="4000" b="1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</a:br>
            <a:endParaRPr sz="4000" b="1" i="0" u="none" strike="noStrike" cap="none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2" name="Google Shape;112;p22"/>
          <p:cNvGraphicFramePr/>
          <p:nvPr/>
        </p:nvGraphicFramePr>
        <p:xfrm>
          <a:off x="767096" y="25496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{E40B4073-B031-474D-97A8-4558EBBF41E4}</a:tableStyleId>
              </a:tblPr>
              <a:tblGrid>
                <a:gridCol w="230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FFFFFF"/>
                          </a:solidFill>
                        </a:rPr>
                        <a:t>HEADER 1</a:t>
                      </a:r>
                      <a:endParaRPr sz="14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26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FFFFFF"/>
                          </a:solidFill>
                        </a:rPr>
                        <a:t>HEADER 2</a:t>
                      </a:r>
                      <a:endParaRPr sz="14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2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975">
                <a:tc>
                  <a:txBody>
                    <a:bodyPr/>
                    <a:lstStyle/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1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2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6">
                        <a:alpha val="2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1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2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6">
                        <a:alpha val="2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1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2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1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2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6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825">
                <a:tc>
                  <a:txBody>
                    <a:bodyPr/>
                    <a:lstStyle/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1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2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6">
                        <a:alpha val="2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1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2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6">
                        <a:alpha val="2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3" name="Google Shape;113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247" y="2326703"/>
            <a:ext cx="3514025" cy="257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609600" y="1752600"/>
            <a:ext cx="3733800" cy="46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82880" lvl="0" indent="-3047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Supporting copy here</a:t>
            </a:r>
            <a:endParaRPr/>
          </a:p>
          <a:p>
            <a:pPr marL="182880" lvl="0" indent="-3047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182880" lvl="0" indent="-3047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182880" lvl="0" indent="-3047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182880" lvl="0" indent="-3047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19" name="Google Shape;119;p7"/>
          <p:cNvSpPr>
            <a:spLocks noGrp="1"/>
          </p:cNvSpPr>
          <p:nvPr>
            <p:ph type="pic" idx="2"/>
          </p:nvPr>
        </p:nvSpPr>
        <p:spPr>
          <a:xfrm>
            <a:off x="4029563" y="1752600"/>
            <a:ext cx="5805553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4029563" y="1752600"/>
            <a:ext cx="5805553" cy="449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4646339" y="3413051"/>
            <a:ext cx="4572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SPOT FOR IMAGE SIZED SAME AS GRAY </a:t>
            </a:r>
            <a:b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BOX – REMOVE GRAY AFTER IMAGE </a:t>
            </a:r>
            <a:b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PLACED.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609600" y="814649"/>
            <a:ext cx="7917871" cy="48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br>
              <a:rPr lang="en-US" sz="4000" b="1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</a:br>
            <a:endParaRPr sz="4000" b="1" i="0" u="none" strike="noStrike" cap="none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>
            <a:spLocks noGrp="1"/>
          </p:cNvSpPr>
          <p:nvPr>
            <p:ph type="body" idx="1"/>
          </p:nvPr>
        </p:nvSpPr>
        <p:spPr>
          <a:xfrm>
            <a:off x="609600" y="1752600"/>
            <a:ext cx="3733800" cy="46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82880" lvl="0" indent="-3047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Supporting copy here</a:t>
            </a:r>
            <a:endParaRPr/>
          </a:p>
          <a:p>
            <a:pPr marL="182880" lvl="0" indent="-3047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body" idx="2"/>
          </p:nvPr>
        </p:nvSpPr>
        <p:spPr>
          <a:xfrm>
            <a:off x="5257800" y="1752600"/>
            <a:ext cx="3987800" cy="467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82880" lvl="0" indent="-3047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Supporting copy here</a:t>
            </a:r>
            <a:endParaRPr/>
          </a:p>
        </p:txBody>
      </p:sp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609441" y="824037"/>
            <a:ext cx="10210959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/>
              <a:t>CLICK TO ADD TITLE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body" idx="2"/>
          </p:nvPr>
        </p:nvSpPr>
        <p:spPr>
          <a:xfrm>
            <a:off x="6781800" y="1524000"/>
            <a:ext cx="44196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82880" lvl="0" indent="-3047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Click to add text here</a:t>
            </a: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838200" y="1792942"/>
            <a:ext cx="4649787" cy="1319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6000" b="1"/>
              <a:t>CLICK TO ADD </a:t>
            </a:r>
            <a:br>
              <a:rPr lang="en-US" sz="6000"/>
            </a:br>
            <a:r>
              <a:rPr lang="en-US" sz="6000" b="1"/>
              <a:t>CALLOUT</a:t>
            </a:r>
            <a:br>
              <a:rPr lang="en-US" sz="6000"/>
            </a:br>
            <a:endParaRPr sz="6000"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838200" y="4544743"/>
            <a:ext cx="4432298" cy="882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/>
              <a:t>Supporting copy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d8170130a_0_0"/>
          <p:cNvSpPr txBox="1">
            <a:spLocks noGrp="1"/>
          </p:cNvSpPr>
          <p:nvPr>
            <p:ph type="title"/>
          </p:nvPr>
        </p:nvSpPr>
        <p:spPr>
          <a:xfrm>
            <a:off x="609441" y="671636"/>
            <a:ext cx="1096994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/>
              <a:t>AGENDA</a:t>
            </a:r>
            <a:endParaRPr sz="4000"/>
          </a:p>
        </p:txBody>
      </p:sp>
      <p:sp>
        <p:nvSpPr>
          <p:cNvPr id="94" name="Google Shape;94;g7d8170130a_0_0"/>
          <p:cNvSpPr txBox="1">
            <a:spLocks noGrp="1"/>
          </p:cNvSpPr>
          <p:nvPr>
            <p:ph type="body" idx="1"/>
          </p:nvPr>
        </p:nvSpPr>
        <p:spPr>
          <a:xfrm>
            <a:off x="619125" y="1703387"/>
            <a:ext cx="10963275" cy="361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What Are REST APIs?</a:t>
            </a:r>
          </a:p>
          <a:p>
            <a:pPr lvl="0"/>
            <a:r>
              <a:rPr lang="en-US" dirty="0"/>
              <a:t>Why Use the Brightcove REST APIs?</a:t>
            </a:r>
          </a:p>
          <a:p>
            <a:pPr lvl="0"/>
            <a:r>
              <a:rPr lang="en-US" dirty="0"/>
              <a:t>High Level Implementation View</a:t>
            </a:r>
          </a:p>
          <a:p>
            <a:pPr lvl="0"/>
            <a:r>
              <a:rPr lang="en-US" dirty="0"/>
              <a:t>Understanding the Client Side Code</a:t>
            </a:r>
          </a:p>
          <a:p>
            <a:pPr lvl="0"/>
            <a:r>
              <a:rPr lang="en-US" dirty="0"/>
              <a:t>Example Code Deep Dive</a:t>
            </a:r>
          </a:p>
          <a:p>
            <a:pPr lvl="0"/>
            <a:r>
              <a:rPr lang="en-US" dirty="0"/>
              <a:t>Wrap It Up!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/>
        </p:nvSpPr>
        <p:spPr>
          <a:xfrm>
            <a:off x="2451652" y="3193775"/>
            <a:ext cx="686462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YOUR SLIDE FOR FULL SCREEN VIDEO DELETE THIS BOX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>
            <a:spLocks noGrp="1"/>
          </p:cNvSpPr>
          <p:nvPr>
            <p:ph type="body" idx="1"/>
          </p:nvPr>
        </p:nvSpPr>
        <p:spPr>
          <a:xfrm>
            <a:off x="609600" y="1839716"/>
            <a:ext cx="10969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7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Supporting copy here</a:t>
            </a:r>
            <a:endParaRPr/>
          </a:p>
        </p:txBody>
      </p:sp>
      <p:sp>
        <p:nvSpPr>
          <p:cNvPr id="153" name="Google Shape;153;p14"/>
          <p:cNvSpPr txBox="1">
            <a:spLocks noGrp="1"/>
          </p:cNvSpPr>
          <p:nvPr>
            <p:ph type="body" idx="2"/>
          </p:nvPr>
        </p:nvSpPr>
        <p:spPr>
          <a:xfrm>
            <a:off x="609441" y="1394532"/>
            <a:ext cx="109698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0"/>
              <a:t>Click to add category</a:t>
            </a:r>
            <a:endParaRPr/>
          </a:p>
        </p:txBody>
      </p:sp>
      <p:sp>
        <p:nvSpPr>
          <p:cNvPr id="154" name="Google Shape;154;p14"/>
          <p:cNvSpPr txBox="1"/>
          <p:nvPr/>
        </p:nvSpPr>
        <p:spPr>
          <a:xfrm>
            <a:off x="609600" y="814649"/>
            <a:ext cx="7917871" cy="48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sz="4000" b="1" i="0" u="none" strike="noStrike" cap="none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09600" y="1668286"/>
            <a:ext cx="8451113" cy="133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6000" dirty="0"/>
              <a:t>WHAT ARE REST APIs?</a:t>
            </a:r>
            <a:endParaRPr sz="6000" dirty="0"/>
          </a:p>
        </p:txBody>
      </p:sp>
      <p:sp>
        <p:nvSpPr>
          <p:cNvPr id="6" name="Google Shape;100;p3">
            <a:extLst>
              <a:ext uri="{FF2B5EF4-FFF2-40B4-BE49-F238E27FC236}">
                <a16:creationId xmlns:a16="http://schemas.microsoft.com/office/drawing/2014/main" id="{673FDE1B-593D-3040-93DC-8309CC8495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3586881"/>
            <a:ext cx="7279341" cy="71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Simple definition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>
              <a:buSzPts val="2000"/>
            </a:pPr>
            <a:r>
              <a:rPr lang="en-US" sz="2000" b="1" dirty="0" err="1">
                <a:solidFill>
                  <a:srgbClr val="FF0000"/>
                </a:solidFill>
              </a:rPr>
              <a:t>RE</a:t>
            </a:r>
            <a:r>
              <a:rPr lang="en-US" sz="2000" dirty="0" err="1"/>
              <a:t>presentational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tate </a:t>
            </a:r>
            <a:r>
              <a:rPr lang="en-US" sz="2000" b="1" dirty="0">
                <a:solidFill>
                  <a:srgbClr val="FF0000"/>
                </a:solidFill>
              </a:rPr>
              <a:t>T</a:t>
            </a:r>
            <a:r>
              <a:rPr lang="en-US" sz="2000" dirty="0"/>
              <a:t>ransfer 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pplication </a:t>
            </a:r>
            <a:r>
              <a:rPr lang="en-US" sz="2000" b="1" dirty="0">
                <a:solidFill>
                  <a:srgbClr val="FF0000"/>
                </a:solidFill>
              </a:rPr>
              <a:t>P</a:t>
            </a:r>
            <a:r>
              <a:rPr lang="en-US" sz="2000" dirty="0"/>
              <a:t>rogramming </a:t>
            </a:r>
            <a:r>
              <a:rPr lang="en-US" sz="2000" b="1" dirty="0">
                <a:solidFill>
                  <a:srgbClr val="FF0000"/>
                </a:solidFill>
              </a:rPr>
              <a:t>I</a:t>
            </a:r>
            <a:r>
              <a:rPr lang="en-US" sz="2000" dirty="0"/>
              <a:t>nterface</a:t>
            </a:r>
          </a:p>
          <a:p>
            <a:pPr marL="971550" lvl="1" indent="-285750"/>
            <a:r>
              <a:rPr lang="en-US" sz="1600" dirty="0"/>
              <a:t>Probably not helpful</a:t>
            </a:r>
          </a:p>
          <a:p>
            <a:pPr marL="514350" lvl="0" indent="-285750">
              <a:buSzPts val="2000"/>
            </a:pPr>
            <a:r>
              <a:rPr lang="en-US" sz="2000" dirty="0"/>
              <a:t>A design pattern that:</a:t>
            </a:r>
          </a:p>
          <a:p>
            <a:pPr marL="971550" lvl="1" indent="-285750"/>
            <a:r>
              <a:rPr lang="en-US" sz="1600" dirty="0"/>
              <a:t>Defines web services</a:t>
            </a:r>
          </a:p>
          <a:p>
            <a:pPr marL="971550" lvl="1" indent="-285750"/>
            <a:r>
              <a:rPr lang="en-US" sz="1600" dirty="0"/>
              <a:t>Uses HTTP requests to GET, PUT, POST and DELETE data</a:t>
            </a:r>
          </a:p>
          <a:p>
            <a:pPr marL="971550" lvl="1" indent="-285750"/>
            <a:r>
              <a:rPr lang="en-US" sz="1600" dirty="0"/>
              <a:t>Consists of client and the web service resource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REST APIs DEFINITION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158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09600" y="1668286"/>
            <a:ext cx="8451113" cy="133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6000" dirty="0"/>
              <a:t>WHY USE REST APIs?</a:t>
            </a:r>
            <a:endParaRPr sz="6000" dirty="0"/>
          </a:p>
        </p:txBody>
      </p:sp>
      <p:sp>
        <p:nvSpPr>
          <p:cNvPr id="4" name="Google Shape;100;p3">
            <a:extLst>
              <a:ext uri="{FF2B5EF4-FFF2-40B4-BE49-F238E27FC236}">
                <a16:creationId xmlns:a16="http://schemas.microsoft.com/office/drawing/2014/main" id="{5F29453B-CE75-FD40-B24E-2BB5DAC329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3586881"/>
            <a:ext cx="7279341" cy="71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Add functionality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Location of samples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Demonstration of a few samples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38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>
              <a:buSzPts val="2000"/>
            </a:pPr>
            <a:r>
              <a:rPr lang="en-US" sz="2000" dirty="0"/>
              <a:t>Use cases</a:t>
            </a:r>
          </a:p>
          <a:p>
            <a:pPr marL="971550" lvl="1" indent="-285750"/>
            <a:r>
              <a:rPr lang="en-US" sz="1600" dirty="0"/>
              <a:t>General: Searching to build custom reports/playlists</a:t>
            </a:r>
          </a:p>
          <a:p>
            <a:pPr marL="971550" lvl="1" indent="-285750"/>
            <a:r>
              <a:rPr lang="en-US" sz="1600" dirty="0"/>
              <a:t>General: Combine functionality from multiple REST APIs</a:t>
            </a:r>
          </a:p>
          <a:p>
            <a:pPr marL="971550" lvl="1" indent="-285750"/>
            <a:r>
              <a:rPr lang="en-US" sz="1600" dirty="0"/>
              <a:t>Specific: Build a playlist from the newest videos </a:t>
            </a:r>
          </a:p>
          <a:p>
            <a:pPr marL="971550" lvl="1" indent="-285750"/>
            <a:r>
              <a:rPr lang="en-US" sz="1600" dirty="0"/>
              <a:t>Specific: Get analytics by playlist</a:t>
            </a:r>
          </a:p>
          <a:p>
            <a:pPr marL="971550" lvl="1" indent="-285750"/>
            <a:r>
              <a:rPr lang="en-US" sz="1600" dirty="0"/>
              <a:t>Specific: Retrieve data and display in player</a:t>
            </a:r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ADD FUNCTIONALITY NOT AVAILABLE BY DEFAULT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365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1502228"/>
            <a:ext cx="9532938" cy="5050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Check REST APIs inde</a:t>
            </a:r>
            <a:r>
              <a:rPr lang="en-US" sz="2000" dirty="0"/>
              <a:t>x page for samples per API</a:t>
            </a:r>
          </a:p>
          <a:p>
            <a:pPr marL="971550" lvl="1" indent="-285750">
              <a:spcBef>
                <a:spcPts val="1200"/>
              </a:spcBef>
              <a:buFont typeface="Arial"/>
              <a:buChar char="•"/>
            </a:pPr>
            <a:r>
              <a:rPr lang="en-US" sz="1600" dirty="0"/>
              <a:t>https://</a:t>
            </a:r>
            <a:r>
              <a:rPr lang="en-US" sz="1600" dirty="0" err="1"/>
              <a:t>apis.support.brightcove.com</a:t>
            </a:r>
            <a:r>
              <a:rPr lang="en-US" sz="1600" dirty="0"/>
              <a:t>/</a:t>
            </a:r>
          </a:p>
          <a:p>
            <a:pPr marL="514350" lvl="0" indent="-285750">
              <a:buSzPts val="2000"/>
            </a:pPr>
            <a:endParaRPr lang="en-US" sz="2000" dirty="0"/>
          </a:p>
          <a:p>
            <a:pPr marL="514350" lvl="0" indent="-285750">
              <a:buSzPts val="2000"/>
            </a:pPr>
            <a:endParaRPr lang="en-US" sz="2000" dirty="0"/>
          </a:p>
          <a:p>
            <a:pPr marL="514350" lvl="0" indent="-285750">
              <a:buSzPts val="2000"/>
            </a:pPr>
            <a:endParaRPr lang="en-US" sz="2000" dirty="0"/>
          </a:p>
          <a:p>
            <a:pPr marL="514350" lvl="0" indent="-285750">
              <a:buSzPts val="2000"/>
            </a:pPr>
            <a:endParaRPr lang="en-US" sz="2000" dirty="0"/>
          </a:p>
          <a:p>
            <a:pPr marL="514350" lvl="0" indent="-285750">
              <a:buSzPts val="2000"/>
            </a:pPr>
            <a:r>
              <a:rPr lang="en-US" sz="2000" dirty="0"/>
              <a:t>Brightcove Player samples</a:t>
            </a:r>
          </a:p>
          <a:p>
            <a:pPr marL="971550" lvl="1" indent="-285750"/>
            <a:r>
              <a:rPr lang="en-US" sz="1600" dirty="0"/>
              <a:t>https://</a:t>
            </a:r>
            <a:r>
              <a:rPr lang="en-US" sz="1600" dirty="0" err="1"/>
              <a:t>player.support.brightcove.com</a:t>
            </a:r>
            <a:r>
              <a:rPr lang="en-US" sz="1600" dirty="0"/>
              <a:t>/code-samples/</a:t>
            </a:r>
            <a:endParaRPr lang="en-US" sz="2000" dirty="0"/>
          </a:p>
          <a:p>
            <a:pPr marL="971550" lvl="1" indent="-285750">
              <a:spcBef>
                <a:spcPts val="1200"/>
              </a:spcBef>
              <a:buFont typeface="Arial"/>
              <a:buChar char="•"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LOCATIONS OF SAMPLES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A6F83E-7C74-F743-9DE8-75D63F711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077" y="3119664"/>
            <a:ext cx="3022600" cy="3576158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362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>
              <a:buSzPts val="2000"/>
            </a:pPr>
            <a:r>
              <a:rPr lang="en-US" sz="2000" dirty="0"/>
              <a:t>All Time Video Views</a:t>
            </a:r>
          </a:p>
          <a:p>
            <a:pPr marL="971550" lvl="1" indent="-285750"/>
            <a:r>
              <a:rPr lang="en-US" sz="1600" dirty="0">
                <a:solidFill>
                  <a:schemeClr val="tx2">
                    <a:lumMod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https://player.support.brightcove.com/code-samples/brightcove-player-sample-all-time-video-views.html</a:t>
            </a:r>
            <a:endParaRPr lang="en-US" sz="1600" dirty="0">
              <a:solidFill>
                <a:schemeClr val="tx2">
                  <a:lumMod val="10000"/>
                </a:schemeClr>
              </a:solidFill>
            </a:endParaRPr>
          </a:p>
          <a:p>
            <a:pPr marL="685800" lvl="1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514350" lvl="0" indent="-285750">
              <a:buSzPts val="2000"/>
            </a:pPr>
            <a:r>
              <a:rPr lang="en-US" sz="1800" dirty="0"/>
              <a:t>Newest Videos in Playlist</a:t>
            </a:r>
          </a:p>
          <a:p>
            <a:pPr marL="971550" lvl="1" indent="-285750"/>
            <a:r>
              <a:rPr lang="en-US" sz="1400" dirty="0"/>
              <a:t>https://</a:t>
            </a:r>
            <a:r>
              <a:rPr lang="en-US" sz="1400" dirty="0" err="1"/>
              <a:t>player.support.brightcove.com</a:t>
            </a:r>
            <a:r>
              <a:rPr lang="en-US" sz="1400" dirty="0"/>
              <a:t>/code-samples/</a:t>
            </a:r>
            <a:r>
              <a:rPr lang="en-US" sz="1400" dirty="0" err="1"/>
              <a:t>brightcove</a:t>
            </a:r>
            <a:r>
              <a:rPr lang="en-US" sz="1400" dirty="0"/>
              <a:t>-player-sample-newest-videos-</a:t>
            </a:r>
            <a:r>
              <a:rPr lang="en-US" sz="1400" dirty="0" err="1"/>
              <a:t>playlist.html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200"/>
            </a:pPr>
            <a:r>
              <a:rPr lang="en-US" sz="4000" b="1" dirty="0">
                <a:solidFill>
                  <a:srgbClr val="161614"/>
                </a:solidFill>
              </a:rPr>
              <a:t>DEMONSTRATION OF SAMPLES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3200"/>
            </a:pPr>
            <a:endParaRPr lang="en-US" sz="4000" b="1" dirty="0">
              <a:solidFill>
                <a:srgbClr val="1616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96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09600" y="655914"/>
            <a:ext cx="8044543" cy="133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0" dirty="0"/>
              <a:t>HIGH LEVEL IMPLEMENTATION VIEW</a:t>
            </a:r>
            <a:br>
              <a:rPr lang="en-US" dirty="0"/>
            </a:br>
            <a:endParaRPr sz="6000" dirty="0"/>
          </a:p>
        </p:txBody>
      </p:sp>
      <p:sp>
        <p:nvSpPr>
          <p:cNvPr id="4" name="Google Shape;100;p3">
            <a:extLst>
              <a:ext uri="{FF2B5EF4-FFF2-40B4-BE49-F238E27FC236}">
                <a16:creationId xmlns:a16="http://schemas.microsoft.com/office/drawing/2014/main" id="{5F29453B-CE75-FD40-B24E-2BB5DAC329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3586881"/>
            <a:ext cx="7279341" cy="71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Add functionality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Location of samples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Demonstration of a few samples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08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LAY_Standard_16x9">
  <a:themeElements>
    <a:clrScheme name="Custom 1">
      <a:dk1>
        <a:srgbClr val="08088C"/>
      </a:dk1>
      <a:lt1>
        <a:srgbClr val="FFE800"/>
      </a:lt1>
      <a:dk2>
        <a:srgbClr val="5426FC"/>
      </a:dk2>
      <a:lt2>
        <a:srgbClr val="D9D9D6"/>
      </a:lt2>
      <a:accent1>
        <a:srgbClr val="00FAE3"/>
      </a:accent1>
      <a:accent2>
        <a:srgbClr val="9300B2"/>
      </a:accent2>
      <a:accent3>
        <a:srgbClr val="08088C"/>
      </a:accent3>
      <a:accent4>
        <a:srgbClr val="FF5100"/>
      </a:accent4>
      <a:accent5>
        <a:srgbClr val="2EEB5E"/>
      </a:accent5>
      <a:accent6>
        <a:srgbClr val="FFE800"/>
      </a:accent6>
      <a:hlink>
        <a:srgbClr val="FFFFFF"/>
      </a:hlink>
      <a:folHlink>
        <a:srgbClr val="FFD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AY_Standard_16x9">
  <a:themeElements>
    <a:clrScheme name="Custom 1">
      <a:dk1>
        <a:srgbClr val="08088C"/>
      </a:dk1>
      <a:lt1>
        <a:srgbClr val="FFE800"/>
      </a:lt1>
      <a:dk2>
        <a:srgbClr val="5426FC"/>
      </a:dk2>
      <a:lt2>
        <a:srgbClr val="D9D9D6"/>
      </a:lt2>
      <a:accent1>
        <a:srgbClr val="00FAE3"/>
      </a:accent1>
      <a:accent2>
        <a:srgbClr val="9300B2"/>
      </a:accent2>
      <a:accent3>
        <a:srgbClr val="08088C"/>
      </a:accent3>
      <a:accent4>
        <a:srgbClr val="FF5100"/>
      </a:accent4>
      <a:accent5>
        <a:srgbClr val="2EEB5E"/>
      </a:accent5>
      <a:accent6>
        <a:srgbClr val="FFE800"/>
      </a:accent6>
      <a:hlink>
        <a:srgbClr val="FFFFFF"/>
      </a:hlink>
      <a:folHlink>
        <a:srgbClr val="FFD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PE">
      <a:dk1>
        <a:srgbClr val="000000"/>
      </a:dk1>
      <a:lt1>
        <a:srgbClr val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493</Words>
  <Application>Microsoft Macintosh PowerPoint</Application>
  <PresentationFormat>Widescreen</PresentationFormat>
  <Paragraphs>107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Courier New</vt:lpstr>
      <vt:lpstr>Merriweather Sans</vt:lpstr>
      <vt:lpstr>Montserrat</vt:lpstr>
      <vt:lpstr>Montserrat ExtraBold</vt:lpstr>
      <vt:lpstr>Noto Sans Symbols</vt:lpstr>
      <vt:lpstr>PLAY_Standard_16x9</vt:lpstr>
      <vt:lpstr>PLAY_Standard_16x9</vt:lpstr>
      <vt:lpstr>USING BRIGHTCOVE’S REST APIs </vt:lpstr>
      <vt:lpstr>AGENDA</vt:lpstr>
      <vt:lpstr>WHAT ARE REST APIs?</vt:lpstr>
      <vt:lpstr>PowerPoint Presentation</vt:lpstr>
      <vt:lpstr>WHY USE REST APIs?</vt:lpstr>
      <vt:lpstr>PowerPoint Presentation</vt:lpstr>
      <vt:lpstr>PowerPoint Presentation</vt:lpstr>
      <vt:lpstr>PowerPoint Presentation</vt:lpstr>
      <vt:lpstr>HIGH LEVEL IMPLEMENTATION VIEW </vt:lpstr>
      <vt:lpstr>PowerPoint Presentation</vt:lpstr>
      <vt:lpstr>ENTITY INTERACTION</vt:lpstr>
      <vt:lpstr>CLIENT CODE DEEP DIVE </vt:lpstr>
      <vt:lpstr>CLIENT FUNCTIONALITY OVERVIEW</vt:lpstr>
      <vt:lpstr>CLICK TO ADD TITLE </vt:lpstr>
      <vt:lpstr>PowerPoint Presentation</vt:lpstr>
      <vt:lpstr>PowerPoint Presentation</vt:lpstr>
      <vt:lpstr>PowerPoint Presentation</vt:lpstr>
      <vt:lpstr>CLICK TO ADD TITLE</vt:lpstr>
      <vt:lpstr>CLICK TO ADD  CALLOUT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cp:lastModifiedBy>Microsoft Office User</cp:lastModifiedBy>
  <cp:revision>13</cp:revision>
  <dcterms:modified xsi:type="dcterms:W3CDTF">2020-04-10T15:51:54Z</dcterms:modified>
</cp:coreProperties>
</file>