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7327563" cy="9747250"/>
  <p:notesSz cx="6858000" cy="9144000"/>
  <p:defaultTextStyle>
    <a:defPPr>
      <a:defRPr lang="en-US"/>
    </a:defPPr>
    <a:lvl1pPr algn="l" defTabSz="773046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046" indent="-315886" algn="l" defTabSz="773046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090" indent="-631771" algn="l" defTabSz="773046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136" indent="-947655" algn="l" defTabSz="773046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3768" indent="-1265128" algn="l" defTabSz="773046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5801" algn="l" defTabSz="45716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2961" algn="l" defTabSz="45716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121" algn="l" defTabSz="45716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282" algn="l" defTabSz="45716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96" autoAdjust="0"/>
  </p:normalViewPr>
  <p:slideViewPr>
    <p:cSldViewPr snapToGrid="0" snapToObjects="1">
      <p:cViewPr varScale="1">
        <p:scale>
          <a:sx n="85" d="100"/>
          <a:sy n="85" d="100"/>
        </p:scale>
        <p:origin x="-120" y="-136"/>
      </p:cViewPr>
      <p:guideLst>
        <p:guide orient="horz" pos="3070"/>
        <p:guide pos="54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FE3E5-0E57-FA41-9452-442154F1C256}" type="datetimeFigureOut">
              <a:rPr lang="en-US" smtClean="0"/>
              <a:t>8/15/12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69D7-70A9-3F44-A4D5-C669F7A6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2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DD3BF17-3550-FC4F-A77C-B5E88EA44485}" type="slidenum">
              <a:rPr lang="en-US" sz="1200"/>
              <a:pPr algn="r" defTabSz="905475"/>
              <a:t>1</a:t>
            </a:fld>
            <a:endParaRPr lang="en-US" sz="1200" dirty="0"/>
          </a:p>
        </p:txBody>
      </p:sp>
      <p:sp>
        <p:nvSpPr>
          <p:cNvPr id="1230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30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 case you get stuck…here are your help resources….</a:t>
            </a:r>
          </a:p>
          <a:p>
            <a:endParaRPr lang="en-US" dirty="0"/>
          </a:p>
          <a:p>
            <a:r>
              <a:rPr lang="en-US" dirty="0"/>
              <a:t>If you use any type of XML editor I highly recommend downloading the DTD to do validation.</a:t>
            </a:r>
          </a:p>
          <a:p>
            <a:r>
              <a:rPr lang="en-US" sz="1000" dirty="0"/>
              <a:t>The XML used in a player template is defined by the Document Type Definition (DTD)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EF95149D-34FC-A140-B7D3-2529BE4D02C8}" type="slidenum">
              <a:rPr lang="en-US" sz="1200"/>
              <a:pPr algn="r" defTabSz="905475"/>
              <a:t>17</a:t>
            </a:fld>
            <a:endParaRPr lang="en-US" sz="1200" dirty="0"/>
          </a:p>
        </p:txBody>
      </p:sp>
      <p:sp>
        <p:nvSpPr>
          <p:cNvPr id="134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34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Break before this.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A0C00672-128B-EB49-8B90-74EB405ED3FC}" type="slidenum">
              <a:rPr lang="en-US" sz="1200"/>
              <a:pPr algn="r" defTabSz="905475">
                <a:spcBef>
                  <a:spcPct val="0"/>
                </a:spcBef>
              </a:pPr>
              <a:t>18</a:t>
            </a:fld>
            <a:endParaRPr lang="en-US" sz="1200" dirty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AFBCF90B-595C-2C4F-8E1E-7DD613AFEA22}" type="slidenum">
              <a:rPr lang="en-US" sz="1200"/>
              <a:pPr algn="r" defTabSz="905475">
                <a:spcBef>
                  <a:spcPct val="0"/>
                </a:spcBef>
              </a:pPr>
              <a:t>19</a:t>
            </a:fld>
            <a:endParaRPr lang="en-US" sz="1200" dirty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7A5440AE-7E69-2342-A898-009B5DA7251D}" type="slidenum">
              <a:rPr lang="en-US" sz="1200"/>
              <a:pPr algn="r" defTabSz="905475">
                <a:spcBef>
                  <a:spcPct val="0"/>
                </a:spcBef>
              </a:pPr>
              <a:t>20</a:t>
            </a:fld>
            <a:endParaRPr lang="en-US" sz="1200" dirty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840B0C75-41F0-4545-8EFA-6B10FAA90A73}" type="slidenum">
              <a:rPr lang="en-US" sz="1200"/>
              <a:pPr algn="r" defTabSz="905475">
                <a:spcBef>
                  <a:spcPct val="0"/>
                </a:spcBef>
              </a:pPr>
              <a:t>21</a:t>
            </a:fld>
            <a:endParaRPr lang="en-US" sz="1200" dirty="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269134D-93AE-A649-92D6-45D0929BD670}" type="slidenum">
              <a:rPr lang="en-US" sz="1200"/>
              <a:pPr algn="r" defTabSz="905475"/>
              <a:t>3</a:t>
            </a:fld>
            <a:endParaRPr lang="en-US" sz="1200" dirty="0"/>
          </a:p>
        </p:txBody>
      </p:sp>
      <p:sp>
        <p:nvSpPr>
          <p:cNvPr id="1234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34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978F8621-D363-B24F-9C57-3D04FCCC24ED}" type="slidenum">
              <a:rPr lang="en-US" sz="1200"/>
              <a:pPr algn="r" defTabSz="905475">
                <a:spcBef>
                  <a:spcPct val="0"/>
                </a:spcBef>
              </a:pPr>
              <a:t>22</a:t>
            </a:fld>
            <a:endParaRPr lang="en-US" sz="1200" dirty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Clean up this slide…..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285A8CAF-F68D-5C4D-B603-39275A3F308C}" type="slidenum">
              <a:rPr lang="en-US" sz="1200"/>
              <a:pPr algn="r" defTabSz="905475">
                <a:spcBef>
                  <a:spcPct val="0"/>
                </a:spcBef>
              </a:pPr>
              <a:t>23</a:t>
            </a:fld>
            <a:endParaRPr lang="en-US" sz="1200" dirty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7BE0BC89-70DC-AA42-AA23-5D2044D0D4FD}" type="slidenum">
              <a:rPr lang="en-US" sz="1200"/>
              <a:pPr algn="r" defTabSz="905475">
                <a:spcBef>
                  <a:spcPct val="0"/>
                </a:spcBef>
              </a:pPr>
              <a:t>26</a:t>
            </a:fld>
            <a:endParaRPr lang="en-US" sz="1200" dirty="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Note that he tabbar can hold up to 100 playlists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>
              <a:spcBef>
                <a:spcPct val="0"/>
              </a:spcBef>
            </a:pPr>
            <a:fld id="{3971F848-FA5D-C942-A892-41DB11F78A6D}" type="slidenum">
              <a:rPr lang="en-US" sz="1200"/>
              <a:pPr algn="r" defTabSz="905475">
                <a:spcBef>
                  <a:spcPct val="0"/>
                </a:spcBef>
              </a:pPr>
              <a:t>27</a:t>
            </a:fld>
            <a:endParaRPr lang="en-US" sz="1200" dirty="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74194B10-21D2-8746-94C0-245E9DFD44EA}" type="slidenum">
              <a:rPr lang="en-US" sz="1200"/>
              <a:pPr algn="r" defTabSz="905475"/>
              <a:t>28</a:t>
            </a:fld>
            <a:endParaRPr lang="en-US" sz="1200" dirty="0"/>
          </a:p>
        </p:txBody>
      </p:sp>
      <p:sp>
        <p:nvSpPr>
          <p:cNvPr id="140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playlistTabs.selectedItem.videoDTOs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}"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selectOnClick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="true"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itemInsetV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="4"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itemLeading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="2"&gt;</a:t>
            </a: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Attributes here are not familiar outside of Brightcove –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itemInsetV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and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itemLeading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This could be a slide that you call out the DTD 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cuz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this describes every possible component</a:t>
            </a: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Good opportunity to point to DTD attributes and components….</a:t>
            </a: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78DD536-17B4-204B-820E-4AD34288F82D}" type="slidenum">
              <a:rPr lang="en-US" sz="1200"/>
              <a:pPr algn="r" defTabSz="905475"/>
              <a:t>30</a:t>
            </a:fld>
            <a:endParaRPr lang="en-US" sz="1200" dirty="0"/>
          </a:p>
        </p:txBody>
      </p:sp>
      <p:sp>
        <p:nvSpPr>
          <p:cNvPr id="140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0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B9CCFBC9-E9AF-CE45-8829-F8D2DDB7CC7A}" type="slidenum">
              <a:rPr lang="en-US" sz="1200"/>
              <a:pPr algn="r" defTabSz="905475"/>
              <a:t>31</a:t>
            </a:fld>
            <a:endParaRPr lang="en-US" sz="1200" dirty="0"/>
          </a:p>
        </p:txBody>
      </p:sp>
      <p:sp>
        <p:nvSpPr>
          <p:cNvPr id="141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415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F1B0BCA0-D0AD-A24A-85B6-B7BCAE1E37C7}" type="slidenum">
              <a:rPr lang="en-US" sz="1200"/>
              <a:pPr algn="r" defTabSz="905475"/>
              <a:t>5</a:t>
            </a:fld>
            <a:endParaRPr lang="en-US" sz="1200" dirty="0"/>
          </a:p>
        </p:txBody>
      </p:sp>
      <p:sp>
        <p:nvSpPr>
          <p:cNvPr id="1249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49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7D85B69-4810-9143-861D-E909DBFFB077}" type="slidenum">
              <a:rPr lang="en-US" sz="1200"/>
              <a:pPr algn="r" defTabSz="905475"/>
              <a:t>32</a:t>
            </a:fld>
            <a:endParaRPr lang="en-US" sz="1200" dirty="0"/>
          </a:p>
        </p:txBody>
      </p:sp>
      <p:sp>
        <p:nvSpPr>
          <p:cNvPr id="141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41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201FECD3-5C64-ED4F-9094-3C02D3700781}" type="slidenum">
              <a:rPr lang="en-US" sz="1200"/>
              <a:pPr algn="r" defTabSz="905475"/>
              <a:t>33</a:t>
            </a:fld>
            <a:endParaRPr lang="en-US" sz="1200" dirty="0"/>
          </a:p>
        </p:txBody>
      </p:sp>
      <p:sp>
        <p:nvSpPr>
          <p:cNvPr id="141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41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43D89626-ECA2-904E-A28D-89BFC26C9415}" type="slidenum">
              <a:rPr lang="en-US" sz="1200"/>
              <a:pPr algn="r" defTabSz="905475"/>
              <a:t>34</a:t>
            </a:fld>
            <a:endParaRPr lang="en-US" sz="1200" dirty="0"/>
          </a:p>
        </p:txBody>
      </p:sp>
      <p:sp>
        <p:nvSpPr>
          <p:cNvPr id="142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2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78C6C1E2-8278-7E47-935A-1FAE78D1BD7A}" type="slidenum">
              <a:rPr lang="en-US" sz="1200"/>
              <a:pPr algn="r" defTabSz="905475"/>
              <a:t>35</a:t>
            </a:fld>
            <a:endParaRPr lang="en-US" sz="1200" dirty="0"/>
          </a:p>
        </p:txBody>
      </p:sp>
      <p:sp>
        <p:nvSpPr>
          <p:cNvPr id="142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2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0762D86F-DA0A-8942-94BE-6360BBE97E86}" type="slidenum">
              <a:rPr lang="en-US" sz="1200"/>
              <a:pPr algn="r" defTabSz="905475"/>
              <a:t>37</a:t>
            </a:fld>
            <a:endParaRPr lang="en-US" sz="1200" dirty="0"/>
          </a:p>
        </p:txBody>
      </p:sp>
      <p:sp>
        <p:nvSpPr>
          <p:cNvPr id="143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43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way to get started is to start with an existing template. </a:t>
            </a:r>
          </a:p>
          <a:p>
            <a:r>
              <a:rPr lang="en-US"/>
              <a:t>The out of the box video player component, hit duplicate at the bottom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4412ED2-FDBA-3B4A-90AA-8472767A4B7F}" type="slidenum">
              <a:rPr lang="en-US" sz="1200"/>
              <a:pPr algn="r" defTabSz="905475"/>
              <a:t>40</a:t>
            </a:fld>
            <a:endParaRPr lang="en-US" sz="1200" dirty="0"/>
          </a:p>
        </p:txBody>
      </p:sp>
      <p:sp>
        <p:nvSpPr>
          <p:cNvPr id="144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41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701A5227-ADB9-2E43-9335-93D87408C276}" type="slidenum">
              <a:rPr lang="en-US" sz="1200"/>
              <a:pPr algn="r" defTabSz="905475"/>
              <a:t>41</a:t>
            </a:fld>
            <a:endParaRPr lang="en-US" sz="1200" dirty="0"/>
          </a:p>
        </p:txBody>
      </p:sp>
      <p:sp>
        <p:nvSpPr>
          <p:cNvPr id="144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444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3AD92-B61A-E34A-AF0A-7E504DFD939E}" type="slidenum">
              <a:rPr lang="en-US"/>
              <a:pPr/>
              <a:t>6</a:t>
            </a:fld>
            <a:endParaRPr lang="en-US"/>
          </a:p>
        </p:txBody>
      </p:sp>
      <p:sp>
        <p:nvSpPr>
          <p:cNvPr id="345091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0D7423D9-0ACA-CB44-8A7E-E738F5999900}" type="slidenum">
              <a:rPr lang="en-US" sz="1200">
                <a:ea typeface="ＭＳ Ｐゴシック" charset="-128"/>
                <a:cs typeface="ＭＳ Ｐゴシック" charset="-128"/>
              </a:rPr>
              <a:pPr algn="r" defTabSz="905475"/>
              <a:t>6</a:t>
            </a:fld>
            <a:endParaRPr lang="en-US" sz="1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509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7EA6E726-571A-0F42-92EA-99A9003E40EA}" type="slidenum">
              <a:rPr lang="en-US" sz="1200">
                <a:ea typeface="ＭＳ Ｐゴシック" charset="-128"/>
                <a:cs typeface="ＭＳ Ｐゴシック" charset="-128"/>
              </a:rPr>
              <a:pPr algn="r" defTabSz="905475"/>
              <a:t>6</a:t>
            </a:fld>
            <a:endParaRPr lang="en-US" sz="1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5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345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How abut we have a box that shows where BEML gets added in this…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9B04D72C-AADA-F140-A6DB-FA5EE032B827}" type="slidenum">
              <a:rPr lang="en-US" sz="1200"/>
              <a:pPr algn="r" defTabSz="905475"/>
              <a:t>42</a:t>
            </a:fld>
            <a:endParaRPr lang="en-US" sz="1200" dirty="0"/>
          </a:p>
        </p:txBody>
      </p:sp>
      <p:sp>
        <p:nvSpPr>
          <p:cNvPr id="145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51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F28D943-86D2-D14A-A9D7-13BCD4A8F427}" type="slidenum">
              <a:rPr lang="en-US" sz="1200"/>
              <a:pPr algn="r" defTabSz="905475"/>
              <a:t>44</a:t>
            </a:fld>
            <a:endParaRPr lang="en-US" sz="1200" dirty="0"/>
          </a:p>
        </p:txBody>
      </p:sp>
      <p:sp>
        <p:nvSpPr>
          <p:cNvPr id="145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455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C5DFED58-89D4-3F48-8046-1B0B219130C2}" type="slidenum">
              <a:rPr lang="en-US" sz="1200"/>
              <a:pPr algn="r" defTabSz="905475"/>
              <a:t>45</a:t>
            </a:fld>
            <a:endParaRPr lang="en-US" sz="1200" dirty="0"/>
          </a:p>
        </p:txBody>
      </p:sp>
      <p:sp>
        <p:nvSpPr>
          <p:cNvPr id="150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506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8DDB49D9-D1F3-8549-ABA4-31D5DD8385FF}" type="slidenum">
              <a:rPr lang="en-US" sz="1200"/>
              <a:pPr algn="r" defTabSz="905475"/>
              <a:t>47</a:t>
            </a:fld>
            <a:endParaRPr lang="en-US" sz="1200" dirty="0"/>
          </a:p>
        </p:txBody>
      </p:sp>
      <p:sp>
        <p:nvSpPr>
          <p:cNvPr id="151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518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A702268-E24E-2A4D-96C4-D6D20C3154A6}" type="slidenum">
              <a:rPr lang="en-US" sz="1200"/>
              <a:pPr algn="r" defTabSz="905475"/>
              <a:t>49</a:t>
            </a:fld>
            <a:endParaRPr lang="en-US" sz="1200" dirty="0"/>
          </a:p>
        </p:txBody>
      </p:sp>
      <p:sp>
        <p:nvSpPr>
          <p:cNvPr id="81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1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1728B207-4FE8-5E4A-93AF-38EAF9E50B3B}" type="slidenum">
              <a:rPr lang="en-US" sz="1200"/>
              <a:pPr algn="r" defTabSz="905475"/>
              <a:t>50</a:t>
            </a:fld>
            <a:endParaRPr lang="en-US" sz="1200" dirty="0"/>
          </a:p>
        </p:txBody>
      </p:sp>
      <p:sp>
        <p:nvSpPr>
          <p:cNvPr id="82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821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1167484B-2757-8545-9427-B9193CD31396}" type="slidenum">
              <a:rPr lang="en-US" sz="1200"/>
              <a:pPr algn="r" defTabSz="905475"/>
              <a:t>52</a:t>
            </a:fld>
            <a:endParaRPr lang="en-US" sz="1200" dirty="0"/>
          </a:p>
        </p:txBody>
      </p:sp>
      <p:sp>
        <p:nvSpPr>
          <p:cNvPr id="105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052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333720C-14ED-7742-BC97-D0862B1B4C36}" type="slidenum">
              <a:rPr lang="en-US" sz="1200"/>
              <a:pPr algn="r" defTabSz="905475"/>
              <a:t>7</a:t>
            </a:fld>
            <a:endParaRPr lang="en-US" sz="1200" dirty="0"/>
          </a:p>
        </p:txBody>
      </p:sp>
      <p:sp>
        <p:nvSpPr>
          <p:cNvPr id="1261571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9724D065-9D6C-B541-B29F-788F5FC3E79D}" type="slidenum">
              <a:rPr lang="en-US" sz="1200"/>
              <a:pPr algn="r" defTabSz="905475"/>
              <a:t>7</a:t>
            </a:fld>
            <a:endParaRPr lang="en-US" sz="1200" dirty="0"/>
          </a:p>
        </p:txBody>
      </p:sp>
      <p:sp>
        <p:nvSpPr>
          <p:cNvPr id="1261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615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4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F919E301-8470-0442-A519-9C4924D6C59A}" type="slidenum">
              <a:rPr lang="en-US" sz="1200"/>
              <a:pPr algn="r" defTabSz="905475"/>
              <a:t>54</a:t>
            </a:fld>
            <a:endParaRPr lang="en-US" sz="1200" dirty="0"/>
          </a:p>
        </p:txBody>
      </p:sp>
      <p:sp>
        <p:nvSpPr>
          <p:cNvPr id="1143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143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4A57C6E4-D100-D24F-9414-84755FDC5D92}" type="slidenum">
              <a:rPr lang="en-US" sz="1200"/>
              <a:pPr algn="r" defTabSz="905475"/>
              <a:t>57</a:t>
            </a:fld>
            <a:endParaRPr lang="en-US" sz="1200" dirty="0"/>
          </a:p>
        </p:txBody>
      </p:sp>
      <p:sp>
        <p:nvSpPr>
          <p:cNvPr id="1131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131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E719F286-D283-694B-9974-A57E4B0BA08F}" type="slidenum">
              <a:rPr lang="en-US" sz="1200"/>
              <a:pPr algn="r" defTabSz="905475"/>
              <a:t>64</a:t>
            </a:fld>
            <a:endParaRPr lang="en-US" sz="1200" dirty="0"/>
          </a:p>
        </p:txBody>
      </p:sp>
      <p:sp>
        <p:nvSpPr>
          <p:cNvPr id="111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13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CE5E94C9-42CB-594E-B7DF-3CF14DE205EF}" type="slidenum">
              <a:rPr lang="en-US" sz="1200"/>
              <a:pPr algn="r" defTabSz="905475"/>
              <a:t>65</a:t>
            </a:fld>
            <a:endParaRPr lang="en-US" sz="1200" dirty="0"/>
          </a:p>
        </p:txBody>
      </p:sp>
      <p:sp>
        <p:nvSpPr>
          <p:cNvPr id="1115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115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8095B758-DB72-7A46-8A2F-1AEFBF353ED4}" type="slidenum">
              <a:rPr lang="en-US" sz="1200"/>
              <a:pPr algn="r" defTabSz="905475"/>
              <a:t>8</a:t>
            </a:fld>
            <a:endParaRPr lang="en-US" sz="1200" dirty="0"/>
          </a:p>
        </p:txBody>
      </p:sp>
      <p:sp>
        <p:nvSpPr>
          <p:cNvPr id="126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269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8C209B16-401A-874D-834E-3349D964BDB6}" type="slidenum">
              <a:rPr lang="en-US" sz="1200"/>
              <a:pPr algn="r" defTabSz="905475"/>
              <a:t>67</a:t>
            </a:fld>
            <a:endParaRPr lang="en-US" sz="1200" dirty="0"/>
          </a:p>
        </p:txBody>
      </p:sp>
      <p:sp>
        <p:nvSpPr>
          <p:cNvPr id="84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45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CB2666E8-79EC-1B49-85F1-F16B9DF4326F}" type="slidenum">
              <a:rPr lang="en-US" sz="1200"/>
              <a:pPr algn="r" defTabSz="905475"/>
              <a:t>68</a:t>
            </a:fld>
            <a:endParaRPr lang="en-US" sz="1200" dirty="0"/>
          </a:p>
        </p:txBody>
      </p:sp>
      <p:sp>
        <p:nvSpPr>
          <p:cNvPr id="85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51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5BC6798-6424-2549-9D2D-801064730741}" type="slidenum">
              <a:rPr lang="en-US" sz="1200"/>
              <a:pPr algn="r" defTabSz="905475"/>
              <a:t>71</a:t>
            </a:fld>
            <a:endParaRPr lang="en-US" sz="1200" dirty="0"/>
          </a:p>
        </p:txBody>
      </p:sp>
      <p:sp>
        <p:nvSpPr>
          <p:cNvPr id="85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854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Call out that some of this stuff is specific CSS to Brightcove.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Where is the complete style reference can be found online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CD17EB36-3E25-4240-ACF0-26482359D23D}" type="slidenum">
              <a:rPr lang="en-US" sz="1200"/>
              <a:pPr algn="r" defTabSz="905475"/>
              <a:t>73</a:t>
            </a:fld>
            <a:endParaRPr lang="en-US" sz="1200" dirty="0"/>
          </a:p>
        </p:txBody>
      </p:sp>
      <p:sp>
        <p:nvSpPr>
          <p:cNvPr id="85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56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3AD92-B61A-E34A-AF0A-7E504DFD939E}" type="slidenum">
              <a:rPr lang="en-US"/>
              <a:pPr/>
              <a:t>9</a:t>
            </a:fld>
            <a:endParaRPr lang="en-US"/>
          </a:p>
        </p:txBody>
      </p:sp>
      <p:sp>
        <p:nvSpPr>
          <p:cNvPr id="345091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0D7423D9-0ACA-CB44-8A7E-E738F5999900}" type="slidenum">
              <a:rPr lang="en-US" sz="1200">
                <a:ea typeface="ＭＳ Ｐゴシック" charset="-128"/>
                <a:cs typeface="ＭＳ Ｐゴシック" charset="-128"/>
              </a:rPr>
              <a:pPr algn="r" defTabSz="905475"/>
              <a:t>9</a:t>
            </a:fld>
            <a:endParaRPr lang="en-US" sz="1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509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7EA6E726-571A-0F42-92EA-99A9003E40EA}" type="slidenum">
              <a:rPr lang="en-US" sz="1200">
                <a:ea typeface="ＭＳ Ｐゴシック" charset="-128"/>
                <a:cs typeface="ＭＳ Ｐゴシック" charset="-128"/>
              </a:rPr>
              <a:pPr algn="r" defTabSz="905475"/>
              <a:t>9</a:t>
            </a:fld>
            <a:endParaRPr lang="en-US" sz="1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5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345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How abut we have a box that shows where BEML gets added in this…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5562333C-A788-A144-9D68-9C20D11ECD5E}" type="slidenum">
              <a:rPr lang="en-US" sz="1200"/>
              <a:pPr algn="r" defTabSz="905475"/>
              <a:t>81</a:t>
            </a:fld>
            <a:endParaRPr lang="en-US" sz="1200" dirty="0"/>
          </a:p>
        </p:txBody>
      </p:sp>
      <p:sp>
        <p:nvSpPr>
          <p:cNvPr id="86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868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2CBB7F4C-AE7C-CE45-96A5-F6579151C7A5}" type="slidenum">
              <a:rPr lang="en-US" sz="1200"/>
              <a:pPr algn="r" defTabSz="905475"/>
              <a:t>83</a:t>
            </a:fld>
            <a:endParaRPr lang="en-US" sz="1200" dirty="0"/>
          </a:p>
        </p:txBody>
      </p:sp>
      <p:sp>
        <p:nvSpPr>
          <p:cNvPr id="87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72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F8BBCFF-7097-824C-8F32-D2BA4A0607E7}" type="slidenum">
              <a:rPr lang="en-US" sz="1200"/>
              <a:pPr algn="r" defTabSz="905475"/>
              <a:t>84</a:t>
            </a:fld>
            <a:endParaRPr lang="en-US" sz="1200" dirty="0"/>
          </a:p>
        </p:txBody>
      </p:sp>
      <p:sp>
        <p:nvSpPr>
          <p:cNvPr id="87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74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F7E8E389-226F-4240-A79A-6D16DD25EA03}" type="slidenum">
              <a:rPr lang="en-US" sz="1200"/>
              <a:pPr algn="r" defTabSz="905475"/>
              <a:t>87</a:t>
            </a:fld>
            <a:endParaRPr lang="en-US" sz="1200" dirty="0"/>
          </a:p>
        </p:txBody>
      </p:sp>
      <p:sp>
        <p:nvSpPr>
          <p:cNvPr id="87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76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4BBFC828-384E-0B45-8EE1-8C52CB023307}" type="slidenum">
              <a:rPr lang="en-US" sz="1200"/>
              <a:pPr algn="r" defTabSz="905475"/>
              <a:t>89</a:t>
            </a:fld>
            <a:endParaRPr lang="en-US" sz="1200" dirty="0"/>
          </a:p>
        </p:txBody>
      </p:sp>
      <p:sp>
        <p:nvSpPr>
          <p:cNvPr id="88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86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693FFE4-43D1-BF4A-97BD-3B8FCC67EF22}" type="slidenum">
              <a:rPr lang="en-US" sz="1200"/>
              <a:pPr algn="r" defTabSz="905475"/>
              <a:t>91</a:t>
            </a:fld>
            <a:endParaRPr lang="en-US" sz="1200" dirty="0"/>
          </a:p>
        </p:txBody>
      </p:sp>
      <p:sp>
        <p:nvSpPr>
          <p:cNvPr id="89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90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F7863B43-86F7-7046-BDE8-1A9D4C350751}" type="slidenum">
              <a:rPr lang="en-US" sz="1200"/>
              <a:pPr algn="r" defTabSz="905475"/>
              <a:t>92</a:t>
            </a:fld>
            <a:endParaRPr lang="en-US" sz="1200" dirty="0"/>
          </a:p>
        </p:txBody>
      </p:sp>
      <p:sp>
        <p:nvSpPr>
          <p:cNvPr id="89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92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7" tIns="45283" rIns="90567" bIns="45283" anchor="b">
            <a:prstTxWarp prst="textNoShape">
              <a:avLst/>
            </a:prstTxWarp>
          </a:bodyPr>
          <a:lstStyle/>
          <a:p>
            <a:pPr algn="r" defTabSz="905475"/>
            <a:fld id="{AB613B06-9DE8-E844-B413-6C06639B01C5}" type="slidenum">
              <a:rPr lang="en-US" sz="1200"/>
              <a:pPr algn="r" defTabSz="905475"/>
              <a:t>96</a:t>
            </a:fld>
            <a:endParaRPr lang="en-US" sz="1200" dirty="0"/>
          </a:p>
        </p:txBody>
      </p:sp>
      <p:sp>
        <p:nvSpPr>
          <p:cNvPr id="89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3"/>
            <a:ext cx="4500563" cy="3429000"/>
          </a:xfrm>
          <a:ln/>
        </p:spPr>
      </p:sp>
      <p:sp>
        <p:nvSpPr>
          <p:cNvPr id="899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9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1" y="4194366"/>
            <a:ext cx="14728429" cy="1147646"/>
          </a:xfrm>
        </p:spPr>
        <p:txBody>
          <a:bodyPr>
            <a:normAutofit/>
          </a:bodyPr>
          <a:lstStyle>
            <a:lvl1pPr>
              <a:defRPr sz="59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10" y="5342014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3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7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5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4" y="3694280"/>
            <a:ext cx="11649982" cy="2370820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4" y="6778366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4" y="3694280"/>
            <a:ext cx="11649982" cy="2370820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4" y="6778366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4" y="3694280"/>
            <a:ext cx="11649982" cy="2370820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4" y="6778366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4" y="3694280"/>
            <a:ext cx="11649982" cy="2370820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4" y="6778366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4" y="3694280"/>
            <a:ext cx="11649982" cy="2370820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4" y="6778366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5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4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5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4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5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4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5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4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40" y="9344026"/>
            <a:ext cx="1997076" cy="307770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7" rIns="91432" bIns="45717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15877477" cy="6202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152527" y="9242426"/>
            <a:ext cx="5487988" cy="519113"/>
          </a:xfrm>
          <a:prstGeom prst="rect">
            <a:avLst/>
          </a:prstGeom>
          <a:ln/>
        </p:spPr>
        <p:txBody>
          <a:bodyPr lIns="154707" tIns="77354" rIns="154707" bIns="77354"/>
          <a:lstStyle>
            <a:lvl1pPr>
              <a:defRPr/>
            </a:lvl1pPr>
          </a:lstStyle>
          <a:p>
            <a:r>
              <a:rPr lang="en-US" dirty="0" smtClean="0"/>
              <a:t>© 2010 Brightcove</a:t>
            </a:r>
            <a:r>
              <a:rPr lang="en-US" dirty="0"/>
              <a:t>, Inc. All rights reserved.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86429-2A24-5D40-93E4-85D748C8F5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8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152527" y="9242426"/>
            <a:ext cx="5487988" cy="519113"/>
          </a:xfrm>
          <a:prstGeom prst="rect">
            <a:avLst/>
          </a:prstGeom>
          <a:ln/>
        </p:spPr>
        <p:txBody>
          <a:bodyPr lIns="154707" tIns="77354" rIns="154707" bIns="77354"/>
          <a:lstStyle>
            <a:lvl1pPr>
              <a:defRPr/>
            </a:lvl1pPr>
          </a:lstStyle>
          <a:p>
            <a:r>
              <a:rPr lang="en-US" dirty="0" smtClean="0"/>
              <a:t>© 2010 Brightcove</a:t>
            </a:r>
            <a:r>
              <a:rPr lang="en-US" dirty="0"/>
              <a:t>, Inc. All rights reserved.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D0310-DB9D-1A46-9A66-C00B71C56A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487" y="1662899"/>
            <a:ext cx="7487552" cy="7001323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1834" y="1662899"/>
            <a:ext cx="7490561" cy="7001323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152527" y="9242426"/>
            <a:ext cx="5487988" cy="519113"/>
          </a:xfrm>
          <a:prstGeom prst="rect">
            <a:avLst/>
          </a:prstGeom>
          <a:ln/>
        </p:spPr>
        <p:txBody>
          <a:bodyPr lIns="154707" tIns="77354" rIns="154707" bIns="77354"/>
          <a:lstStyle>
            <a:lvl1pPr>
              <a:defRPr/>
            </a:lvl1pPr>
          </a:lstStyle>
          <a:p>
            <a:r>
              <a:rPr lang="en-US" dirty="0" smtClean="0"/>
              <a:t>© 2010 Brightcove</a:t>
            </a:r>
            <a:r>
              <a:rPr lang="en-US" dirty="0"/>
              <a:t>, Inc. All rights reserved.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8D354-9EA8-0D4D-9846-A9E443D507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40" y="9344026"/>
            <a:ext cx="1997076" cy="307770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7" rIns="91432" bIns="45717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40" y="9344026"/>
            <a:ext cx="1997076" cy="307770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7" rIns="91432" bIns="45717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40" y="9344026"/>
            <a:ext cx="1997076" cy="307770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7" rIns="91432" bIns="45717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7" y="1911481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4" y="1924050"/>
            <a:ext cx="7231021" cy="620236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40" y="9344026"/>
            <a:ext cx="1997076" cy="307770"/>
          </a:xfrm>
          <a:prstGeom prst="rect">
            <a:avLst/>
          </a:prstGeom>
          <a:noFill/>
          <a:ln>
            <a:noFill/>
          </a:ln>
          <a:extLst/>
        </p:spPr>
        <p:txBody>
          <a:bodyPr lIns="91432" tIns="45717" rIns="91432" bIns="45717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1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19" y="4224831"/>
            <a:ext cx="11649982" cy="1231162"/>
          </a:xfrm>
        </p:spPr>
        <p:txBody>
          <a:bodyPr>
            <a:noAutofit/>
          </a:bodyPr>
          <a:lstStyle>
            <a:lvl1pPr algn="l">
              <a:buFontTx/>
              <a:buNone/>
              <a:defRPr sz="59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19" y="4224831"/>
            <a:ext cx="11649982" cy="1231162"/>
          </a:xfrm>
        </p:spPr>
        <p:txBody>
          <a:bodyPr>
            <a:noAutofit/>
          </a:bodyPr>
          <a:lstStyle>
            <a:lvl1pPr algn="l">
              <a:buFontTx/>
              <a:buNone/>
              <a:defRPr sz="59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19" y="4224831"/>
            <a:ext cx="11649982" cy="1231162"/>
          </a:xfrm>
        </p:spPr>
        <p:txBody>
          <a:bodyPr>
            <a:noAutofit/>
          </a:bodyPr>
          <a:lstStyle>
            <a:lvl1pPr algn="l">
              <a:buFontTx/>
              <a:buNone/>
              <a:defRPr sz="59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26" Type="http://schemas.openxmlformats.org/officeDocument/2006/relationships/image" Target="../media/image3.png"/><Relationship Id="rId27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9" y="300038"/>
            <a:ext cx="14489111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694" tIns="77347" rIns="154694" bIns="773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1"/>
            <a:ext cx="14762163" cy="620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694" tIns="77347" rIns="154694" bIns="773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6"/>
            <a:ext cx="676275" cy="519113"/>
          </a:xfrm>
          <a:prstGeom prst="rect">
            <a:avLst/>
          </a:prstGeom>
        </p:spPr>
        <p:txBody>
          <a:bodyPr vert="horz" wrap="square" lIns="91432" tIns="45717" rIns="91432" bIns="45717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  <p:sldLayoutId id="2147484170" r:id="rId20"/>
    <p:sldLayoutId id="2147484171" r:id="rId21"/>
    <p:sldLayoutId id="2147484172" r:id="rId22"/>
  </p:sldLayoutIdLst>
  <p:hf hdr="0" dt="0"/>
  <p:txStyles>
    <p:titleStyle>
      <a:lvl1pPr algn="l" defTabSz="773046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160"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320"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481"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641" algn="l" defTabSz="773046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27" indent="-273027" algn="l" defTabSz="773046" rtl="0" eaLnBrk="1" fontAlgn="base" hangingPunct="1">
        <a:spcBef>
          <a:spcPts val="601"/>
        </a:spcBef>
        <a:spcAft>
          <a:spcPct val="0"/>
        </a:spcAft>
        <a:buSzPct val="80000"/>
        <a:buBlip>
          <a:blip r:embed="rId25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760" indent="-273027" algn="l" defTabSz="773046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6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541" indent="-273027" algn="l" defTabSz="773046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7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453" indent="-273027" algn="l" defTabSz="773046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7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497" indent="-273027" algn="l" defTabSz="773046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7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081" indent="-386735" algn="l" defTabSz="77346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550" indent="-386735" algn="l" defTabSz="77346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019" indent="-386735" algn="l" defTabSz="77346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4490" indent="-386735" algn="l" defTabSz="77346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469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6938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409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878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347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0816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285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7754" algn="l" defTabSz="77346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" TargetMode="External"/><Relationship Id="rId4" Type="http://schemas.openxmlformats.org/officeDocument/2006/relationships/hyperlink" Target="http://xml.silmaril.ie/" TargetMode="External"/><Relationship Id="rId5" Type="http://schemas.openxmlformats.org/officeDocument/2006/relationships/hyperlink" Target="http://en.wikipedia.org/wiki/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admin.brightcove.com/dtds/beml_rt.dtd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docs.brightcove.com/en/player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url.com/cat.jpg" TargetMode="External"/><Relationship Id="rId4" Type="http://schemas.openxmlformats.org/officeDocument/2006/relationships/hyperlink" Target="http://support.brightcove.com/en/docs/data-binding-player-templates" TargetMode="Externa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files.brightcove.com/BCL-Training-Logo-Small.png" TargetMode="External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0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hyperlink" Target="http://support.brightcove.com/en/docs/custom-player-them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://forum.brightcove.com/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4919726" y="9346501"/>
            <a:ext cx="312409" cy="98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694" tIns="77347" rIns="154694" bIns="77347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Custom Players with BEML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7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BEML = XML!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541349" y="1516239"/>
            <a:ext cx="15877477" cy="755773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/>
              <a:t>The basics of XML</a:t>
            </a:r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>
              <a:buNone/>
            </a:pPr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2700" dirty="0"/>
          </a:p>
          <a:p>
            <a:pPr lvl="1" eaLnBrk="1" hangingPunct="1"/>
            <a:endParaRPr lang="en-US" sz="2700" dirty="0" smtClean="0"/>
          </a:p>
          <a:p>
            <a:pPr lvl="1" eaLnBrk="1" hangingPunct="1"/>
            <a:endParaRPr lang="en-US" sz="2700" dirty="0"/>
          </a:p>
          <a:p>
            <a:pPr lvl="1" eaLnBrk="1" hangingPunct="1"/>
            <a:endParaRPr lang="en-US" sz="2700" dirty="0" smtClean="0"/>
          </a:p>
          <a:p>
            <a:pPr lvl="1" eaLnBrk="1" hangingPunct="1"/>
            <a:endParaRPr lang="en-US" sz="2700" dirty="0"/>
          </a:p>
          <a:p>
            <a:pPr lvl="1" eaLnBrk="1" hangingPunct="1"/>
            <a:endParaRPr lang="en-US" sz="2700" dirty="0" smtClean="0"/>
          </a:p>
          <a:p>
            <a:pPr lvl="1" eaLnBrk="1" hangingPunct="1"/>
            <a:endParaRPr lang="en-US" sz="2700" dirty="0"/>
          </a:p>
          <a:p>
            <a:pPr lvl="1" eaLnBrk="1" hangingPunct="1"/>
            <a:endParaRPr lang="en-US" sz="2700" dirty="0" smtClean="0"/>
          </a:p>
        </p:txBody>
      </p:sp>
      <p:sp>
        <p:nvSpPr>
          <p:cNvPr id="1278980" name="Rectangle 3"/>
          <p:cNvSpPr>
            <a:spLocks noChangeArrowheads="1"/>
          </p:cNvSpPr>
          <p:nvPr/>
        </p:nvSpPr>
        <p:spPr bwMode="auto">
          <a:xfrm>
            <a:off x="5342665" y="2928407"/>
            <a:ext cx="7508611" cy="41112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&lt;Runtime&gt;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 	&lt;Theme name="Deluxe" style="Light" /&gt; </a:t>
            </a:r>
          </a:p>
          <a:p>
            <a:r>
              <a:rPr lang="en-US" sz="2400" dirty="0">
                <a:solidFill>
                  <a:srgbClr val="3B3B3B"/>
                </a:solidFill>
              </a:rPr>
              <a:t>      &lt;!-- This is an XML comment </a:t>
            </a:r>
            <a:r>
              <a:rPr lang="en-US" sz="2400" dirty="0">
                <a:solidFill>
                  <a:srgbClr val="3B3B3B"/>
                </a:solidFill>
                <a:sym typeface="Wingdings"/>
              </a:rPr>
              <a:t>--&gt;</a:t>
            </a:r>
            <a:r>
              <a:rPr lang="en-US" sz="2400" dirty="0">
                <a:solidFill>
                  <a:srgbClr val="3B3B3B"/>
                </a:solidFill>
              </a:rPr>
              <a:t>    </a:t>
            </a:r>
          </a:p>
          <a:p>
            <a:r>
              <a:rPr lang="en-US" sz="2400" dirty="0">
                <a:solidFill>
                  <a:srgbClr val="3B3B3B"/>
                </a:solidFill>
              </a:rPr>
              <a:t>     </a:t>
            </a:r>
            <a:r>
              <a:rPr lang="en-US" sz="2400" dirty="0"/>
              <a:t>&lt;Style id='default'&gt;</a:t>
            </a:r>
          </a:p>
          <a:p>
            <a:r>
              <a:rPr lang="en-US" sz="2400" dirty="0"/>
              <a:t>      &lt;![</a:t>
            </a:r>
            <a:r>
              <a:rPr lang="en-US" sz="2400" dirty="0" err="1"/>
              <a:t>CDATA[.titleText</a:t>
            </a:r>
            <a:r>
              <a:rPr lang="en-US" sz="2400" dirty="0"/>
              <a:t> {size: 12;}.}]]&gt;</a:t>
            </a:r>
          </a:p>
          <a:p>
            <a:r>
              <a:rPr lang="en-US" sz="2400" dirty="0"/>
              <a:t>    &lt;/Style&gt;</a:t>
            </a:r>
          </a:p>
          <a:p>
            <a:r>
              <a:rPr lang="en-US" sz="2400" dirty="0">
                <a:solidFill>
                  <a:srgbClr val="3B3B3B"/>
                </a:solidFill>
              </a:rPr>
              <a:t>&lt;Layout width="486" height="416"&gt;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	      &lt;</a:t>
            </a:r>
            <a:r>
              <a:rPr lang="en-US" sz="2400" dirty="0" err="1">
                <a:solidFill>
                  <a:srgbClr val="3B3B3B"/>
                </a:solidFill>
              </a:rPr>
              <a:t>VBox</a:t>
            </a:r>
            <a:r>
              <a:rPr lang="en-US" sz="2400" dirty="0">
                <a:solidFill>
                  <a:srgbClr val="3B3B3B"/>
                </a:solidFill>
              </a:rPr>
              <a:t> padding="3"&gt;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		&lt;</a:t>
            </a:r>
            <a:r>
              <a:rPr lang="en-US" sz="2400" dirty="0" err="1">
                <a:solidFill>
                  <a:srgbClr val="3B3B3B"/>
                </a:solidFill>
              </a:rPr>
              <a:t>VideoPlayer</a:t>
            </a:r>
            <a:r>
              <a:rPr lang="en-US" sz="2400" dirty="0">
                <a:solidFill>
                  <a:srgbClr val="3B3B3B"/>
                </a:solidFill>
              </a:rPr>
              <a:t> id="</a:t>
            </a:r>
            <a:r>
              <a:rPr lang="en-US" sz="2400" dirty="0" err="1">
                <a:solidFill>
                  <a:srgbClr val="3B3B3B"/>
                </a:solidFill>
              </a:rPr>
              <a:t>videoPlayer</a:t>
            </a:r>
            <a:r>
              <a:rPr lang="en-US" sz="2400" dirty="0">
                <a:solidFill>
                  <a:srgbClr val="3B3B3B"/>
                </a:solidFill>
              </a:rPr>
              <a:t>" /&gt; 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 	      &lt;/</a:t>
            </a:r>
            <a:r>
              <a:rPr lang="en-US" sz="2400" dirty="0" err="1">
                <a:solidFill>
                  <a:srgbClr val="3B3B3B"/>
                </a:solidFill>
              </a:rPr>
              <a:t>VBox</a:t>
            </a:r>
            <a:r>
              <a:rPr lang="en-US" sz="2400" dirty="0">
                <a:solidFill>
                  <a:srgbClr val="3B3B3B"/>
                </a:solidFill>
              </a:rPr>
              <a:t>&gt;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	 &lt;/Layout&gt;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 &lt;/Runtime&gt;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3032326" y="3036709"/>
            <a:ext cx="2089417" cy="4733879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" name="TextBox 5"/>
          <p:cNvSpPr txBox="1"/>
          <p:nvPr/>
        </p:nvSpPr>
        <p:spPr>
          <a:xfrm>
            <a:off x="1384152" y="4581884"/>
            <a:ext cx="1561399" cy="1264200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Required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Root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Element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7075421" y="2928406"/>
            <a:ext cx="1155171" cy="43321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86199" y="2707571"/>
            <a:ext cx="1441475" cy="525537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Element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071033" y="2932637"/>
            <a:ext cx="3283100" cy="53305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209735" y="2711802"/>
            <a:ext cx="2321273" cy="525537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Attribute Value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40615" y="2924175"/>
            <a:ext cx="2367136" cy="64981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34773" y="2711802"/>
            <a:ext cx="1471431" cy="525537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14" name="Right Bracket 13"/>
          <p:cNvSpPr/>
          <p:nvPr/>
        </p:nvSpPr>
        <p:spPr>
          <a:xfrm>
            <a:off x="12014880" y="5111891"/>
            <a:ext cx="2599134" cy="1602881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ight Bracket 15"/>
          <p:cNvSpPr/>
          <p:nvPr/>
        </p:nvSpPr>
        <p:spPr>
          <a:xfrm>
            <a:off x="10834841" y="5415139"/>
            <a:ext cx="3321116" cy="974725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Right Bracket 18"/>
          <p:cNvSpPr/>
          <p:nvPr/>
        </p:nvSpPr>
        <p:spPr>
          <a:xfrm>
            <a:off x="12736861" y="5631745"/>
            <a:ext cx="1010775" cy="324908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TextBox 19"/>
          <p:cNvSpPr txBox="1"/>
          <p:nvPr/>
        </p:nvSpPr>
        <p:spPr>
          <a:xfrm>
            <a:off x="14758410" y="5631746"/>
            <a:ext cx="1355964" cy="525537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Nesting</a:t>
            </a:r>
          </a:p>
        </p:txBody>
      </p:sp>
      <p:cxnSp>
        <p:nvCxnSpPr>
          <p:cNvPr id="21" name="Straight Arrow Connector 20"/>
          <p:cNvCxnSpPr>
            <a:endCxn id="30" idx="6"/>
          </p:cNvCxnSpPr>
          <p:nvPr/>
        </p:nvCxnSpPr>
        <p:spPr>
          <a:xfrm flipH="1" flipV="1">
            <a:off x="7165755" y="6852759"/>
            <a:ext cx="1498027" cy="18692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7" idx="3"/>
          </p:cNvCxnSpPr>
          <p:nvPr/>
        </p:nvCxnSpPr>
        <p:spPr>
          <a:xfrm flipV="1">
            <a:off x="9934773" y="6626731"/>
            <a:ext cx="291938" cy="41295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nut 26"/>
          <p:cNvSpPr/>
          <p:nvPr/>
        </p:nvSpPr>
        <p:spPr>
          <a:xfrm>
            <a:off x="10107750" y="6116815"/>
            <a:ext cx="812315" cy="597404"/>
          </a:xfrm>
          <a:prstGeom prst="donut">
            <a:avLst>
              <a:gd name="adj" fmla="val 975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Donut 29"/>
          <p:cNvSpPr/>
          <p:nvPr/>
        </p:nvSpPr>
        <p:spPr>
          <a:xfrm>
            <a:off x="6353440" y="6554057"/>
            <a:ext cx="812315" cy="597404"/>
          </a:xfrm>
          <a:prstGeom prst="donut">
            <a:avLst>
              <a:gd name="adj" fmla="val 975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TextBox 30"/>
          <p:cNvSpPr txBox="1"/>
          <p:nvPr/>
        </p:nvSpPr>
        <p:spPr>
          <a:xfrm>
            <a:off x="8230592" y="7035451"/>
            <a:ext cx="3852591" cy="525537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All tags must be closed!</a:t>
            </a:r>
          </a:p>
        </p:txBody>
      </p:sp>
      <p:sp>
        <p:nvSpPr>
          <p:cNvPr id="32" name="Donut 31"/>
          <p:cNvSpPr/>
          <p:nvPr/>
        </p:nvSpPr>
        <p:spPr>
          <a:xfrm>
            <a:off x="10768263" y="3465689"/>
            <a:ext cx="433189" cy="216606"/>
          </a:xfrm>
          <a:prstGeom prst="donut">
            <a:avLst>
              <a:gd name="adj" fmla="val 975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3" name="Straight Arrow Connector 32"/>
          <p:cNvCxnSpPr>
            <a:endCxn id="32" idx="6"/>
          </p:cNvCxnSpPr>
          <p:nvPr/>
        </p:nvCxnSpPr>
        <p:spPr>
          <a:xfrm flipH="1">
            <a:off x="11201452" y="3357386"/>
            <a:ext cx="1794221" cy="2166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851276" y="3155249"/>
            <a:ext cx="3032324" cy="894868"/>
          </a:xfrm>
          <a:prstGeom prst="rect">
            <a:avLst/>
          </a:prstGeom>
          <a:noFill/>
        </p:spPr>
        <p:txBody>
          <a:bodyPr wrap="square" lIns="154694" tIns="77347" rIns="154694" bIns="77347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Quotation marks </a:t>
            </a:r>
            <a:r>
              <a:rPr lang="en-US" sz="2400" b="1" dirty="0">
                <a:solidFill>
                  <a:srgbClr val="FF0000"/>
                </a:solidFill>
              </a:rPr>
              <a:t>required!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765080" y="2815872"/>
            <a:ext cx="1433459" cy="2208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68092" y="2382662"/>
            <a:ext cx="4110174" cy="525537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Names are </a:t>
            </a:r>
            <a:r>
              <a:rPr lang="en-US" sz="2400" b="1" dirty="0">
                <a:solidFill>
                  <a:srgbClr val="FF0000"/>
                </a:solidFill>
              </a:rPr>
              <a:t>case-sensitive!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613108" y="4584142"/>
            <a:ext cx="1938079" cy="13263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706880" y="4332112"/>
            <a:ext cx="2160572" cy="525537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Included </a:t>
            </a:r>
            <a:r>
              <a:rPr lang="en-US" sz="24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17619" y="7425765"/>
            <a:ext cx="5809944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At </a:t>
            </a:r>
            <a:r>
              <a:rPr lang="en-US" sz="2000" dirty="0"/>
              <a:t>W3C </a:t>
            </a:r>
            <a:r>
              <a:rPr lang="en-US" sz="2000" dirty="0">
                <a:hlinkClick r:id="rId3"/>
              </a:rPr>
              <a:t>http://www.w3.org/XML/</a:t>
            </a:r>
            <a:r>
              <a:rPr lang="en-US" sz="2000" dirty="0"/>
              <a:t>) </a:t>
            </a:r>
          </a:p>
          <a:p>
            <a:pPr lvl="1" eaLnBrk="1" hangingPunct="1"/>
            <a:r>
              <a:rPr lang="en-US" sz="2000" dirty="0"/>
              <a:t>The XML FAQ (</a:t>
            </a:r>
            <a:r>
              <a:rPr lang="en-US" sz="2000" dirty="0">
                <a:hlinkClick r:id="rId4"/>
              </a:rPr>
              <a:t>http://xml.silmaril.ie/</a:t>
            </a:r>
            <a:r>
              <a:rPr lang="en-US" sz="2000" dirty="0"/>
              <a:t>) </a:t>
            </a:r>
          </a:p>
          <a:p>
            <a:pPr lvl="1" eaLnBrk="1" hangingPunct="1"/>
            <a:r>
              <a:rPr lang="en-US" sz="2000" dirty="0"/>
              <a:t>At Wikipedia (</a:t>
            </a:r>
            <a:r>
              <a:rPr lang="en-US" sz="2000" dirty="0">
                <a:hlinkClick r:id="rId5"/>
              </a:rPr>
              <a:t>http://en.wikipedia.org/wiki/XML</a:t>
            </a:r>
            <a:r>
              <a:rPr lang="en-US" sz="2000" dirty="0"/>
              <a:t>) </a:t>
            </a:r>
          </a:p>
          <a:p>
            <a:pPr>
              <a:buFontTx/>
              <a:buNone/>
            </a:pPr>
            <a:endParaRPr lang="en-US" sz="2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3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BEML Code</a:t>
            </a:r>
            <a:endParaRPr lang="en-US" dirty="0"/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b="1" dirty="0"/>
              <a:t>Components</a:t>
            </a:r>
            <a:endParaRPr lang="en-US" sz="3000" dirty="0"/>
          </a:p>
          <a:p>
            <a:pPr eaLnBrk="1" hangingPunct="1"/>
            <a:r>
              <a:rPr lang="en-US" sz="3000" b="1" dirty="0"/>
              <a:t>Layout</a:t>
            </a:r>
          </a:p>
          <a:p>
            <a:pPr eaLnBrk="1" hangingPunct="1"/>
            <a:r>
              <a:rPr lang="en-US" sz="3000" b="1" dirty="0"/>
              <a:t>Styling</a:t>
            </a:r>
          </a:p>
        </p:txBody>
      </p:sp>
      <p:sp>
        <p:nvSpPr>
          <p:cNvPr id="1278980" name="Rectangle 3"/>
          <p:cNvSpPr>
            <a:spLocks noChangeArrowheads="1"/>
          </p:cNvSpPr>
          <p:nvPr/>
        </p:nvSpPr>
        <p:spPr bwMode="auto">
          <a:xfrm>
            <a:off x="5053872" y="4440414"/>
            <a:ext cx="7508611" cy="33686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&lt;Runtime&gt;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 	&lt;Theme name="Deluxe" style="Light" /&gt; 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	&lt;Layout width="486" height="416"&gt;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	      &lt;</a:t>
            </a:r>
            <a:r>
              <a:rPr lang="en-US" sz="2400" dirty="0" err="1">
                <a:solidFill>
                  <a:srgbClr val="3B3B3B"/>
                </a:solidFill>
              </a:rPr>
              <a:t>VBox</a:t>
            </a:r>
            <a:r>
              <a:rPr lang="en-US" sz="2400" dirty="0">
                <a:solidFill>
                  <a:srgbClr val="3B3B3B"/>
                </a:solidFill>
              </a:rPr>
              <a:t> padding="3"&gt;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		&lt;</a:t>
            </a:r>
            <a:r>
              <a:rPr lang="en-US" sz="2400" dirty="0" err="1">
                <a:solidFill>
                  <a:srgbClr val="3B3B3B"/>
                </a:solidFill>
              </a:rPr>
              <a:t>VideoPlayer</a:t>
            </a:r>
            <a:r>
              <a:rPr lang="en-US" sz="2400" dirty="0">
                <a:solidFill>
                  <a:srgbClr val="3B3B3B"/>
                </a:solidFill>
              </a:rPr>
              <a:t> id="</a:t>
            </a:r>
            <a:r>
              <a:rPr lang="en-US" sz="2400" dirty="0" err="1">
                <a:solidFill>
                  <a:srgbClr val="3B3B3B"/>
                </a:solidFill>
              </a:rPr>
              <a:t>videoPlayer</a:t>
            </a:r>
            <a:r>
              <a:rPr lang="en-US" sz="2400" dirty="0">
                <a:solidFill>
                  <a:srgbClr val="3B3B3B"/>
                </a:solidFill>
              </a:rPr>
              <a:t>" /&gt; 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 	      &lt;/</a:t>
            </a:r>
            <a:r>
              <a:rPr lang="en-US" sz="2400" dirty="0" err="1">
                <a:solidFill>
                  <a:srgbClr val="3B3B3B"/>
                </a:solidFill>
              </a:rPr>
              <a:t>VBox</a:t>
            </a:r>
            <a:r>
              <a:rPr lang="en-US" sz="2400" dirty="0">
                <a:solidFill>
                  <a:srgbClr val="3B3B3B"/>
                </a:solidFill>
              </a:rPr>
              <a:t>&gt;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	 &lt;/Layout&gt;</a:t>
            </a:r>
          </a:p>
          <a:p>
            <a:pPr marL="480733" indent="-480733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 dirty="0">
                <a:solidFill>
                  <a:srgbClr val="3B3B3B"/>
                </a:solidFill>
              </a:rPr>
              <a:t>  &lt;/Runtime&gt;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2310345" y="4548718"/>
            <a:ext cx="2522606" cy="3448638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" name="TextBox 5"/>
          <p:cNvSpPr txBox="1"/>
          <p:nvPr/>
        </p:nvSpPr>
        <p:spPr>
          <a:xfrm>
            <a:off x="738988" y="5523442"/>
            <a:ext cx="1569164" cy="1264200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</a:rPr>
              <a:t>Required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Root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Tag</a:t>
            </a:r>
          </a:p>
        </p:txBody>
      </p:sp>
      <p:sp>
        <p:nvSpPr>
          <p:cNvPr id="14" name="Right Bracket 13"/>
          <p:cNvSpPr/>
          <p:nvPr/>
        </p:nvSpPr>
        <p:spPr>
          <a:xfrm>
            <a:off x="10854730" y="5648453"/>
            <a:ext cx="2599134" cy="1602881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ight Bracket 15"/>
          <p:cNvSpPr/>
          <p:nvPr/>
        </p:nvSpPr>
        <p:spPr>
          <a:xfrm>
            <a:off x="9555163" y="5951699"/>
            <a:ext cx="3321116" cy="974725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TextBox 19"/>
          <p:cNvSpPr txBox="1"/>
          <p:nvPr/>
        </p:nvSpPr>
        <p:spPr>
          <a:xfrm>
            <a:off x="14006447" y="5956653"/>
            <a:ext cx="2509425" cy="894868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Layout Wrapper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And Elements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4620684" y="4981930"/>
            <a:ext cx="1010774" cy="158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0342" y="4657020"/>
            <a:ext cx="2165945" cy="894868"/>
          </a:xfrm>
          <a:prstGeom prst="rect">
            <a:avLst/>
          </a:prstGeom>
          <a:noFill/>
        </p:spPr>
        <p:txBody>
          <a:bodyPr wrap="square" lIns="154694" tIns="77347" rIns="154694" bIns="77347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</a:rPr>
              <a:t>Theme and Style</a:t>
            </a:r>
          </a:p>
        </p:txBody>
      </p:sp>
      <p:cxnSp>
        <p:nvCxnSpPr>
          <p:cNvPr id="26" name="Straight Connector 25"/>
          <p:cNvCxnSpPr>
            <a:endCxn id="35" idx="3"/>
          </p:cNvCxnSpPr>
          <p:nvPr/>
        </p:nvCxnSpPr>
        <p:spPr>
          <a:xfrm flipH="1" flipV="1">
            <a:off x="4620684" y="6215192"/>
            <a:ext cx="1282876" cy="262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0342" y="5952423"/>
            <a:ext cx="2310342" cy="525537"/>
          </a:xfrm>
          <a:prstGeom prst="rect">
            <a:avLst/>
          </a:prstGeom>
          <a:noFill/>
        </p:spPr>
        <p:txBody>
          <a:bodyPr wrap="square" lIns="154694" tIns="77347" rIns="154694" bIns="77347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63233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ChangeArrowheads="1"/>
          </p:cNvSpPr>
          <p:nvPr/>
        </p:nvSpPr>
        <p:spPr bwMode="auto">
          <a:xfrm>
            <a:off x="794181" y="216605"/>
            <a:ext cx="15685054" cy="64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700" dirty="0">
                <a:solidFill>
                  <a:schemeClr val="bg1"/>
                </a:solidFill>
              </a:rPr>
              <a:t>Creating a Template -- Demo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Studio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78" y="1841148"/>
            <a:ext cx="12418087" cy="6633876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977755" y="5460063"/>
            <a:ext cx="8263614" cy="1146406"/>
          </a:xfrm>
          <a:prstGeom prst="frame">
            <a:avLst>
              <a:gd name="adj1" fmla="val 6640"/>
            </a:avLst>
          </a:prstGeom>
          <a:solidFill>
            <a:srgbClr val="FF99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557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HELP </a:t>
            </a:r>
          </a:p>
        </p:txBody>
      </p:sp>
      <p:pic>
        <p:nvPicPr>
          <p:cNvPr id="4" name="Picture 3" descr="Document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746" y="1635373"/>
            <a:ext cx="13393270" cy="735375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 bwMode="auto">
          <a:xfrm>
            <a:off x="2142274" y="5090231"/>
            <a:ext cx="3210959" cy="1732844"/>
          </a:xfrm>
          <a:prstGeom prst="frame">
            <a:avLst>
              <a:gd name="adj1" fmla="val 447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4694" tIns="77347" rIns="154694" bIns="77347" numCol="1" rtlCol="0" anchor="t" anchorCtr="0" compatLnSpc="1">
            <a:prstTxWarp prst="textNoShape">
              <a:avLst/>
            </a:prstTxWarp>
          </a:bodyPr>
          <a:lstStyle/>
          <a:p>
            <a:pPr defTabSz="1546938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949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ightandwid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63" y="1407936"/>
            <a:ext cx="13799462" cy="6389864"/>
          </a:xfrm>
          <a:prstGeom prst="rect">
            <a:avLst/>
          </a:prstGeom>
        </p:spPr>
      </p:pic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/>
              <a:t>The DTD -  Document Type Definition</a:t>
            </a:r>
            <a:r>
              <a:rPr lang="en-US" sz="3400" dirty="0"/>
              <a:t> </a:t>
            </a:r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>
            <a:off x="12851276" y="2707570"/>
            <a:ext cx="1010775" cy="86642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9567" y="7797802"/>
            <a:ext cx="14728429" cy="10795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54694" tIns="77347" rIns="154694" bIns="77347" rtlCol="0">
            <a:spAutoFit/>
          </a:bodyPr>
          <a:lstStyle/>
          <a:p>
            <a:pPr>
              <a:buNone/>
            </a:pPr>
            <a:r>
              <a:rPr lang="en-US" sz="2000" dirty="0"/>
              <a:t>You can also reference the DTD itself if you have an XML editor that is capable of using it for validation, code-completion, etc..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&lt;!DOCTYPE Runtime SYSTEM </a:t>
            </a:r>
            <a:r>
              <a:rPr lang="en-US" sz="2000" dirty="0">
                <a:hlinkClick r:id="rId4"/>
              </a:rPr>
              <a:t>http://admin.brightcove.com/dtds/beml_rt.dtd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366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BEML DTD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9156" y="8555919"/>
            <a:ext cx="6385474" cy="617870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docs.brightcove.com/en/beml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6" name="Picture 5" descr="BEML DTD refere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55" y="1516241"/>
            <a:ext cx="13840956" cy="6949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29294" y="5198535"/>
            <a:ext cx="4476287" cy="2002864"/>
          </a:xfrm>
          <a:prstGeom prst="rect">
            <a:avLst/>
          </a:prstGeom>
          <a:solidFill>
            <a:srgbClr val="FFF3AD"/>
          </a:solidFill>
          <a:ln>
            <a:solidFill>
              <a:schemeClr val="bg2"/>
            </a:solidFill>
          </a:ln>
        </p:spPr>
        <p:txBody>
          <a:bodyPr wrap="square" lIns="154694" tIns="77347" rIns="154694" bIns="77347" rtlCol="0">
            <a:spAutoFit/>
          </a:bodyPr>
          <a:lstStyle/>
          <a:p>
            <a:r>
              <a:rPr lang="en-US" dirty="0" smtClean="0"/>
              <a:t>Note: in </a:t>
            </a:r>
            <a:r>
              <a:rPr lang="en-US" b="1" dirty="0" smtClean="0"/>
              <a:t>some </a:t>
            </a:r>
            <a:r>
              <a:rPr lang="en-US" dirty="0" smtClean="0"/>
              <a:t>cases attribute values are restricted and case-sensitive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560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Exercise 1: Creating a Simple BEML Template</a:t>
            </a:r>
          </a:p>
        </p:txBody>
      </p:sp>
    </p:spTree>
    <p:extLst>
      <p:ext uri="{BB962C8B-B14F-4D97-AF65-F5344CB8AC3E}">
        <p14:creationId xmlns:p14="http://schemas.microsoft.com/office/powerpoint/2010/main" val="3437579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100" dirty="0">
                <a:solidFill>
                  <a:schemeClr val="bg1"/>
                </a:solidFill>
              </a:rPr>
              <a:t>Components</a:t>
            </a:r>
            <a:endParaRPr lang="en-US" sz="6100" dirty="0"/>
          </a:p>
        </p:txBody>
      </p:sp>
    </p:spTree>
    <p:extLst>
      <p:ext uri="{BB962C8B-B14F-4D97-AF65-F5344CB8AC3E}">
        <p14:creationId xmlns:p14="http://schemas.microsoft.com/office/powerpoint/2010/main" val="3347709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BEML Visual Components in a Player</a:t>
            </a:r>
          </a:p>
        </p:txBody>
      </p:sp>
      <p:sp>
        <p:nvSpPr>
          <p:cNvPr id="207877" name="Oval 9"/>
          <p:cNvSpPr>
            <a:spLocks noChangeArrowheads="1"/>
          </p:cNvSpPr>
          <p:nvPr/>
        </p:nvSpPr>
        <p:spPr bwMode="auto">
          <a:xfrm>
            <a:off x="13862050" y="-3465689"/>
            <a:ext cx="2310342" cy="758119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  <p:pic>
        <p:nvPicPr>
          <p:cNvPr id="7" name="Picture 6" descr="ComponentDem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67" y="1407936"/>
            <a:ext cx="13436924" cy="7689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5515" y="1516239"/>
            <a:ext cx="1381662" cy="617870"/>
          </a:xfrm>
          <a:prstGeom prst="rect">
            <a:avLst/>
          </a:prstGeom>
          <a:solidFill>
            <a:schemeClr val="bg1"/>
          </a:solidFill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7976" y="4115505"/>
            <a:ext cx="3348284" cy="617870"/>
          </a:xfrm>
          <a:prstGeom prst="rect">
            <a:avLst/>
          </a:prstGeom>
          <a:solidFill>
            <a:schemeClr val="bg1"/>
          </a:solidFill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List with </a:t>
            </a:r>
            <a:r>
              <a:rPr lang="en-US" dirty="0" err="1" smtClean="0">
                <a:solidFill>
                  <a:srgbClr val="FF0000"/>
                </a:solidFill>
              </a:rPr>
              <a:t>ListItems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2133" y="8231011"/>
            <a:ext cx="1556340" cy="617870"/>
          </a:xfrm>
          <a:prstGeom prst="rect">
            <a:avLst/>
          </a:prstGeom>
          <a:solidFill>
            <a:schemeClr val="bg1"/>
          </a:solidFill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3890" y="6823075"/>
            <a:ext cx="1966258" cy="617870"/>
          </a:xfrm>
          <a:prstGeom prst="rect">
            <a:avLst/>
          </a:prstGeom>
          <a:solidFill>
            <a:schemeClr val="bg1"/>
          </a:solidFill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TitleLabel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21549" y="3573992"/>
            <a:ext cx="7797403" cy="1541199"/>
          </a:xfrm>
          <a:prstGeom prst="rect">
            <a:avLst/>
          </a:prstGeom>
          <a:noFill/>
        </p:spPr>
        <p:txBody>
          <a:bodyPr wrap="square" lIns="154694" tIns="77347" rIns="154694" bIns="77347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this could be a </a:t>
            </a:r>
            <a:r>
              <a:rPr lang="en-US" dirty="0" err="1" smtClean="0">
                <a:solidFill>
                  <a:schemeClr val="bg1"/>
                </a:solidFill>
              </a:rPr>
              <a:t>VideoDisplay</a:t>
            </a:r>
            <a:r>
              <a:rPr lang="en-US" dirty="0" smtClean="0">
                <a:solidFill>
                  <a:schemeClr val="bg1"/>
                </a:solidFill>
              </a:rPr>
              <a:t> with a separate </a:t>
            </a:r>
            <a:r>
              <a:rPr lang="en-US" dirty="0" err="1" smtClean="0">
                <a:solidFill>
                  <a:schemeClr val="bg1"/>
                </a:solidFill>
              </a:rPr>
              <a:t>MediaControls</a:t>
            </a:r>
            <a:r>
              <a:rPr lang="en-US" dirty="0" smtClean="0">
                <a:solidFill>
                  <a:schemeClr val="bg1"/>
                </a:solidFill>
              </a:rPr>
              <a:t> component, or a </a:t>
            </a:r>
            <a:r>
              <a:rPr lang="en-US" dirty="0" err="1" smtClean="0">
                <a:solidFill>
                  <a:schemeClr val="bg1"/>
                </a:solidFill>
              </a:rPr>
              <a:t>VideoPlayer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189" y="7147983"/>
            <a:ext cx="1018169" cy="617870"/>
          </a:xfrm>
          <a:prstGeom prst="rect">
            <a:avLst/>
          </a:prstGeom>
          <a:solidFill>
            <a:schemeClr val="bg1"/>
          </a:solidFill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63349" y="1516239"/>
            <a:ext cx="1531380" cy="617870"/>
          </a:xfrm>
          <a:prstGeom prst="rect">
            <a:avLst/>
          </a:prstGeom>
          <a:solidFill>
            <a:schemeClr val="bg1"/>
          </a:solidFill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TabBar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603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Video Player Component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000" dirty="0" err="1"/>
              <a:t>VideoPlayer</a:t>
            </a:r>
            <a:r>
              <a:rPr lang="en-US" sz="3000" dirty="0"/>
              <a:t>: A video window and a set of</a:t>
            </a:r>
            <a:br>
              <a:rPr lang="en-US" sz="3000" dirty="0"/>
            </a:br>
            <a:r>
              <a:rPr lang="en-US" sz="3000" dirty="0"/>
              <a:t>media controls </a:t>
            </a:r>
          </a:p>
          <a:p>
            <a:pPr lvl="1"/>
            <a:r>
              <a:rPr lang="en-US" sz="3000" dirty="0"/>
              <a:t>A play/pause toggle</a:t>
            </a:r>
          </a:p>
          <a:p>
            <a:pPr lvl="1"/>
            <a:r>
              <a:rPr lang="en-US" sz="3000" dirty="0"/>
              <a:t>A timeline scrubber</a:t>
            </a:r>
          </a:p>
          <a:p>
            <a:pPr lvl="1"/>
            <a:r>
              <a:rPr lang="en-US" sz="3000" dirty="0"/>
              <a:t>Volume controls</a:t>
            </a:r>
          </a:p>
          <a:p>
            <a:pPr lvl="1"/>
            <a:r>
              <a:rPr lang="en-US" sz="3000" dirty="0"/>
              <a:t>Maximize controls</a:t>
            </a:r>
          </a:p>
          <a:p>
            <a:pPr lvl="1"/>
            <a:r>
              <a:rPr lang="en-US" sz="3000" dirty="0"/>
              <a:t>A menu access button</a:t>
            </a:r>
          </a:p>
          <a:p>
            <a:pPr lvl="1"/>
            <a:r>
              <a:rPr lang="en-US" sz="3000" dirty="0"/>
              <a:t>&lt;</a:t>
            </a:r>
            <a:r>
              <a:rPr lang="en-US" sz="3000" dirty="0" err="1"/>
              <a:t>VideoPlayer</a:t>
            </a:r>
            <a:r>
              <a:rPr lang="en-US" sz="3000" dirty="0"/>
              <a:t> id='</a:t>
            </a:r>
            <a:r>
              <a:rPr lang="en-US" sz="3000" dirty="0" err="1"/>
              <a:t>videoPlayer</a:t>
            </a:r>
            <a:r>
              <a:rPr lang="en-US" sz="3000" dirty="0"/>
              <a:t>' width='480' /&gt;</a:t>
            </a:r>
          </a:p>
          <a:p>
            <a:r>
              <a:rPr lang="en-US" sz="3000" dirty="0" err="1"/>
              <a:t>ChromelessVideoPlayer</a:t>
            </a:r>
            <a:endParaRPr lang="en-US" sz="3000" dirty="0"/>
          </a:p>
          <a:p>
            <a:pPr lvl="1"/>
            <a:r>
              <a:rPr lang="en-US" sz="3000" dirty="0"/>
              <a:t>Like the </a:t>
            </a:r>
            <a:r>
              <a:rPr lang="en-US" sz="3000" dirty="0" err="1"/>
              <a:t>VideoPlayer</a:t>
            </a:r>
            <a:r>
              <a:rPr lang="en-US" sz="3000" dirty="0"/>
              <a:t>, but with </a:t>
            </a:r>
            <a:r>
              <a:rPr lang="en-US" sz="3000" dirty="0" err="1"/>
              <a:t>chromeless</a:t>
            </a:r>
            <a:r>
              <a:rPr lang="en-US" sz="3000" dirty="0"/>
              <a:t> controls</a:t>
            </a:r>
          </a:p>
          <a:p>
            <a:r>
              <a:rPr lang="en-US" sz="3000" dirty="0" err="1"/>
              <a:t>VideoDisplay</a:t>
            </a:r>
            <a:r>
              <a:rPr lang="en-US" sz="3000" dirty="0"/>
              <a:t>: video window without the standard media control bar </a:t>
            </a:r>
          </a:p>
          <a:p>
            <a:pPr lvl="1"/>
            <a:r>
              <a:rPr lang="en-US" sz="3000" dirty="0"/>
              <a:t>&lt;</a:t>
            </a:r>
            <a:r>
              <a:rPr lang="en-US" sz="3000" dirty="0" err="1"/>
              <a:t>VideoDisplay</a:t>
            </a:r>
            <a:r>
              <a:rPr lang="en-US" sz="3000" dirty="0"/>
              <a:t> id="</a:t>
            </a:r>
            <a:r>
              <a:rPr lang="en-US" sz="3000" dirty="0" err="1"/>
              <a:t>videoPlayer</a:t>
            </a:r>
            <a:r>
              <a:rPr lang="en-US" sz="3000" dirty="0"/>
              <a:t>"/&gt;</a:t>
            </a:r>
            <a:r>
              <a:rPr lang="en-US" sz="3000" b="1" dirty="0"/>
              <a:t> </a:t>
            </a:r>
          </a:p>
          <a:p>
            <a:pPr lvl="1"/>
            <a:r>
              <a:rPr lang="en-US" sz="3000" dirty="0"/>
              <a:t>Use with the media control components:</a:t>
            </a:r>
          </a:p>
          <a:p>
            <a:pPr marL="1711400" lvl="2" indent="-457200">
              <a:buFont typeface="Arial"/>
              <a:buChar char="•"/>
            </a:pPr>
            <a:r>
              <a:rPr lang="en-US" sz="3000" dirty="0" err="1"/>
              <a:t>MediaControls</a:t>
            </a:r>
            <a:r>
              <a:rPr lang="en-US" sz="3000" dirty="0"/>
              <a:t> (wrapper for the individual controls)</a:t>
            </a:r>
          </a:p>
          <a:p>
            <a:pPr marL="2296874" lvl="3" indent="-457200">
              <a:buFont typeface="Arial"/>
              <a:buChar char="•"/>
            </a:pPr>
            <a:r>
              <a:rPr lang="en-US" sz="3000" dirty="0" err="1"/>
              <a:t>Playhead</a:t>
            </a:r>
            <a:endParaRPr lang="en-US" sz="3000" dirty="0"/>
          </a:p>
          <a:p>
            <a:pPr marL="2296874" lvl="3" indent="-457200">
              <a:buFont typeface="Arial"/>
              <a:buChar char="•"/>
            </a:pPr>
            <a:r>
              <a:rPr lang="en-US" sz="3000" dirty="0" err="1"/>
              <a:t>VolumeControl</a:t>
            </a:r>
            <a:endParaRPr lang="en-US" sz="3000" dirty="0"/>
          </a:p>
          <a:p>
            <a:pPr marL="2296874" lvl="3" indent="-457200">
              <a:lnSpc>
                <a:spcPct val="90000"/>
              </a:lnSpc>
              <a:buFont typeface="Arial"/>
              <a:buChar char="•"/>
            </a:pPr>
            <a:r>
              <a:rPr lang="en-US" sz="3000" dirty="0" err="1"/>
              <a:t>ToggleButton</a:t>
            </a:r>
            <a:endParaRPr lang="en-US" sz="3000" dirty="0"/>
          </a:p>
          <a:p>
            <a:pPr marL="2296874" lvl="3" indent="-457200">
              <a:lnSpc>
                <a:spcPct val="90000"/>
              </a:lnSpc>
              <a:buFont typeface="Arial"/>
              <a:buChar char="•"/>
            </a:pPr>
            <a:r>
              <a:rPr lang="en-US" sz="3000" dirty="0" err="1"/>
              <a:t>ComboBox</a:t>
            </a:r>
            <a:endParaRPr lang="en-US" sz="3000" dirty="0"/>
          </a:p>
          <a:p>
            <a:pPr marL="1254200" lvl="2" indent="0"/>
            <a:endParaRPr lang="en-US" sz="3400" dirty="0"/>
          </a:p>
          <a:p>
            <a:pPr marL="0" indent="0">
              <a:buNone/>
            </a:pPr>
            <a:endParaRPr lang="en-US" sz="4100" dirty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09925" name="Oval 9"/>
          <p:cNvSpPr>
            <a:spLocks noChangeArrowheads="1"/>
          </p:cNvSpPr>
          <p:nvPr/>
        </p:nvSpPr>
        <p:spPr bwMode="auto">
          <a:xfrm>
            <a:off x="13862050" y="-3465689"/>
            <a:ext cx="2310342" cy="758119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21651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1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9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Image Component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Loads a scalable visual element into a player:  JPEG, GIF, SWF</a:t>
            </a:r>
          </a:p>
          <a:p>
            <a:pPr lvl="1">
              <a:buNone/>
            </a:pPr>
            <a:r>
              <a:rPr lang="en-US" sz="3000" dirty="0">
                <a:latin typeface="Consolas"/>
                <a:cs typeface="Consolas"/>
              </a:rPr>
              <a:t>&lt;Image id="logo" height="56" width="404" source=""/&gt;</a:t>
            </a:r>
          </a:p>
          <a:p>
            <a:endParaRPr lang="en-US" sz="3000" dirty="0"/>
          </a:p>
        </p:txBody>
      </p:sp>
      <p:sp>
        <p:nvSpPr>
          <p:cNvPr id="214022" name="Oval 9"/>
          <p:cNvSpPr>
            <a:spLocks noChangeArrowheads="1"/>
          </p:cNvSpPr>
          <p:nvPr/>
        </p:nvSpPr>
        <p:spPr bwMode="auto">
          <a:xfrm>
            <a:off x="13862050" y="-3465689"/>
            <a:ext cx="2310342" cy="758119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77153" y="4873625"/>
            <a:ext cx="10540934" cy="1079534"/>
          </a:xfrm>
          <a:prstGeom prst="rect">
            <a:avLst/>
          </a:prstGeom>
          <a:noFill/>
        </p:spPr>
        <p:txBody>
          <a:bodyPr wrap="square" lIns="154694" tIns="77347" rIns="154694" bIns="77347" rtlCol="0">
            <a:spAutoFit/>
          </a:bodyPr>
          <a:lstStyle/>
          <a:p>
            <a:r>
              <a:rPr lang="en-US" dirty="0" smtClean="0"/>
              <a:t>Note: you could set the source URL here, or leave it blank to set the image in player styling in the Publishing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000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Component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Provides a means to display clickable text within a player</a:t>
            </a:r>
          </a:p>
          <a:p>
            <a:pPr lvl="1"/>
            <a:r>
              <a:rPr lang="en-US" sz="3000" dirty="0"/>
              <a:t>used to navigate to another URL </a:t>
            </a:r>
          </a:p>
          <a:p>
            <a:pPr lvl="1"/>
            <a:r>
              <a:rPr lang="en-US" sz="3000" dirty="0"/>
              <a:t>or to call JavaScript</a:t>
            </a:r>
          </a:p>
          <a:p>
            <a:endParaRPr lang="en-US" sz="3000" dirty="0"/>
          </a:p>
          <a:p>
            <a:pPr lvl="1">
              <a:buNone/>
            </a:pPr>
            <a:r>
              <a:rPr lang="en-US" sz="3000" dirty="0">
                <a:latin typeface="Consolas"/>
                <a:cs typeface="Consolas"/>
              </a:rPr>
              <a:t>&lt;Link width="397" height="20" text="Go to </a:t>
            </a:r>
            <a:r>
              <a:rPr lang="en-US" sz="3000" dirty="0" err="1">
                <a:latin typeface="Consolas"/>
                <a:cs typeface="Consolas"/>
              </a:rPr>
              <a:t>wired.com</a:t>
            </a:r>
            <a:r>
              <a:rPr lang="en-US" sz="3000" dirty="0">
                <a:latin typeface="Consolas"/>
                <a:cs typeface="Consolas"/>
              </a:rPr>
              <a:t> to see more videos" </a:t>
            </a:r>
            <a:r>
              <a:rPr lang="en-US" sz="3000" dirty="0" err="1">
                <a:latin typeface="Consolas"/>
                <a:cs typeface="Consolas"/>
              </a:rPr>
              <a:t>url</a:t>
            </a:r>
            <a:r>
              <a:rPr lang="en-US" sz="3000" dirty="0">
                <a:latin typeface="Consolas"/>
                <a:cs typeface="Consolas"/>
              </a:rPr>
              <a:t>="http://</a:t>
            </a:r>
            <a:r>
              <a:rPr lang="en-US" sz="3000" dirty="0" err="1">
                <a:latin typeface="Consolas"/>
                <a:cs typeface="Consolas"/>
              </a:rPr>
              <a:t>www.wired.com</a:t>
            </a:r>
            <a:r>
              <a:rPr lang="en-US" sz="3000" dirty="0">
                <a:latin typeface="Consolas"/>
                <a:cs typeface="Consolas"/>
              </a:rPr>
              <a:t>/video"/&gt;</a:t>
            </a:r>
          </a:p>
          <a:p>
            <a:pPr lvl="1">
              <a:buNone/>
            </a:pPr>
            <a:endParaRPr lang="en-US" sz="3000" dirty="0"/>
          </a:p>
        </p:txBody>
      </p:sp>
      <p:sp>
        <p:nvSpPr>
          <p:cNvPr id="216070" name="Oval 9"/>
          <p:cNvSpPr>
            <a:spLocks noChangeArrowheads="1"/>
          </p:cNvSpPr>
          <p:nvPr/>
        </p:nvSpPr>
        <p:spPr bwMode="auto">
          <a:xfrm>
            <a:off x="13862050" y="-3465689"/>
            <a:ext cx="2310342" cy="758119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43042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Label Component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 simple text component that allows for any text to be added to a player</a:t>
            </a:r>
          </a:p>
          <a:p>
            <a:pPr lvl="1"/>
            <a:r>
              <a:rPr lang="en-US" sz="3000" dirty="0"/>
              <a:t>Can be bound dynamically to any other component's property</a:t>
            </a:r>
          </a:p>
          <a:p>
            <a:pPr lvl="1">
              <a:buNone/>
            </a:pPr>
            <a:r>
              <a:rPr lang="en-US" sz="3000" dirty="0">
                <a:latin typeface="Consolas"/>
                <a:cs typeface="Consolas"/>
              </a:rPr>
              <a:t>&lt;Label width="160" height="40" text=“You are Watching" /&gt;</a:t>
            </a:r>
            <a:r>
              <a:rPr lang="en-US" sz="3000" b="1" dirty="0">
                <a:latin typeface="Consolas"/>
                <a:cs typeface="Consolas"/>
              </a:rPr>
              <a:t> </a:t>
            </a:r>
          </a:p>
          <a:p>
            <a:pPr lvl="1">
              <a:buNone/>
            </a:pPr>
            <a:endParaRPr lang="en-US" sz="3000" dirty="0"/>
          </a:p>
        </p:txBody>
      </p:sp>
      <p:sp>
        <p:nvSpPr>
          <p:cNvPr id="218117" name="Oval 9"/>
          <p:cNvSpPr>
            <a:spLocks noChangeArrowheads="1"/>
          </p:cNvSpPr>
          <p:nvPr/>
        </p:nvSpPr>
        <p:spPr bwMode="auto">
          <a:xfrm>
            <a:off x="13862050" y="-3465689"/>
            <a:ext cx="2310342" cy="758119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435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Spacer Component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 formatting component that creates space between other elements</a:t>
            </a:r>
          </a:p>
          <a:p>
            <a:pPr lvl="1"/>
            <a:r>
              <a:rPr lang="en-US" sz="3000" dirty="0"/>
              <a:t>Invisible element to assist in layout positioning</a:t>
            </a:r>
          </a:p>
          <a:p>
            <a:pPr lvl="1"/>
            <a:r>
              <a:rPr lang="en-US" sz="3000" dirty="0"/>
              <a:t>&lt;Spacer height="10" /&gt;</a:t>
            </a:r>
          </a:p>
          <a:p>
            <a:pPr lvl="1"/>
            <a:endParaRPr lang="en-US" sz="3000" dirty="0"/>
          </a:p>
        </p:txBody>
      </p:sp>
      <p:sp>
        <p:nvSpPr>
          <p:cNvPr id="220165" name="Oval 9"/>
          <p:cNvSpPr>
            <a:spLocks noChangeArrowheads="1"/>
          </p:cNvSpPr>
          <p:nvPr/>
        </p:nvSpPr>
        <p:spPr bwMode="auto">
          <a:xfrm>
            <a:off x="13862050" y="-3465689"/>
            <a:ext cx="2310342" cy="758119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67905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Attributes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000" b="1" dirty="0"/>
              <a:t>Common Attributes</a:t>
            </a:r>
          </a:p>
          <a:p>
            <a:endParaRPr lang="en-US" sz="3000" b="1" dirty="0"/>
          </a:p>
          <a:p>
            <a:r>
              <a:rPr lang="en-US" sz="3000" dirty="0"/>
              <a:t>Id</a:t>
            </a:r>
          </a:p>
          <a:p>
            <a:r>
              <a:rPr lang="en-US" sz="3000" dirty="0"/>
              <a:t>Width</a:t>
            </a:r>
          </a:p>
          <a:p>
            <a:r>
              <a:rPr lang="en-US" sz="3000" dirty="0"/>
              <a:t>Height</a:t>
            </a:r>
          </a:p>
          <a:p>
            <a:r>
              <a:rPr lang="en-US" sz="3000" dirty="0"/>
              <a:t>X, Y (if using Canvas)</a:t>
            </a:r>
          </a:p>
          <a:p>
            <a:r>
              <a:rPr lang="en-US" sz="3000" dirty="0"/>
              <a:t>Source (for data binding)</a:t>
            </a:r>
          </a:p>
        </p:txBody>
      </p:sp>
      <p:sp>
        <p:nvSpPr>
          <p:cNvPr id="1373188" name="Rectangle 4"/>
          <p:cNvSpPr>
            <a:spLocks noGrp="1" noChangeArrowheads="1"/>
          </p:cNvSpPr>
          <p:nvPr>
            <p:ph idx="1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000" b="1" dirty="0"/>
              <a:t>Component Specific</a:t>
            </a:r>
          </a:p>
          <a:p>
            <a:pPr>
              <a:buFontTx/>
              <a:buNone/>
            </a:pPr>
            <a:endParaRPr lang="en-US" sz="3000" b="1" dirty="0"/>
          </a:p>
          <a:p>
            <a:pPr>
              <a:buFontTx/>
              <a:buNone/>
            </a:pPr>
            <a:r>
              <a:rPr lang="en-US" sz="3000" dirty="0"/>
              <a:t>Example: </a:t>
            </a:r>
            <a:r>
              <a:rPr lang="en-US" sz="3000" dirty="0" err="1"/>
              <a:t>VideoPlayer</a:t>
            </a:r>
            <a:endParaRPr lang="en-US" sz="3000" dirty="0"/>
          </a:p>
          <a:p>
            <a:r>
              <a:rPr lang="en-US" sz="3000" dirty="0" err="1"/>
              <a:t>autoStart</a:t>
            </a:r>
            <a:endParaRPr lang="en-US" sz="3000" dirty="0"/>
          </a:p>
          <a:p>
            <a:r>
              <a:rPr lang="en-US" sz="3000" dirty="0" err="1"/>
              <a:t>preventFullScreen</a:t>
            </a:r>
            <a:endParaRPr lang="en-US" sz="3000" dirty="0"/>
          </a:p>
          <a:p>
            <a:r>
              <a:rPr lang="en-US" sz="3000" dirty="0"/>
              <a:t>video</a:t>
            </a:r>
          </a:p>
          <a:p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155171" y="7256286"/>
            <a:ext cx="11546254" cy="1541199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an id in XML must be unique within the document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 ids must have specific values for some elements for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5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87" grpId="0" build="p"/>
      <p:bldP spid="13731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1393669" name="Text Box 5"/>
          <p:cNvSpPr txBox="1">
            <a:spLocks noChangeArrowheads="1"/>
          </p:cNvSpPr>
          <p:nvPr/>
        </p:nvSpPr>
        <p:spPr bwMode="auto">
          <a:xfrm rot="-1391916">
            <a:off x="13448558" y="3054604"/>
            <a:ext cx="2310342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sz="2700" dirty="0"/>
              <a:t> List</a:t>
            </a:r>
          </a:p>
        </p:txBody>
      </p:sp>
      <p:pic>
        <p:nvPicPr>
          <p:cNvPr id="8" name="Picture 7" descr="playerWithTab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35" y="2562719"/>
            <a:ext cx="10292803" cy="5156014"/>
          </a:xfrm>
          <a:prstGeom prst="rect">
            <a:avLst/>
          </a:prstGeom>
        </p:spPr>
      </p:pic>
      <p:sp>
        <p:nvSpPr>
          <p:cNvPr id="1393670" name="Text Box 6"/>
          <p:cNvSpPr txBox="1">
            <a:spLocks noChangeArrowheads="1"/>
          </p:cNvSpPr>
          <p:nvPr/>
        </p:nvSpPr>
        <p:spPr bwMode="auto">
          <a:xfrm>
            <a:off x="13705140" y="4837077"/>
            <a:ext cx="2310342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 err="1"/>
              <a:t>ListItem</a:t>
            </a:r>
            <a:endParaRPr lang="en-US" sz="2700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2261176" y="5161985"/>
            <a:ext cx="1443964" cy="216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Arrow 10"/>
          <p:cNvSpPr/>
          <p:nvPr/>
        </p:nvSpPr>
        <p:spPr>
          <a:xfrm rot="20078368">
            <a:off x="12724689" y="3423470"/>
            <a:ext cx="866378" cy="75811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694" tIns="77347" rIns="154694" bIns="77347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672816" y="2454416"/>
            <a:ext cx="1010775" cy="324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228853" y="2021206"/>
            <a:ext cx="1588360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 err="1"/>
              <a:t>TabBar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6139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TabBar</a:t>
            </a:r>
            <a:r>
              <a:rPr lang="en-US" dirty="0" smtClean="0"/>
              <a:t> </a:t>
            </a:r>
            <a:r>
              <a:rPr lang="en-US" dirty="0"/>
              <a:t>Component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6898" indent="-290051"/>
            <a:r>
              <a:rPr lang="en-US" sz="3000" dirty="0">
                <a:solidFill>
                  <a:srgbClr val="3B3B3B"/>
                </a:solidFill>
              </a:rPr>
              <a:t>A series of tabs that page horizontally</a:t>
            </a:r>
          </a:p>
          <a:p>
            <a:pPr marL="1477112" lvl="1" indent="-290051"/>
            <a:r>
              <a:rPr lang="en-US" sz="3000" dirty="0">
                <a:solidFill>
                  <a:srgbClr val="3B3B3B"/>
                </a:solidFill>
              </a:rPr>
              <a:t>Allows for a single selection in the collection</a:t>
            </a:r>
          </a:p>
          <a:p>
            <a:pPr marL="1477112" lvl="1" indent="-290051"/>
            <a:r>
              <a:rPr lang="en-US" sz="3000" dirty="0">
                <a:solidFill>
                  <a:srgbClr val="3B3B3B"/>
                </a:solidFill>
              </a:rPr>
              <a:t>Displays left and right navigation when the number of tabs exceeds the component dimensions</a:t>
            </a:r>
          </a:p>
          <a:p>
            <a:pPr marL="1477112" lvl="1" indent="-290051"/>
            <a:r>
              <a:rPr lang="en-US" sz="3000" dirty="0">
                <a:solidFill>
                  <a:srgbClr val="3B3B3B"/>
                </a:solidFill>
              </a:rPr>
              <a:t>Holds up to 100 playlists</a:t>
            </a:r>
          </a:p>
          <a:p>
            <a:pPr marL="1477112" lvl="1" indent="-290051"/>
            <a:r>
              <a:rPr lang="en-US" sz="3000" dirty="0">
                <a:solidFill>
                  <a:srgbClr val="3B3B3B"/>
                </a:solidFill>
              </a:rPr>
              <a:t>By default, includes roll over menu to display all playlist</a:t>
            </a:r>
          </a:p>
          <a:p>
            <a:pPr marL="1477112" lvl="1" indent="-290051"/>
            <a:r>
              <a:rPr lang="en-US" sz="3000" dirty="0">
                <a:solidFill>
                  <a:srgbClr val="3B3B3B"/>
                </a:solidFill>
              </a:rPr>
              <a:t>If only one playlist is assigned to the </a:t>
            </a:r>
            <a:br>
              <a:rPr lang="en-US" sz="3000" dirty="0">
                <a:solidFill>
                  <a:srgbClr val="3B3B3B"/>
                </a:solidFill>
              </a:rPr>
            </a:br>
            <a:r>
              <a:rPr lang="en-US" sz="3000" dirty="0">
                <a:solidFill>
                  <a:srgbClr val="3B3B3B"/>
                </a:solidFill>
              </a:rPr>
              <a:t>player, the </a:t>
            </a:r>
            <a:r>
              <a:rPr lang="en-US" sz="3000" dirty="0" err="1">
                <a:solidFill>
                  <a:srgbClr val="3B3B3B"/>
                </a:solidFill>
              </a:rPr>
              <a:t>TabBar</a:t>
            </a:r>
            <a:r>
              <a:rPr lang="en-US" sz="3000" dirty="0">
                <a:solidFill>
                  <a:srgbClr val="3B3B3B"/>
                </a:solidFill>
              </a:rPr>
              <a:t> can be set to invisible</a:t>
            </a:r>
          </a:p>
          <a:p>
            <a:pPr marL="1477112" lvl="1" indent="-290051">
              <a:buNone/>
            </a:pPr>
            <a:r>
              <a:rPr lang="en-US" sz="3000" dirty="0">
                <a:solidFill>
                  <a:srgbClr val="56595C"/>
                </a:solidFill>
                <a:latin typeface="Consolas"/>
                <a:cs typeface="Consolas"/>
              </a:rPr>
              <a:t> &lt;</a:t>
            </a:r>
            <a:r>
              <a:rPr lang="en-US" sz="3000" dirty="0" err="1">
                <a:solidFill>
                  <a:srgbClr val="56595C"/>
                </a:solidFill>
                <a:latin typeface="Consolas"/>
                <a:cs typeface="Consolas"/>
              </a:rPr>
              <a:t>TabBar</a:t>
            </a:r>
            <a:r>
              <a:rPr lang="en-US" sz="3000" dirty="0">
                <a:solidFill>
                  <a:srgbClr val="56595C"/>
                </a:solidFill>
                <a:latin typeface="Consolas"/>
                <a:cs typeface="Consolas"/>
              </a:rPr>
              <a:t> id="</a:t>
            </a:r>
            <a:r>
              <a:rPr lang="en-US" sz="3000" dirty="0" err="1">
                <a:solidFill>
                  <a:srgbClr val="56595C"/>
                </a:solidFill>
                <a:latin typeface="Consolas"/>
                <a:cs typeface="Consolas"/>
              </a:rPr>
              <a:t>playlistTabs</a:t>
            </a:r>
            <a:r>
              <a:rPr lang="en-US" sz="3000" dirty="0">
                <a:solidFill>
                  <a:srgbClr val="56595C"/>
                </a:solidFill>
                <a:latin typeface="Consolas"/>
                <a:cs typeface="Consolas"/>
              </a:rPr>
              <a:t>" height="22"  </a:t>
            </a:r>
            <a:br>
              <a:rPr lang="en-US" sz="3000" dirty="0">
                <a:solidFill>
                  <a:srgbClr val="56595C"/>
                </a:solidFill>
                <a:latin typeface="Consolas"/>
                <a:cs typeface="Consolas"/>
              </a:rPr>
            </a:br>
            <a:r>
              <a:rPr lang="en-US" sz="3000" dirty="0" err="1">
                <a:solidFill>
                  <a:srgbClr val="56595C"/>
                </a:solidFill>
                <a:latin typeface="Consolas"/>
                <a:cs typeface="Consolas"/>
              </a:rPr>
              <a:t>tabAlign</a:t>
            </a:r>
            <a:r>
              <a:rPr lang="en-US" sz="3000" dirty="0">
                <a:solidFill>
                  <a:srgbClr val="56595C"/>
                </a:solidFill>
                <a:latin typeface="Consolas"/>
                <a:cs typeface="Consolas"/>
              </a:rPr>
              <a:t>="right" </a:t>
            </a:r>
            <a:r>
              <a:rPr lang="en-US" sz="3000" dirty="0" err="1">
                <a:solidFill>
                  <a:srgbClr val="56595C"/>
                </a:solidFill>
                <a:latin typeface="Consolas"/>
                <a:cs typeface="Consolas"/>
              </a:rPr>
              <a:t>hideSingleTab</a:t>
            </a:r>
            <a:r>
              <a:rPr lang="en-US" sz="3000" dirty="0">
                <a:solidFill>
                  <a:srgbClr val="56595C"/>
                </a:solidFill>
                <a:latin typeface="Consolas"/>
                <a:cs typeface="Consolas"/>
              </a:rPr>
              <a:t>="true"/&gt;</a:t>
            </a:r>
          </a:p>
          <a:p>
            <a:pPr marL="1477112" lvl="1" indent="-290051"/>
            <a:endParaRPr lang="en-US" sz="3000" dirty="0">
              <a:solidFill>
                <a:srgbClr val="3B3B3B"/>
              </a:solidFill>
            </a:endParaRPr>
          </a:p>
          <a:p>
            <a:endParaRPr lang="en-US" sz="3000" dirty="0"/>
          </a:p>
        </p:txBody>
      </p:sp>
      <p:sp>
        <p:nvSpPr>
          <p:cNvPr id="246789" name="Oval 9"/>
          <p:cNvSpPr>
            <a:spLocks noChangeArrowheads="1"/>
          </p:cNvSpPr>
          <p:nvPr/>
        </p:nvSpPr>
        <p:spPr bwMode="auto">
          <a:xfrm>
            <a:off x="13862050" y="-3465689"/>
            <a:ext cx="2310342" cy="758119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164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</a:t>
            </a:r>
            <a:r>
              <a:rPr lang="en-US" dirty="0" smtClean="0"/>
              <a:t> and </a:t>
            </a:r>
            <a:r>
              <a:rPr lang="en-US" dirty="0" err="1" smtClean="0"/>
              <a:t>ListItem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List</a:t>
            </a:r>
          </a:p>
          <a:p>
            <a:pPr lvl="1"/>
            <a:r>
              <a:rPr lang="en-US" sz="2700" dirty="0"/>
              <a:t>A vertical scrolling List with user-defined list items</a:t>
            </a:r>
          </a:p>
          <a:p>
            <a:pPr lvl="1"/>
            <a:r>
              <a:rPr lang="en-US" sz="2700" dirty="0"/>
              <a:t>A List contains </a:t>
            </a:r>
            <a:r>
              <a:rPr lang="en-US" sz="2700" dirty="0" err="1"/>
              <a:t>ListItems</a:t>
            </a:r>
            <a:r>
              <a:rPr lang="en-US" sz="2700" dirty="0"/>
              <a:t>, each of which can contain other components </a:t>
            </a:r>
          </a:p>
          <a:p>
            <a:r>
              <a:rPr lang="en-US" sz="2700" dirty="0" err="1"/>
              <a:t>TileList</a:t>
            </a:r>
            <a:endParaRPr lang="en-US" sz="2700" dirty="0"/>
          </a:p>
          <a:p>
            <a:pPr lvl="1"/>
            <a:r>
              <a:rPr lang="en-US" sz="2700" dirty="0"/>
              <a:t>A grid-like list</a:t>
            </a:r>
          </a:p>
          <a:p>
            <a:pPr lvl="1"/>
            <a:r>
              <a:rPr lang="en-US" sz="2700" dirty="0"/>
              <a:t>Use </a:t>
            </a:r>
            <a:r>
              <a:rPr lang="en-US" sz="2700" dirty="0" err="1"/>
              <a:t>ListItem</a:t>
            </a:r>
            <a:r>
              <a:rPr lang="en-US" sz="2700" dirty="0"/>
              <a:t> for the items, just like List</a:t>
            </a:r>
          </a:p>
          <a:p>
            <a:r>
              <a:rPr lang="en-US" sz="2700" dirty="0" err="1"/>
              <a:t>ListItem</a:t>
            </a:r>
            <a:endParaRPr lang="en-US" sz="2700" dirty="0"/>
          </a:p>
          <a:p>
            <a:pPr lvl="1"/>
            <a:r>
              <a:rPr lang="en-US" sz="2700" dirty="0"/>
              <a:t>Serves as the visual definition of all videos rendered within a playlist</a:t>
            </a:r>
          </a:p>
          <a:p>
            <a:pPr lvl="1"/>
            <a:r>
              <a:rPr lang="en-US" sz="2700" dirty="0"/>
              <a:t>Cannot be used by itself</a:t>
            </a:r>
          </a:p>
          <a:p>
            <a:pPr lvl="1"/>
            <a:r>
              <a:rPr lang="en-US" sz="2700" dirty="0"/>
              <a:t>Must be defined within a List or </a:t>
            </a:r>
            <a:r>
              <a:rPr lang="en-US" sz="2700" dirty="0" err="1"/>
              <a:t>TileList</a:t>
            </a:r>
            <a:r>
              <a:rPr lang="en-US" sz="2700" dirty="0"/>
              <a:t> component </a:t>
            </a:r>
          </a:p>
          <a:p>
            <a:pPr lvl="1"/>
            <a:r>
              <a:rPr lang="en-US" sz="2700" dirty="0"/>
              <a:t>ONLY define 1 </a:t>
            </a:r>
            <a:r>
              <a:rPr lang="en-US" sz="2700" dirty="0" err="1"/>
              <a:t>Listitem</a:t>
            </a:r>
            <a:endParaRPr lang="en-US" sz="2700" dirty="0"/>
          </a:p>
          <a:p>
            <a:r>
              <a:rPr lang="en-US" sz="2700" dirty="0"/>
              <a:t>Contains subcomponents (DTD)</a:t>
            </a:r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</p:txBody>
      </p:sp>
      <p:sp>
        <p:nvSpPr>
          <p:cNvPr id="250885" name="Oval 9"/>
          <p:cNvSpPr>
            <a:spLocks noChangeArrowheads="1"/>
          </p:cNvSpPr>
          <p:nvPr/>
        </p:nvSpPr>
        <p:spPr bwMode="auto">
          <a:xfrm>
            <a:off x="13862050" y="-3465689"/>
            <a:ext cx="2310342" cy="758119"/>
          </a:xfrm>
          <a:prstGeom prst="ellipse">
            <a:avLst/>
          </a:prstGeom>
          <a:noFill/>
          <a:ln w="76200">
            <a:solidFill>
              <a:srgbClr val="CC3366"/>
            </a:solidFill>
            <a:round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41284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ListItem Component Example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541347" y="1911089"/>
            <a:ext cx="16137795" cy="716288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n>
                  <a:solidFill>
                    <a:schemeClr val="accent1"/>
                  </a:solidFill>
                </a:ln>
                <a:latin typeface="Menlo Regular"/>
                <a:cs typeface="Menlo Regular"/>
              </a:rPr>
              <a:t>&lt;</a:t>
            </a:r>
            <a:r>
              <a:rPr lang="en-US" dirty="0" err="1">
                <a:ln>
                  <a:solidFill>
                    <a:schemeClr val="accent1"/>
                  </a:solidFill>
                </a:ln>
                <a:latin typeface="Menlo Regular"/>
                <a:cs typeface="Menlo Regular"/>
              </a:rPr>
              <a:t>TabBar</a:t>
            </a:r>
            <a:r>
              <a:rPr lang="en-US" dirty="0">
                <a:ln>
                  <a:solidFill>
                    <a:schemeClr val="accent1"/>
                  </a:solidFill>
                </a:ln>
                <a:latin typeface="Menlo Regular"/>
                <a:cs typeface="Menlo Regular"/>
              </a:rPr>
              <a:t> id="</a:t>
            </a:r>
            <a:r>
              <a:rPr lang="en-US" dirty="0" err="1">
                <a:ln>
                  <a:solidFill>
                    <a:schemeClr val="accent1"/>
                  </a:solidFill>
                </a:ln>
                <a:solidFill>
                  <a:srgbClr val="1D9999"/>
                </a:solidFill>
                <a:latin typeface="Menlo Regular"/>
                <a:cs typeface="Menlo Regular"/>
              </a:rPr>
              <a:t>playlistTabs</a:t>
            </a:r>
            <a:r>
              <a:rPr lang="en-US" dirty="0">
                <a:ln>
                  <a:solidFill>
                    <a:schemeClr val="accent1"/>
                  </a:solidFill>
                </a:ln>
                <a:solidFill>
                  <a:srgbClr val="1D9999"/>
                </a:solidFill>
                <a:latin typeface="Menlo Regular"/>
                <a:cs typeface="Menlo Regular"/>
              </a:rPr>
              <a:t>” height="22" /&gt;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&lt;List id="</a:t>
            </a:r>
            <a:r>
              <a:rPr lang="en-US" dirty="0" err="1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videoList</a:t>
            </a: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" </a:t>
            </a:r>
            <a:r>
              <a:rPr lang="en-US" dirty="0" err="1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rowHeight</a:t>
            </a: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="78" </a:t>
            </a:r>
            <a:r>
              <a:rPr lang="en-US" dirty="0" err="1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automaticAdvance</a:t>
            </a: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="true" data="{</a:t>
            </a:r>
            <a:r>
              <a:rPr lang="en-US" dirty="0" err="1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playlistTabs.selectedItem.videoDTOs</a:t>
            </a: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}" </a:t>
            </a:r>
            <a:r>
              <a:rPr lang="en-US" dirty="0" err="1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selectOnClick</a:t>
            </a: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="true" </a:t>
            </a:r>
            <a:r>
              <a:rPr lang="en-US" dirty="0" err="1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itemInsetV</a:t>
            </a: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="4" </a:t>
            </a:r>
            <a:r>
              <a:rPr lang="en-US" dirty="0" err="1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itemLeading</a:t>
            </a: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1D99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="2"&gt;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1D9999"/>
                </a:solidFill>
                <a:latin typeface="Menlo Regular"/>
                <a:cs typeface="Menlo Regular"/>
              </a:rPr>
              <a:t>   </a:t>
            </a:r>
            <a:r>
              <a:rPr lang="en-US" dirty="0">
                <a:ln>
                  <a:solidFill>
                    <a:schemeClr val="accent3"/>
                  </a:solidFill>
                </a:ln>
                <a:solidFill>
                  <a:srgbClr val="1D9999"/>
                </a:solidFill>
                <a:latin typeface="Menlo Regular"/>
                <a:cs typeface="Menlo Regular"/>
              </a:rPr>
              <a:t>&lt;</a:t>
            </a:r>
            <a:r>
              <a:rPr lang="en-US" dirty="0" err="1">
                <a:ln>
                  <a:solidFill>
                    <a:schemeClr val="accent3"/>
                  </a:solidFill>
                </a:ln>
                <a:solidFill>
                  <a:srgbClr val="1D9999"/>
                </a:solidFill>
                <a:latin typeface="Menlo Regular"/>
                <a:cs typeface="Menlo Regular"/>
              </a:rPr>
              <a:t>ListItem</a:t>
            </a:r>
            <a:r>
              <a:rPr lang="en-US" dirty="0">
                <a:ln>
                  <a:solidFill>
                    <a:schemeClr val="accent3"/>
                  </a:solidFill>
                </a:ln>
                <a:solidFill>
                  <a:srgbClr val="1D9999"/>
                </a:solidFill>
                <a:latin typeface="Menlo Regular"/>
                <a:cs typeface="Menlo Regular"/>
              </a:rPr>
              <a:t> </a:t>
            </a:r>
            <a:r>
              <a:rPr lang="en-US" dirty="0" err="1">
                <a:ln>
                  <a:solidFill>
                    <a:schemeClr val="accent3"/>
                  </a:solidFill>
                </a:ln>
                <a:latin typeface="Menlo Regular"/>
                <a:cs typeface="Menlo Regular"/>
              </a:rPr>
              <a:t>boxType</a:t>
            </a:r>
            <a:r>
              <a:rPr lang="en-US" dirty="0">
                <a:ln>
                  <a:solidFill>
                    <a:schemeClr val="accent3"/>
                  </a:solidFill>
                </a:ln>
                <a:latin typeface="Menlo Regular"/>
                <a:cs typeface="Menlo Regular"/>
              </a:rPr>
              <a:t>="</a:t>
            </a:r>
            <a:r>
              <a:rPr lang="en-US" dirty="0" err="1">
                <a:ln>
                  <a:solidFill>
                    <a:schemeClr val="accent3"/>
                  </a:solidFill>
                </a:ln>
                <a:latin typeface="Menlo Regular"/>
                <a:cs typeface="Menlo Regular"/>
              </a:rPr>
              <a:t>hbox</a:t>
            </a:r>
            <a:r>
              <a:rPr lang="en-US" dirty="0">
                <a:ln>
                  <a:solidFill>
                    <a:schemeClr val="accent3"/>
                  </a:solidFill>
                </a:ln>
                <a:latin typeface="Menlo Regular"/>
                <a:cs typeface="Menlo Regular"/>
              </a:rPr>
              <a:t>"&gt;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Menlo Regular"/>
                <a:cs typeface="Menlo Regular"/>
              </a:rPr>
              <a:t>        &lt;Spacer width="8"/&gt;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Menlo Regular"/>
                <a:cs typeface="Menlo Regular"/>
              </a:rPr>
              <a:t>        &lt;</a:t>
            </a:r>
            <a:r>
              <a:rPr lang="en-US" dirty="0" err="1">
                <a:latin typeface="Menlo Regular"/>
                <a:cs typeface="Menlo Regular"/>
              </a:rPr>
              <a:t>VBox</a:t>
            </a:r>
            <a:r>
              <a:rPr lang="en-US" dirty="0">
                <a:latin typeface="Menlo Regular"/>
                <a:cs typeface="Menlo Regular"/>
              </a:rPr>
              <a:t> width="80" height="74" </a:t>
            </a:r>
            <a:r>
              <a:rPr lang="en-US" dirty="0" err="1">
                <a:latin typeface="Menlo Regular"/>
                <a:cs typeface="Menlo Regular"/>
              </a:rPr>
              <a:t>vAlign</a:t>
            </a:r>
            <a:r>
              <a:rPr lang="en-US" dirty="0">
                <a:latin typeface="Menlo Regular"/>
                <a:cs typeface="Menlo Regular"/>
              </a:rPr>
              <a:t>="middle"&gt;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Menlo Regular"/>
                <a:cs typeface="Menlo Regular"/>
              </a:rPr>
              <a:t>            &lt;</a:t>
            </a:r>
            <a:r>
              <a:rPr lang="en-US" dirty="0" err="1">
                <a:latin typeface="Menlo Regular"/>
                <a:cs typeface="Menlo Regular"/>
              </a:rPr>
              <a:t>ThumbnailButton</a:t>
            </a:r>
            <a:r>
              <a:rPr lang="en-US" dirty="0">
                <a:latin typeface="Menlo Regular"/>
                <a:cs typeface="Menlo Regular"/>
              </a:rPr>
              <a:t> height="60" data="{</a:t>
            </a:r>
            <a:r>
              <a:rPr lang="en-US" dirty="0" err="1">
                <a:latin typeface="Menlo Regular"/>
                <a:cs typeface="Menlo Regular"/>
              </a:rPr>
              <a:t>currentItem}“source</a:t>
            </a:r>
            <a:r>
              <a:rPr lang="en-US" dirty="0">
                <a:latin typeface="Menlo Regular"/>
                <a:cs typeface="Menlo Regular"/>
              </a:rPr>
              <a:t>=“{</a:t>
            </a:r>
            <a:r>
              <a:rPr lang="en-US" dirty="0" err="1">
                <a:latin typeface="Menlo Regular"/>
                <a:cs typeface="Menlo Regular"/>
              </a:rPr>
              <a:t>currentItem.thumbnailURL</a:t>
            </a:r>
            <a:r>
              <a:rPr lang="en-US" dirty="0">
                <a:latin typeface="Menlo Regular"/>
                <a:cs typeface="Menlo Regular"/>
              </a:rPr>
              <a:t>}”/&gt;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Menlo Regular"/>
                <a:cs typeface="Menlo Regular"/>
              </a:rPr>
              <a:t>        &lt;/</a:t>
            </a:r>
            <a:r>
              <a:rPr lang="en-US" dirty="0" err="1">
                <a:latin typeface="Menlo Regular"/>
                <a:cs typeface="Menlo Regular"/>
              </a:rPr>
              <a:t>VBox</a:t>
            </a:r>
            <a:r>
              <a:rPr lang="en-US" dirty="0">
                <a:latin typeface="Menlo Regular"/>
                <a:cs typeface="Menlo Regular"/>
              </a:rPr>
              <a:t>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Menlo Regular"/>
                <a:cs typeface="Menlo Regular"/>
              </a:rPr>
              <a:t>        &lt;Spacer width="7"/&gt;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Menlo Regular"/>
                <a:cs typeface="Menlo Regular"/>
              </a:rPr>
              <a:t>        &lt;</a:t>
            </a:r>
            <a:r>
              <a:rPr lang="en-US" dirty="0" err="1">
                <a:latin typeface="Menlo Regular"/>
                <a:cs typeface="Menlo Regular"/>
              </a:rPr>
              <a:t>VBox</a:t>
            </a:r>
            <a:r>
              <a:rPr lang="en-US" dirty="0">
                <a:latin typeface="Menlo Regular"/>
                <a:cs typeface="Menlo Regular"/>
              </a:rPr>
              <a:t>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Menlo Regular"/>
                <a:cs typeface="Menlo Regular"/>
              </a:rPr>
              <a:t>            &lt;Spacer height="3"/&gt;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&lt;</a:t>
            </a:r>
            <a:r>
              <a:rPr lang="en-US" dirty="0" err="1">
                <a:latin typeface="Menlo Regular"/>
                <a:cs typeface="Menlo Regular"/>
              </a:rPr>
              <a:t>TitleLabel</a:t>
            </a:r>
            <a:r>
              <a:rPr lang="en-US" dirty="0">
                <a:latin typeface="Menlo Regular"/>
                <a:cs typeface="Menlo Regular"/>
              </a:rPr>
              <a:t> height="18" text="{</a:t>
            </a:r>
            <a:r>
              <a:rPr lang="en-US" dirty="0" err="1">
                <a:latin typeface="Menlo Regular"/>
                <a:cs typeface="Menlo Regular"/>
              </a:rPr>
              <a:t>currentItem.displayName</a:t>
            </a:r>
            <a:r>
              <a:rPr lang="en-US" dirty="0">
                <a:latin typeface="Menlo Regular"/>
                <a:cs typeface="Menlo Regular"/>
              </a:rPr>
              <a:t>}" truncate="true"/&gt;                                         </a:t>
            </a:r>
            <a:br>
              <a:rPr lang="en-US" dirty="0">
                <a:latin typeface="Menlo Regular"/>
                <a:cs typeface="Menlo Regular"/>
              </a:rPr>
            </a:br>
            <a:r>
              <a:rPr lang="en-US" dirty="0">
                <a:latin typeface="Menlo Regular"/>
                <a:cs typeface="Menlo Regular"/>
              </a:rPr>
              <a:t>       &lt;Label height="52" multiline="true" text="{</a:t>
            </a:r>
            <a:r>
              <a:rPr lang="en-US" dirty="0" err="1">
                <a:latin typeface="Menlo Regular"/>
                <a:cs typeface="Menlo Regular"/>
              </a:rPr>
              <a:t>currentItem.shortDescription</a:t>
            </a:r>
            <a:r>
              <a:rPr lang="en-US" dirty="0">
                <a:latin typeface="Menlo Regular"/>
                <a:cs typeface="Menlo Regular"/>
              </a:rPr>
              <a:t>}" truncate="true"/&gt;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Menlo Regular"/>
                <a:cs typeface="Menlo Regular"/>
              </a:rPr>
              <a:t>        &lt;/</a:t>
            </a:r>
            <a:r>
              <a:rPr lang="en-US" dirty="0" err="1">
                <a:latin typeface="Menlo Regular"/>
                <a:cs typeface="Menlo Regular"/>
              </a:rPr>
              <a:t>VBox</a:t>
            </a:r>
            <a:endParaRPr lang="en-US" dirty="0">
              <a:latin typeface="Menlo Regular"/>
              <a:cs typeface="Menlo Regular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atin typeface="Menlo Regular"/>
                <a:cs typeface="Menlo Regular"/>
              </a:rPr>
              <a:t>        &lt;Spacer width="3"/&gt;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   </a:t>
            </a:r>
            <a:r>
              <a:rPr lang="en-US" dirty="0">
                <a:ln>
                  <a:solidFill>
                    <a:srgbClr val="D40F7F"/>
                  </a:solidFill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&lt;/</a:t>
            </a:r>
            <a:r>
              <a:rPr lang="en-US" dirty="0" err="1">
                <a:ln>
                  <a:solidFill>
                    <a:srgbClr val="D40F7F"/>
                  </a:solidFill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ListItem</a:t>
            </a:r>
            <a:r>
              <a:rPr lang="en-US" dirty="0">
                <a:ln>
                  <a:solidFill>
                    <a:srgbClr val="D40F7F"/>
                  </a:solidFill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&gt;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ln>
                  <a:solidFill>
                    <a:srgbClr val="B1CE00"/>
                  </a:solidFill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enlo Regular"/>
                <a:cs typeface="Menlo Regular"/>
              </a:rPr>
              <a:t>&lt;/List&gt;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700" dirty="0">
              <a:solidFill>
                <a:schemeClr val="hlin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948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700" dirty="0"/>
              <a:t>Exercise 2: Modifying your Simple BEML Template</a:t>
            </a:r>
          </a:p>
        </p:txBody>
      </p:sp>
    </p:spTree>
    <p:extLst>
      <p:ext uri="{BB962C8B-B14F-4D97-AF65-F5344CB8AC3E}">
        <p14:creationId xmlns:p14="http://schemas.microsoft.com/office/powerpoint/2010/main" val="255103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Player Customization with BEML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700" dirty="0"/>
              <a:t>Designed to meet the needs of those responsible:</a:t>
            </a:r>
          </a:p>
          <a:p>
            <a:pPr lvl="1" eaLnBrk="1" hangingPunct="1"/>
            <a:r>
              <a:rPr lang="en-US" sz="2700" dirty="0"/>
              <a:t>Web developers and designers responsible </a:t>
            </a:r>
          </a:p>
          <a:p>
            <a:pPr lvl="2" eaLnBrk="1" hangingPunct="1">
              <a:buFontTx/>
              <a:buChar char="•"/>
            </a:pPr>
            <a:r>
              <a:rPr lang="en-US" sz="2700" dirty="0"/>
              <a:t>Designing</a:t>
            </a:r>
          </a:p>
          <a:p>
            <a:pPr lvl="2" eaLnBrk="1" hangingPunct="1">
              <a:buFontTx/>
              <a:buChar char="•"/>
            </a:pPr>
            <a:r>
              <a:rPr lang="en-US" sz="2700" dirty="0"/>
              <a:t>Styling</a:t>
            </a:r>
          </a:p>
          <a:p>
            <a:pPr lvl="2" eaLnBrk="1" hangingPunct="1">
              <a:buFontTx/>
              <a:buChar char="•"/>
            </a:pPr>
            <a:r>
              <a:rPr lang="en-US" sz="2700" dirty="0"/>
              <a:t>Publishing</a:t>
            </a:r>
          </a:p>
          <a:p>
            <a:pPr lvl="2" eaLnBrk="1" hangingPunct="1">
              <a:buFontTx/>
              <a:buChar char="•"/>
            </a:pPr>
            <a:r>
              <a:rPr lang="en-US" sz="2700" dirty="0"/>
              <a:t>Distributing video players</a:t>
            </a:r>
          </a:p>
          <a:p>
            <a:pPr lvl="1" eaLnBrk="1" hangingPunct="1"/>
            <a:r>
              <a:rPr lang="en-US" sz="2700" dirty="0"/>
              <a:t>A basic understanding of html and/or xml is </a:t>
            </a:r>
            <a:r>
              <a:rPr lang="en-US" sz="2700" i="1" u="sng" dirty="0"/>
              <a:t>required</a:t>
            </a:r>
            <a:r>
              <a:rPr lang="en-US" sz="27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0461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BEML -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79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Layout 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All layout elements are contained within the </a:t>
            </a:r>
            <a:r>
              <a:rPr lang="en-US" sz="3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&lt;Layout&gt;</a:t>
            </a:r>
            <a:r>
              <a:rPr lang="en-US" sz="3000" dirty="0"/>
              <a:t> tag </a:t>
            </a:r>
          </a:p>
          <a:p>
            <a:pPr eaLnBrk="1" hangingPunct="1"/>
            <a:r>
              <a:rPr lang="en-US" sz="3000" dirty="0"/>
              <a:t>Container type for the Layout defined by an attribute called “</a:t>
            </a:r>
            <a:r>
              <a:rPr lang="en-US" sz="3000" dirty="0" err="1"/>
              <a:t>boxType</a:t>
            </a:r>
            <a:r>
              <a:rPr lang="en-US" sz="3000" dirty="0"/>
              <a:t>”</a:t>
            </a:r>
            <a:endParaRPr lang="en-US" sz="3000" dirty="0">
              <a:solidFill>
                <a:schemeClr val="bg2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14149" name="Text Box 4"/>
          <p:cNvSpPr txBox="1">
            <a:spLocks noChangeArrowheads="1"/>
          </p:cNvSpPr>
          <p:nvPr/>
        </p:nvSpPr>
        <p:spPr bwMode="auto">
          <a:xfrm>
            <a:off x="866378" y="3790597"/>
            <a:ext cx="14728429" cy="52345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&lt;Layout</a:t>
            </a:r>
            <a:r>
              <a:rPr lang="en-US" dirty="0">
                <a:latin typeface="Consolas"/>
                <a:cs typeface="Consolas"/>
              </a:rPr>
              <a:t> id='application' width='480' height='540' </a:t>
            </a:r>
            <a:r>
              <a:rPr lang="en-US" b="1" dirty="0" err="1">
                <a:latin typeface="Consolas"/>
                <a:cs typeface="Consolas"/>
              </a:rPr>
              <a:t>boxType</a:t>
            </a:r>
            <a:r>
              <a:rPr lang="en-US" b="1" dirty="0">
                <a:latin typeface="Consolas"/>
                <a:cs typeface="Consolas"/>
              </a:rPr>
              <a:t>='</a:t>
            </a:r>
            <a:r>
              <a:rPr lang="en-US" b="1" dirty="0" err="1">
                <a:latin typeface="Consolas"/>
                <a:cs typeface="Consolas"/>
              </a:rPr>
              <a:t>vbox</a:t>
            </a:r>
            <a:r>
              <a:rPr lang="en-US" b="1" dirty="0">
                <a:latin typeface="Consolas"/>
                <a:cs typeface="Consolas"/>
              </a:rPr>
              <a:t>'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r>
              <a:rPr lang="en-US" dirty="0">
                <a:latin typeface="Consolas"/>
                <a:cs typeface="Consolas"/>
              </a:rPr>
              <a:t>    &lt;</a:t>
            </a:r>
            <a:r>
              <a:rPr lang="en-US" dirty="0" err="1">
                <a:latin typeface="Consolas"/>
                <a:cs typeface="Consolas"/>
              </a:rPr>
              <a:t>VideoPlayer</a:t>
            </a:r>
            <a:r>
              <a:rPr lang="en-US" dirty="0">
                <a:latin typeface="Consolas"/>
                <a:cs typeface="Consolas"/>
              </a:rPr>
              <a:t> … /&gt;</a:t>
            </a:r>
          </a:p>
          <a:p>
            <a:r>
              <a:rPr lang="en-US" dirty="0">
                <a:latin typeface="Consolas"/>
                <a:cs typeface="Consolas"/>
              </a:rPr>
              <a:t>    &lt;Spacer height='5' /&gt;</a:t>
            </a:r>
          </a:p>
          <a:p>
            <a:r>
              <a:rPr lang="en-US" dirty="0">
                <a:latin typeface="Consolas"/>
                <a:cs typeface="Consolas"/>
              </a:rPr>
              <a:t>    &lt;</a:t>
            </a:r>
            <a:r>
              <a:rPr lang="en-US" dirty="0" err="1">
                <a:latin typeface="Consolas"/>
                <a:cs typeface="Consolas"/>
              </a:rPr>
              <a:t>VBox</a:t>
            </a:r>
            <a:r>
              <a:rPr lang="en-US" dirty="0">
                <a:latin typeface="Consolas"/>
                <a:cs typeface="Consolas"/>
              </a:rPr>
              <a:t> height='264'&gt;</a:t>
            </a:r>
          </a:p>
          <a:p>
            <a:r>
              <a:rPr lang="en-US" dirty="0">
                <a:latin typeface="Consolas"/>
                <a:cs typeface="Consolas"/>
              </a:rPr>
              <a:t>      &lt;</a:t>
            </a:r>
            <a:r>
              <a:rPr lang="en-US" dirty="0" err="1">
                <a:latin typeface="Consolas"/>
                <a:cs typeface="Consolas"/>
              </a:rPr>
              <a:t>TabBar</a:t>
            </a:r>
            <a:r>
              <a:rPr lang="en-US" dirty="0">
                <a:latin typeface="Consolas"/>
                <a:cs typeface="Consolas"/>
              </a:rPr>
              <a:t> … /&gt;</a:t>
            </a:r>
          </a:p>
          <a:p>
            <a:r>
              <a:rPr lang="en-US" dirty="0">
                <a:latin typeface="Consolas"/>
                <a:cs typeface="Consolas"/>
              </a:rPr>
              <a:t>      &lt;List …&gt;</a:t>
            </a:r>
          </a:p>
          <a:p>
            <a:r>
              <a:rPr lang="en-US" dirty="0">
                <a:latin typeface="Consolas"/>
                <a:cs typeface="Consolas"/>
              </a:rPr>
              <a:t>        &lt;</a:t>
            </a:r>
            <a:r>
              <a:rPr lang="en-US" dirty="0" err="1">
                <a:latin typeface="Consolas"/>
                <a:cs typeface="Consolas"/>
              </a:rPr>
              <a:t>ListItem</a:t>
            </a:r>
            <a:r>
              <a:rPr lang="en-US" dirty="0">
                <a:latin typeface="Consolas"/>
                <a:cs typeface="Consolas"/>
              </a:rPr>
              <a:t> …&gt;</a:t>
            </a:r>
          </a:p>
          <a:p>
            <a:r>
              <a:rPr lang="en-US" dirty="0">
                <a:latin typeface="Consolas"/>
                <a:cs typeface="Consolas"/>
              </a:rPr>
              <a:t>          &lt;Spacer width='8' /&gt;</a:t>
            </a:r>
          </a:p>
          <a:p>
            <a:r>
              <a:rPr lang="en-US" dirty="0">
                <a:latin typeface="Consolas"/>
                <a:cs typeface="Consolas"/>
              </a:rPr>
              <a:t>          &lt;</a:t>
            </a:r>
            <a:r>
              <a:rPr lang="en-US" dirty="0" err="1">
                <a:latin typeface="Consolas"/>
                <a:cs typeface="Consolas"/>
              </a:rPr>
              <a:t>VBox</a:t>
            </a:r>
            <a:r>
              <a:rPr lang="en-US" dirty="0">
                <a:latin typeface="Consolas"/>
                <a:cs typeface="Consolas"/>
              </a:rPr>
              <a:t> width='80' height='74' </a:t>
            </a:r>
            <a:r>
              <a:rPr lang="en-US" dirty="0" err="1">
                <a:latin typeface="Consolas"/>
                <a:cs typeface="Consolas"/>
              </a:rPr>
              <a:t>vAlign</a:t>
            </a:r>
            <a:r>
              <a:rPr lang="en-US" dirty="0">
                <a:latin typeface="Consolas"/>
                <a:cs typeface="Consolas"/>
              </a:rPr>
              <a:t>='middle'&gt;</a:t>
            </a:r>
          </a:p>
          <a:p>
            <a:r>
              <a:rPr lang="en-US" dirty="0">
                <a:latin typeface="Consolas"/>
                <a:cs typeface="Consolas"/>
              </a:rPr>
              <a:t>            &lt;</a:t>
            </a:r>
            <a:r>
              <a:rPr lang="en-US" dirty="0" err="1">
                <a:latin typeface="Consolas"/>
                <a:cs typeface="Consolas"/>
              </a:rPr>
              <a:t>ThumbnailButton</a:t>
            </a:r>
            <a:r>
              <a:rPr lang="en-US" dirty="0">
                <a:latin typeface="Consolas"/>
                <a:cs typeface="Consolas"/>
              </a:rPr>
              <a:t> … /&gt;</a:t>
            </a:r>
          </a:p>
          <a:p>
            <a:r>
              <a:rPr lang="en-US" dirty="0">
                <a:latin typeface="Consolas"/>
                <a:cs typeface="Consolas"/>
              </a:rPr>
              <a:t>          &lt;/</a:t>
            </a:r>
            <a:r>
              <a:rPr lang="en-US" dirty="0" err="1">
                <a:latin typeface="Consolas"/>
                <a:cs typeface="Consolas"/>
              </a:rPr>
              <a:t>VBox</a:t>
            </a:r>
            <a:r>
              <a:rPr lang="en-US" dirty="0"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122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Parent Layout Elements: Containers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chemeClr val="tx1"/>
                </a:solidFill>
              </a:rPr>
              <a:t>Valid Layout elements contained within the &lt;Layout&gt; tag:</a:t>
            </a:r>
          </a:p>
          <a:p>
            <a:pPr lvl="1" eaLnBrk="1" hangingPunct="1"/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Hbox</a:t>
            </a:r>
            <a:r>
              <a:rPr lang="en-US" sz="3000" dirty="0">
                <a:solidFill>
                  <a:schemeClr val="tx1"/>
                </a:solidFill>
              </a:rPr>
              <a:t> (relative positioning of components from left to right)</a:t>
            </a:r>
          </a:p>
          <a:p>
            <a:pPr lvl="1" eaLnBrk="1" hangingPunct="1"/>
            <a:r>
              <a:rPr lang="en-US" sz="3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Vbox</a:t>
            </a:r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(relative positioning of components from top to bottom)</a:t>
            </a:r>
          </a:p>
          <a:p>
            <a:pPr lvl="1" eaLnBrk="1" hangingPunct="1"/>
            <a:r>
              <a: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Canvas</a:t>
            </a:r>
            <a:r>
              <a:rPr lang="en-US" sz="3000" dirty="0">
                <a:solidFill>
                  <a:schemeClr val="tx1"/>
                </a:solidFill>
              </a:rPr>
              <a:t> (absolute positioning of components)</a:t>
            </a:r>
          </a:p>
          <a:p>
            <a:pPr eaLnBrk="1" hangingPunct="1"/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If a component’s size is not specified, it will fill the available space </a:t>
            </a:r>
            <a:r>
              <a:rPr lang="en-US" sz="3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in the parent </a:t>
            </a:r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container</a:t>
            </a:r>
          </a:p>
          <a:p>
            <a:pPr eaLnBrk="1" hangingPunct="1">
              <a:buFontTx/>
              <a:buNone/>
            </a:pPr>
            <a:endParaRPr lang="en-US" sz="30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026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Layout box attributes	</a:t>
            </a:r>
          </a:p>
        </p:txBody>
      </p:sp>
      <p:sp>
        <p:nvSpPr>
          <p:cNvPr id="141824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000" dirty="0"/>
              <a:t>All layout elements share certain core attributes:</a:t>
            </a:r>
          </a:p>
          <a:p>
            <a:pPr lvl="1" eaLnBrk="1" hangingPunct="1"/>
            <a:r>
              <a:rPr lang="en-US" sz="3000" dirty="0"/>
              <a:t>width, height</a:t>
            </a:r>
          </a:p>
          <a:p>
            <a:pPr lvl="1" eaLnBrk="1" hangingPunct="1"/>
            <a:r>
              <a:rPr lang="en-US" sz="3000" dirty="0"/>
              <a:t>gutter = spacing of child elements</a:t>
            </a:r>
          </a:p>
          <a:p>
            <a:pPr lvl="1" eaLnBrk="1" hangingPunct="1"/>
            <a:r>
              <a:rPr lang="en-US" sz="3000" dirty="0"/>
              <a:t>padding = spacing between the box and its contents</a:t>
            </a:r>
          </a:p>
          <a:p>
            <a:pPr marL="0" indent="0" eaLnBrk="1" hangingPunct="1">
              <a:buNone/>
            </a:pPr>
            <a:endParaRPr lang="en-US" sz="3000" dirty="0"/>
          </a:p>
        </p:txBody>
      </p:sp>
      <p:sp>
        <p:nvSpPr>
          <p:cNvPr id="1418245" name="Rectangle 4"/>
          <p:cNvSpPr>
            <a:spLocks noChangeArrowheads="1"/>
          </p:cNvSpPr>
          <p:nvPr/>
        </p:nvSpPr>
        <p:spPr bwMode="auto">
          <a:xfrm>
            <a:off x="4331891" y="4967815"/>
            <a:ext cx="8663782" cy="389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418246" name="Rectangle 5"/>
          <p:cNvSpPr>
            <a:spLocks noChangeArrowheads="1"/>
          </p:cNvSpPr>
          <p:nvPr/>
        </p:nvSpPr>
        <p:spPr bwMode="auto">
          <a:xfrm>
            <a:off x="4620684" y="5184420"/>
            <a:ext cx="3754305" cy="3465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418247" name="Rectangle 6"/>
          <p:cNvSpPr>
            <a:spLocks noChangeArrowheads="1"/>
          </p:cNvSpPr>
          <p:nvPr/>
        </p:nvSpPr>
        <p:spPr bwMode="auto">
          <a:xfrm>
            <a:off x="10540934" y="5184420"/>
            <a:ext cx="2165945" cy="3465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418248" name="Line 7"/>
          <p:cNvSpPr>
            <a:spLocks noChangeShapeType="1"/>
          </p:cNvSpPr>
          <p:nvPr/>
        </p:nvSpPr>
        <p:spPr bwMode="auto">
          <a:xfrm flipH="1">
            <a:off x="9385763" y="4859513"/>
            <a:ext cx="433189" cy="1516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8249" name="Text Box 8"/>
          <p:cNvSpPr txBox="1">
            <a:spLocks noChangeArrowheads="1"/>
          </p:cNvSpPr>
          <p:nvPr/>
        </p:nvSpPr>
        <p:spPr bwMode="auto">
          <a:xfrm>
            <a:off x="9385763" y="4317999"/>
            <a:ext cx="1299859" cy="6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4694" tIns="77347" rIns="154694" bIns="77347">
            <a:prstTxWarp prst="textNoShape">
              <a:avLst/>
            </a:prstTxWarp>
            <a:spAutoFit/>
          </a:bodyPr>
          <a:lstStyle/>
          <a:p>
            <a:r>
              <a:rPr lang="en-US"/>
              <a:t>gutter</a:t>
            </a:r>
          </a:p>
        </p:txBody>
      </p:sp>
      <p:sp>
        <p:nvSpPr>
          <p:cNvPr id="1418250" name="Line 9"/>
          <p:cNvSpPr>
            <a:spLocks noChangeShapeType="1"/>
          </p:cNvSpPr>
          <p:nvPr/>
        </p:nvSpPr>
        <p:spPr bwMode="auto">
          <a:xfrm flipH="1">
            <a:off x="12851276" y="6375751"/>
            <a:ext cx="7219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8251" name="Text Box 10"/>
          <p:cNvSpPr txBox="1">
            <a:spLocks noChangeArrowheads="1"/>
          </p:cNvSpPr>
          <p:nvPr/>
        </p:nvSpPr>
        <p:spPr bwMode="auto">
          <a:xfrm>
            <a:off x="13573259" y="5942539"/>
            <a:ext cx="1681662" cy="6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4694" tIns="77347" rIns="154694" bIns="77347">
            <a:prstTxWarp prst="textNoShape">
              <a:avLst/>
            </a:prstTxWarp>
            <a:spAutoFit/>
          </a:bodyPr>
          <a:lstStyle/>
          <a:p>
            <a:r>
              <a:rPr lang="en-US"/>
              <a:t>padding</a:t>
            </a:r>
          </a:p>
        </p:txBody>
      </p:sp>
      <p:sp>
        <p:nvSpPr>
          <p:cNvPr id="1418252" name="Line 12"/>
          <p:cNvSpPr>
            <a:spLocks noChangeShapeType="1"/>
          </p:cNvSpPr>
          <p:nvPr/>
        </p:nvSpPr>
        <p:spPr bwMode="auto">
          <a:xfrm>
            <a:off x="4331891" y="8975017"/>
            <a:ext cx="88081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8253" name="Line 13"/>
          <p:cNvSpPr>
            <a:spLocks noChangeShapeType="1"/>
          </p:cNvSpPr>
          <p:nvPr/>
        </p:nvSpPr>
        <p:spPr bwMode="auto">
          <a:xfrm>
            <a:off x="3754305" y="4967815"/>
            <a:ext cx="0" cy="389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8254" name="Text Box 10"/>
          <p:cNvSpPr txBox="1">
            <a:spLocks noChangeArrowheads="1"/>
          </p:cNvSpPr>
          <p:nvPr/>
        </p:nvSpPr>
        <p:spPr bwMode="auto">
          <a:xfrm>
            <a:off x="13284465" y="8670416"/>
            <a:ext cx="1223353" cy="6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4694" tIns="77347" rIns="154694" bIns="77347">
            <a:prstTxWarp prst="textNoShape">
              <a:avLst/>
            </a:prstTxWarp>
            <a:spAutoFit/>
          </a:bodyPr>
          <a:lstStyle/>
          <a:p>
            <a:r>
              <a:rPr lang="en-US"/>
              <a:t>width</a:t>
            </a:r>
          </a:p>
        </p:txBody>
      </p:sp>
      <p:sp>
        <p:nvSpPr>
          <p:cNvPr id="1418255" name="Text Box 10"/>
          <p:cNvSpPr txBox="1">
            <a:spLocks noChangeArrowheads="1"/>
          </p:cNvSpPr>
          <p:nvPr/>
        </p:nvSpPr>
        <p:spPr bwMode="auto">
          <a:xfrm>
            <a:off x="1877153" y="4859512"/>
            <a:ext cx="1360623" cy="6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4694" tIns="77347" rIns="154694" bIns="77347">
            <a:prstTxWarp prst="textNoShape">
              <a:avLst/>
            </a:prstTxWarp>
            <a:spAutoFit/>
          </a:bodyPr>
          <a:lstStyle/>
          <a:p>
            <a:r>
              <a:rPr lang="en-US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2316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err="1"/>
              <a:t>HBox</a:t>
            </a:r>
            <a:endParaRPr lang="en-US" sz="3400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indent="2687" algn="ctr">
              <a:lnSpc>
                <a:spcPct val="120000"/>
              </a:lnSpc>
              <a:buNone/>
            </a:pPr>
            <a:r>
              <a:rPr lang="en-US" sz="3000" b="1" dirty="0" err="1"/>
              <a:t>HBox</a:t>
            </a:r>
            <a:r>
              <a:rPr lang="en-US" sz="3000" dirty="0"/>
              <a:t> is a parent container that arranges components </a:t>
            </a:r>
            <a:r>
              <a:rPr lang="en-US" sz="3000" i="1" dirty="0">
                <a:solidFill>
                  <a:srgbClr val="CC3352"/>
                </a:solidFill>
              </a:rPr>
              <a:t>Horizontally</a:t>
            </a:r>
          </a:p>
          <a:p>
            <a:pPr indent="2687">
              <a:lnSpc>
                <a:spcPct val="120000"/>
              </a:lnSpc>
              <a:buNone/>
            </a:pPr>
            <a:endParaRPr lang="en-US" sz="30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697892" y="4034283"/>
            <a:ext cx="10843358" cy="4912323"/>
            <a:chOff x="1634" y="2352"/>
            <a:chExt cx="2407" cy="1195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016" y="2352"/>
              <a:ext cx="1968" cy="768"/>
              <a:chOff x="2016" y="1488"/>
              <a:chExt cx="1968" cy="768"/>
            </a:xfrm>
          </p:grpSpPr>
          <p:sp>
            <p:nvSpPr>
              <p:cNvPr id="1420295" name="Rectangle 12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1968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20296" name="Rectangle 13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336" cy="432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20297" name="Rectangl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384" cy="336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</p:grpSp>
        <p:sp>
          <p:nvSpPr>
            <p:cNvPr id="1420298" name="Text Box 15"/>
            <p:cNvSpPr txBox="1">
              <a:spLocks noChangeArrowheads="1"/>
            </p:cNvSpPr>
            <p:nvPr/>
          </p:nvSpPr>
          <p:spPr bwMode="auto">
            <a:xfrm>
              <a:off x="1634" y="3120"/>
              <a:ext cx="2407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700" dirty="0">
                  <a:latin typeface="Consolas"/>
                  <a:cs typeface="Consolas"/>
                </a:rPr>
                <a:t>&lt;</a:t>
              </a:r>
              <a:r>
                <a:rPr lang="en-US" sz="2700" dirty="0" err="1">
                  <a:latin typeface="Consolas"/>
                  <a:cs typeface="Consolas"/>
                </a:rPr>
                <a:t>HBox</a:t>
              </a:r>
              <a:r>
                <a:rPr lang="en-US" sz="2700" dirty="0">
                  <a:latin typeface="Consolas"/>
                  <a:cs typeface="Consolas"/>
                </a:rPr>
                <a:t> gutter=“5” padding=“5” </a:t>
              </a:r>
              <a:r>
                <a:rPr lang="en-US" sz="2700" dirty="0" err="1">
                  <a:latin typeface="Consolas"/>
                  <a:cs typeface="Consolas"/>
                </a:rPr>
                <a:t>hAlign</a:t>
              </a:r>
              <a:r>
                <a:rPr lang="en-US" sz="2700" dirty="0">
                  <a:latin typeface="Consolas"/>
                  <a:cs typeface="Consolas"/>
                </a:rPr>
                <a:t>=“left” </a:t>
              </a:r>
              <a:r>
                <a:rPr lang="en-US" sz="2700" dirty="0" err="1">
                  <a:latin typeface="Consolas"/>
                  <a:cs typeface="Consolas"/>
                </a:rPr>
                <a:t>vAlign</a:t>
              </a:r>
              <a:r>
                <a:rPr lang="en-US" sz="2700" dirty="0">
                  <a:latin typeface="Consolas"/>
                  <a:cs typeface="Consolas"/>
                </a:rPr>
                <a:t>=“top”&gt;</a:t>
              </a:r>
            </a:p>
            <a:p>
              <a:r>
                <a:rPr lang="en-US" sz="2700" dirty="0">
                  <a:latin typeface="Consolas"/>
                  <a:cs typeface="Consolas"/>
                </a:rPr>
                <a:t>    &lt;Image width=“20” height=“30” /&gt;</a:t>
              </a:r>
            </a:p>
            <a:p>
              <a:r>
                <a:rPr lang="en-US" sz="2700" dirty="0">
                  <a:latin typeface="Consolas"/>
                  <a:cs typeface="Consolas"/>
                </a:rPr>
                <a:t>    &lt;Image width=“25” height=“20” /&gt;</a:t>
              </a:r>
            </a:p>
            <a:p>
              <a:r>
                <a:rPr lang="en-US" sz="2700" dirty="0">
                  <a:latin typeface="Consolas"/>
                  <a:cs typeface="Consolas"/>
                </a:rPr>
                <a:t>&lt;/</a:t>
              </a:r>
              <a:r>
                <a:rPr lang="en-US" sz="2700" dirty="0" err="1">
                  <a:latin typeface="Consolas"/>
                  <a:cs typeface="Consolas"/>
                </a:rPr>
                <a:t>HBox</a:t>
              </a:r>
              <a:r>
                <a:rPr lang="en-US" sz="2700" dirty="0">
                  <a:latin typeface="Consolas"/>
                  <a:cs typeface="Consolas"/>
                </a:rPr>
                <a:t>&gt;</a:t>
              </a:r>
            </a:p>
          </p:txBody>
        </p:sp>
      </p:grpSp>
      <p:sp>
        <p:nvSpPr>
          <p:cNvPr id="1420299" name="Text Box 11"/>
          <p:cNvSpPr txBox="1">
            <a:spLocks noChangeArrowheads="1"/>
          </p:cNvSpPr>
          <p:nvPr/>
        </p:nvSpPr>
        <p:spPr bwMode="auto">
          <a:xfrm>
            <a:off x="4331892" y="3465690"/>
            <a:ext cx="1980534" cy="6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54694" tIns="77347" rIns="154694" bIns="77347">
            <a:prstTxWarp prst="textNoShape">
              <a:avLst/>
            </a:prstTxWarp>
            <a:spAutoFit/>
          </a:bodyPr>
          <a:lstStyle/>
          <a:p>
            <a:r>
              <a:rPr lang="en-US"/>
              <a:t>2 children</a:t>
            </a:r>
          </a:p>
        </p:txBody>
      </p:sp>
    </p:spTree>
    <p:extLst>
      <p:ext uri="{BB962C8B-B14F-4D97-AF65-F5344CB8AC3E}">
        <p14:creationId xmlns:p14="http://schemas.microsoft.com/office/powerpoint/2010/main" val="1541759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TW" sz="3400" dirty="0" err="1">
                <a:ea typeface="新細明體" charset="-120"/>
                <a:cs typeface="新細明體" charset="-120"/>
              </a:rPr>
              <a:t>VBox</a:t>
            </a:r>
            <a:endParaRPr lang="en-US" altLang="zh-TW" sz="3400" dirty="0">
              <a:ea typeface="新細明體" charset="-120"/>
              <a:cs typeface="新細明體" charset="-12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sz="3000" b="1" dirty="0" err="1"/>
              <a:t>VBox</a:t>
            </a:r>
            <a:r>
              <a:rPr lang="en-US" sz="3000" dirty="0"/>
              <a:t> arranges components </a:t>
            </a:r>
            <a:r>
              <a:rPr lang="en-US" sz="3000" i="1" dirty="0">
                <a:solidFill>
                  <a:srgbClr val="CC3352"/>
                </a:solidFill>
              </a:rPr>
              <a:t>Vertically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000" dirty="0"/>
              <a:t>                      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000" dirty="0"/>
              <a:t>			2 children</a:t>
            </a:r>
          </a:p>
          <a:p>
            <a:pPr eaLnBrk="1" hangingPunct="1">
              <a:lnSpc>
                <a:spcPct val="120000"/>
              </a:lnSpc>
            </a:pPr>
            <a:endParaRPr lang="en-US" sz="3000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3000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77155" y="3939516"/>
            <a:ext cx="11798387" cy="4138070"/>
            <a:chOff x="528" y="768"/>
            <a:chExt cx="3922" cy="1834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392" y="768"/>
              <a:ext cx="1968" cy="1008"/>
              <a:chOff x="2208" y="816"/>
              <a:chExt cx="1968" cy="1008"/>
            </a:xfrm>
          </p:grpSpPr>
          <p:sp>
            <p:nvSpPr>
              <p:cNvPr id="1424391" name="Rectangle 24"/>
              <p:cNvSpPr>
                <a:spLocks noChangeArrowheads="1"/>
              </p:cNvSpPr>
              <p:nvPr/>
            </p:nvSpPr>
            <p:spPr bwMode="auto">
              <a:xfrm>
                <a:off x="2208" y="816"/>
                <a:ext cx="1968" cy="10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24392" name="Rectangle 25"/>
              <p:cNvSpPr>
                <a:spLocks noChangeArrowheads="1"/>
              </p:cNvSpPr>
              <p:nvPr/>
            </p:nvSpPr>
            <p:spPr bwMode="auto">
              <a:xfrm>
                <a:off x="3024" y="1104"/>
                <a:ext cx="336" cy="336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24393" name="Rectangle 26"/>
              <p:cNvSpPr>
                <a:spLocks noChangeArrowheads="1"/>
              </p:cNvSpPr>
              <p:nvPr/>
            </p:nvSpPr>
            <p:spPr bwMode="auto">
              <a:xfrm>
                <a:off x="2688" y="1488"/>
                <a:ext cx="1008" cy="288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</p:grpSp>
        <p:sp>
          <p:nvSpPr>
            <p:cNvPr id="1424394" name="Text Box 27"/>
            <p:cNvSpPr txBox="1">
              <a:spLocks noChangeArrowheads="1"/>
            </p:cNvSpPr>
            <p:nvPr/>
          </p:nvSpPr>
          <p:spPr bwMode="auto">
            <a:xfrm>
              <a:off x="528" y="1824"/>
              <a:ext cx="3922" cy="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700" dirty="0">
                  <a:latin typeface="Consolas"/>
                  <a:cs typeface="Consolas"/>
                </a:rPr>
                <a:t>&lt;</a:t>
              </a:r>
              <a:r>
                <a:rPr lang="en-US" sz="2700" dirty="0" err="1">
                  <a:latin typeface="Consolas"/>
                  <a:cs typeface="Consolas"/>
                </a:rPr>
                <a:t>VBox</a:t>
              </a:r>
              <a:r>
                <a:rPr lang="en-US" sz="2700" dirty="0">
                  <a:latin typeface="Consolas"/>
                  <a:cs typeface="Consolas"/>
                </a:rPr>
                <a:t> gutter=“5” padding=“5” </a:t>
              </a:r>
              <a:r>
                <a:rPr lang="en-US" sz="2700" dirty="0" err="1">
                  <a:latin typeface="Consolas"/>
                  <a:cs typeface="Consolas"/>
                </a:rPr>
                <a:t>hAlign</a:t>
              </a:r>
              <a:r>
                <a:rPr lang="en-US" sz="2700" dirty="0">
                  <a:latin typeface="Consolas"/>
                  <a:cs typeface="Consolas"/>
                </a:rPr>
                <a:t>=“center” </a:t>
              </a:r>
              <a:r>
                <a:rPr lang="en-US" sz="2700" dirty="0" err="1">
                  <a:latin typeface="Consolas"/>
                  <a:cs typeface="Consolas"/>
                </a:rPr>
                <a:t>vAlign</a:t>
              </a:r>
              <a:r>
                <a:rPr lang="en-US" sz="2700" dirty="0">
                  <a:latin typeface="Consolas"/>
                  <a:cs typeface="Consolas"/>
                </a:rPr>
                <a:t>=“bottom”&gt;</a:t>
              </a:r>
            </a:p>
            <a:p>
              <a:r>
                <a:rPr lang="en-US" sz="2700" dirty="0">
                  <a:latin typeface="Consolas"/>
                  <a:cs typeface="Consolas"/>
                </a:rPr>
                <a:t>    &lt;Image width=“20” height=“30” /&gt;</a:t>
              </a:r>
            </a:p>
            <a:p>
              <a:r>
                <a:rPr lang="en-US" sz="2700" dirty="0">
                  <a:latin typeface="Consolas"/>
                  <a:cs typeface="Consolas"/>
                </a:rPr>
                <a:t>    &lt;Image width=“80” height=“20” /&gt;</a:t>
              </a:r>
            </a:p>
            <a:p>
              <a:r>
                <a:rPr lang="en-US" sz="2700" dirty="0">
                  <a:latin typeface="Consolas"/>
                  <a:cs typeface="Consolas"/>
                </a:rPr>
                <a:t>&lt;/</a:t>
              </a:r>
              <a:r>
                <a:rPr lang="en-US" sz="2700" dirty="0" err="1">
                  <a:latin typeface="Consolas"/>
                  <a:cs typeface="Consolas"/>
                </a:rPr>
                <a:t>VBox</a:t>
              </a:r>
              <a:r>
                <a:rPr lang="en-US" sz="2700" dirty="0">
                  <a:latin typeface="Consolas"/>
                  <a:cs typeface="Consolas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161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sz="47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Exercise 3: Changing Layout to </a:t>
            </a:r>
            <a:r>
              <a:rPr lang="en-US" sz="4700" dirty="0" err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HBox</a:t>
            </a:r>
            <a:endParaRPr lang="en-US" sz="47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163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/>
              <a:t>Canvas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359" y="1662899"/>
            <a:ext cx="13933549" cy="700132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sz="3000" dirty="0"/>
              <a:t>Canvas requires you to specify coordinates</a:t>
            </a:r>
          </a:p>
          <a:p>
            <a:pPr eaLnBrk="1" hangingPunct="1">
              <a:lnSpc>
                <a:spcPct val="120000"/>
              </a:lnSpc>
            </a:pPr>
            <a:endParaRPr lang="en-US" dirty="0"/>
          </a:p>
          <a:p>
            <a:pPr eaLnBrk="1" hangingPunct="1">
              <a:lnSpc>
                <a:spcPct val="120000"/>
              </a:lnSpc>
            </a:pPr>
            <a:endParaRPr lang="en-US" dirty="0"/>
          </a:p>
          <a:p>
            <a:pPr eaLnBrk="1" hangingPunct="1">
              <a:lnSpc>
                <a:spcPct val="120000"/>
              </a:lnSpc>
            </a:pPr>
            <a:endParaRPr lang="en-US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75461" y="2856486"/>
            <a:ext cx="9703069" cy="5109375"/>
            <a:chOff x="1968" y="624"/>
            <a:chExt cx="2423" cy="119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6" y="624"/>
              <a:ext cx="2060" cy="768"/>
              <a:chOff x="2016" y="624"/>
              <a:chExt cx="2060" cy="768"/>
            </a:xfrm>
          </p:grpSpPr>
          <p:sp>
            <p:nvSpPr>
              <p:cNvPr id="1434631" name="Rectangle 6"/>
              <p:cNvSpPr>
                <a:spLocks noChangeArrowheads="1"/>
              </p:cNvSpPr>
              <p:nvPr/>
            </p:nvSpPr>
            <p:spPr bwMode="auto">
              <a:xfrm>
                <a:off x="2016" y="624"/>
                <a:ext cx="2060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34632" name="Rectangle 7"/>
              <p:cNvSpPr>
                <a:spLocks noChangeArrowheads="1"/>
              </p:cNvSpPr>
              <p:nvPr/>
            </p:nvSpPr>
            <p:spPr bwMode="auto">
              <a:xfrm>
                <a:off x="2184" y="748"/>
                <a:ext cx="336" cy="432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  <p:sp>
            <p:nvSpPr>
              <p:cNvPr id="1434633" name="Rectangle 8"/>
              <p:cNvSpPr>
                <a:spLocks noChangeArrowheads="1"/>
              </p:cNvSpPr>
              <p:nvPr/>
            </p:nvSpPr>
            <p:spPr bwMode="auto">
              <a:xfrm>
                <a:off x="2880" y="912"/>
                <a:ext cx="1008" cy="336"/>
              </a:xfrm>
              <a:prstGeom prst="rect">
                <a:avLst/>
              </a:prstGeom>
              <a:solidFill>
                <a:srgbClr val="CC33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/>
              </a:p>
            </p:txBody>
          </p:sp>
        </p:grpSp>
        <p:sp>
          <p:nvSpPr>
            <p:cNvPr id="1434634" name="Text Box 9"/>
            <p:cNvSpPr txBox="1">
              <a:spLocks noChangeArrowheads="1"/>
            </p:cNvSpPr>
            <p:nvPr/>
          </p:nvSpPr>
          <p:spPr bwMode="auto">
            <a:xfrm>
              <a:off x="1968" y="1410"/>
              <a:ext cx="242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700" dirty="0">
                  <a:latin typeface="Consolas"/>
                  <a:cs typeface="Consolas"/>
                </a:rPr>
                <a:t>&lt;Canvas padding=“5”&gt;</a:t>
              </a:r>
            </a:p>
            <a:p>
              <a:r>
                <a:rPr lang="en-US" sz="2700" dirty="0">
                  <a:latin typeface="Consolas"/>
                  <a:cs typeface="Consolas"/>
                </a:rPr>
                <a:t>    &lt;Image width=“20” height=“30” </a:t>
              </a:r>
              <a:r>
                <a:rPr lang="en-US" sz="2700" dirty="0" err="1">
                  <a:latin typeface="Consolas"/>
                  <a:cs typeface="Consolas"/>
                </a:rPr>
                <a:t>x</a:t>
              </a:r>
              <a:r>
                <a:rPr lang="en-US" sz="2700" dirty="0">
                  <a:latin typeface="Consolas"/>
                  <a:cs typeface="Consolas"/>
                </a:rPr>
                <a:t>=“5” </a:t>
              </a:r>
              <a:r>
                <a:rPr lang="en-US" sz="2700" dirty="0" err="1">
                  <a:latin typeface="Consolas"/>
                  <a:cs typeface="Consolas"/>
                </a:rPr>
                <a:t>y</a:t>
              </a:r>
              <a:r>
                <a:rPr lang="en-US" sz="2700" dirty="0">
                  <a:latin typeface="Consolas"/>
                  <a:cs typeface="Consolas"/>
                </a:rPr>
                <a:t>=“5” /&gt;</a:t>
              </a:r>
            </a:p>
            <a:p>
              <a:r>
                <a:rPr lang="en-US" sz="2700" dirty="0">
                  <a:latin typeface="Consolas"/>
                  <a:cs typeface="Consolas"/>
                </a:rPr>
                <a:t>    &lt;Image width=“80” height=“20” </a:t>
              </a:r>
              <a:r>
                <a:rPr lang="en-US" sz="2700" dirty="0" err="1">
                  <a:latin typeface="Consolas"/>
                  <a:cs typeface="Consolas"/>
                </a:rPr>
                <a:t>x</a:t>
              </a:r>
              <a:r>
                <a:rPr lang="en-US" sz="2700" dirty="0">
                  <a:latin typeface="Consolas"/>
                  <a:cs typeface="Consolas"/>
                </a:rPr>
                <a:t>=“40” </a:t>
              </a:r>
              <a:r>
                <a:rPr lang="en-US" sz="2700" dirty="0" err="1">
                  <a:latin typeface="Consolas"/>
                  <a:cs typeface="Consolas"/>
                </a:rPr>
                <a:t>y</a:t>
              </a:r>
              <a:r>
                <a:rPr lang="en-US" sz="2700" dirty="0">
                  <a:latin typeface="Consolas"/>
                  <a:cs typeface="Consolas"/>
                </a:rPr>
                <a:t>=“15” /&gt;</a:t>
              </a:r>
            </a:p>
            <a:p>
              <a:r>
                <a:rPr lang="en-US" sz="2700" dirty="0">
                  <a:latin typeface="Consolas"/>
                  <a:cs typeface="Consolas"/>
                </a:rPr>
                <a:t>&lt;/Canvas&gt;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666753" y="3118951"/>
            <a:ext cx="7581917" cy="2771474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707" tIns="77354" rIns="154707" bIns="77354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7263467" y="5814086"/>
            <a:ext cx="487820" cy="6405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2010" y="2856486"/>
            <a:ext cx="1544742" cy="26246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64002" y="2594021"/>
            <a:ext cx="847250" cy="617884"/>
          </a:xfrm>
          <a:prstGeom prst="rect">
            <a:avLst/>
          </a:prstGeom>
          <a:noFill/>
        </p:spPr>
        <p:txBody>
          <a:bodyPr wrap="none" lIns="154707" tIns="77354" rIns="154707" bIns="77354" rtlCol="0">
            <a:spAutoFit/>
          </a:bodyPr>
          <a:lstStyle/>
          <a:p>
            <a:r>
              <a:rPr lang="en-US" dirty="0" smtClean="0"/>
              <a:t>0,0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19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42320" y="4224831"/>
            <a:ext cx="13164127" cy="1231162"/>
          </a:xfrm>
        </p:spPr>
        <p:txBody>
          <a:bodyPr/>
          <a:lstStyle/>
          <a:p>
            <a:r>
              <a:rPr lang="en-US" sz="47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Exercise 4: Changing Layout to Canvas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10879822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4: Changing Layout to Canvas 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143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37925" indent="-837925">
              <a:buFontTx/>
              <a:buAutoNum type="arabicPeriod"/>
            </a:pPr>
            <a:r>
              <a:rPr lang="en-US" sz="3000" dirty="0"/>
              <a:t>Duplicate your original “</a:t>
            </a:r>
            <a:r>
              <a:rPr lang="en-US" sz="3000" i="1" dirty="0" err="1"/>
              <a:t>SimpleBEMLtemplate</a:t>
            </a:r>
            <a:r>
              <a:rPr lang="en-US" sz="3000" dirty="0"/>
              <a:t>” example and change the container from a </a:t>
            </a:r>
            <a:r>
              <a:rPr lang="en-US" sz="3000" dirty="0" err="1"/>
              <a:t>VBox/HBox</a:t>
            </a:r>
            <a:r>
              <a:rPr lang="en-US" sz="3000" dirty="0"/>
              <a:t> to a Canvas layout container.</a:t>
            </a:r>
          </a:p>
          <a:p>
            <a:pPr marL="837925" indent="-837925">
              <a:buFontTx/>
              <a:buAutoNum type="arabicPeriod"/>
            </a:pPr>
            <a:r>
              <a:rPr lang="en-US" sz="3000" dirty="0"/>
              <a:t>In the layout element, double the values of the width and height to make it bigger. </a:t>
            </a:r>
          </a:p>
          <a:p>
            <a:pPr marL="837925" indent="-837925">
              <a:buFontTx/>
              <a:buAutoNum type="arabicPeriod"/>
            </a:pPr>
            <a:r>
              <a:rPr lang="en-US" sz="3000" dirty="0"/>
              <a:t>Set the </a:t>
            </a:r>
            <a:r>
              <a:rPr lang="en-US" sz="3000" dirty="0" err="1"/>
              <a:t>x</a:t>
            </a:r>
            <a:r>
              <a:rPr lang="en-US" sz="3000" dirty="0"/>
              <a:t> and </a:t>
            </a:r>
            <a:r>
              <a:rPr lang="en-US" sz="3000" dirty="0" err="1"/>
              <a:t>y</a:t>
            </a:r>
            <a:r>
              <a:rPr lang="en-US" sz="3000" dirty="0"/>
              <a:t> of each component to see how it affects the layout.</a:t>
            </a:r>
          </a:p>
          <a:p>
            <a:pPr marL="837925" indent="-837925">
              <a:buFontTx/>
              <a:buAutoNum type="arabicPeriod"/>
            </a:pPr>
            <a:r>
              <a:rPr lang="en-US" sz="3000" dirty="0"/>
              <a:t>Name this file “</a:t>
            </a:r>
            <a:r>
              <a:rPr lang="en-US" sz="3000" i="1" dirty="0" err="1"/>
              <a:t>SimpleBEMLtemplateCanvas</a:t>
            </a:r>
            <a:r>
              <a:rPr lang="en-US" sz="3000" dirty="0"/>
              <a:t>” </a:t>
            </a:r>
          </a:p>
          <a:p>
            <a:pPr marL="837925" indent="-837925">
              <a:buFontTx/>
              <a:buAutoNum type="arabicPeriod"/>
            </a:pP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4765083" y="8231011"/>
            <a:ext cx="8345145" cy="617870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/>
              <a:t>Solution: SimpleBEMLTemplateCanvasEx4.xml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9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Introduction</a:t>
            </a:r>
          </a:p>
          <a:p>
            <a:r>
              <a:rPr lang="en-US" sz="3000" dirty="0"/>
              <a:t>Introduction to BEML</a:t>
            </a:r>
          </a:p>
          <a:p>
            <a:r>
              <a:rPr lang="en-US" sz="3000" dirty="0"/>
              <a:t>Using BEML Components</a:t>
            </a:r>
          </a:p>
          <a:p>
            <a:r>
              <a:rPr lang="en-US" sz="3000" dirty="0"/>
              <a:t>Using Layout Containers</a:t>
            </a:r>
          </a:p>
          <a:p>
            <a:r>
              <a:rPr lang="en-US" sz="3000" dirty="0"/>
              <a:t>Data-Binding</a:t>
            </a:r>
          </a:p>
          <a:p>
            <a:r>
              <a:rPr lang="en-US" sz="3000" dirty="0"/>
              <a:t>Styling</a:t>
            </a:r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3714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 to Components…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77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TitleLabel Component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 Label component that can render a “selected” state</a:t>
            </a:r>
          </a:p>
          <a:p>
            <a:pPr lvl="1"/>
            <a:r>
              <a:rPr lang="en-US" sz="3000" dirty="0"/>
              <a:t>Useful for lists where you need to distinguish the selected state</a:t>
            </a:r>
          </a:p>
          <a:p>
            <a:pPr lvl="1"/>
            <a:r>
              <a:rPr lang="en-US" sz="3000" dirty="0"/>
              <a:t>Used to indicate which video on the list is currently loaded in the player</a:t>
            </a:r>
          </a:p>
          <a:p>
            <a:endParaRPr lang="en-US" sz="3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862" y="3660399"/>
            <a:ext cx="6398565" cy="522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9362073" y="3957686"/>
            <a:ext cx="2804206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96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TileList Component Example 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30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/>
            <a:r>
              <a:rPr lang="en-US" sz="3000" dirty="0" err="1">
                <a:solidFill>
                  <a:srgbClr val="3B3B3B"/>
                </a:solidFill>
              </a:rPr>
              <a:t>TileList</a:t>
            </a:r>
            <a:endParaRPr lang="en-US" sz="3000" dirty="0">
              <a:solidFill>
                <a:srgbClr val="3B3B3B"/>
              </a:solidFill>
            </a:endParaRPr>
          </a:p>
          <a:p>
            <a:pPr lvl="1" eaLnBrk="1" hangingPunct="1"/>
            <a:r>
              <a:rPr lang="en-US" sz="3000" dirty="0">
                <a:solidFill>
                  <a:srgbClr val="3B3B3B"/>
                </a:solidFill>
              </a:rPr>
              <a:t>A grid list with user-defined list items</a:t>
            </a:r>
          </a:p>
          <a:p>
            <a:pPr lvl="1" eaLnBrk="1" hangingPunct="1"/>
            <a:r>
              <a:rPr lang="en-US" sz="3000" dirty="0"/>
              <a:t>Useful for creating a horizontal list</a:t>
            </a:r>
          </a:p>
          <a:p>
            <a:pPr lvl="1" eaLnBrk="1" hangingPunct="1"/>
            <a:r>
              <a:rPr lang="en-US" sz="3000" dirty="0"/>
              <a:t>Contains </a:t>
            </a:r>
            <a:r>
              <a:rPr lang="en-US" sz="3000" dirty="0" err="1"/>
              <a:t>ListItems</a:t>
            </a:r>
            <a:endParaRPr lang="en-US" sz="3000" dirty="0"/>
          </a:p>
          <a:p>
            <a:pPr lvl="1" eaLnBrk="1" hangingPunct="1"/>
            <a:r>
              <a:rPr lang="en-US" sz="3000" dirty="0"/>
              <a:t>Has a minimum size of 100x50</a:t>
            </a:r>
            <a:endParaRPr lang="en-US" sz="3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0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0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0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000" b="1" dirty="0">
              <a:effectLst>
                <a:outerShdw blurRad="38100" dist="38100" dir="2700000" algn="tl">
                  <a:srgbClr val="DDDDDD"/>
                </a:outerShdw>
              </a:effectLst>
              <a:latin typeface="Consolas"/>
              <a:cs typeface="Consola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&lt;</a:t>
            </a:r>
            <a:r>
              <a:rPr lang="en-US" sz="3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TileList</a:t>
            </a:r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 id=“</a:t>
            </a:r>
            <a:r>
              <a:rPr lang="en-US" sz="3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videoList</a:t>
            </a:r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" </a:t>
            </a:r>
            <a:r>
              <a:rPr lang="en-US" sz="3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rowHeight</a:t>
            </a:r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="60" </a:t>
            </a:r>
            <a:r>
              <a:rPr lang="en-US" sz="3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columnWidth</a:t>
            </a:r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="200“  </a:t>
            </a:r>
            <a:r>
              <a:rPr lang="en-US" sz="3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automaticAdvance</a:t>
            </a:r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="true"&gt; </a:t>
            </a:r>
            <a:b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</a:br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&lt;</a:t>
            </a:r>
            <a:r>
              <a:rPr lang="en-US" sz="3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ListItem</a:t>
            </a:r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boxType</a:t>
            </a:r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="</a:t>
            </a:r>
            <a:r>
              <a:rPr lang="en-US" sz="3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hbox</a:t>
            </a:r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nsolas"/>
                <a:cs typeface="Consolas"/>
              </a:rPr>
              <a:t>" padding="5" gutter="10"&gt;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777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 Video Player with Horizontal List</a:t>
            </a:r>
            <a:br>
              <a:rPr lang="en-US" sz="3400" dirty="0">
                <a:solidFill>
                  <a:schemeClr val="tx1"/>
                </a:solidFill>
              </a:rPr>
            </a:br>
            <a:endParaRPr lang="en-US" sz="3400" dirty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55837" y="1749425"/>
            <a:ext cx="11262246" cy="6775771"/>
            <a:chOff x="2880" y="576"/>
            <a:chExt cx="2832" cy="1801"/>
          </a:xfrm>
        </p:grpSpPr>
        <p:pic>
          <p:nvPicPr>
            <p:cNvPr id="1452037" name="Picture 26" descr="horizontal_play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84" y="576"/>
              <a:ext cx="1579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452038" name="Text Box 6"/>
            <p:cNvSpPr txBox="1">
              <a:spLocks noChangeArrowheads="1"/>
            </p:cNvSpPr>
            <p:nvPr/>
          </p:nvSpPr>
          <p:spPr bwMode="auto">
            <a:xfrm>
              <a:off x="2880" y="2217"/>
              <a:ext cx="283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9956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3" name="Rectangle 10"/>
          <p:cNvSpPr>
            <a:spLocks noChangeArrowheads="1"/>
          </p:cNvSpPr>
          <p:nvPr/>
        </p:nvSpPr>
        <p:spPr bwMode="auto">
          <a:xfrm>
            <a:off x="866378" y="216606"/>
            <a:ext cx="15739203" cy="78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endParaRPr lang="en-US" sz="3700" dirty="0">
              <a:solidFill>
                <a:schemeClr val="bg1"/>
              </a:solidFill>
            </a:endParaRPr>
          </a:p>
        </p:txBody>
      </p:sp>
      <p:pic>
        <p:nvPicPr>
          <p:cNvPr id="1454084" name="Picture 11" descr="07-ThumbnailButton-borderle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777" y="3898902"/>
            <a:ext cx="3375265" cy="253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085" name="Rectangle 5"/>
          <p:cNvSpPr>
            <a:spLocks noChangeArrowheads="1"/>
          </p:cNvSpPr>
          <p:nvPr/>
        </p:nvSpPr>
        <p:spPr bwMode="auto">
          <a:xfrm>
            <a:off x="1010775" y="1624543"/>
            <a:ext cx="15306014" cy="107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/>
              <a:t> Displays an image; when the viewer moves the cursor </a:t>
            </a:r>
            <a:br>
              <a:rPr lang="en-US"/>
            </a:br>
            <a:r>
              <a:rPr lang="en-US"/>
              <a:t>over the image, the button displays a play icon</a:t>
            </a:r>
          </a:p>
        </p:txBody>
      </p:sp>
      <p:pic>
        <p:nvPicPr>
          <p:cNvPr id="145408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1028" y="3140782"/>
            <a:ext cx="6398565" cy="522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087" name="Line 7"/>
          <p:cNvSpPr>
            <a:spLocks noChangeShapeType="1"/>
          </p:cNvSpPr>
          <p:nvPr/>
        </p:nvSpPr>
        <p:spPr bwMode="auto">
          <a:xfrm flipV="1">
            <a:off x="4043098" y="3573992"/>
            <a:ext cx="2887927" cy="1083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088" name="Line 8"/>
          <p:cNvSpPr>
            <a:spLocks noChangeShapeType="1"/>
          </p:cNvSpPr>
          <p:nvPr/>
        </p:nvSpPr>
        <p:spPr bwMode="auto">
          <a:xfrm flipV="1">
            <a:off x="4043098" y="4873625"/>
            <a:ext cx="2743531" cy="108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089" name="Line 9"/>
          <p:cNvSpPr>
            <a:spLocks noChangeShapeType="1"/>
          </p:cNvSpPr>
          <p:nvPr/>
        </p:nvSpPr>
        <p:spPr bwMode="auto">
          <a:xfrm>
            <a:off x="4043098" y="5306836"/>
            <a:ext cx="2599134" cy="8664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090" name="Line 10"/>
          <p:cNvSpPr>
            <a:spLocks noChangeShapeType="1"/>
          </p:cNvSpPr>
          <p:nvPr/>
        </p:nvSpPr>
        <p:spPr bwMode="auto">
          <a:xfrm>
            <a:off x="4043098" y="5523442"/>
            <a:ext cx="2743531" cy="194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Button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0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3" name="Rectangle 10"/>
          <p:cNvSpPr>
            <a:spLocks noChangeArrowheads="1"/>
          </p:cNvSpPr>
          <p:nvPr/>
        </p:nvSpPr>
        <p:spPr bwMode="auto">
          <a:xfrm>
            <a:off x="866378" y="216606"/>
            <a:ext cx="15739203" cy="78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endParaRPr lang="en-US" sz="3700" dirty="0">
              <a:solidFill>
                <a:schemeClr val="bg1"/>
              </a:solidFill>
            </a:endParaRPr>
          </a:p>
        </p:txBody>
      </p:sp>
      <p:pic>
        <p:nvPicPr>
          <p:cNvPr id="1505284" name="Picture 11" descr="06-Button-borderle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381" y="1299636"/>
            <a:ext cx="3375265" cy="253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285" name="Text Box 5"/>
          <p:cNvSpPr txBox="1">
            <a:spLocks noChangeArrowheads="1"/>
          </p:cNvSpPr>
          <p:nvPr/>
        </p:nvSpPr>
        <p:spPr bwMode="auto">
          <a:xfrm>
            <a:off x="4620683" y="1888533"/>
            <a:ext cx="11984898" cy="749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/>
              <a:t>A clickable graphic with a label that can broadcast events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/>
              <a:t>Enables loading custom components that can be positioned and sized within a player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/>
              <a:t>The loaded SWF is passed a handle to the runtime API so that it may listen for events and interact with the rest of the player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/>
          </a:p>
          <a:p>
            <a:pPr>
              <a:spcBef>
                <a:spcPct val="50000"/>
              </a:spcBef>
              <a:buFontTx/>
              <a:buChar char="-"/>
            </a:pPr>
            <a:endParaRPr lang="en-US" dirty="0"/>
          </a:p>
        </p:txBody>
      </p:sp>
      <p:pic>
        <p:nvPicPr>
          <p:cNvPr id="1505286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0774" y="4900701"/>
            <a:ext cx="3140621" cy="213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3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Banners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74279" y="1911090"/>
            <a:ext cx="10944545" cy="6202364"/>
          </a:xfrm>
        </p:spPr>
        <p:txBody>
          <a:bodyPr/>
          <a:lstStyle/>
          <a:p>
            <a:r>
              <a:rPr lang="en-US" dirty="0" smtClean="0"/>
              <a:t>The Banner plugs into the advertising capabilities in a player. When a banner is included, a new format is allowed and appended to all ad server calls, informing the ad server that a banner can be displayed</a:t>
            </a:r>
          </a:p>
          <a:p>
            <a:r>
              <a:rPr lang="en-US" dirty="0" smtClean="0"/>
              <a:t>The size of the banner dictates the ad format supported, so a 468x60 banner element by default supports a 468x60 banner ad format</a:t>
            </a:r>
          </a:p>
          <a:p>
            <a:r>
              <a:rPr lang="en-US" dirty="0" smtClean="0"/>
              <a:t>Additional ad formats can be specified as well, so that you can use a large banner area to support several smaller sizes of banner</a:t>
            </a:r>
          </a:p>
          <a:p>
            <a:r>
              <a:rPr lang="en-US" dirty="0" smtClean="0"/>
              <a:t>How those banners are scaled and aligned within the larger area is controlled by the Banner's attributes</a:t>
            </a:r>
          </a:p>
          <a:p>
            <a:endParaRPr lang="en-US" dirty="0" smtClean="0"/>
          </a:p>
          <a:p>
            <a:r>
              <a:rPr lang="en-US" dirty="0" smtClean="0"/>
              <a:t>Plugs into the advertising capabilities in a player – it be made to temporarily appear over other components (such as the List during a pre-roll ad)</a:t>
            </a:r>
          </a:p>
          <a:p>
            <a:r>
              <a:rPr lang="en-US" dirty="0" smtClean="0"/>
              <a:t>The size of the banner dictates the ad formats supported, so a 468x60 banner element by default supports a 468x60 banner ad format and a 468x60 synched banner unit</a:t>
            </a:r>
          </a:p>
          <a:p>
            <a:endParaRPr lang="en-US" dirty="0" smtClean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774" y="5180611"/>
            <a:ext cx="3501612" cy="232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381" y="1911090"/>
            <a:ext cx="3591859" cy="232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72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design</a:t>
            </a:r>
            <a:endParaRPr lang="en-US" dirty="0"/>
          </a:p>
        </p:txBody>
      </p:sp>
      <p:pic>
        <p:nvPicPr>
          <p:cNvPr id="15175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3005" y="1949450"/>
            <a:ext cx="12512064" cy="590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7573" name="Text Box 5"/>
          <p:cNvSpPr txBox="1">
            <a:spLocks noChangeArrowheads="1"/>
          </p:cNvSpPr>
          <p:nvPr/>
        </p:nvSpPr>
        <p:spPr bwMode="auto">
          <a:xfrm>
            <a:off x="-3609909" y="8339315"/>
            <a:ext cx="312409" cy="6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4694" tIns="77347" rIns="154694" bIns="77347">
            <a:prstTxWarp prst="textNoShape">
              <a:avLst/>
            </a:prstTxWarp>
            <a:spAutoFit/>
          </a:bodyPr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014193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7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Exercise 5: </a:t>
            </a:r>
            <a:r>
              <a:rPr lang="en-US" sz="4700" dirty="0">
                <a:solidFill>
                  <a:schemeClr val="tx1"/>
                </a:solidFill>
              </a:rPr>
              <a:t>Create A complex Layout</a:t>
            </a:r>
          </a:p>
        </p:txBody>
      </p:sp>
      <p:pic>
        <p:nvPicPr>
          <p:cNvPr id="2" name="Picture 1" descr="Ex5Complex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27" y="1483665"/>
            <a:ext cx="8584402" cy="69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0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1" name="Rectangle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Data </a:t>
            </a:r>
            <a:r>
              <a:rPr lang="en-US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4062548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9" name="Line 2"/>
          <p:cNvSpPr>
            <a:spLocks noChangeShapeType="1"/>
          </p:cNvSpPr>
          <p:nvPr/>
        </p:nvSpPr>
        <p:spPr bwMode="auto">
          <a:xfrm flipV="1">
            <a:off x="4331891" y="3573992"/>
            <a:ext cx="0" cy="3249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260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Spectrum of Visual Customization</a:t>
            </a:r>
          </a:p>
        </p:txBody>
      </p:sp>
      <p:sp>
        <p:nvSpPr>
          <p:cNvPr id="1248261" name="Line 4"/>
          <p:cNvSpPr>
            <a:spLocks noChangeShapeType="1"/>
          </p:cNvSpPr>
          <p:nvPr/>
        </p:nvSpPr>
        <p:spPr bwMode="auto">
          <a:xfrm>
            <a:off x="16027996" y="3790597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262" name="AutoShape 5"/>
          <p:cNvSpPr>
            <a:spLocks noChangeArrowheads="1"/>
          </p:cNvSpPr>
          <p:nvPr/>
        </p:nvSpPr>
        <p:spPr bwMode="auto">
          <a:xfrm>
            <a:off x="2021549" y="4332111"/>
            <a:ext cx="4620683" cy="1732844"/>
          </a:xfrm>
          <a:prstGeom prst="homePlate">
            <a:avLst>
              <a:gd name="adj" fmla="val 27139"/>
            </a:avLst>
          </a:prstGeom>
          <a:solidFill>
            <a:srgbClr val="76B2BA"/>
          </a:solidFill>
          <a:ln w="38100" cmpd="dbl">
            <a:solidFill>
              <a:srgbClr val="72AFB6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r>
              <a:rPr lang="en-US" b="1"/>
              <a:t> </a:t>
            </a:r>
          </a:p>
        </p:txBody>
      </p:sp>
      <p:sp>
        <p:nvSpPr>
          <p:cNvPr id="1248263" name="Rectangle 6"/>
          <p:cNvSpPr>
            <a:spLocks noChangeArrowheads="1"/>
          </p:cNvSpPr>
          <p:nvPr/>
        </p:nvSpPr>
        <p:spPr bwMode="auto">
          <a:xfrm>
            <a:off x="2021549" y="3032478"/>
            <a:ext cx="4620683" cy="541514"/>
          </a:xfrm>
          <a:prstGeom prst="rect">
            <a:avLst/>
          </a:prstGeom>
          <a:solidFill>
            <a:srgbClr val="76B2BA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Publishing Module</a:t>
            </a:r>
          </a:p>
        </p:txBody>
      </p:sp>
      <p:sp>
        <p:nvSpPr>
          <p:cNvPr id="1248264" name="Text Box 7"/>
          <p:cNvSpPr txBox="1">
            <a:spLocks noChangeArrowheads="1"/>
          </p:cNvSpPr>
          <p:nvPr/>
        </p:nvSpPr>
        <p:spPr bwMode="auto">
          <a:xfrm>
            <a:off x="2165947" y="4609638"/>
            <a:ext cx="3754305" cy="140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Out-of-the-Box Templates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Styling</a:t>
            </a:r>
          </a:p>
        </p:txBody>
      </p:sp>
      <p:sp>
        <p:nvSpPr>
          <p:cNvPr id="1248265" name="Line 8"/>
          <p:cNvSpPr>
            <a:spLocks noChangeShapeType="1"/>
          </p:cNvSpPr>
          <p:nvPr/>
        </p:nvSpPr>
        <p:spPr bwMode="auto">
          <a:xfrm>
            <a:off x="16027996" y="7581194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266" name="Rectangle 9"/>
          <p:cNvSpPr>
            <a:spLocks noChangeArrowheads="1"/>
          </p:cNvSpPr>
          <p:nvPr/>
        </p:nvSpPr>
        <p:spPr bwMode="auto">
          <a:xfrm>
            <a:off x="2021549" y="6823075"/>
            <a:ext cx="4620683" cy="541514"/>
          </a:xfrm>
          <a:prstGeom prst="rect">
            <a:avLst/>
          </a:prstGeom>
          <a:solidFill>
            <a:srgbClr val="76B2BA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Basic Design</a:t>
            </a:r>
          </a:p>
        </p:txBody>
      </p:sp>
      <p:sp>
        <p:nvSpPr>
          <p:cNvPr id="1248267" name="Text Box 10"/>
          <p:cNvSpPr txBox="1">
            <a:spLocks noChangeArrowheads="1"/>
          </p:cNvSpPr>
          <p:nvPr/>
        </p:nvSpPr>
        <p:spPr bwMode="auto">
          <a:xfrm>
            <a:off x="1389815" y="7472893"/>
            <a:ext cx="2743531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Skills</a:t>
            </a:r>
          </a:p>
        </p:txBody>
      </p:sp>
      <p:sp>
        <p:nvSpPr>
          <p:cNvPr id="1248268" name="Line 11"/>
          <p:cNvSpPr>
            <a:spLocks noChangeShapeType="1"/>
          </p:cNvSpPr>
          <p:nvPr/>
        </p:nvSpPr>
        <p:spPr bwMode="auto">
          <a:xfrm>
            <a:off x="1732756" y="8036969"/>
            <a:ext cx="141508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269" name="Text Box 12"/>
          <p:cNvSpPr txBox="1">
            <a:spLocks noChangeArrowheads="1"/>
          </p:cNvSpPr>
          <p:nvPr/>
        </p:nvSpPr>
        <p:spPr bwMode="auto">
          <a:xfrm>
            <a:off x="1389815" y="2019396"/>
            <a:ext cx="2743531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Methods</a:t>
            </a:r>
          </a:p>
        </p:txBody>
      </p:sp>
      <p:sp>
        <p:nvSpPr>
          <p:cNvPr id="1248270" name="Line 13"/>
          <p:cNvSpPr>
            <a:spLocks noChangeShapeType="1"/>
          </p:cNvSpPr>
          <p:nvPr/>
        </p:nvSpPr>
        <p:spPr bwMode="auto">
          <a:xfrm>
            <a:off x="1732756" y="2599267"/>
            <a:ext cx="141508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271" name="Text Box 14"/>
          <p:cNvSpPr txBox="1">
            <a:spLocks noChangeArrowheads="1"/>
          </p:cNvSpPr>
          <p:nvPr/>
        </p:nvSpPr>
        <p:spPr bwMode="auto">
          <a:xfrm>
            <a:off x="433192" y="3853775"/>
            <a:ext cx="4386039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Design Capabilities</a:t>
            </a:r>
          </a:p>
        </p:txBody>
      </p:sp>
    </p:spTree>
    <p:extLst>
      <p:ext uri="{BB962C8B-B14F-4D97-AF65-F5344CB8AC3E}">
        <p14:creationId xmlns:p14="http://schemas.microsoft.com/office/powerpoint/2010/main" val="2951166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Footer Placeholder 3"/>
          <p:cNvSpPr txBox="1">
            <a:spLocks noGrp="1"/>
          </p:cNvSpPr>
          <p:nvPr/>
        </p:nvSpPr>
        <p:spPr bwMode="auto">
          <a:xfrm>
            <a:off x="911503" y="9214761"/>
            <a:ext cx="8519385" cy="54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  <p:sp>
        <p:nvSpPr>
          <p:cNvPr id="82022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Displaying Content</a:t>
            </a:r>
          </a:p>
        </p:txBody>
      </p:sp>
      <p:pic>
        <p:nvPicPr>
          <p:cNvPr id="6" name="Picture 4" descr="ThumbnailGri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047" y="1407938"/>
            <a:ext cx="13924789" cy="762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 bwMode="auto">
          <a:xfrm>
            <a:off x="395960" y="6498167"/>
            <a:ext cx="1336796" cy="708916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" name="Right Arrow 6"/>
          <p:cNvSpPr/>
          <p:nvPr/>
        </p:nvSpPr>
        <p:spPr bwMode="auto">
          <a:xfrm rot="10800000">
            <a:off x="8193366" y="6823077"/>
            <a:ext cx="1336796" cy="708916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" name="Right Arrow 7"/>
          <p:cNvSpPr/>
          <p:nvPr/>
        </p:nvSpPr>
        <p:spPr bwMode="auto">
          <a:xfrm rot="10800000">
            <a:off x="15557578" y="2274360"/>
            <a:ext cx="1336796" cy="708916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" name="Right Arrow 8"/>
          <p:cNvSpPr/>
          <p:nvPr/>
        </p:nvSpPr>
        <p:spPr bwMode="auto">
          <a:xfrm rot="10800000">
            <a:off x="14979993" y="2924177"/>
            <a:ext cx="1336796" cy="708916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 rot="10800000">
            <a:off x="14113614" y="1516239"/>
            <a:ext cx="1336796" cy="708916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" name="TextBox 10"/>
          <p:cNvSpPr txBox="1"/>
          <p:nvPr/>
        </p:nvSpPr>
        <p:spPr>
          <a:xfrm>
            <a:off x="6316211" y="3898902"/>
            <a:ext cx="5487062" cy="20490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54694" tIns="77347" rIns="154694" bIns="77347" rtlCol="0">
            <a:spAutoFit/>
          </a:bodyPr>
          <a:lstStyle/>
          <a:p>
            <a:pPr algn="ctr"/>
            <a:r>
              <a:rPr lang="en-US" sz="4100" dirty="0"/>
              <a:t>Data we can obtain dynamically through data binding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95960" y="7364589"/>
            <a:ext cx="1336796" cy="708916"/>
          </a:xfrm>
          <a:prstGeom prst="rightArrow">
            <a:avLst/>
          </a:prstGeom>
          <a:gradFill flip="none" rotWithShape="1">
            <a:gsLst>
              <a:gs pos="0">
                <a:srgbClr val="CC3352"/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  <p:extLst>
      <p:ext uri="{BB962C8B-B14F-4D97-AF65-F5344CB8AC3E}">
        <p14:creationId xmlns:p14="http://schemas.microsoft.com/office/powerpoint/2010/main" val="340381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Binding in Templates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4100" i="1" dirty="0"/>
              <a:t>data</a:t>
            </a:r>
            <a:r>
              <a:rPr lang="en-US" sz="4100" dirty="0"/>
              <a:t> – value of a property - can be bound to a component specific attribute</a:t>
            </a:r>
          </a:p>
          <a:p>
            <a:pPr eaLnBrk="1" hangingPunct="1">
              <a:buFontTx/>
              <a:buNone/>
            </a:pPr>
            <a:endParaRPr lang="en-US" sz="4100" dirty="0"/>
          </a:p>
          <a:p>
            <a:r>
              <a:rPr lang="en-US" sz="4100" dirty="0"/>
              <a:t>To set the value of an attribute, you use the ID and properties of another object that has video or playlist data bound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8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Footer Placeholder 3"/>
          <p:cNvSpPr txBox="1">
            <a:spLocks noGrp="1"/>
          </p:cNvSpPr>
          <p:nvPr/>
        </p:nvSpPr>
        <p:spPr bwMode="auto">
          <a:xfrm>
            <a:off x="908494" y="9214761"/>
            <a:ext cx="8519385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  <p:sp>
        <p:nvSpPr>
          <p:cNvPr id="26419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fld id="{713C89CB-9AE3-6743-A446-3594F83C317B}" type="slidenum">
              <a:rPr lang="en-US" sz="1500" b="1">
                <a:solidFill>
                  <a:srgbClr val="7B7B7B"/>
                </a:solidFill>
              </a:rPr>
              <a:pPr/>
              <a:t>52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105165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BEML: Data Binding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The </a:t>
            </a:r>
            <a:r>
              <a:rPr lang="en-US" i="1" dirty="0"/>
              <a:t>simple</a:t>
            </a:r>
            <a:r>
              <a:rPr lang="en-US" dirty="0"/>
              <a:t> binding syntax looks like this: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CC33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	</a:t>
            </a:r>
            <a:r>
              <a:rPr lang="en-US" dirty="0" smtClean="0">
                <a:solidFill>
                  <a:srgbClr val="CC33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			&lt;</a:t>
            </a:r>
            <a:r>
              <a:rPr lang="en-US" dirty="0">
                <a:solidFill>
                  <a:srgbClr val="CC33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Element attribute="{</a:t>
            </a:r>
            <a:r>
              <a:rPr lang="en-US" dirty="0" err="1">
                <a:solidFill>
                  <a:srgbClr val="CC33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component.object.property</a:t>
            </a:r>
            <a:r>
              <a:rPr lang="en-US" dirty="0">
                <a:solidFill>
                  <a:srgbClr val="CC3366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}" /&gt;</a:t>
            </a:r>
          </a:p>
        </p:txBody>
      </p:sp>
      <p:sp>
        <p:nvSpPr>
          <p:cNvPr id="1051654" name="Line 6"/>
          <p:cNvSpPr>
            <a:spLocks noChangeShapeType="1"/>
          </p:cNvSpPr>
          <p:nvPr/>
        </p:nvSpPr>
        <p:spPr bwMode="auto">
          <a:xfrm flipH="1" flipV="1">
            <a:off x="6977341" y="5274887"/>
            <a:ext cx="964459" cy="143988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655" name="Text Box 7"/>
          <p:cNvSpPr txBox="1">
            <a:spLocks noChangeArrowheads="1"/>
          </p:cNvSpPr>
          <p:nvPr/>
        </p:nvSpPr>
        <p:spPr bwMode="auto">
          <a:xfrm>
            <a:off x="6796925" y="6714774"/>
            <a:ext cx="8468473" cy="6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dirty="0"/>
              <a:t>{ the braces indicate data binding }</a:t>
            </a:r>
          </a:p>
        </p:txBody>
      </p:sp>
      <p:sp>
        <p:nvSpPr>
          <p:cNvPr id="1051656" name="Line 8"/>
          <p:cNvSpPr>
            <a:spLocks noChangeShapeType="1"/>
          </p:cNvSpPr>
          <p:nvPr/>
        </p:nvSpPr>
        <p:spPr bwMode="auto">
          <a:xfrm flipV="1">
            <a:off x="11984898" y="5274888"/>
            <a:ext cx="1162983" cy="143988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702" y="4657019"/>
            <a:ext cx="10676951" cy="617870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>
                <a:latin typeface="Consolas"/>
              </a:rPr>
              <a:t>&lt;Label text="{</a:t>
            </a:r>
            <a:r>
              <a:rPr lang="en-US" dirty="0" err="1" smtClean="0">
                <a:latin typeface="Consolas"/>
              </a:rPr>
              <a:t>videoPlayer.video.displayName</a:t>
            </a:r>
            <a:r>
              <a:rPr lang="en-US" dirty="0" smtClean="0">
                <a:latin typeface="Consolas"/>
              </a:rPr>
              <a:t>}" /&gt;</a:t>
            </a:r>
            <a:endParaRPr lang="en-US" dirty="0">
              <a:latin typeface="Consola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03002" y="3940929"/>
            <a:ext cx="1438798" cy="895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41801" y="3940929"/>
            <a:ext cx="2731208" cy="895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427880" y="3940929"/>
            <a:ext cx="2846289" cy="895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175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Find Properties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DTO(Data</a:t>
            </a:r>
            <a:r>
              <a:rPr lang="en-US" dirty="0"/>
              <a:t> Transfer Object)</a:t>
            </a:r>
          </a:p>
          <a:p>
            <a:pPr lvl="1"/>
            <a:r>
              <a:rPr lang="en-US" dirty="0"/>
              <a:t>Player API DTO</a:t>
            </a:r>
          </a:p>
          <a:p>
            <a:pPr lvl="2">
              <a:buFontTx/>
              <a:buChar char="•"/>
            </a:pPr>
            <a:r>
              <a:rPr lang="en-US" dirty="0"/>
              <a:t>Video DTO</a:t>
            </a:r>
          </a:p>
          <a:p>
            <a:pPr lvl="2">
              <a:buFontTx/>
              <a:buChar char="•"/>
            </a:pPr>
            <a:r>
              <a:rPr lang="en-US" dirty="0"/>
              <a:t>Playlist </a:t>
            </a:r>
            <a:r>
              <a:rPr lang="en-US" dirty="0" smtClean="0"/>
              <a:t>DTO</a:t>
            </a:r>
          </a:p>
          <a:p>
            <a:pPr lvl="2">
              <a:buFontTx/>
              <a:buChar char="•"/>
            </a:pPr>
            <a:r>
              <a:rPr lang="en-US" dirty="0" smtClean="0"/>
              <a:t>These objects contain Properties and Metadata set </a:t>
            </a:r>
            <a:r>
              <a:rPr lang="en-US" dirty="0"/>
              <a:t>by end users in the Media Module</a:t>
            </a:r>
            <a:endParaRPr lang="en-US" dirty="0" smtClean="0"/>
          </a:p>
          <a:p>
            <a:pPr lvl="2">
              <a:buFontTx/>
              <a:buChar char="•"/>
            </a:pPr>
            <a:r>
              <a:rPr lang="en-US" dirty="0" smtClean="0"/>
              <a:t>Find details of the </a:t>
            </a:r>
            <a:r>
              <a:rPr lang="en-US" dirty="0" err="1" smtClean="0"/>
              <a:t>DTOs</a:t>
            </a:r>
            <a:r>
              <a:rPr lang="en-US" dirty="0" smtClean="0"/>
              <a:t> in the Player API reference: </a:t>
            </a:r>
            <a:r>
              <a:rPr lang="en-US" dirty="0" smtClean="0">
                <a:hlinkClick r:id="rId3"/>
              </a:rPr>
              <a:t>http://docs.brightcove.com/en/player/</a:t>
            </a:r>
            <a:endParaRPr lang="en-US" dirty="0" smtClean="0"/>
          </a:p>
          <a:p>
            <a:pPr lvl="1">
              <a:buFontTx/>
              <a:buNone/>
            </a:pPr>
            <a:endParaRPr lang="en-US" b="1" i="1" dirty="0"/>
          </a:p>
          <a:p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532" y="7256286"/>
            <a:ext cx="10318034" cy="1541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/>
              <a:t>Developers who will be creating applications with the APIs:</a:t>
            </a:r>
          </a:p>
          <a:p>
            <a:pPr marL="0" lvl="2"/>
            <a:r>
              <a:rPr lang="en-US" b="1" i="1" dirty="0" smtClean="0"/>
              <a:t>Use Player API version of the Video DTO!</a:t>
            </a:r>
          </a:p>
          <a:p>
            <a:r>
              <a:rPr lang="en-US" dirty="0" smtClean="0"/>
              <a:t>(not the Media API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4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Footer Placeholder 3"/>
          <p:cNvSpPr txBox="1">
            <a:spLocks noGrp="1"/>
          </p:cNvSpPr>
          <p:nvPr/>
        </p:nvSpPr>
        <p:spPr bwMode="auto">
          <a:xfrm>
            <a:off x="908494" y="9214761"/>
            <a:ext cx="8519385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  <p:sp>
        <p:nvSpPr>
          <p:cNvPr id="26624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fld id="{07165984-9D61-1640-A915-0CF94F8FB8FA}" type="slidenum">
              <a:rPr lang="en-US" sz="1500" b="1">
                <a:solidFill>
                  <a:srgbClr val="7B7B7B"/>
                </a:solidFill>
              </a:rPr>
              <a:pPr/>
              <a:t>54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Some Useful </a:t>
            </a:r>
            <a:r>
              <a:rPr lang="en-US" dirty="0"/>
              <a:t>Video DTO Properties</a:t>
            </a:r>
          </a:p>
        </p:txBody>
      </p:sp>
      <p:graphicFrame>
        <p:nvGraphicFramePr>
          <p:cNvPr id="1142893" name="Group 109"/>
          <p:cNvGraphicFramePr>
            <a:graphicFrameLocks noGrp="1"/>
          </p:cNvGraphicFramePr>
          <p:nvPr/>
        </p:nvGraphicFramePr>
        <p:xfrm>
          <a:off x="721982" y="1630904"/>
          <a:ext cx="16027996" cy="7076079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8013998"/>
                <a:gridCol w="8013998"/>
              </a:tblGrid>
              <a:tr h="6064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Video DTO Properties</a:t>
                      </a:r>
                      <a:endParaRPr kumimoji="0" lang="en-US" sz="3100" b="1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3100" b="1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830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displayName</a:t>
                      </a:r>
                      <a:endParaRPr kumimoji="0" 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video displayed in Player</a:t>
                      </a:r>
                      <a:endParaRPr kumimoji="0" 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36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linkText</a:t>
                      </a:r>
                      <a:endParaRPr kumimoji="0" 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Publisher-defined link text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22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linkURL</a:t>
                      </a:r>
                      <a:endParaRPr kumimoji="0" 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Publisher-defined URL that points to an information or containing page for this Video.</a:t>
                      </a:r>
                      <a:endParaRPr kumimoji="0" 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1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thumbnailURL</a:t>
                      </a:r>
                      <a:endParaRPr kumimoji="0" lang="en-US" sz="31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URL of a thumbnail image</a:t>
                      </a:r>
                      <a:endParaRPr kumimoji="0" 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5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shortDescription</a:t>
                      </a:r>
                      <a:endParaRPr kumimoji="0" lang="en-US" sz="3100" b="0" i="0" u="none" strike="noStrike" cap="none" normalizeH="0" baseline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Brief description of Video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4910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binding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Brightcove, Inc. All rights reserved. </a:t>
            </a:r>
            <a:endParaRPr lang="en-US" dirty="0"/>
          </a:p>
        </p:txBody>
      </p:sp>
      <p:pic>
        <p:nvPicPr>
          <p:cNvPr id="5" name="Picture 4" descr="ThumbnailGri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153" y="5198535"/>
            <a:ext cx="4473466" cy="23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32324" y="7797800"/>
            <a:ext cx="1402890" cy="617870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>
          <a:xfrm>
            <a:off x="866378" y="1624542"/>
            <a:ext cx="15594807" cy="7147982"/>
          </a:xfrm>
          <a:prstGeom prst="frame">
            <a:avLst>
              <a:gd name="adj1" fmla="val 118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ame 8"/>
          <p:cNvSpPr/>
          <p:nvPr/>
        </p:nvSpPr>
        <p:spPr>
          <a:xfrm>
            <a:off x="9530159" y="2056234"/>
            <a:ext cx="4827906" cy="3250603"/>
          </a:xfrm>
          <a:prstGeom prst="frame">
            <a:avLst>
              <a:gd name="adj1" fmla="val 256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0107746" y="2166055"/>
            <a:ext cx="3223463" cy="617870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/>
              <a:t>Browser Memory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037320" y="2818152"/>
            <a:ext cx="2091974" cy="151395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2129294" y="3573993"/>
            <a:ext cx="2021549" cy="151623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0446833" y="3088577"/>
            <a:ext cx="1302251" cy="1079534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pPr algn="ctr"/>
            <a:r>
              <a:rPr lang="en-US" dirty="0" smtClean="0"/>
              <a:t>Video</a:t>
            </a:r>
          </a:p>
          <a:p>
            <a:r>
              <a:rPr lang="en-US" dirty="0" smtClean="0"/>
              <a:t>DTO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95132" y="3898902"/>
            <a:ext cx="1531005" cy="1079534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pPr algn="ctr"/>
            <a:r>
              <a:rPr lang="en-US" dirty="0" smtClean="0"/>
              <a:t>Playlist</a:t>
            </a:r>
          </a:p>
          <a:p>
            <a:r>
              <a:rPr lang="en-US" dirty="0" smtClean="0"/>
              <a:t>DTO</a:t>
            </a:r>
            <a:endParaRPr lang="en-US" dirty="0"/>
          </a:p>
        </p:txBody>
      </p:sp>
      <p:cxnSp>
        <p:nvCxnSpPr>
          <p:cNvPr id="15" name="Straight Connector 14"/>
          <p:cNvCxnSpPr>
            <a:endCxn id="12" idx="2"/>
          </p:cNvCxnSpPr>
          <p:nvPr/>
        </p:nvCxnSpPr>
        <p:spPr>
          <a:xfrm flipV="1">
            <a:off x="6353440" y="4332111"/>
            <a:ext cx="5775854" cy="1624542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 rot="5400000">
            <a:off x="7642040" y="2821798"/>
            <a:ext cx="1413044" cy="3990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1891" y="3669602"/>
            <a:ext cx="5198269" cy="1541199"/>
          </a:xfrm>
          <a:prstGeom prst="rect">
            <a:avLst/>
          </a:prstGeom>
          <a:noFill/>
        </p:spPr>
        <p:txBody>
          <a:bodyPr wrap="square" lIns="154694" tIns="77347" rIns="154694" bIns="77347" rtlCol="0">
            <a:spAutoFit/>
          </a:bodyPr>
          <a:lstStyle/>
          <a:p>
            <a:r>
              <a:rPr lang="en-US" dirty="0" smtClean="0"/>
              <a:t>Functionality to assign data via data binding built into player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241367" y="6806355"/>
            <a:ext cx="6353440" cy="153295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9241367" y="6823075"/>
            <a:ext cx="6209043" cy="1541199"/>
          </a:xfrm>
          <a:prstGeom prst="rect">
            <a:avLst/>
          </a:prstGeom>
          <a:noFill/>
        </p:spPr>
        <p:txBody>
          <a:bodyPr wrap="square" lIns="154694" tIns="77347" rIns="154694" bIns="77347" rtlCol="0">
            <a:spAutoFit/>
          </a:bodyPr>
          <a:lstStyle/>
          <a:p>
            <a:r>
              <a:rPr lang="en-US" dirty="0" smtClean="0"/>
              <a:t>Custom JavaScript application can retrieve the DTO data via the Brightcove Player API</a:t>
            </a:r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>
            <a:off x="11665203" y="5457320"/>
            <a:ext cx="752887" cy="116967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TextBox 24"/>
          <p:cNvSpPr txBox="1"/>
          <p:nvPr/>
        </p:nvSpPr>
        <p:spPr>
          <a:xfrm>
            <a:off x="2009996" y="2057753"/>
            <a:ext cx="6742205" cy="617870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err="1" smtClean="0"/>
              <a:t>DTOs</a:t>
            </a:r>
            <a:r>
              <a:rPr lang="en-US" dirty="0" smtClean="0"/>
              <a:t> are downloaded with the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8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1213443" name="Rectangle 3"/>
          <p:cNvSpPr>
            <a:spLocks noGrp="1" noChangeArrowheads="1"/>
          </p:cNvSpPr>
          <p:nvPr>
            <p:ph idx="1"/>
          </p:nvPr>
        </p:nvSpPr>
        <p:spPr>
          <a:xfrm>
            <a:off x="905486" y="1516239"/>
            <a:ext cx="15266906" cy="7581194"/>
          </a:xfrm>
        </p:spPr>
        <p:txBody>
          <a:bodyPr>
            <a:normAutofit/>
          </a:bodyPr>
          <a:lstStyle/>
          <a:p>
            <a:r>
              <a:rPr lang="en-US" sz="4700" dirty="0"/>
              <a:t>The majority of the component IDs are variable and optional</a:t>
            </a:r>
          </a:p>
          <a:p>
            <a:pPr lvl="1"/>
            <a:r>
              <a:rPr lang="en-US" sz="3400" dirty="0"/>
              <a:t>&lt;Image id=“</a:t>
            </a:r>
            <a:r>
              <a:rPr lang="en-US" sz="3400" dirty="0" err="1"/>
              <a:t>catImage</a:t>
            </a:r>
            <a:r>
              <a:rPr lang="en-US" sz="3400" dirty="0"/>
              <a:t>” source=</a:t>
            </a:r>
            <a:r>
              <a:rPr lang="en-US" sz="3400" dirty="0">
                <a:hlinkClick r:id="rId3"/>
              </a:rPr>
              <a:t>http://url.com/cat.jpg</a:t>
            </a:r>
            <a:r>
              <a:rPr lang="en-US" sz="3400" dirty="0"/>
              <a:t>”/&gt;</a:t>
            </a:r>
            <a:r>
              <a:rPr lang="en-US" dirty="0" smtClean="0"/>
              <a:t> </a:t>
            </a:r>
          </a:p>
          <a:p>
            <a:r>
              <a:rPr lang="en-US" sz="4700" dirty="0"/>
              <a:t>The following components have </a:t>
            </a:r>
            <a:r>
              <a:rPr lang="en-US" sz="4700" i="1" dirty="0"/>
              <a:t>required</a:t>
            </a:r>
            <a:r>
              <a:rPr lang="en-US" sz="4700" dirty="0"/>
              <a:t> ID values that enable them to have data bound to them automatically</a:t>
            </a:r>
          </a:p>
          <a:p>
            <a:pPr marL="1042449" indent="-837925">
              <a:buFont typeface="Wingdings" charset="2"/>
              <a:buChar char="u"/>
            </a:pPr>
            <a:r>
              <a:rPr lang="en-US" b="1" dirty="0" err="1" smtClean="0"/>
              <a:t>VideoPlayer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err="1" smtClean="0"/>
              <a:t>VideoDisplay</a:t>
            </a:r>
            <a:r>
              <a:rPr lang="en-US" b="1" dirty="0" smtClean="0"/>
              <a:t>, </a:t>
            </a:r>
            <a:r>
              <a:rPr lang="en-US" b="1" dirty="0" err="1" smtClean="0"/>
              <a:t>ChromelessVideoPlayer</a:t>
            </a:r>
            <a:r>
              <a:rPr lang="en-US" b="1" dirty="0" smtClean="0"/>
              <a:t> </a:t>
            </a:r>
            <a:r>
              <a:rPr lang="en-US" dirty="0" smtClean="0"/>
              <a:t>components</a:t>
            </a:r>
            <a:r>
              <a:rPr lang="en-US" b="1" dirty="0" smtClean="0"/>
              <a:t>: </a:t>
            </a:r>
            <a:r>
              <a:rPr lang="en-US" dirty="0" smtClean="0"/>
              <a:t> id=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videoPlayer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</a:p>
          <a:p>
            <a:pPr marL="1042449" indent="-837925">
              <a:buFont typeface="Wingdings" charset="2"/>
              <a:buChar char="u"/>
            </a:pPr>
            <a:r>
              <a:rPr lang="en-US" b="1" dirty="0" smtClean="0"/>
              <a:t>List</a:t>
            </a:r>
            <a:r>
              <a:rPr lang="en-US" dirty="0" smtClean="0"/>
              <a:t> and </a:t>
            </a:r>
            <a:r>
              <a:rPr lang="en-US" b="1" dirty="0" err="1" smtClean="0"/>
              <a:t>TileList</a:t>
            </a:r>
            <a:r>
              <a:rPr lang="en-US" b="1" dirty="0" smtClean="0"/>
              <a:t> </a:t>
            </a:r>
            <a:r>
              <a:rPr lang="en-US" dirty="0" smtClean="0"/>
              <a:t>components: id=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videoList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</a:p>
          <a:p>
            <a:pPr marL="1042449" indent="-837925">
              <a:buFont typeface="Wingdings" charset="2"/>
              <a:buChar char="u"/>
            </a:pPr>
            <a:r>
              <a:rPr lang="en-US" b="1" dirty="0" err="1" smtClean="0"/>
              <a:t>TabBar</a:t>
            </a:r>
            <a:r>
              <a:rPr lang="en-US" b="1" dirty="0" smtClean="0"/>
              <a:t> </a:t>
            </a:r>
            <a:r>
              <a:rPr lang="en-US" dirty="0" smtClean="0"/>
              <a:t>component: id=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playlistTabs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</a:p>
          <a:p>
            <a:pPr marL="1042449" indent="-837925">
              <a:buFont typeface="Wingdings" charset="2"/>
              <a:buChar char="u"/>
            </a:pPr>
            <a:r>
              <a:rPr lang="en-US" b="1" dirty="0" err="1" smtClean="0"/>
              <a:t>ComboBox</a:t>
            </a:r>
            <a:r>
              <a:rPr lang="en-US" b="1" dirty="0" smtClean="0"/>
              <a:t> </a:t>
            </a:r>
            <a:r>
              <a:rPr lang="en-US" dirty="0" smtClean="0"/>
              <a:t>component: id=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videoCombo</a:t>
            </a:r>
            <a:r>
              <a:rPr lang="en-US" dirty="0" smtClean="0">
                <a:solidFill>
                  <a:srgbClr val="FF0000"/>
                </a:solidFill>
              </a:rPr>
              <a:t>” or “</a:t>
            </a:r>
            <a:r>
              <a:rPr lang="en-US" dirty="0" err="1" smtClean="0">
                <a:solidFill>
                  <a:srgbClr val="FF0000"/>
                </a:solidFill>
              </a:rPr>
              <a:t>playlistCombo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smtClean="0"/>
              <a:t>depending on how used</a:t>
            </a:r>
            <a:br>
              <a:rPr lang="en-US" dirty="0" smtClean="0"/>
            </a:br>
            <a:endParaRPr lang="en-US" dirty="0" smtClean="0"/>
          </a:p>
          <a:p>
            <a:pPr marL="1528138" lvl="1" indent="-837925">
              <a:buNone/>
            </a:pPr>
            <a:r>
              <a:rPr lang="en-US" i="1" dirty="0" smtClean="0"/>
              <a:t>For more, see </a:t>
            </a:r>
            <a:r>
              <a:rPr lang="en-US" i="1" dirty="0" smtClean="0">
                <a:hlinkClick r:id="rId4"/>
              </a:rPr>
              <a:t>http://support.brightcove.com/en/docs/data-binding-player-templates</a:t>
            </a:r>
            <a:endParaRPr lang="en-US" i="1" dirty="0" smtClean="0"/>
          </a:p>
          <a:p>
            <a:endParaRPr lang="en-US" sz="4700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8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Footer Placeholder 3"/>
          <p:cNvSpPr txBox="1">
            <a:spLocks noGrp="1"/>
          </p:cNvSpPr>
          <p:nvPr/>
        </p:nvSpPr>
        <p:spPr bwMode="auto">
          <a:xfrm>
            <a:off x="908494" y="9214761"/>
            <a:ext cx="8519385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  <p:sp>
        <p:nvSpPr>
          <p:cNvPr id="26624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fld id="{AECFC22D-2778-8F4A-BD4F-B20C23D6BC9F}" type="slidenum">
              <a:rPr lang="en-US" sz="1500" b="1">
                <a:solidFill>
                  <a:srgbClr val="7B7B7B"/>
                </a:solidFill>
              </a:rPr>
              <a:pPr/>
              <a:t>57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1130500" name="Rectangle 4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binding </a:t>
            </a:r>
            <a:r>
              <a:rPr lang="en-US" dirty="0"/>
              <a:t>Elements – Components - Objects</a:t>
            </a:r>
          </a:p>
        </p:txBody>
      </p:sp>
      <p:graphicFrame>
        <p:nvGraphicFramePr>
          <p:cNvPr id="1130553" name="Group 57"/>
          <p:cNvGraphicFramePr>
            <a:graphicFrameLocks noGrp="1"/>
          </p:cNvGraphicFramePr>
          <p:nvPr/>
        </p:nvGraphicFramePr>
        <p:xfrm>
          <a:off x="866378" y="1624543"/>
          <a:ext cx="15306014" cy="6122717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5631458"/>
                <a:gridCol w="3898702"/>
                <a:gridCol w="5775854"/>
              </a:tblGrid>
              <a:tr h="758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Component</a:t>
                      </a:r>
                      <a:endParaRPr kumimoji="0" lang="en-US" sz="3100" b="1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 </a:t>
                      </a:r>
                      <a:endParaRPr kumimoji="0" lang="en-US" sz="3100" b="1" i="0" u="none" strike="noStrike" cap="none" normalizeH="0" baseline="0" dirty="0">
                        <a:ln>
                          <a:noFill/>
                        </a:ln>
                        <a:solidFill>
                          <a:srgbClr val="CC3352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3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862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TabBar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List and </a:t>
                      </a: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TileList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selectedItem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(Playlist DTO or Video DTO)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52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currently selected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 (a playlist for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TabBar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 a video in a playlist for List or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TileList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0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VideoPlayer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VideoDisplay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en-US" sz="2800" kern="1200" dirty="0" err="1" smtClean="0"/>
                        <a:t>ChromelessVideoPlayer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video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(Video 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DTO)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52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video currently loaded in the 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player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0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ListItem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currentItem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(Video DTO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52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data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associated with the corresponding item in the playlist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73276" marR="173276" marT="64982" marB="64982" horzOverflow="overflow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027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properties for binding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98554" y="2229105"/>
            <a:ext cx="7724496" cy="3976501"/>
          </a:xfrm>
        </p:spPr>
        <p:txBody>
          <a:bodyPr>
            <a:normAutofit fontScale="92500"/>
          </a:bodyPr>
          <a:lstStyle/>
          <a:p>
            <a:r>
              <a:rPr lang="en-US" sz="3400" dirty="0"/>
              <a:t>Video Player</a:t>
            </a:r>
          </a:p>
          <a:p>
            <a:pPr lvl="1"/>
            <a:r>
              <a:rPr lang="en-US" sz="3400" dirty="0" err="1"/>
              <a:t>mediaDuration</a:t>
            </a:r>
            <a:r>
              <a:rPr lang="en-US" sz="3400" dirty="0"/>
              <a:t> (seconds)</a:t>
            </a:r>
          </a:p>
          <a:p>
            <a:pPr lvl="1"/>
            <a:r>
              <a:rPr lang="en-US" sz="3400" dirty="0" err="1"/>
              <a:t>mediaPosition</a:t>
            </a:r>
            <a:r>
              <a:rPr lang="en-US" sz="3400" dirty="0"/>
              <a:t> (seconds)</a:t>
            </a:r>
          </a:p>
          <a:p>
            <a:pPr lvl="1"/>
            <a:r>
              <a:rPr lang="en-US" sz="3400" dirty="0"/>
              <a:t>playing (</a:t>
            </a:r>
            <a:r>
              <a:rPr lang="en-US" sz="3400" dirty="0" err="1"/>
              <a:t>boolean</a:t>
            </a:r>
            <a:r>
              <a:rPr lang="en-US" sz="3400" dirty="0"/>
              <a:t>)</a:t>
            </a:r>
          </a:p>
          <a:p>
            <a:pPr lvl="1"/>
            <a:r>
              <a:rPr lang="en-US" sz="3400" dirty="0" err="1"/>
              <a:t>timeRemaining</a:t>
            </a:r>
            <a:r>
              <a:rPr lang="en-US" sz="3400" dirty="0"/>
              <a:t> (seconds)</a:t>
            </a:r>
          </a:p>
          <a:p>
            <a:pPr lvl="1"/>
            <a:r>
              <a:rPr lang="en-US" sz="3400" dirty="0" err="1"/>
              <a:t>relatedMedia</a:t>
            </a:r>
            <a:r>
              <a:rPr lang="en-US" sz="3400" dirty="0"/>
              <a:t> (array of Video </a:t>
            </a:r>
            <a:r>
              <a:rPr lang="en-US" sz="3400" dirty="0" err="1"/>
              <a:t>DTOs</a:t>
            </a:r>
            <a:r>
              <a:rPr lang="en-US" sz="3400" dirty="0"/>
              <a:t> – undocumented: use at your own risk!)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776653" y="2229105"/>
            <a:ext cx="7405157" cy="300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61749" tIns="130875" rIns="261749" bIns="130875" numCol="1" anchor="t" anchorCtr="0" compatLnSpc="1">
            <a:prstTxWarp prst="textNoShape">
              <a:avLst/>
            </a:prstTxWarp>
            <a:noAutofit/>
          </a:bodyPr>
          <a:lstStyle>
            <a:lvl1pPr marL="273050" indent="-273050" algn="l" defTabSz="773113" rtl="0" eaLnBrk="1" fontAlgn="base" hangingPunct="1">
              <a:spcBef>
                <a:spcPts val="6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 marL="758825" indent="-273050" algn="l" defTabSz="773113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2pPr>
            <a:lvl3pPr marL="1690688" indent="-273050" algn="l" defTabSz="773113" rtl="0" eaLnBrk="1" fontAlgn="base" hangingPunct="1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3pPr>
            <a:lvl4pPr marL="2706688" indent="-273050" algn="l" defTabSz="773113" rtl="0" eaLnBrk="1" fontAlgn="base" hangingPunct="1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4pPr>
            <a:lvl5pPr marL="3479800" indent="-273050" algn="l" defTabSz="773113" rtl="0" eaLnBrk="1" fontAlgn="base" hangingPunct="1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5pPr>
            <a:lvl6pPr marL="4254452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27988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01525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75062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err="1"/>
              <a:t>ListItem</a:t>
            </a:r>
            <a:endParaRPr lang="en-US" sz="3400" dirty="0"/>
          </a:p>
          <a:p>
            <a:pPr lvl="1"/>
            <a:r>
              <a:rPr lang="en-US" sz="3400" dirty="0"/>
              <a:t>index (integer)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58" y="6353947"/>
            <a:ext cx="16065654" cy="1541213"/>
          </a:xfrm>
          <a:prstGeom prst="rect">
            <a:avLst/>
          </a:prstGeom>
          <a:noFill/>
        </p:spPr>
        <p:txBody>
          <a:bodyPr wrap="square" lIns="154707" tIns="77354" rIns="154707" bIns="77354" rtlCol="0">
            <a:spAutoFit/>
          </a:bodyPr>
          <a:lstStyle/>
          <a:p>
            <a:r>
              <a:rPr lang="en-US" dirty="0" smtClean="0">
                <a:solidFill>
                  <a:srgbClr val="1A1718"/>
                </a:solidFill>
                <a:latin typeface="+mn-lt"/>
                <a:cs typeface="Consolas"/>
              </a:rPr>
              <a:t>Boolean value can be negated with a "</a:t>
            </a:r>
            <a:r>
              <a:rPr lang="en-US" b="1" dirty="0" smtClean="0">
                <a:solidFill>
                  <a:srgbClr val="1A1718"/>
                </a:solidFill>
                <a:latin typeface="+mn-lt"/>
                <a:cs typeface="Consolas"/>
              </a:rPr>
              <a:t>!</a:t>
            </a:r>
            <a:r>
              <a:rPr lang="en-US" dirty="0" smtClean="0">
                <a:solidFill>
                  <a:srgbClr val="1A1718"/>
                </a:solidFill>
                <a:latin typeface="+mn-lt"/>
                <a:cs typeface="Consolas"/>
              </a:rPr>
              <a:t>"</a:t>
            </a:r>
          </a:p>
          <a:p>
            <a:r>
              <a:rPr lang="en-US" dirty="0" smtClean="0">
                <a:solidFill>
                  <a:srgbClr val="1A1718"/>
                </a:solidFill>
                <a:latin typeface="Consolas"/>
                <a:cs typeface="Consolas"/>
              </a:rPr>
              <a:t>&lt;Image source=</a:t>
            </a:r>
            <a:r>
              <a:rPr lang="en-US" dirty="0" smtClean="0">
                <a:solidFill>
                  <a:srgbClr val="1A1718"/>
                </a:solidFill>
                <a:latin typeface="Consolas"/>
                <a:cs typeface="Consolas"/>
                <a:hlinkClick r:id="rId5"/>
              </a:rPr>
              <a:t>http</a:t>
            </a:r>
            <a:r>
              <a:rPr lang="en-US" dirty="0">
                <a:solidFill>
                  <a:srgbClr val="1A1718"/>
                </a:solidFill>
                <a:latin typeface="Consolas"/>
                <a:cs typeface="Consolas"/>
                <a:hlinkClick r:id="rId5"/>
              </a:rPr>
              <a:t>://files.brightcove.com</a:t>
            </a:r>
            <a:r>
              <a:rPr lang="en-US" dirty="0" smtClean="0">
                <a:solidFill>
                  <a:srgbClr val="1A1718"/>
                </a:solidFill>
                <a:latin typeface="Consolas"/>
                <a:cs typeface="Consolas"/>
                <a:hlinkClick r:id="rId5"/>
              </a:rPr>
              <a:t>/BCL-Training-Logo-Small.png</a:t>
            </a:r>
            <a:endParaRPr lang="en-US" dirty="0" smtClean="0">
              <a:solidFill>
                <a:srgbClr val="1A1718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1A1718"/>
                </a:solidFill>
                <a:latin typeface="Consolas"/>
                <a:cs typeface="Consolas"/>
              </a:rPr>
              <a:t> height="48" width="200" visible="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{!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videoPlayer.playing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  <a:r>
              <a:rPr lang="en-US" dirty="0" smtClean="0">
                <a:solidFill>
                  <a:srgbClr val="1A1718"/>
                </a:solidFill>
                <a:latin typeface="Consolas"/>
                <a:cs typeface="Consolas"/>
              </a:rPr>
              <a:t>"/&gt;</a:t>
            </a:r>
            <a:endParaRPr lang="en-US" dirty="0">
              <a:solidFill>
                <a:srgbClr val="1A171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7026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Adcontext</a:t>
            </a:r>
            <a:r>
              <a:rPr lang="en-US" dirty="0" smtClean="0"/>
              <a:t> properties for binding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77375" y="2229105"/>
            <a:ext cx="14002439" cy="3976501"/>
          </a:xfrm>
        </p:spPr>
        <p:txBody>
          <a:bodyPr>
            <a:normAutofit/>
          </a:bodyPr>
          <a:lstStyle/>
          <a:p>
            <a:r>
              <a:rPr lang="en-US" sz="3400" dirty="0" err="1"/>
              <a:t>adContext</a:t>
            </a:r>
            <a:endParaRPr lang="en-US" sz="3400" dirty="0"/>
          </a:p>
          <a:p>
            <a:pPr lvl="1"/>
            <a:r>
              <a:rPr lang="en-US" sz="3400" dirty="0" err="1"/>
              <a:t>playPauseVisible</a:t>
            </a:r>
            <a:r>
              <a:rPr lang="en-US" sz="3400" dirty="0"/>
              <a:t> (true/false)</a:t>
            </a:r>
          </a:p>
          <a:p>
            <a:pPr lvl="1"/>
            <a:r>
              <a:rPr lang="en-US" sz="3400" dirty="0" err="1"/>
              <a:t>playheadVisible(true</a:t>
            </a:r>
            <a:r>
              <a:rPr lang="en-US" sz="3400" dirty="0"/>
              <a:t>/false)</a:t>
            </a:r>
          </a:p>
          <a:p>
            <a:pPr lvl="1"/>
            <a:r>
              <a:rPr lang="en-US" sz="3400" dirty="0" err="1"/>
              <a:t>maximizeVisible</a:t>
            </a:r>
            <a:r>
              <a:rPr lang="en-US" sz="3400" dirty="0"/>
              <a:t> (true/false)</a:t>
            </a:r>
          </a:p>
          <a:p>
            <a:pPr lvl="1"/>
            <a:r>
              <a:rPr lang="en-US" sz="3400" dirty="0" err="1"/>
              <a:t>volumeVisible</a:t>
            </a:r>
            <a:r>
              <a:rPr lang="en-US" sz="3400" dirty="0"/>
              <a:t> (true/false)</a:t>
            </a:r>
          </a:p>
          <a:p>
            <a:pPr lvl="1"/>
            <a:r>
              <a:rPr lang="en-US" sz="3400" dirty="0" err="1"/>
              <a:t>timePositionVisible</a:t>
            </a:r>
            <a:r>
              <a:rPr lang="en-US" sz="3400" dirty="0"/>
              <a:t> (true/false)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58" y="6353946"/>
            <a:ext cx="16065654" cy="1541213"/>
          </a:xfrm>
          <a:prstGeom prst="rect">
            <a:avLst/>
          </a:prstGeom>
          <a:noFill/>
        </p:spPr>
        <p:txBody>
          <a:bodyPr wrap="square" lIns="154707" tIns="77354" rIns="154707" bIns="77354" rtlCol="0">
            <a:spAutoFit/>
          </a:bodyPr>
          <a:lstStyle/>
          <a:p>
            <a:r>
              <a:rPr lang="en-US" dirty="0" smtClean="0">
                <a:solidFill>
                  <a:srgbClr val="1A1718"/>
                </a:solidFill>
                <a:latin typeface="+mn-lt"/>
                <a:cs typeface="Consolas"/>
              </a:rPr>
              <a:t>Primarily for use </a:t>
            </a:r>
            <a:r>
              <a:rPr lang="en-US" smtClean="0">
                <a:solidFill>
                  <a:srgbClr val="1A1718"/>
                </a:solidFill>
                <a:latin typeface="+mn-lt"/>
                <a:cs typeface="Consolas"/>
              </a:rPr>
              <a:t>with Custom Media </a:t>
            </a:r>
            <a:r>
              <a:rPr lang="en-US" dirty="0" smtClean="0">
                <a:solidFill>
                  <a:srgbClr val="1A1718"/>
                </a:solidFill>
                <a:latin typeface="+mn-lt"/>
                <a:cs typeface="Consolas"/>
              </a:rPr>
              <a:t>Controls: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Playhead</a:t>
            </a:r>
            <a:r>
              <a:rPr lang="en-US" dirty="0" smtClean="0">
                <a:latin typeface="Consolas"/>
                <a:cs typeface="Consolas"/>
              </a:rPr>
              <a:t> visible="{</a:t>
            </a:r>
            <a:r>
              <a:rPr lang="en-US" dirty="0" err="1" smtClean="0">
                <a:latin typeface="Consolas"/>
                <a:cs typeface="Consolas"/>
              </a:rPr>
              <a:t>adContext.playheadVisible</a:t>
            </a:r>
            <a:r>
              <a:rPr lang="en-US" dirty="0" smtClean="0">
                <a:latin typeface="Consolas"/>
                <a:cs typeface="Consolas"/>
              </a:rPr>
              <a:t>}" </a:t>
            </a:r>
            <a:r>
              <a:rPr lang="en-US" dirty="0" err="1" smtClean="0">
                <a:latin typeface="Consolas"/>
                <a:cs typeface="Consolas"/>
              </a:rPr>
              <a:t>mediaController</a:t>
            </a:r>
            <a:r>
              <a:rPr lang="en-US" dirty="0" smtClean="0">
                <a:latin typeface="Consolas"/>
                <a:cs typeface="Consolas"/>
              </a:rPr>
              <a:t>="{</a:t>
            </a:r>
            <a:r>
              <a:rPr lang="en-US" dirty="0" err="1" smtClean="0">
                <a:latin typeface="Consolas"/>
                <a:cs typeface="Consolas"/>
              </a:rPr>
              <a:t>videoPlayer</a:t>
            </a:r>
            <a:r>
              <a:rPr lang="en-US" dirty="0" smtClean="0">
                <a:latin typeface="Consolas"/>
                <a:cs typeface="Consolas"/>
              </a:rPr>
              <a:t>}" /&gt;</a:t>
            </a:r>
            <a:endParaRPr lang="en-US" dirty="0">
              <a:solidFill>
                <a:srgbClr val="1A171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82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/>
              <a:t>Player Creation Process</a:t>
            </a:r>
          </a:p>
        </p:txBody>
      </p:sp>
      <p:sp>
        <p:nvSpPr>
          <p:cNvPr id="870414" name="Text Box 27"/>
          <p:cNvSpPr txBox="1">
            <a:spLocks noChangeArrowheads="1"/>
          </p:cNvSpPr>
          <p:nvPr/>
        </p:nvSpPr>
        <p:spPr bwMode="auto">
          <a:xfrm>
            <a:off x="4620683" y="6606469"/>
            <a:ext cx="7508611" cy="6178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/>
              <a:t>*Only if using a multiple video player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66378" y="2924175"/>
            <a:ext cx="2671333" cy="3357386"/>
            <a:chOff x="762000" y="1981200"/>
            <a:chExt cx="1409700" cy="2362200"/>
          </a:xfrm>
        </p:grpSpPr>
        <p:sp>
          <p:nvSpPr>
            <p:cNvPr id="21" name="Pentagon 20"/>
            <p:cNvSpPr/>
            <p:nvPr/>
          </p:nvSpPr>
          <p:spPr bwMode="auto">
            <a:xfrm>
              <a:off x="838200" y="1981200"/>
              <a:ext cx="1333500" cy="2362200"/>
            </a:xfrm>
            <a:prstGeom prst="homePlate">
              <a:avLst/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6" name="TextBox 28"/>
            <p:cNvSpPr txBox="1">
              <a:spLocks noChangeArrowheads="1"/>
            </p:cNvSpPr>
            <p:nvPr/>
          </p:nvSpPr>
          <p:spPr bwMode="auto">
            <a:xfrm>
              <a:off x="762000" y="2819400"/>
              <a:ext cx="1373365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smtClean="0"/>
                <a:t>Choose a Template</a:t>
              </a:r>
              <a:endParaRPr lang="en-US" dirty="0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599134" y="2924175"/>
            <a:ext cx="3609909" cy="3357386"/>
            <a:chOff x="1524000" y="1981200"/>
            <a:chExt cx="1905000" cy="2362200"/>
          </a:xfrm>
        </p:grpSpPr>
        <p:sp>
          <p:nvSpPr>
            <p:cNvPr id="22" name="Chevron 21"/>
            <p:cNvSpPr/>
            <p:nvPr/>
          </p:nvSpPr>
          <p:spPr bwMode="auto">
            <a:xfrm>
              <a:off x="1524000" y="1981200"/>
              <a:ext cx="1905000" cy="2362200"/>
            </a:xfrm>
            <a:prstGeom prst="chevron">
              <a:avLst>
                <a:gd name="adj" fmla="val 34630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4" name="Rectangle 29"/>
            <p:cNvSpPr>
              <a:spLocks noChangeArrowheads="1"/>
            </p:cNvSpPr>
            <p:nvPr/>
          </p:nvSpPr>
          <p:spPr bwMode="auto">
            <a:xfrm>
              <a:off x="2057400" y="2819400"/>
              <a:ext cx="1275217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Create a Player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198269" y="2924175"/>
            <a:ext cx="3609909" cy="3357386"/>
            <a:chOff x="2743200" y="1981200"/>
            <a:chExt cx="1905000" cy="2362200"/>
          </a:xfrm>
        </p:grpSpPr>
        <p:sp>
          <p:nvSpPr>
            <p:cNvPr id="24" name="Chevron 23"/>
            <p:cNvSpPr/>
            <p:nvPr/>
          </p:nvSpPr>
          <p:spPr bwMode="auto">
            <a:xfrm>
              <a:off x="2743200" y="1981200"/>
              <a:ext cx="1905000" cy="2362200"/>
            </a:xfrm>
            <a:prstGeom prst="chevron">
              <a:avLst>
                <a:gd name="adj" fmla="val 34723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2" name="Rectangle 30"/>
            <p:cNvSpPr>
              <a:spLocks noChangeArrowheads="1"/>
            </p:cNvSpPr>
            <p:nvPr/>
          </p:nvSpPr>
          <p:spPr bwMode="auto">
            <a:xfrm>
              <a:off x="3337621" y="2819400"/>
              <a:ext cx="1310579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Configure</a:t>
              </a:r>
              <a:r>
                <a:rPr lang="en-US" dirty="0" smtClean="0"/>
                <a:t> Settings</a:t>
              </a:r>
              <a:endParaRPr lang="en-US" dirty="0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7797403" y="2924175"/>
            <a:ext cx="3609909" cy="3357386"/>
            <a:chOff x="3962400" y="1981200"/>
            <a:chExt cx="1905000" cy="2362200"/>
          </a:xfrm>
        </p:grpSpPr>
        <p:sp>
          <p:nvSpPr>
            <p:cNvPr id="25" name="Chevron 24"/>
            <p:cNvSpPr/>
            <p:nvPr/>
          </p:nvSpPr>
          <p:spPr bwMode="auto">
            <a:xfrm>
              <a:off x="3962400" y="1981200"/>
              <a:ext cx="1905000" cy="2362200"/>
            </a:xfrm>
            <a:prstGeom prst="chevron">
              <a:avLst>
                <a:gd name="adj" fmla="val 34167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0" name="Rectangle 31"/>
            <p:cNvSpPr>
              <a:spLocks noChangeArrowheads="1"/>
            </p:cNvSpPr>
            <p:nvPr/>
          </p:nvSpPr>
          <p:spPr bwMode="auto">
            <a:xfrm>
              <a:off x="4495800" y="2819400"/>
              <a:ext cx="1371600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Customize</a:t>
              </a:r>
              <a:r>
                <a:rPr lang="en-US" dirty="0" smtClean="0"/>
                <a:t> Style</a:t>
              </a:r>
              <a:endParaRPr lang="en-US" dirty="0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0396538" y="2924175"/>
            <a:ext cx="3609909" cy="3357386"/>
            <a:chOff x="5181600" y="1981200"/>
            <a:chExt cx="1905000" cy="2362200"/>
          </a:xfrm>
        </p:grpSpPr>
        <p:sp>
          <p:nvSpPr>
            <p:cNvPr id="26" name="Chevron 25"/>
            <p:cNvSpPr/>
            <p:nvPr/>
          </p:nvSpPr>
          <p:spPr bwMode="auto">
            <a:xfrm>
              <a:off x="5181600" y="1981200"/>
              <a:ext cx="1905000" cy="2362200"/>
            </a:xfrm>
            <a:prstGeom prst="chevron">
              <a:avLst>
                <a:gd name="adj" fmla="val 34260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78" name="Rectangle 32"/>
            <p:cNvSpPr>
              <a:spLocks noChangeArrowheads="1"/>
            </p:cNvSpPr>
            <p:nvPr/>
          </p:nvSpPr>
          <p:spPr bwMode="auto">
            <a:xfrm>
              <a:off x="5730938" y="2819400"/>
              <a:ext cx="1279462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Preview</a:t>
              </a:r>
              <a:r>
                <a:rPr lang="en-US" dirty="0" smtClean="0"/>
                <a:t> Player</a:t>
              </a:r>
              <a:endParaRPr lang="en-US" dirty="0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2995672" y="2924175"/>
            <a:ext cx="3609909" cy="3357386"/>
            <a:chOff x="6400800" y="1981200"/>
            <a:chExt cx="1905000" cy="2362200"/>
          </a:xfrm>
        </p:grpSpPr>
        <p:sp>
          <p:nvSpPr>
            <p:cNvPr id="27" name="Chevron 26"/>
            <p:cNvSpPr/>
            <p:nvPr/>
          </p:nvSpPr>
          <p:spPr bwMode="auto">
            <a:xfrm>
              <a:off x="6400800" y="1981200"/>
              <a:ext cx="1905000" cy="2362200"/>
            </a:xfrm>
            <a:prstGeom prst="chevron">
              <a:avLst>
                <a:gd name="adj" fmla="val 33612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75" name="Rectangle 33"/>
            <p:cNvSpPr>
              <a:spLocks noChangeArrowheads="1"/>
            </p:cNvSpPr>
            <p:nvPr/>
          </p:nvSpPr>
          <p:spPr bwMode="auto">
            <a:xfrm>
              <a:off x="6934200" y="2819400"/>
              <a:ext cx="1328679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Add </a:t>
              </a:r>
              <a:r>
                <a:rPr lang="en-US" dirty="0" err="1"/>
                <a:t>Playlist(s</a:t>
              </a:r>
              <a:r>
                <a:rPr lang="en-US" dirty="0"/>
                <a:t>)</a:t>
              </a:r>
            </a:p>
          </p:txBody>
        </p:sp>
        <p:sp>
          <p:nvSpPr>
            <p:cNvPr id="344076" name="TextBox 34"/>
            <p:cNvSpPr txBox="1">
              <a:spLocks noChangeArrowheads="1"/>
            </p:cNvSpPr>
            <p:nvPr/>
          </p:nvSpPr>
          <p:spPr bwMode="auto">
            <a:xfrm>
              <a:off x="8065351" y="2971800"/>
              <a:ext cx="176459" cy="389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9218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To display a milliseconds value in </a:t>
            </a:r>
            <a:r>
              <a:rPr lang="en-US" sz="3400" dirty="0" err="1"/>
              <a:t>hh:mm:ss</a:t>
            </a:r>
            <a:r>
              <a:rPr lang="en-US" sz="3400" dirty="0"/>
              <a:t> format, use a format function with </a:t>
            </a:r>
            <a:r>
              <a:rPr lang="en-US" sz="3400" dirty="0" err="1"/>
              <a:t>MillisecondsTimecodeFormatter</a:t>
            </a:r>
            <a:endParaRPr lang="en-US" sz="3400" dirty="0"/>
          </a:p>
          <a:p>
            <a:pPr lvl="1">
              <a:buNone/>
            </a:pPr>
            <a:r>
              <a:rPr lang="en-US" sz="3400" dirty="0">
                <a:latin typeface="Consolas"/>
                <a:cs typeface="Consolas"/>
              </a:rPr>
              <a:t>&lt;Label width="31" height="17" text="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{</a:t>
            </a:r>
            <a:r>
              <a:rPr lang="en-US" sz="3400" dirty="0" err="1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format(videoPlayer.video.length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,        </a:t>
            </a:r>
            <a:r>
              <a:rPr lang="en-US" sz="3400" dirty="0" err="1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MillisecondsTimecodeFormatter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)}</a:t>
            </a:r>
            <a:r>
              <a:rPr lang="en-US" sz="3400" dirty="0">
                <a:latin typeface="Consolas"/>
                <a:cs typeface="Consolas"/>
              </a:rPr>
              <a:t>" /&gt;</a:t>
            </a:r>
          </a:p>
          <a:p>
            <a:endParaRPr lang="en-US" sz="3400" dirty="0"/>
          </a:p>
          <a:p>
            <a:r>
              <a:rPr lang="en-US" sz="3400" dirty="0"/>
              <a:t>To display a seconds value in </a:t>
            </a:r>
            <a:r>
              <a:rPr lang="en-US" sz="3400" dirty="0" err="1"/>
              <a:t>hh:mm:ss</a:t>
            </a:r>
            <a:r>
              <a:rPr lang="en-US" sz="3400" dirty="0"/>
              <a:t> format, use a format function with </a:t>
            </a:r>
            <a:r>
              <a:rPr lang="en-US" sz="3400" dirty="0" err="1"/>
              <a:t>SecondsTimecodeFormatter</a:t>
            </a:r>
            <a:endParaRPr lang="en-US" sz="3400" dirty="0"/>
          </a:p>
          <a:p>
            <a:pPr lvl="1">
              <a:buNone/>
            </a:pPr>
            <a:r>
              <a:rPr lang="en-US" sz="3400" dirty="0">
                <a:latin typeface="Consolas"/>
                <a:cs typeface="Consolas"/>
              </a:rPr>
              <a:t>&lt;Label width="31" height="17" text="</a:t>
            </a:r>
            <a:r>
              <a:rPr lang="en-US" sz="3400" dirty="0">
                <a:solidFill>
                  <a:srgbClr val="A56500"/>
                </a:solidFill>
                <a:latin typeface="Consolas"/>
                <a:cs typeface="Consolas"/>
              </a:rPr>
              <a:t>{</a:t>
            </a:r>
            <a:r>
              <a:rPr lang="en-US" sz="3400" dirty="0" err="1">
                <a:solidFill>
                  <a:srgbClr val="A56500"/>
                </a:solidFill>
                <a:latin typeface="Consolas"/>
                <a:cs typeface="Consolas"/>
              </a:rPr>
              <a:t>format(videoPlayer.mediaDuration</a:t>
            </a:r>
            <a:r>
              <a:rPr lang="en-US" sz="3400" dirty="0">
                <a:solidFill>
                  <a:srgbClr val="A56500"/>
                </a:solidFill>
                <a:latin typeface="Consolas"/>
                <a:cs typeface="Consolas"/>
              </a:rPr>
              <a:t>,        </a:t>
            </a:r>
            <a:r>
              <a:rPr lang="en-US" sz="3400" dirty="0" err="1">
                <a:solidFill>
                  <a:srgbClr val="A56500"/>
                </a:solidFill>
                <a:latin typeface="Consolas"/>
                <a:cs typeface="Consolas"/>
              </a:rPr>
              <a:t>SecondsTimecodeFormatter</a:t>
            </a:r>
            <a:r>
              <a:rPr lang="en-US" sz="3400" dirty="0">
                <a:solidFill>
                  <a:srgbClr val="A56500"/>
                </a:solidFill>
                <a:latin typeface="Consolas"/>
                <a:cs typeface="Consolas"/>
              </a:rPr>
              <a:t>)}</a:t>
            </a:r>
            <a:r>
              <a:rPr lang="en-US" sz="3400" dirty="0">
                <a:latin typeface="Consolas"/>
                <a:cs typeface="Consolas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69869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sz="3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Exercise 6: Data Binding – Adding the </a:t>
            </a:r>
            <a:r>
              <a:rPr lang="en-US" sz="34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displayName</a:t>
            </a:r>
            <a:endParaRPr lang="en-US" sz="3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0064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With the ListItem Element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ListItem</a:t>
            </a:r>
            <a:r>
              <a:rPr lang="en-US" dirty="0"/>
              <a:t> element has a special property:</a:t>
            </a:r>
            <a:endParaRPr lang="en-US" b="1" dirty="0"/>
          </a:p>
          <a:p>
            <a:pPr lvl="1"/>
            <a:r>
              <a:rPr lang="en-US" b="1" dirty="0" err="1"/>
              <a:t>currentItem</a:t>
            </a:r>
            <a:endParaRPr lang="en-US" b="1" dirty="0"/>
          </a:p>
          <a:p>
            <a:pPr lvl="1"/>
            <a:r>
              <a:rPr lang="en-US" dirty="0"/>
              <a:t>unique for each instance of the </a:t>
            </a:r>
            <a:r>
              <a:rPr lang="en-US" dirty="0" err="1"/>
              <a:t>ListItem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currentItem</a:t>
            </a:r>
            <a:r>
              <a:rPr lang="en-US" dirty="0"/>
              <a:t> is the information for the video</a:t>
            </a:r>
            <a:r>
              <a:rPr lang="en-US" dirty="0" smtClean="0"/>
              <a:t> at </a:t>
            </a:r>
            <a:r>
              <a:rPr lang="en-US" dirty="0"/>
              <a:t>that position</a:t>
            </a:r>
          </a:p>
          <a:p>
            <a:pPr lvl="1"/>
            <a:r>
              <a:rPr lang="en-US" dirty="0"/>
              <a:t>Use it to automatically add specific information to the </a:t>
            </a:r>
            <a:r>
              <a:rPr lang="en-US" dirty="0" err="1"/>
              <a:t>ListItem</a:t>
            </a:r>
            <a:r>
              <a:rPr lang="en-US" dirty="0"/>
              <a:t> in a </a:t>
            </a:r>
            <a:r>
              <a:rPr lang="en-US" dirty="0" smtClean="0"/>
              <a:t>list</a:t>
            </a:r>
          </a:p>
          <a:p>
            <a:pPr lvl="2">
              <a:buNone/>
            </a:pP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TitleLabel</a:t>
            </a:r>
            <a:r>
              <a:rPr lang="en-US" dirty="0" smtClean="0">
                <a:latin typeface="Consolas"/>
                <a:cs typeface="Consolas"/>
              </a:rPr>
              <a:t> text="{</a:t>
            </a:r>
            <a:r>
              <a:rPr lang="en-US" dirty="0" err="1" smtClean="0">
                <a:latin typeface="Consolas"/>
                <a:cs typeface="Consolas"/>
              </a:rPr>
              <a:t>currentItem.displayName</a:t>
            </a:r>
            <a:r>
              <a:rPr lang="en-US" dirty="0" smtClean="0">
                <a:latin typeface="Consolas"/>
                <a:cs typeface="Consolas"/>
              </a:rPr>
              <a:t>}" /&gt;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072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Binding Objects - Playlist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Some useful Playlist properties: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b="1" dirty="0" err="1"/>
              <a:t>displayName</a:t>
            </a:r>
            <a:r>
              <a:rPr lang="en-US" dirty="0"/>
              <a:t> - </a:t>
            </a:r>
            <a:r>
              <a:rPr lang="en-US" i="1" dirty="0"/>
              <a:t>Name of Playlist displayed in Player</a:t>
            </a:r>
            <a:r>
              <a:rPr lang="en-US" dirty="0" smtClean="0"/>
              <a:t> </a:t>
            </a:r>
          </a:p>
          <a:p>
            <a:r>
              <a:rPr lang="en-US" b="1" dirty="0" err="1"/>
              <a:t>shortDescription</a:t>
            </a:r>
            <a:r>
              <a:rPr lang="en-US" dirty="0"/>
              <a:t> - </a:t>
            </a:r>
            <a:r>
              <a:rPr lang="en-US" i="1" dirty="0"/>
              <a:t>Descriptive text</a:t>
            </a:r>
            <a:r>
              <a:rPr lang="en-US" dirty="0"/>
              <a:t> </a:t>
            </a:r>
            <a:r>
              <a:rPr lang="en-US" i="1" dirty="0"/>
              <a:t>about the </a:t>
            </a:r>
            <a:r>
              <a:rPr lang="en-US" i="1" dirty="0" smtClean="0"/>
              <a:t>playlist</a:t>
            </a:r>
          </a:p>
          <a:p>
            <a:r>
              <a:rPr lang="en-US" b="1" i="1" dirty="0" err="1"/>
              <a:t>videoDTOs</a:t>
            </a:r>
            <a:r>
              <a:rPr lang="en-US" i="1" dirty="0"/>
              <a:t> – a</a:t>
            </a:r>
            <a:r>
              <a:rPr lang="en-US" i="1" dirty="0" smtClean="0"/>
              <a:t> array of </a:t>
            </a:r>
            <a:r>
              <a:rPr lang="en-US" i="1" dirty="0" err="1"/>
              <a:t>VideoDTOs</a:t>
            </a:r>
            <a:r>
              <a:rPr lang="en-US" i="1" dirty="0"/>
              <a:t> of the videos in the playlist (use with Lists)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601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Footer Placeholder 3"/>
          <p:cNvSpPr txBox="1">
            <a:spLocks noGrp="1"/>
          </p:cNvSpPr>
          <p:nvPr/>
        </p:nvSpPr>
        <p:spPr bwMode="auto">
          <a:xfrm>
            <a:off x="911503" y="9214761"/>
            <a:ext cx="8519385" cy="54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  <p:sp>
        <p:nvSpPr>
          <p:cNvPr id="1112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Data Binding Objects - Playlist</a:t>
            </a:r>
          </a:p>
        </p:txBody>
      </p:sp>
      <p:sp>
        <p:nvSpPr>
          <p:cNvPr id="1112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In this code example, the List component’s data attribute is bound to the playlist property of the currently selected TabBar tab</a:t>
            </a:r>
          </a:p>
          <a:p>
            <a:pPr eaLnBrk="1" hangingPunct="1"/>
            <a:r>
              <a:rPr lang="en-US"/>
              <a:t>Effect: This populates the playlist the viewer has selected (via the TabBar) in the list of videos to choose from</a:t>
            </a: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1155171" y="5956654"/>
            <a:ext cx="14728429" cy="1725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/>
              <a:t>&lt;List id='</a:t>
            </a:r>
            <a:r>
              <a:rPr lang="en-US" dirty="0" err="1"/>
              <a:t>videoList</a:t>
            </a:r>
            <a:r>
              <a:rPr lang="en-US" dirty="0"/>
              <a:t>' </a:t>
            </a:r>
            <a:r>
              <a:rPr lang="en-US" dirty="0" err="1"/>
              <a:t>rowHeight</a:t>
            </a:r>
            <a:r>
              <a:rPr lang="en-US" dirty="0"/>
              <a:t>='78' </a:t>
            </a:r>
            <a:r>
              <a:rPr lang="en-US" dirty="0" err="1"/>
              <a:t>automaticAdvance</a:t>
            </a:r>
            <a:r>
              <a:rPr lang="en-US" dirty="0"/>
              <a:t>='true' 	data='{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playlistTabs.selectedItem.videoDTOs</a:t>
            </a:r>
            <a:r>
              <a:rPr lang="en-US" dirty="0"/>
              <a:t>}' …</a:t>
            </a:r>
            <a:endParaRPr lang="en-US" dirty="0">
              <a:solidFill>
                <a:srgbClr val="3B3B3B"/>
              </a:solidFill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>
              <a:solidFill>
                <a:srgbClr val="3B3B3B"/>
              </a:solidFill>
            </a:endParaRPr>
          </a:p>
        </p:txBody>
      </p:sp>
      <p:sp>
        <p:nvSpPr>
          <p:cNvPr id="1112070" name="Text Box 7"/>
          <p:cNvSpPr txBox="1">
            <a:spLocks noChangeArrowheads="1"/>
          </p:cNvSpPr>
          <p:nvPr/>
        </p:nvSpPr>
        <p:spPr bwMode="auto">
          <a:xfrm>
            <a:off x="11407312" y="7689498"/>
            <a:ext cx="3465513" cy="6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Playlist (property)</a:t>
            </a:r>
          </a:p>
        </p:txBody>
      </p:sp>
      <p:sp>
        <p:nvSpPr>
          <p:cNvPr id="1112071" name="Line 8"/>
          <p:cNvSpPr>
            <a:spLocks noChangeShapeType="1"/>
          </p:cNvSpPr>
          <p:nvPr/>
        </p:nvSpPr>
        <p:spPr bwMode="auto">
          <a:xfrm flipV="1">
            <a:off x="11696105" y="6823075"/>
            <a:ext cx="0" cy="97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072" name="Text Box 9"/>
          <p:cNvSpPr txBox="1">
            <a:spLocks noChangeArrowheads="1"/>
          </p:cNvSpPr>
          <p:nvPr/>
        </p:nvSpPr>
        <p:spPr bwMode="auto">
          <a:xfrm>
            <a:off x="6786629" y="7689498"/>
            <a:ext cx="3465513" cy="107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Selected tab (object)</a:t>
            </a:r>
          </a:p>
        </p:txBody>
      </p:sp>
      <p:sp>
        <p:nvSpPr>
          <p:cNvPr id="1112073" name="Line 10"/>
          <p:cNvSpPr>
            <a:spLocks noChangeShapeType="1"/>
          </p:cNvSpPr>
          <p:nvPr/>
        </p:nvSpPr>
        <p:spPr bwMode="auto">
          <a:xfrm flipV="1">
            <a:off x="8086196" y="6823075"/>
            <a:ext cx="0" cy="97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074" name="Text Box 11"/>
          <p:cNvSpPr txBox="1">
            <a:spLocks noChangeArrowheads="1"/>
          </p:cNvSpPr>
          <p:nvPr/>
        </p:nvSpPr>
        <p:spPr bwMode="auto">
          <a:xfrm>
            <a:off x="3321116" y="7689498"/>
            <a:ext cx="3465513" cy="107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 bar </a:t>
            </a:r>
            <a:br>
              <a:rPr lang="en-US"/>
            </a:br>
            <a:r>
              <a:rPr lang="en-US"/>
              <a:t>(component)</a:t>
            </a:r>
          </a:p>
        </p:txBody>
      </p:sp>
      <p:sp>
        <p:nvSpPr>
          <p:cNvPr id="1112075" name="Line 12"/>
          <p:cNvSpPr>
            <a:spLocks noChangeShapeType="1"/>
          </p:cNvSpPr>
          <p:nvPr/>
        </p:nvSpPr>
        <p:spPr bwMode="auto">
          <a:xfrm flipV="1">
            <a:off x="4909476" y="6823075"/>
            <a:ext cx="0" cy="97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Footer Placeholder 3"/>
          <p:cNvSpPr txBox="1">
            <a:spLocks noGrp="1"/>
          </p:cNvSpPr>
          <p:nvPr/>
        </p:nvSpPr>
        <p:spPr bwMode="auto">
          <a:xfrm>
            <a:off x="911503" y="9214761"/>
            <a:ext cx="8519385" cy="54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  <p:sp>
        <p:nvSpPr>
          <p:cNvPr id="1114115" name="Rectangle 2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Getting Data from one component to another</a:t>
            </a:r>
            <a:endParaRPr lang="en-US" dirty="0"/>
          </a:p>
        </p:txBody>
      </p:sp>
      <p:graphicFrame>
        <p:nvGraphicFramePr>
          <p:cNvPr id="1114136" name="Group 24"/>
          <p:cNvGraphicFramePr>
            <a:graphicFrameLocks noGrp="1"/>
          </p:cNvGraphicFramePr>
          <p:nvPr>
            <p:ph idx="1"/>
          </p:nvPr>
        </p:nvGraphicFramePr>
        <p:xfrm>
          <a:off x="1049883" y="2463158"/>
          <a:ext cx="15266906" cy="3476881"/>
        </p:xfrm>
        <a:graphic>
          <a:graphicData uri="http://schemas.openxmlformats.org/drawingml/2006/table">
            <a:tbl>
              <a:tblPr/>
              <a:tblGrid>
                <a:gridCol w="7758295"/>
                <a:gridCol w="7508611"/>
              </a:tblGrid>
              <a:tr h="758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Element</a:t>
                      </a:r>
                    </a:p>
                  </a:txBody>
                  <a:tcPr marL="181877" marR="181877" marT="64982" marB="64982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Corresponding data </a:t>
                      </a:r>
                    </a:p>
                  </a:txBody>
                  <a:tcPr marL="181877" marR="181877" marT="64982" marB="64982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74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{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videoList.selectedItem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}</a:t>
                      </a:r>
                    </a:p>
                  </a:txBody>
                  <a:tcPr marL="181877" marR="181877" marT="64982" marB="64982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The selected item in the video List.  List component must have id=“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videoList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”.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Can use with the video attribute of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VideoPlayer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3B3B3B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181877" marR="181877" marT="64982" marB="64982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{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playlistTabs.selectedItem.videoDTOs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}</a:t>
                      </a:r>
                    </a:p>
                  </a:txBody>
                  <a:tcPr marL="181877" marR="181877" marT="64982" marB="64982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B3B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The list of videos in the playlist corresponding to the selected tab.</a:t>
                      </a:r>
                    </a:p>
                  </a:txBody>
                  <a:tcPr marL="181877" marR="181877" marT="64982" marB="64982" horzOverflow="overflow">
                    <a:lnL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28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Exercise 7: Wire up the Data Binding to the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3099" y="6173258"/>
            <a:ext cx="6428304" cy="617870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/>
              <a:t>Solution: BEMLData</a:t>
            </a:r>
            <a:r>
              <a:rPr lang="en-US" dirty="0"/>
              <a:t>B</a:t>
            </a:r>
            <a:r>
              <a:rPr lang="en-US" dirty="0" smtClean="0"/>
              <a:t>indingEx7.xml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896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3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Footer Placeholder 3"/>
          <p:cNvSpPr txBox="1">
            <a:spLocks noGrp="1"/>
          </p:cNvSpPr>
          <p:nvPr/>
        </p:nvSpPr>
        <p:spPr bwMode="auto">
          <a:xfrm>
            <a:off x="911503" y="9214761"/>
            <a:ext cx="8519385" cy="54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  <p:sp>
        <p:nvSpPr>
          <p:cNvPr id="8509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Understanding Theme and Style</a:t>
            </a:r>
            <a:endParaRPr lang="en-US" dirty="0"/>
          </a:p>
        </p:txBody>
      </p:sp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&lt;Theme&gt;</a:t>
            </a:r>
            <a:r>
              <a:rPr lang="en-US" dirty="0"/>
              <a:t> is </a:t>
            </a:r>
            <a:r>
              <a:rPr lang="en-US" b="1" dirty="0"/>
              <a:t>global</a:t>
            </a:r>
            <a:r>
              <a:rPr lang="en-US" dirty="0"/>
              <a:t>: it declares the theme to use: “Deluxe”, “Flat” or </a:t>
            </a:r>
            <a:r>
              <a:rPr lang="en-US" dirty="0" smtClean="0"/>
              <a:t>“Minimal</a:t>
            </a:r>
            <a:r>
              <a:rPr lang="en-US" dirty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&lt;Theme&gt;</a:t>
            </a:r>
            <a:r>
              <a:rPr lang="en-US" dirty="0"/>
              <a:t> is required in all templates to allow styling in the </a:t>
            </a:r>
            <a:r>
              <a:rPr lang="en-US" dirty="0" smtClean="0"/>
              <a:t>UI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Theme element has a style </a:t>
            </a:r>
            <a:r>
              <a:rPr lang="en-US" b="1" dirty="0" smtClean="0"/>
              <a:t>attribute </a:t>
            </a:r>
            <a:r>
              <a:rPr lang="en-US" dirty="0" smtClean="0"/>
              <a:t>set to “Light” or “Dark”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&lt;Style&gt;</a:t>
            </a:r>
            <a:r>
              <a:rPr lang="en-US" dirty="0"/>
              <a:t> is </a:t>
            </a:r>
            <a:r>
              <a:rPr lang="en-US" b="1" dirty="0"/>
              <a:t>individual</a:t>
            </a:r>
            <a:r>
              <a:rPr lang="en-US" dirty="0"/>
              <a:t>: applies specific colors to specific component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&lt;Style&gt; is always a child of &lt;Theme&gt;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CSS must be defined within CDATA sections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You also have the option to import a CSS file (rather than include it all in the template</a:t>
            </a:r>
            <a:r>
              <a:rPr lang="en-US" dirty="0" smtClean="0"/>
              <a:t>) – set the URL for the external CSS file as the value of the Theme style attribute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3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Global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global fonts in the Theme tag: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400" dirty="0">
                <a:latin typeface="Monaco"/>
                <a:cs typeface="Monaco"/>
              </a:rPr>
              <a:t>&lt;Theme name="Deluxe" style="Light" </a:t>
            </a:r>
          </a:p>
          <a:p>
            <a:pPr>
              <a:buNone/>
            </a:pPr>
            <a:r>
              <a:rPr lang="en-US" sz="3400" dirty="0">
                <a:latin typeface="Monaco"/>
                <a:cs typeface="Monaco"/>
              </a:rPr>
              <a:t>       </a:t>
            </a:r>
            <a:r>
              <a:rPr lang="en-US" sz="3400" dirty="0" err="1">
                <a:latin typeface="Monaco"/>
                <a:cs typeface="Monaco"/>
              </a:rPr>
              <a:t>bodyFont</a:t>
            </a:r>
            <a:r>
              <a:rPr lang="en-US" sz="3400" dirty="0">
                <a:latin typeface="Monaco"/>
                <a:cs typeface="Monaco"/>
              </a:rPr>
              <a:t>=”Arial" </a:t>
            </a:r>
          </a:p>
          <a:p>
            <a:pPr>
              <a:buNone/>
            </a:pPr>
            <a:r>
              <a:rPr lang="en-US" sz="3400" dirty="0">
                <a:latin typeface="Monaco"/>
                <a:cs typeface="Monaco"/>
              </a:rPr>
              <a:t>       </a:t>
            </a:r>
            <a:r>
              <a:rPr lang="en-US" sz="3400" dirty="0" err="1">
                <a:latin typeface="Monaco"/>
                <a:cs typeface="Monaco"/>
              </a:rPr>
              <a:t>titleFont</a:t>
            </a:r>
            <a:r>
              <a:rPr lang="en-US" sz="3400" dirty="0">
                <a:latin typeface="Monaco"/>
                <a:cs typeface="Monaco"/>
              </a:rPr>
              <a:t>=”Arial Bold" </a:t>
            </a:r>
          </a:p>
          <a:p>
            <a:pPr>
              <a:buNone/>
            </a:pPr>
            <a:r>
              <a:rPr lang="en-US" sz="3400" dirty="0">
                <a:latin typeface="Monaco"/>
                <a:cs typeface="Monaco"/>
              </a:rPr>
              <a:t>       </a:t>
            </a:r>
            <a:r>
              <a:rPr lang="en-US" sz="3400" dirty="0" err="1">
                <a:latin typeface="Monaco"/>
                <a:cs typeface="Monaco"/>
              </a:rPr>
              <a:t>linkFont</a:t>
            </a:r>
            <a:r>
              <a:rPr lang="en-US" sz="3400" dirty="0">
                <a:latin typeface="Monaco"/>
                <a:cs typeface="Monaco"/>
              </a:rPr>
              <a:t>=”Arial Bold" /&gt;</a:t>
            </a:r>
            <a:endParaRPr lang="en-US" sz="4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Brightcove, Inc.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9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Customizing Out of the Box Templates</a:t>
            </a:r>
            <a:endParaRPr lang="en-US" dirty="0"/>
          </a:p>
        </p:txBody>
      </p:sp>
      <p:sp>
        <p:nvSpPr>
          <p:cNvPr id="126054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1" eaLnBrk="1" hangingPunct="1"/>
            <a:r>
              <a:rPr lang="en-US" sz="3000" dirty="0"/>
              <a:t>Out of the box templates can’t be modified beyond styling and (in some cases) resizing</a:t>
            </a:r>
          </a:p>
          <a:p>
            <a:pPr lvl="1" eaLnBrk="1" hangingPunct="1"/>
            <a:r>
              <a:rPr lang="en-US" sz="3000" dirty="0"/>
              <a:t>They can be duplicated, and the copies can be modified using BEML – good way to get started with BEML</a:t>
            </a:r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/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2567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CDATA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&lt;</a:t>
            </a:r>
            <a:r>
              <a:rPr lang="en-US" dirty="0" smtClean="0"/>
              <a:t>Style class/id=“[Component Name/id]”&gt;</a:t>
            </a:r>
            <a:endParaRPr lang="en-US" dirty="0"/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  &lt;![CDATA[ </a:t>
            </a:r>
          </a:p>
          <a:p>
            <a:pPr lvl="1">
              <a:buFontTx/>
              <a:buNone/>
            </a:pPr>
            <a:r>
              <a:rPr lang="en-US" dirty="0"/>
              <a:t>  /* CSS goes here */ 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  ]]&gt; </a:t>
            </a:r>
          </a:p>
          <a:p>
            <a:pPr>
              <a:buFontTx/>
              <a:buNone/>
            </a:pPr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25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Footer Placeholder 3"/>
          <p:cNvSpPr txBox="1">
            <a:spLocks noGrp="1"/>
          </p:cNvSpPr>
          <p:nvPr/>
        </p:nvSpPr>
        <p:spPr bwMode="auto">
          <a:xfrm>
            <a:off x="911503" y="9214761"/>
            <a:ext cx="8519385" cy="54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  <p:sp>
        <p:nvSpPr>
          <p:cNvPr id="8529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Setting individual styles</a:t>
            </a:r>
          </a:p>
        </p:txBody>
      </p:sp>
      <p:sp>
        <p:nvSpPr>
          <p:cNvPr id="8529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3700" dirty="0"/>
              <a:t>Each component contains style classes for its UI elements</a:t>
            </a:r>
          </a:p>
          <a:p>
            <a:pPr lvl="1" eaLnBrk="1" hangingPunct="1"/>
            <a:r>
              <a:rPr lang="en-US" sz="3400" dirty="0" err="1"/>
              <a:t>e.g</a:t>
            </a:r>
            <a:r>
              <a:rPr lang="en-US" sz="3400" dirty="0"/>
              <a:t>, for the button elements of the Video Player:</a:t>
            </a:r>
          </a:p>
          <a:p>
            <a:pPr marL="1417514" lvl="2" indent="0">
              <a:buNone/>
            </a:pPr>
            <a:r>
              <a:rPr lang="en-US" sz="3400" dirty="0"/>
              <a:t>&lt;Style id=“</a:t>
            </a:r>
            <a:r>
              <a:rPr lang="en-US" sz="3400" dirty="0" err="1"/>
              <a:t>videoPlayer</a:t>
            </a:r>
            <a:r>
              <a:rPr lang="en-US" sz="3400" dirty="0"/>
              <a:t>”&gt;</a:t>
            </a:r>
          </a:p>
          <a:p>
            <a:pPr marL="1417514" lvl="2" indent="0">
              <a:buNone/>
            </a:pPr>
            <a:r>
              <a:rPr lang="en-US" sz="3400" b="1" dirty="0"/>
              <a:t>&lt;![CDATA[</a:t>
            </a:r>
          </a:p>
          <a:p>
            <a:pPr marL="2433426" lvl="3" indent="0">
              <a:buNone/>
            </a:pPr>
            <a:r>
              <a:rPr lang="en-US" sz="3400" dirty="0"/>
              <a:t>.buttons {</a:t>
            </a:r>
          </a:p>
          <a:p>
            <a:pPr marL="3206470" lvl="4" indent="0">
              <a:buNone/>
            </a:pPr>
            <a:r>
              <a:rPr lang="en-US" sz="3400" dirty="0"/>
              <a:t>  text: #777777;</a:t>
            </a:r>
          </a:p>
          <a:p>
            <a:pPr marL="3206470" lvl="4" indent="0">
              <a:buNone/>
            </a:pPr>
            <a:r>
              <a:rPr lang="en-US" sz="3400" dirty="0"/>
              <a:t>  </a:t>
            </a:r>
            <a:r>
              <a:rPr lang="en-US" sz="3400" dirty="0" err="1"/>
              <a:t>rolloverText</a:t>
            </a:r>
            <a:r>
              <a:rPr lang="en-US" sz="3400" dirty="0"/>
              <a:t>: #B0C645;</a:t>
            </a:r>
          </a:p>
          <a:p>
            <a:pPr marL="3206470" lvl="4" indent="0">
              <a:buNone/>
            </a:pPr>
            <a:r>
              <a:rPr lang="en-US" sz="3400" dirty="0"/>
              <a:t>  </a:t>
            </a:r>
            <a:r>
              <a:rPr lang="en-US" sz="3400" dirty="0" err="1"/>
              <a:t>disabledText</a:t>
            </a:r>
            <a:r>
              <a:rPr lang="en-US" sz="3400" dirty="0"/>
              <a:t>: #AAAAAA;</a:t>
            </a:r>
          </a:p>
          <a:p>
            <a:pPr marL="3206470" lvl="4" indent="0">
              <a:buNone/>
            </a:pPr>
            <a:r>
              <a:rPr lang="en-US" sz="3400" dirty="0"/>
              <a:t>  icons: #777777;</a:t>
            </a:r>
          </a:p>
          <a:p>
            <a:pPr marL="3206470" lvl="4" indent="0">
              <a:buNone/>
            </a:pPr>
            <a:r>
              <a:rPr lang="en-US" sz="3400" dirty="0"/>
              <a:t>  </a:t>
            </a:r>
            <a:r>
              <a:rPr lang="en-US" sz="3400" dirty="0" err="1"/>
              <a:t>rolloverIcons</a:t>
            </a:r>
            <a:r>
              <a:rPr lang="en-US" sz="3400" dirty="0"/>
              <a:t>: #B0C645;</a:t>
            </a:r>
          </a:p>
          <a:p>
            <a:pPr marL="3206470" lvl="4" indent="0">
              <a:buNone/>
            </a:pPr>
            <a:r>
              <a:rPr lang="en-US" sz="3400" dirty="0"/>
              <a:t>  </a:t>
            </a:r>
            <a:r>
              <a:rPr lang="en-US" sz="3400" dirty="0" err="1"/>
              <a:t>disabledIcons</a:t>
            </a:r>
            <a:r>
              <a:rPr lang="en-US" sz="3400" dirty="0"/>
              <a:t>: #AAAAAA;</a:t>
            </a:r>
          </a:p>
          <a:p>
            <a:pPr marL="2433426" lvl="3" indent="0">
              <a:buNone/>
            </a:pPr>
            <a:r>
              <a:rPr lang="en-US" sz="3400" dirty="0"/>
              <a:t>}</a:t>
            </a:r>
          </a:p>
          <a:p>
            <a:pPr marL="1417514" lvl="2" indent="0">
              <a:buNone/>
            </a:pPr>
            <a:r>
              <a:rPr lang="en-US" sz="3400" b="1" dirty="0"/>
              <a:t>]]&gt;</a:t>
            </a:r>
          </a:p>
          <a:p>
            <a:pPr marL="1417514" lvl="2" indent="0">
              <a:buNone/>
            </a:pPr>
            <a:r>
              <a:rPr lang="en-US" sz="3400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88142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Fonts for Individual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Fonts can also be defined for any element that has the font attribute: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400" dirty="0">
                <a:latin typeface="Monaco"/>
                <a:cs typeface="Monaco"/>
              </a:rPr>
              <a:t>&lt;Style id="</a:t>
            </a:r>
            <a:r>
              <a:rPr lang="en-US" sz="3400" dirty="0" err="1">
                <a:latin typeface="Monaco"/>
                <a:cs typeface="Monaco"/>
              </a:rPr>
              <a:t>playlistTabs</a:t>
            </a:r>
            <a:r>
              <a:rPr lang="en-US" sz="3400" dirty="0">
                <a:latin typeface="Monaco"/>
                <a:cs typeface="Monaco"/>
              </a:rPr>
              <a:t>"&gt;</a:t>
            </a:r>
          </a:p>
          <a:p>
            <a:pPr>
              <a:buNone/>
            </a:pPr>
            <a:r>
              <a:rPr lang="en-US" sz="3400" dirty="0">
                <a:latin typeface="Monaco"/>
                <a:cs typeface="Monaco"/>
              </a:rPr>
              <a:t>&lt;![CDATA[</a:t>
            </a:r>
          </a:p>
          <a:p>
            <a:pPr>
              <a:buNone/>
            </a:pPr>
            <a:r>
              <a:rPr lang="en-US" sz="3400" dirty="0">
                <a:latin typeface="Monaco"/>
                <a:cs typeface="Monaco"/>
              </a:rPr>
              <a:t>.tabs {</a:t>
            </a:r>
            <a:r>
              <a:rPr lang="en-US" sz="3400" dirty="0" err="1">
                <a:latin typeface="Monaco"/>
                <a:cs typeface="Monaco"/>
              </a:rPr>
              <a:t>fontFace</a:t>
            </a:r>
            <a:r>
              <a:rPr lang="en-US" sz="3400" dirty="0">
                <a:latin typeface="Monaco"/>
                <a:cs typeface="Monaco"/>
              </a:rPr>
              <a:t>: "Arial </a:t>
            </a:r>
            <a:r>
              <a:rPr lang="en-US" sz="3400" dirty="0" err="1">
                <a:latin typeface="Monaco"/>
                <a:cs typeface="Monaco"/>
              </a:rPr>
              <a:t>Bold";fontSize</a:t>
            </a:r>
            <a:r>
              <a:rPr lang="en-US" sz="3400" dirty="0">
                <a:latin typeface="Monaco"/>
                <a:cs typeface="Monaco"/>
              </a:rPr>
              <a:t>: 14;}</a:t>
            </a:r>
          </a:p>
          <a:p>
            <a:pPr>
              <a:buNone/>
            </a:pPr>
            <a:r>
              <a:rPr lang="en-US" sz="3400" dirty="0">
                <a:latin typeface="Monaco"/>
                <a:cs typeface="Monaco"/>
              </a:rPr>
              <a:t>]]&gt;</a:t>
            </a:r>
          </a:p>
          <a:p>
            <a:pPr>
              <a:buNone/>
            </a:pPr>
            <a:r>
              <a:rPr lang="en-US" sz="3400" dirty="0">
                <a:latin typeface="Monaco"/>
                <a:cs typeface="Monaco"/>
              </a:rPr>
              <a:t>&lt;/Style</a:t>
            </a:r>
            <a:r>
              <a:rPr lang="en-US" sz="3400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4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Footer Placeholder 4"/>
          <p:cNvSpPr txBox="1">
            <a:spLocks noGrp="1"/>
          </p:cNvSpPr>
          <p:nvPr/>
        </p:nvSpPr>
        <p:spPr bwMode="auto">
          <a:xfrm>
            <a:off x="911503" y="9214761"/>
            <a:ext cx="8519385" cy="54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  <p:sp>
        <p:nvSpPr>
          <p:cNvPr id="85504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Syntax</a:t>
            </a:r>
          </a:p>
        </p:txBody>
      </p:sp>
      <p:sp>
        <p:nvSpPr>
          <p:cNvPr id="855044" name="Rectangle 3"/>
          <p:cNvSpPr>
            <a:spLocks noGrp="1" noChangeArrowheads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3700" dirty="0"/>
              <a:t> Single element</a:t>
            </a:r>
          </a:p>
          <a:p>
            <a:pPr lvl="1" eaLnBrk="1" hangingPunct="1"/>
            <a:r>
              <a:rPr lang="en-US" sz="3400" dirty="0"/>
              <a:t>sets the text color for the </a:t>
            </a:r>
            <a:r>
              <a:rPr lang="en-US" sz="3400" dirty="0" err="1"/>
              <a:t>nowPlaying</a:t>
            </a:r>
            <a:r>
              <a:rPr lang="en-US" sz="3400" dirty="0"/>
              <a:t> title</a:t>
            </a:r>
          </a:p>
        </p:txBody>
      </p:sp>
      <p:sp>
        <p:nvSpPr>
          <p:cNvPr id="855045" name="Rectangle 4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3700" dirty="0"/>
              <a:t> All elements</a:t>
            </a:r>
          </a:p>
          <a:p>
            <a:pPr lvl="1" eaLnBrk="1" hangingPunct="1"/>
            <a:r>
              <a:rPr lang="en-US" sz="3400" dirty="0"/>
              <a:t>sets the background color for all labels</a:t>
            </a:r>
          </a:p>
        </p:txBody>
      </p:sp>
      <p:sp>
        <p:nvSpPr>
          <p:cNvPr id="855046" name="Text Box 5"/>
          <p:cNvSpPr txBox="1">
            <a:spLocks noChangeArrowheads="1"/>
          </p:cNvSpPr>
          <p:nvPr/>
        </p:nvSpPr>
        <p:spPr bwMode="auto">
          <a:xfrm>
            <a:off x="1155171" y="4548717"/>
            <a:ext cx="6209043" cy="31570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969696"/>
                </a:solidFill>
              </a:rPr>
              <a:t>&lt;Style </a:t>
            </a:r>
            <a:r>
              <a:rPr lang="en-US" b="1"/>
              <a:t>id=“videoPlayer"</a:t>
            </a:r>
            <a:r>
              <a:rPr lang="en-US">
                <a:solidFill>
                  <a:srgbClr val="969696"/>
                </a:solidFill>
              </a:rPr>
              <a:t> &gt;</a:t>
            </a:r>
          </a:p>
          <a:p>
            <a:r>
              <a:rPr lang="en-US">
                <a:solidFill>
                  <a:srgbClr val="969696"/>
                </a:solidFill>
              </a:rPr>
              <a:t>    &lt;![CDATA[</a:t>
            </a:r>
          </a:p>
          <a:p>
            <a:r>
              <a:rPr lang="en-US">
                <a:solidFill>
                  <a:srgbClr val="969696"/>
                </a:solidFill>
              </a:rPr>
              <a:t>      .title { text: #FF0000; }</a:t>
            </a:r>
          </a:p>
          <a:p>
            <a:r>
              <a:rPr lang="en-US">
                <a:solidFill>
                  <a:srgbClr val="969696"/>
                </a:solidFill>
              </a:rPr>
              <a:t>    ]]&gt;</a:t>
            </a:r>
          </a:p>
          <a:p>
            <a:r>
              <a:rPr lang="en-US">
                <a:solidFill>
                  <a:srgbClr val="969696"/>
                </a:solidFill>
              </a:rPr>
              <a:t>  &lt;/Style&gt;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55047" name="Text Box 6"/>
          <p:cNvSpPr txBox="1">
            <a:spLocks noChangeArrowheads="1"/>
          </p:cNvSpPr>
          <p:nvPr/>
        </p:nvSpPr>
        <p:spPr bwMode="auto">
          <a:xfrm>
            <a:off x="9096971" y="4548717"/>
            <a:ext cx="6209043" cy="31570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969696"/>
                </a:solidFill>
              </a:rPr>
              <a:t>&lt;Style </a:t>
            </a:r>
            <a:r>
              <a:rPr lang="en-US" b="1"/>
              <a:t>class=“Label”</a:t>
            </a:r>
            <a:r>
              <a:rPr lang="en-US"/>
              <a:t> </a:t>
            </a:r>
            <a:r>
              <a:rPr lang="en-US">
                <a:solidFill>
                  <a:srgbClr val="969696"/>
                </a:solidFill>
              </a:rPr>
              <a:t>&gt;</a:t>
            </a:r>
          </a:p>
          <a:p>
            <a:r>
              <a:rPr lang="en-US">
                <a:solidFill>
                  <a:srgbClr val="969696"/>
                </a:solidFill>
              </a:rPr>
              <a:t>    &lt;![CDATA[</a:t>
            </a:r>
          </a:p>
          <a:p>
            <a:r>
              <a:rPr lang="en-US">
                <a:solidFill>
                  <a:srgbClr val="969696"/>
                </a:solidFill>
              </a:rPr>
              <a:t>      .body { color: #FF0000; }</a:t>
            </a:r>
          </a:p>
          <a:p>
            <a:r>
              <a:rPr lang="en-US">
                <a:solidFill>
                  <a:srgbClr val="969696"/>
                </a:solidFill>
              </a:rPr>
              <a:t>    ]]&gt;</a:t>
            </a:r>
          </a:p>
          <a:p>
            <a:r>
              <a:rPr lang="en-US">
                <a:solidFill>
                  <a:srgbClr val="969696"/>
                </a:solidFill>
              </a:rPr>
              <a:t>  &lt;/Style&gt;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BEML Styling IS NOT standard CSS</a:t>
            </a:r>
          </a:p>
        </p:txBody>
      </p:sp>
      <p:sp>
        <p:nvSpPr>
          <p:cNvPr id="857091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100" dirty="0"/>
              <a:t> BEML uses CSS syntax but is NOT CSS</a:t>
            </a:r>
          </a:p>
          <a:p>
            <a:r>
              <a:rPr lang="en-US" sz="4100" dirty="0"/>
              <a:t> Flash has its own styling in CSS syntax, but that’s not BEML CSS either</a:t>
            </a:r>
          </a:p>
          <a:p>
            <a:r>
              <a:rPr lang="en-US" sz="4100" dirty="0"/>
              <a:t> BEML uses CSS for friendly interface</a:t>
            </a:r>
          </a:p>
          <a:p>
            <a:endParaRPr lang="en-US" sz="4100" dirty="0"/>
          </a:p>
          <a:p>
            <a:r>
              <a:rPr lang="en-US" sz="4100" dirty="0"/>
              <a:t> Look at the component-</a:t>
            </a:r>
            <a:r>
              <a:rPr lang="en-US" sz="4100" dirty="0" err="1"/>
              <a:t>css.zip</a:t>
            </a:r>
            <a:r>
              <a:rPr lang="en-US" sz="4100" dirty="0"/>
              <a:t> and the </a:t>
            </a:r>
            <a:r>
              <a:rPr lang="en-US" sz="4100" dirty="0" err="1"/>
              <a:t>StyleGuide.css</a:t>
            </a:r>
            <a:r>
              <a:rPr lang="en-US" sz="4100" dirty="0"/>
              <a:t> files in the class downloads for information on properties for different components that can be styled</a:t>
            </a:r>
          </a:p>
        </p:txBody>
      </p:sp>
      <p:sp>
        <p:nvSpPr>
          <p:cNvPr id="857092" name="Footer Placeholder 4"/>
          <p:cNvSpPr txBox="1">
            <a:spLocks noGrp="1"/>
          </p:cNvSpPr>
          <p:nvPr/>
        </p:nvSpPr>
        <p:spPr bwMode="auto">
          <a:xfrm>
            <a:off x="911503" y="9214761"/>
            <a:ext cx="8519385" cy="54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2337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Skins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400" dirty="0"/>
              <a:t>Style components of custom player templates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Gives you fine-grained control over the appearance of your player templates. </a:t>
            </a:r>
          </a:p>
          <a:p>
            <a:pPr>
              <a:lnSpc>
                <a:spcPct val="90000"/>
              </a:lnSpc>
            </a:pPr>
            <a:r>
              <a:rPr lang="en-US" sz="3400" dirty="0"/>
              <a:t>A skin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An image file that you create and host that you can use to change the appearance of some feature of a BEML player component. </a:t>
            </a:r>
          </a:p>
          <a:p>
            <a:pPr>
              <a:lnSpc>
                <a:spcPct val="90000"/>
              </a:lnSpc>
            </a:pPr>
            <a:r>
              <a:rPr lang="en-US" sz="3400" dirty="0"/>
              <a:t>Use skins to 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Style the background of the overall player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Change the default thumbnail image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Change the players buttons</a:t>
            </a:r>
          </a:p>
        </p:txBody>
      </p:sp>
    </p:spTree>
    <p:extLst>
      <p:ext uri="{BB962C8B-B14F-4D97-AF65-F5344CB8AC3E}">
        <p14:creationId xmlns:p14="http://schemas.microsoft.com/office/powerpoint/2010/main" val="33483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Styling</a:t>
            </a:r>
          </a:p>
        </p:txBody>
      </p:sp>
      <p:pic>
        <p:nvPicPr>
          <p:cNvPr id="1158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5945" y="1516241"/>
            <a:ext cx="10685331" cy="6647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077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Skins Applied to Several Components</a:t>
            </a:r>
          </a:p>
        </p:txBody>
      </p:sp>
      <p:pic>
        <p:nvPicPr>
          <p:cNvPr id="1160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4738" y="1841150"/>
            <a:ext cx="13862050" cy="7089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84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/>
              <a:t>Setting skins in the Theme and Style Elements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>
          <a:xfrm>
            <a:off x="905486" y="1662899"/>
            <a:ext cx="15266906" cy="407714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You can set skins for all components by using the Style element within the player template's Theme element 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To set a style using the Theme or Style tags in the BEML, the form would be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Note that each selector is preceded by a period (.button). The selector is what precedes the hyphen in the key, and the property is what follows. So button-</a:t>
            </a:r>
            <a:r>
              <a:rPr lang="en-US" sz="3000" dirty="0" err="1"/>
              <a:t>skin;value</a:t>
            </a:r>
            <a:r>
              <a:rPr lang="en-US" sz="3000" dirty="0"/>
              <a:t> in becomes .button {</a:t>
            </a:r>
            <a:r>
              <a:rPr lang="en-US" sz="3000" dirty="0" err="1"/>
              <a:t>skin:value</a:t>
            </a:r>
            <a:r>
              <a:rPr lang="en-US" sz="3000" dirty="0"/>
              <a:t>;}</a:t>
            </a:r>
            <a:r>
              <a:rPr lang="en-US" sz="3000" b="1" dirty="0">
                <a:latin typeface="Consolas"/>
                <a:cs typeface="Consolas"/>
              </a:rPr>
              <a:t> </a:t>
            </a:r>
          </a:p>
          <a:p>
            <a:pPr lvl="1">
              <a:lnSpc>
                <a:spcPct val="80000"/>
              </a:lnSpc>
              <a:buNone/>
            </a:pPr>
            <a:endParaRPr lang="en-US" sz="3000" b="1" dirty="0">
              <a:latin typeface="Consolas"/>
              <a:cs typeface="Consolas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3000" b="1" dirty="0">
                <a:latin typeface="Consolas"/>
                <a:cs typeface="Consolas"/>
              </a:rPr>
              <a:t>&lt;Style class=“List"&gt;     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3000" b="1" dirty="0">
                <a:latin typeface="Consolas"/>
                <a:cs typeface="Consolas"/>
              </a:rPr>
              <a:t>&lt;![CDATA[ .buttons { skin:http://server/skin1.png; } ]]&gt;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3000" b="1" dirty="0">
                <a:latin typeface="Consolas"/>
                <a:cs typeface="Consolas"/>
              </a:rPr>
              <a:t>&lt;/Style&gt;</a:t>
            </a:r>
          </a:p>
          <a:p>
            <a:pPr>
              <a:lnSpc>
                <a:spcPct val="80000"/>
              </a:lnSpc>
            </a:pPr>
            <a:endParaRPr lang="en-US" sz="3400" dirty="0"/>
          </a:p>
        </p:txBody>
      </p:sp>
      <p:pic>
        <p:nvPicPr>
          <p:cNvPr id="1178629" name="Picture 5" descr="Skin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378" y="5523442"/>
            <a:ext cx="15630906" cy="3709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912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Player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Customize nearly every aspect of a player using Flash and .</a:t>
            </a:r>
            <a:r>
              <a:rPr lang="en-US" sz="3400" dirty="0" err="1"/>
              <a:t>fla</a:t>
            </a:r>
            <a:r>
              <a:rPr lang="en-US" sz="3400" dirty="0"/>
              <a:t> files you can download from Brightcove</a:t>
            </a:r>
          </a:p>
          <a:p>
            <a:r>
              <a:rPr lang="en-US" sz="3400" dirty="0"/>
              <a:t>See </a:t>
            </a:r>
            <a:r>
              <a:rPr lang="en-US" sz="3400" dirty="0">
                <a:hlinkClick r:id="rId2"/>
              </a:rPr>
              <a:t>http://support.brightcove.com/en/docs/custom-player-themes</a:t>
            </a:r>
            <a:r>
              <a:rPr lang="en-US" sz="3400" dirty="0"/>
              <a:t> for details</a:t>
            </a:r>
          </a:p>
          <a:p>
            <a:r>
              <a:rPr lang="en-US" sz="3400" dirty="0"/>
              <a:t>Reference the path to your custom theme </a:t>
            </a:r>
            <a:r>
              <a:rPr lang="en-US" sz="3400" dirty="0" err="1"/>
              <a:t>swf</a:t>
            </a:r>
            <a:r>
              <a:rPr lang="en-US" sz="3400" dirty="0"/>
              <a:t> using the name attribute of the Theme tag</a:t>
            </a:r>
          </a:p>
        </p:txBody>
      </p:sp>
    </p:spTree>
    <p:extLst>
      <p:ext uri="{BB962C8B-B14F-4D97-AF65-F5344CB8AC3E}">
        <p14:creationId xmlns:p14="http://schemas.microsoft.com/office/powerpoint/2010/main" val="307126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9" name="Line 2"/>
          <p:cNvSpPr>
            <a:spLocks noChangeShapeType="1"/>
          </p:cNvSpPr>
          <p:nvPr/>
        </p:nvSpPr>
        <p:spPr bwMode="auto">
          <a:xfrm flipV="1">
            <a:off x="8808178" y="3573992"/>
            <a:ext cx="0" cy="3249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40" name="AutoShape 3"/>
          <p:cNvSpPr>
            <a:spLocks noChangeArrowheads="1"/>
          </p:cNvSpPr>
          <p:nvPr/>
        </p:nvSpPr>
        <p:spPr bwMode="auto">
          <a:xfrm>
            <a:off x="6497836" y="4332111"/>
            <a:ext cx="4765080" cy="1732844"/>
          </a:xfrm>
          <a:prstGeom prst="chevron">
            <a:avLst>
              <a:gd name="adj" fmla="val 27261"/>
            </a:avLst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268741" name="Line 4"/>
          <p:cNvSpPr>
            <a:spLocks noChangeShapeType="1"/>
          </p:cNvSpPr>
          <p:nvPr/>
        </p:nvSpPr>
        <p:spPr bwMode="auto">
          <a:xfrm flipV="1">
            <a:off x="4331891" y="3573992"/>
            <a:ext cx="0" cy="3249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42" name="Rectangle 5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Spectrum of Visual Customization</a:t>
            </a:r>
          </a:p>
        </p:txBody>
      </p:sp>
      <p:sp>
        <p:nvSpPr>
          <p:cNvPr id="1268743" name="Line 6"/>
          <p:cNvSpPr>
            <a:spLocks noChangeShapeType="1"/>
          </p:cNvSpPr>
          <p:nvPr/>
        </p:nvSpPr>
        <p:spPr bwMode="auto">
          <a:xfrm>
            <a:off x="16027996" y="3790597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44" name="AutoShape 7"/>
          <p:cNvSpPr>
            <a:spLocks noChangeArrowheads="1"/>
          </p:cNvSpPr>
          <p:nvPr/>
        </p:nvSpPr>
        <p:spPr bwMode="auto">
          <a:xfrm>
            <a:off x="2021549" y="4332111"/>
            <a:ext cx="4620683" cy="1732844"/>
          </a:xfrm>
          <a:prstGeom prst="homePlate">
            <a:avLst>
              <a:gd name="adj" fmla="val 27139"/>
            </a:avLst>
          </a:prstGeom>
          <a:solidFill>
            <a:srgbClr val="76B2BA"/>
          </a:solidFill>
          <a:ln w="9525">
            <a:solidFill>
              <a:srgbClr val="72AFB6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268745" name="Rectangle 8"/>
          <p:cNvSpPr>
            <a:spLocks noChangeArrowheads="1"/>
          </p:cNvSpPr>
          <p:nvPr/>
        </p:nvSpPr>
        <p:spPr bwMode="auto">
          <a:xfrm>
            <a:off x="2021549" y="3032478"/>
            <a:ext cx="4620683" cy="541514"/>
          </a:xfrm>
          <a:prstGeom prst="rect">
            <a:avLst/>
          </a:prstGeom>
          <a:solidFill>
            <a:srgbClr val="76B2B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Publishing Module</a:t>
            </a:r>
          </a:p>
        </p:txBody>
      </p:sp>
      <p:sp>
        <p:nvSpPr>
          <p:cNvPr id="1268746" name="Text Box 9"/>
          <p:cNvSpPr txBox="1">
            <a:spLocks noChangeArrowheads="1"/>
          </p:cNvSpPr>
          <p:nvPr/>
        </p:nvSpPr>
        <p:spPr bwMode="auto">
          <a:xfrm>
            <a:off x="2165947" y="4609638"/>
            <a:ext cx="3754305" cy="140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Out-of-the-Box Templates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Styling</a:t>
            </a:r>
          </a:p>
        </p:txBody>
      </p:sp>
      <p:sp>
        <p:nvSpPr>
          <p:cNvPr id="1268747" name="Text Box 10"/>
          <p:cNvSpPr txBox="1">
            <a:spLocks noChangeArrowheads="1"/>
          </p:cNvSpPr>
          <p:nvPr/>
        </p:nvSpPr>
        <p:spPr bwMode="auto">
          <a:xfrm>
            <a:off x="6931025" y="4609638"/>
            <a:ext cx="3754305" cy="140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Layout 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Size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1268748" name="Rectangle 11"/>
          <p:cNvSpPr>
            <a:spLocks noChangeArrowheads="1"/>
          </p:cNvSpPr>
          <p:nvPr/>
        </p:nvSpPr>
        <p:spPr bwMode="auto">
          <a:xfrm>
            <a:off x="6642233" y="3032478"/>
            <a:ext cx="4620683" cy="541514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BEML</a:t>
            </a:r>
          </a:p>
        </p:txBody>
      </p:sp>
      <p:sp>
        <p:nvSpPr>
          <p:cNvPr id="1268749" name="Line 12"/>
          <p:cNvSpPr>
            <a:spLocks noChangeShapeType="1"/>
          </p:cNvSpPr>
          <p:nvPr/>
        </p:nvSpPr>
        <p:spPr bwMode="auto">
          <a:xfrm>
            <a:off x="16027996" y="7581194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50" name="Rectangle 13"/>
          <p:cNvSpPr>
            <a:spLocks noChangeArrowheads="1"/>
          </p:cNvSpPr>
          <p:nvPr/>
        </p:nvSpPr>
        <p:spPr bwMode="auto">
          <a:xfrm>
            <a:off x="2021549" y="6823075"/>
            <a:ext cx="4620683" cy="541514"/>
          </a:xfrm>
          <a:prstGeom prst="rect">
            <a:avLst/>
          </a:prstGeom>
          <a:solidFill>
            <a:srgbClr val="76B2B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Basic Design</a:t>
            </a:r>
          </a:p>
        </p:txBody>
      </p:sp>
      <p:sp>
        <p:nvSpPr>
          <p:cNvPr id="1268751" name="Rectangle 14"/>
          <p:cNvSpPr>
            <a:spLocks noChangeArrowheads="1"/>
          </p:cNvSpPr>
          <p:nvPr/>
        </p:nvSpPr>
        <p:spPr bwMode="auto">
          <a:xfrm>
            <a:off x="6642233" y="6823075"/>
            <a:ext cx="4620683" cy="541514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HTML / XML</a:t>
            </a:r>
          </a:p>
        </p:txBody>
      </p:sp>
      <p:sp>
        <p:nvSpPr>
          <p:cNvPr id="1268752" name="Text Box 15"/>
          <p:cNvSpPr txBox="1">
            <a:spLocks noChangeArrowheads="1"/>
          </p:cNvSpPr>
          <p:nvPr/>
        </p:nvSpPr>
        <p:spPr bwMode="auto">
          <a:xfrm>
            <a:off x="1389815" y="7472893"/>
            <a:ext cx="2743531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Skills</a:t>
            </a:r>
          </a:p>
        </p:txBody>
      </p:sp>
      <p:sp>
        <p:nvSpPr>
          <p:cNvPr id="1268753" name="Line 16"/>
          <p:cNvSpPr>
            <a:spLocks noChangeShapeType="1"/>
          </p:cNvSpPr>
          <p:nvPr/>
        </p:nvSpPr>
        <p:spPr bwMode="auto">
          <a:xfrm>
            <a:off x="1732756" y="8036969"/>
            <a:ext cx="141508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54" name="Text Box 17"/>
          <p:cNvSpPr txBox="1">
            <a:spLocks noChangeArrowheads="1"/>
          </p:cNvSpPr>
          <p:nvPr/>
        </p:nvSpPr>
        <p:spPr bwMode="auto">
          <a:xfrm>
            <a:off x="1389815" y="2019396"/>
            <a:ext cx="2743531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Methods</a:t>
            </a:r>
          </a:p>
        </p:txBody>
      </p:sp>
      <p:sp>
        <p:nvSpPr>
          <p:cNvPr id="1268755" name="Line 18"/>
          <p:cNvSpPr>
            <a:spLocks noChangeShapeType="1"/>
          </p:cNvSpPr>
          <p:nvPr/>
        </p:nvSpPr>
        <p:spPr bwMode="auto">
          <a:xfrm>
            <a:off x="1732756" y="2599267"/>
            <a:ext cx="141508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756" name="Text Box 19"/>
          <p:cNvSpPr txBox="1">
            <a:spLocks noChangeArrowheads="1"/>
          </p:cNvSpPr>
          <p:nvPr/>
        </p:nvSpPr>
        <p:spPr bwMode="auto">
          <a:xfrm>
            <a:off x="433192" y="3853775"/>
            <a:ext cx="4386039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Design Capabilities</a:t>
            </a:r>
          </a:p>
        </p:txBody>
      </p:sp>
    </p:spTree>
    <p:extLst>
      <p:ext uri="{BB962C8B-B14F-4D97-AF65-F5344CB8AC3E}">
        <p14:creationId xmlns:p14="http://schemas.microsoft.com/office/powerpoint/2010/main" val="3733071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42320" y="4224831"/>
            <a:ext cx="14030505" cy="1231162"/>
          </a:xfrm>
        </p:spPr>
        <p:txBody>
          <a:bodyPr/>
          <a:lstStyle/>
          <a:p>
            <a:r>
              <a:rPr lang="en-US" sz="4700" dirty="0"/>
              <a:t>Exercise 8: Modify the Style for a Template</a:t>
            </a:r>
          </a:p>
        </p:txBody>
      </p:sp>
    </p:spTree>
    <p:extLst>
      <p:ext uri="{BB962C8B-B14F-4D97-AF65-F5344CB8AC3E}">
        <p14:creationId xmlns:p14="http://schemas.microsoft.com/office/powerpoint/2010/main" val="1323394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1" name="Rectangle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Further Customization (Bonus Content)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86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Further BEML Customization</a:t>
            </a:r>
          </a:p>
        </p:txBody>
      </p:sp>
      <p:sp>
        <p:nvSpPr>
          <p:cNvPr id="869379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Localization</a:t>
            </a:r>
          </a:p>
          <a:p>
            <a:pPr eaLnBrk="1" hangingPunct="1"/>
            <a:r>
              <a:rPr lang="en-US" sz="3000" dirty="0"/>
              <a:t>Custom Modules</a:t>
            </a:r>
          </a:p>
        </p:txBody>
      </p:sp>
    </p:spTree>
    <p:extLst>
      <p:ext uri="{BB962C8B-B14F-4D97-AF65-F5344CB8AC3E}">
        <p14:creationId xmlns:p14="http://schemas.microsoft.com/office/powerpoint/2010/main" val="161871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Localizing with BEML</a:t>
            </a:r>
          </a:p>
        </p:txBody>
      </p:sp>
      <p:sp>
        <p:nvSpPr>
          <p:cNvPr id="87142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BEML allows you to localize</a:t>
            </a:r>
          </a:p>
          <a:p>
            <a:pPr lvl="1" eaLnBrk="1" hangingPunct="1"/>
            <a:r>
              <a:rPr lang="en-US" sz="3000" dirty="0"/>
              <a:t>individual strings within components</a:t>
            </a:r>
          </a:p>
          <a:p>
            <a:pPr lvl="2" eaLnBrk="1" hangingPunct="1"/>
            <a:r>
              <a:rPr lang="en-US" sz="3000" dirty="0"/>
              <a:t>e.g. buttons, labels, tooltips</a:t>
            </a:r>
          </a:p>
          <a:p>
            <a:pPr lvl="1" eaLnBrk="1" hangingPunct="1"/>
            <a:r>
              <a:rPr lang="en-US" sz="3000" dirty="0"/>
              <a:t>entire templates </a:t>
            </a:r>
          </a:p>
          <a:p>
            <a:pPr lvl="2" eaLnBrk="1" hangingPunct="1"/>
            <a:r>
              <a:rPr lang="en-US" sz="3000" dirty="0"/>
              <a:t>all the buttons and labels within a template</a:t>
            </a:r>
          </a:p>
          <a:p>
            <a:pPr eaLnBrk="1" hangingPunct="1"/>
            <a:r>
              <a:rPr lang="en-US" sz="3000" dirty="0"/>
              <a:t>Supported languages</a:t>
            </a:r>
          </a:p>
          <a:p>
            <a:pPr lvl="1" eaLnBrk="1" hangingPunct="1"/>
            <a:r>
              <a:rPr lang="en-US" sz="3000" dirty="0"/>
              <a:t>All, except right-to-left languages </a:t>
            </a:r>
            <a:br>
              <a:rPr lang="en-US" sz="3000" dirty="0"/>
            </a:br>
            <a:r>
              <a:rPr lang="en-US" sz="3000" dirty="0"/>
              <a:t>(e.g. Arabic and Hebrew)</a:t>
            </a:r>
          </a:p>
          <a:p>
            <a:pPr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4130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Localizing with BEML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&lt;Labels&gt;</a:t>
            </a:r>
            <a:r>
              <a:rPr lang="en-US" sz="3000" dirty="0"/>
              <a:t> tag allows you to specify strings</a:t>
            </a:r>
          </a:p>
          <a:p>
            <a:pPr lvl="1" eaLnBrk="1" hangingPunct="1"/>
            <a:r>
              <a:rPr lang="en-US" sz="3000" dirty="0"/>
              <a:t>Override for specific components</a:t>
            </a:r>
          </a:p>
          <a:p>
            <a:pPr lvl="1" eaLnBrk="1" hangingPunct="1"/>
            <a:r>
              <a:rPr lang="en-US" sz="3000" dirty="0"/>
              <a:t>Reference an external BEML file for all labels</a:t>
            </a:r>
          </a:p>
          <a:p>
            <a:pPr eaLnBrk="1" hangingPunct="1">
              <a:buFontTx/>
              <a:buNone/>
            </a:pPr>
            <a:endParaRPr lang="en-US" sz="3000" dirty="0"/>
          </a:p>
          <a:p>
            <a:pPr eaLnBrk="1" hangingPunct="1">
              <a:buFontTx/>
              <a:buNone/>
            </a:pPr>
            <a:endParaRPr lang="en-US" sz="3000" dirty="0"/>
          </a:p>
          <a:p>
            <a:pPr eaLnBrk="1" hangingPunct="1">
              <a:buFontTx/>
              <a:buNone/>
            </a:pPr>
            <a:endParaRPr lang="en-US" sz="3000" dirty="0"/>
          </a:p>
          <a:p>
            <a:pPr eaLnBrk="1" hangingPunct="1"/>
            <a:endParaRPr lang="en-US" sz="3000" dirty="0"/>
          </a:p>
          <a:p>
            <a:pPr eaLnBrk="1" hangingPunct="1"/>
            <a:endParaRPr lang="en-US" sz="3000" dirty="0"/>
          </a:p>
          <a:p>
            <a:pPr eaLnBrk="1" hangingPunct="1"/>
            <a:endParaRPr lang="en-US" sz="3000" dirty="0"/>
          </a:p>
          <a:p>
            <a:pPr eaLnBrk="1" hangingPunct="1">
              <a:buFontTx/>
              <a:buNone/>
            </a:pPr>
            <a:endParaRPr lang="en-US" sz="3000" i="1" dirty="0"/>
          </a:p>
        </p:txBody>
      </p:sp>
      <p:sp>
        <p:nvSpPr>
          <p:cNvPr id="873477" name="Text Box 4"/>
          <p:cNvSpPr txBox="1">
            <a:spLocks noChangeArrowheads="1"/>
          </p:cNvSpPr>
          <p:nvPr/>
        </p:nvSpPr>
        <p:spPr bwMode="auto">
          <a:xfrm>
            <a:off x="1588360" y="4404313"/>
            <a:ext cx="12995672" cy="4449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i="1" dirty="0">
                <a:solidFill>
                  <a:srgbClr val="3B3B3B"/>
                </a:solidFill>
              </a:rPr>
              <a:t>Example Labels usage:</a:t>
            </a: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>
                <a:latin typeface="Consolas"/>
                <a:cs typeface="Consolas"/>
              </a:rPr>
              <a:t>&lt;Labels&gt; &lt;label key="controls play"&gt;GO!&lt;/label&gt; &lt;/Labels&gt;</a:t>
            </a:r>
            <a:endParaRPr lang="en-US" dirty="0">
              <a:solidFill>
                <a:srgbClr val="3B3B3B"/>
              </a:solidFill>
              <a:latin typeface="Consolas"/>
              <a:cs typeface="Consolas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dirty="0">
              <a:solidFill>
                <a:srgbClr val="3B3B3B"/>
              </a:solidFill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i="1" dirty="0">
                <a:solidFill>
                  <a:srgbClr val="3B3B3B"/>
                </a:solidFill>
              </a:rPr>
              <a:t>Example Labels file: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>
                <a:latin typeface="Consolas"/>
                <a:cs typeface="Consolas"/>
              </a:rPr>
              <a:t>&lt;Labels file="http://</a:t>
            </a:r>
            <a:r>
              <a:rPr lang="en-US" dirty="0" err="1">
                <a:latin typeface="Consolas"/>
                <a:cs typeface="Consolas"/>
              </a:rPr>
              <a:t>www.yourserver.com/de_player_labels.xml</a:t>
            </a:r>
            <a:r>
              <a:rPr lang="en-US" dirty="0">
                <a:latin typeface="Consolas"/>
                <a:cs typeface="Consolas"/>
              </a:rPr>
              <a:t>" /&gt;</a:t>
            </a:r>
            <a:endParaRPr lang="en-US" dirty="0">
              <a:solidFill>
                <a:srgbClr val="3B3B3B"/>
              </a:solidFill>
              <a:latin typeface="Consolas"/>
              <a:cs typeface="Consolas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517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19" y="4224831"/>
            <a:ext cx="14174902" cy="1231162"/>
          </a:xfrm>
        </p:spPr>
        <p:txBody>
          <a:bodyPr/>
          <a:lstStyle/>
          <a:p>
            <a:r>
              <a:rPr lang="en-US" dirty="0" smtClean="0"/>
              <a:t>Example: Working with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03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11: Working with Labels</a:t>
            </a:r>
          </a:p>
        </p:txBody>
      </p:sp>
      <p:sp>
        <p:nvSpPr>
          <p:cNvPr id="115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000" dirty="0"/>
              <a:t>Duplicate your </a:t>
            </a:r>
            <a:r>
              <a:rPr lang="en-US" sz="3000" dirty="0" err="1"/>
              <a:t>SimpleBEML</a:t>
            </a:r>
            <a:r>
              <a:rPr lang="en-US" sz="3000" dirty="0"/>
              <a:t> Template</a:t>
            </a:r>
          </a:p>
          <a:p>
            <a:pPr eaLnBrk="1" hangingPunct="1">
              <a:buFontTx/>
              <a:buNone/>
            </a:pPr>
            <a:r>
              <a:rPr lang="en-US" sz="3000" dirty="0">
                <a:solidFill>
                  <a:schemeClr val="tx1"/>
                </a:solidFill>
              </a:rPr>
              <a:t>&lt;Labels&gt;</a:t>
            </a:r>
          </a:p>
          <a:p>
            <a:pPr eaLnBrk="1" hangingPunct="1">
              <a:buFontTx/>
              <a:buNone/>
            </a:pPr>
            <a:r>
              <a:rPr lang="en-US" sz="3000" dirty="0">
                <a:solidFill>
                  <a:schemeClr val="tx1"/>
                </a:solidFill>
              </a:rPr>
              <a:t>		 &lt;label key="controls play"&gt;GO!&lt;/label&gt;</a:t>
            </a:r>
          </a:p>
          <a:p>
            <a:pPr eaLnBrk="1" hangingPunct="1">
              <a:buFontTx/>
              <a:buNone/>
            </a:pPr>
            <a:r>
              <a:rPr lang="en-US" sz="3000" dirty="0">
                <a:solidFill>
                  <a:schemeClr val="tx1"/>
                </a:solidFill>
              </a:rPr>
              <a:t>&lt;/Labels&gt;</a:t>
            </a:r>
            <a:endParaRPr lang="en-US" sz="3000" dirty="0"/>
          </a:p>
          <a:p>
            <a:pPr eaLnBrk="1" hangingPunct="1">
              <a:buFontTx/>
              <a:buNone/>
            </a:pPr>
            <a:endParaRPr lang="en-US" sz="3000" dirty="0"/>
          </a:p>
          <a:p>
            <a:pPr eaLnBrk="1" hangingPunct="1">
              <a:buFontTx/>
              <a:buNone/>
            </a:pPr>
            <a:r>
              <a:rPr lang="en-US" sz="3000" dirty="0"/>
              <a:t>Insert the &lt;Labels/&gt; tag after &lt;Runtime&gt; to change ‘Play’ in control bar to ‘GO!’</a:t>
            </a:r>
          </a:p>
          <a:p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5775854" y="7581194"/>
            <a:ext cx="5743959" cy="617870"/>
          </a:xfrm>
          <a:prstGeom prst="rect">
            <a:avLst/>
          </a:prstGeom>
          <a:noFill/>
        </p:spPr>
        <p:txBody>
          <a:bodyPr wrap="none" lIns="154694" tIns="77347" rIns="154694" bIns="77347" rtlCol="0">
            <a:spAutoFit/>
          </a:bodyPr>
          <a:lstStyle/>
          <a:p>
            <a:r>
              <a:rPr lang="en-US" dirty="0" smtClean="0"/>
              <a:t>Solution: BEML LabelsEx11.xml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0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Localizing A Player – External XML File Example</a:t>
            </a:r>
          </a:p>
        </p:txBody>
      </p:sp>
      <p:sp>
        <p:nvSpPr>
          <p:cNvPr id="87552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b="1" dirty="0">
                <a:latin typeface="Consolas"/>
                <a:cs typeface="Consolas"/>
              </a:rPr>
              <a:t>&lt;?xml version="1.0" encoding="UTF-8" standalone="yes"?&gt; &lt;Labels </a:t>
            </a:r>
            <a:r>
              <a:rPr lang="en-US" sz="3000" b="1" dirty="0" err="1">
                <a:latin typeface="Consolas"/>
                <a:cs typeface="Consolas"/>
              </a:rPr>
              <a:t>xmlns:xsi</a:t>
            </a:r>
            <a:r>
              <a:rPr lang="en-US" sz="3000" b="1" dirty="0">
                <a:latin typeface="Consolas"/>
                <a:cs typeface="Consolas"/>
              </a:rPr>
              <a:t>="http://www.w3.org/2001/XMLSchema-instance"&gt;  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b="1" i="1" dirty="0">
                <a:latin typeface="Consolas"/>
                <a:cs typeface="Consolas"/>
              </a:rPr>
              <a:t>&lt;!-- Video player chrome controls --&gt;</a:t>
            </a:r>
            <a:r>
              <a:rPr lang="en-US" sz="3000" b="1" dirty="0">
                <a:latin typeface="Consolas"/>
                <a:cs typeface="Consolas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CC3366"/>
                </a:solidFill>
                <a:latin typeface="Consolas"/>
                <a:cs typeface="Consolas"/>
              </a:rPr>
              <a:t>&lt;label key="controls play"&gt;PLAY&lt;/label&gt;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CC3366"/>
                </a:solidFill>
                <a:latin typeface="Consolas"/>
                <a:cs typeface="Consolas"/>
              </a:rPr>
              <a:t>&lt;label key="controls pause"&gt;PAUSE&lt;/label&gt;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CC3366"/>
                </a:solidFill>
                <a:latin typeface="Consolas"/>
                <a:cs typeface="Consolas"/>
              </a:rPr>
              <a:t>&lt;label key="controls menu"&gt;MENU&lt;/label&gt;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CC3366"/>
                </a:solidFill>
                <a:latin typeface="Consolas"/>
                <a:cs typeface="Consolas"/>
              </a:rPr>
              <a:t>&lt;label key="controls play tooltip"&gt;Play&lt;/label&gt;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CC3366"/>
                </a:solidFill>
                <a:latin typeface="Consolas"/>
                <a:cs typeface="Consolas"/>
              </a:rPr>
              <a:t>&lt;label key="controls pause tooltip"&gt;Pause&lt;/label&gt;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000" b="1" dirty="0">
                <a:latin typeface="Consolas"/>
                <a:cs typeface="Consola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5843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Custom Modules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33" indent="-480733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</a:pPr>
            <a:r>
              <a:rPr lang="en-US" sz="3000" b="1" dirty="0">
                <a:solidFill>
                  <a:srgbClr val="3B3B3B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&lt;Modules&gt;</a:t>
            </a:r>
            <a:r>
              <a:rPr lang="en-US" sz="3000" dirty="0">
                <a:solidFill>
                  <a:srgbClr val="3B3B3B"/>
                </a:solidFill>
              </a:rPr>
              <a:t> tag allows you to specify 3</a:t>
            </a:r>
            <a:r>
              <a:rPr lang="en-US" sz="3000" baseline="30000" dirty="0">
                <a:solidFill>
                  <a:srgbClr val="3B3B3B"/>
                </a:solidFill>
              </a:rPr>
              <a:t>rd</a:t>
            </a:r>
            <a:r>
              <a:rPr lang="en-US" sz="3000" dirty="0">
                <a:solidFill>
                  <a:srgbClr val="3B3B3B"/>
                </a:solidFill>
              </a:rPr>
              <a:t> party hosted </a:t>
            </a:r>
            <a:r>
              <a:rPr lang="en-US" sz="3000" dirty="0" err="1">
                <a:solidFill>
                  <a:srgbClr val="3B3B3B"/>
                </a:solidFill>
              </a:rPr>
              <a:t>SWFs</a:t>
            </a:r>
            <a:endParaRPr lang="en-US" sz="3000" dirty="0">
              <a:solidFill>
                <a:srgbClr val="3B3B3B"/>
              </a:solidFill>
            </a:endParaRPr>
          </a:p>
          <a:p>
            <a:pPr marL="1170947" lvl="1" indent="-397478">
              <a:spcAft>
                <a:spcPct val="20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56595C"/>
                </a:solidFill>
              </a:rPr>
              <a:t>Can access the Player API</a:t>
            </a:r>
          </a:p>
          <a:p>
            <a:pPr marL="1170947" lvl="1" indent="-397478">
              <a:spcAft>
                <a:spcPct val="20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56595C"/>
                </a:solidFill>
              </a:rPr>
              <a:t>Can access the BEML components</a:t>
            </a:r>
          </a:p>
          <a:p>
            <a:pPr marL="1170947" lvl="1" indent="-397478">
              <a:spcAft>
                <a:spcPct val="20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56595C"/>
                </a:solidFill>
              </a:rPr>
              <a:t>Example could be a Web Analytics SWF</a:t>
            </a:r>
          </a:p>
          <a:p>
            <a:pPr marL="1170947" lvl="1" indent="-397478">
              <a:spcAft>
                <a:spcPct val="20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56595C"/>
                </a:solidFill>
              </a:rPr>
              <a:t>HOSTED outside of Brightcove</a:t>
            </a:r>
          </a:p>
          <a:p>
            <a:pPr marL="1170947" lvl="1" indent="-397478">
              <a:spcAft>
                <a:spcPct val="20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56595C"/>
                </a:solidFill>
              </a:rPr>
              <a:t>Use Modules for non-displaying </a:t>
            </a:r>
            <a:r>
              <a:rPr lang="en-US" sz="3000" dirty="0" err="1">
                <a:solidFill>
                  <a:srgbClr val="56595C"/>
                </a:solidFill>
              </a:rPr>
              <a:t>plugins</a:t>
            </a:r>
            <a:r>
              <a:rPr lang="en-US" sz="3000" dirty="0">
                <a:solidFill>
                  <a:srgbClr val="56595C"/>
                </a:solidFill>
              </a:rPr>
              <a:t>; use </a:t>
            </a:r>
            <a:r>
              <a:rPr lang="en-US" sz="3000" dirty="0" err="1">
                <a:solidFill>
                  <a:srgbClr val="56595C"/>
                </a:solidFill>
              </a:rPr>
              <a:t>SWFLoader</a:t>
            </a:r>
            <a:r>
              <a:rPr lang="en-US" sz="3000" dirty="0">
                <a:solidFill>
                  <a:srgbClr val="56595C"/>
                </a:solidFill>
              </a:rPr>
              <a:t> for visible custom components</a:t>
            </a:r>
          </a:p>
          <a:p>
            <a:pPr marL="480733" indent="-480733">
              <a:spcBef>
                <a:spcPct val="20000"/>
              </a:spcBef>
              <a:spcAft>
                <a:spcPct val="20000"/>
              </a:spcAft>
            </a:pPr>
            <a:endParaRPr lang="en-US" sz="3000" dirty="0">
              <a:solidFill>
                <a:srgbClr val="3B3B3B"/>
              </a:solidFill>
            </a:endParaRPr>
          </a:p>
          <a:p>
            <a:pPr marL="480733" indent="-480733">
              <a:spcBef>
                <a:spcPct val="20000"/>
              </a:spcBef>
              <a:spcAft>
                <a:spcPct val="20000"/>
              </a:spcAft>
            </a:pPr>
            <a:endParaRPr lang="en-US" sz="3000" dirty="0">
              <a:solidFill>
                <a:srgbClr val="3B3B3B"/>
              </a:solidFill>
            </a:endParaRPr>
          </a:p>
          <a:p>
            <a:pPr marL="480733" indent="-480733">
              <a:spcBef>
                <a:spcPct val="20000"/>
              </a:spcBef>
              <a:spcAft>
                <a:spcPct val="20000"/>
              </a:spcAft>
            </a:pPr>
            <a:endParaRPr lang="en-US" sz="3000" dirty="0">
              <a:solidFill>
                <a:srgbClr val="3B3B3B"/>
              </a:solidFill>
            </a:endParaRPr>
          </a:p>
          <a:p>
            <a:pPr marL="480733" indent="-480733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</a:pPr>
            <a:endParaRPr lang="en-US" sz="3000" dirty="0">
              <a:solidFill>
                <a:srgbClr val="3B3B3B"/>
              </a:solidFill>
            </a:endParaRPr>
          </a:p>
          <a:p>
            <a:pPr marL="480733" indent="-480733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</a:pPr>
            <a:endParaRPr lang="en-US" sz="3000" dirty="0">
              <a:solidFill>
                <a:srgbClr val="3B3B3B"/>
              </a:solidFill>
            </a:endParaRPr>
          </a:p>
          <a:p>
            <a:endParaRPr lang="en-US" sz="3000" dirty="0"/>
          </a:p>
        </p:txBody>
      </p:sp>
      <p:sp>
        <p:nvSpPr>
          <p:cNvPr id="877573" name="Text Box 4"/>
          <p:cNvSpPr txBox="1">
            <a:spLocks noChangeArrowheads="1"/>
          </p:cNvSpPr>
          <p:nvPr/>
        </p:nvSpPr>
        <p:spPr bwMode="auto">
          <a:xfrm>
            <a:off x="1588360" y="5943117"/>
            <a:ext cx="12995672" cy="3203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i="1" dirty="0">
                <a:solidFill>
                  <a:srgbClr val="3B3B3B"/>
                </a:solidFill>
              </a:rPr>
              <a:t>Example Labels usage:</a:t>
            </a:r>
            <a:endParaRPr lang="en-US" dirty="0"/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>
                <a:latin typeface="Consolas"/>
                <a:cs typeface="Consolas"/>
              </a:rPr>
              <a:t>&lt;Modules&gt;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>
                <a:latin typeface="Consolas"/>
                <a:cs typeface="Consolas"/>
              </a:rPr>
              <a:t>    &lt;Module file='http://</a:t>
            </a:r>
            <a:r>
              <a:rPr lang="en-US" dirty="0" err="1">
                <a:latin typeface="Consolas"/>
                <a:cs typeface="Consolas"/>
              </a:rPr>
              <a:t>mysite/mycomponet.swf</a:t>
            </a:r>
            <a:r>
              <a:rPr lang="en-US" dirty="0">
                <a:latin typeface="Consolas"/>
                <a:cs typeface="Consolas"/>
              </a:rPr>
              <a:t>' /&gt;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>
                <a:latin typeface="Consolas"/>
                <a:cs typeface="Consolas"/>
              </a:rPr>
              <a:t>&lt;/Modules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dirty="0" smtClean="0">
                <a:solidFill>
                  <a:srgbClr val="3B3B3B"/>
                </a:solidFill>
              </a:rPr>
              <a:t>Can go anywhere inside Runtime, but not nested in another element</a:t>
            </a:r>
            <a:endParaRPr lang="en-US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5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4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5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2853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/>
              <a:t>Player Creation Process</a:t>
            </a:r>
          </a:p>
        </p:txBody>
      </p:sp>
      <p:sp>
        <p:nvSpPr>
          <p:cNvPr id="870414" name="Text Box 27"/>
          <p:cNvSpPr txBox="1">
            <a:spLocks noChangeArrowheads="1"/>
          </p:cNvSpPr>
          <p:nvPr/>
        </p:nvSpPr>
        <p:spPr bwMode="auto">
          <a:xfrm>
            <a:off x="4620683" y="6606469"/>
            <a:ext cx="7508611" cy="6178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/>
              <a:t>*Only if using a multiple video player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66378" y="2924175"/>
            <a:ext cx="2671333" cy="3357386"/>
            <a:chOff x="762000" y="1981200"/>
            <a:chExt cx="1409700" cy="2362200"/>
          </a:xfrm>
        </p:grpSpPr>
        <p:sp>
          <p:nvSpPr>
            <p:cNvPr id="21" name="Pentagon 20"/>
            <p:cNvSpPr/>
            <p:nvPr/>
          </p:nvSpPr>
          <p:spPr bwMode="auto">
            <a:xfrm>
              <a:off x="838200" y="1981200"/>
              <a:ext cx="1333500" cy="2362200"/>
            </a:xfrm>
            <a:prstGeom prst="homePlate">
              <a:avLst/>
            </a:prstGeom>
            <a:gradFill flip="none" rotWithShape="1">
              <a:gsLst>
                <a:gs pos="0">
                  <a:srgbClr val="AFBD21"/>
                </a:gs>
                <a:gs pos="100000">
                  <a:srgbClr val="E8FFAF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6" name="TextBox 28"/>
            <p:cNvSpPr txBox="1">
              <a:spLocks noChangeArrowheads="1"/>
            </p:cNvSpPr>
            <p:nvPr/>
          </p:nvSpPr>
          <p:spPr bwMode="auto">
            <a:xfrm>
              <a:off x="762000" y="2743200"/>
              <a:ext cx="1373365" cy="1039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smtClean="0"/>
                <a:t>Create a BEML Template</a:t>
              </a:r>
              <a:endParaRPr lang="en-US" dirty="0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599134" y="2924175"/>
            <a:ext cx="3609909" cy="3357386"/>
            <a:chOff x="1524000" y="1981200"/>
            <a:chExt cx="1905000" cy="2362200"/>
          </a:xfrm>
        </p:grpSpPr>
        <p:sp>
          <p:nvSpPr>
            <p:cNvPr id="22" name="Chevron 21"/>
            <p:cNvSpPr/>
            <p:nvPr/>
          </p:nvSpPr>
          <p:spPr bwMode="auto">
            <a:xfrm>
              <a:off x="1524000" y="1981200"/>
              <a:ext cx="1905000" cy="2362200"/>
            </a:xfrm>
            <a:prstGeom prst="chevron">
              <a:avLst>
                <a:gd name="adj" fmla="val 34630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4" name="Rectangle 29"/>
            <p:cNvSpPr>
              <a:spLocks noChangeArrowheads="1"/>
            </p:cNvSpPr>
            <p:nvPr/>
          </p:nvSpPr>
          <p:spPr bwMode="auto">
            <a:xfrm>
              <a:off x="2057400" y="2819400"/>
              <a:ext cx="1275217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Create a Player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198269" y="2924175"/>
            <a:ext cx="3609909" cy="3357386"/>
            <a:chOff x="2743200" y="1981200"/>
            <a:chExt cx="1905000" cy="2362200"/>
          </a:xfrm>
        </p:grpSpPr>
        <p:sp>
          <p:nvSpPr>
            <p:cNvPr id="24" name="Chevron 23"/>
            <p:cNvSpPr/>
            <p:nvPr/>
          </p:nvSpPr>
          <p:spPr bwMode="auto">
            <a:xfrm>
              <a:off x="2743200" y="1981200"/>
              <a:ext cx="1905000" cy="2362200"/>
            </a:xfrm>
            <a:prstGeom prst="chevron">
              <a:avLst>
                <a:gd name="adj" fmla="val 34723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2" name="Rectangle 30"/>
            <p:cNvSpPr>
              <a:spLocks noChangeArrowheads="1"/>
            </p:cNvSpPr>
            <p:nvPr/>
          </p:nvSpPr>
          <p:spPr bwMode="auto">
            <a:xfrm>
              <a:off x="3337621" y="2819400"/>
              <a:ext cx="1310579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Configure</a:t>
              </a:r>
              <a:r>
                <a:rPr lang="en-US" dirty="0" smtClean="0"/>
                <a:t> Settings</a:t>
              </a:r>
              <a:endParaRPr lang="en-US" dirty="0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7797403" y="2924175"/>
            <a:ext cx="3609909" cy="3357386"/>
            <a:chOff x="3962400" y="1981200"/>
            <a:chExt cx="1905000" cy="2362200"/>
          </a:xfrm>
        </p:grpSpPr>
        <p:sp>
          <p:nvSpPr>
            <p:cNvPr id="25" name="Chevron 24"/>
            <p:cNvSpPr/>
            <p:nvPr/>
          </p:nvSpPr>
          <p:spPr bwMode="auto">
            <a:xfrm>
              <a:off x="3962400" y="1981200"/>
              <a:ext cx="1905000" cy="2362200"/>
            </a:xfrm>
            <a:prstGeom prst="chevron">
              <a:avLst>
                <a:gd name="adj" fmla="val 34167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80" name="Rectangle 31"/>
            <p:cNvSpPr>
              <a:spLocks noChangeArrowheads="1"/>
            </p:cNvSpPr>
            <p:nvPr/>
          </p:nvSpPr>
          <p:spPr bwMode="auto">
            <a:xfrm>
              <a:off x="4495800" y="2819400"/>
              <a:ext cx="1371600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Customize</a:t>
              </a:r>
              <a:r>
                <a:rPr lang="en-US" dirty="0" smtClean="0"/>
                <a:t> Style</a:t>
              </a:r>
              <a:endParaRPr lang="en-US" dirty="0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0396538" y="2924175"/>
            <a:ext cx="3609909" cy="3357386"/>
            <a:chOff x="5181600" y="1981200"/>
            <a:chExt cx="1905000" cy="2362200"/>
          </a:xfrm>
        </p:grpSpPr>
        <p:sp>
          <p:nvSpPr>
            <p:cNvPr id="26" name="Chevron 25"/>
            <p:cNvSpPr/>
            <p:nvPr/>
          </p:nvSpPr>
          <p:spPr bwMode="auto">
            <a:xfrm>
              <a:off x="5181600" y="1981200"/>
              <a:ext cx="1905000" cy="2362200"/>
            </a:xfrm>
            <a:prstGeom prst="chevron">
              <a:avLst>
                <a:gd name="adj" fmla="val 34260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78" name="Rectangle 32"/>
            <p:cNvSpPr>
              <a:spLocks noChangeArrowheads="1"/>
            </p:cNvSpPr>
            <p:nvPr/>
          </p:nvSpPr>
          <p:spPr bwMode="auto">
            <a:xfrm>
              <a:off x="5730938" y="2819400"/>
              <a:ext cx="1279462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Preview</a:t>
              </a:r>
              <a:r>
                <a:rPr lang="en-US" dirty="0" smtClean="0"/>
                <a:t> Player</a:t>
              </a:r>
              <a:endParaRPr lang="en-US" dirty="0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2995672" y="2924175"/>
            <a:ext cx="3609909" cy="3357386"/>
            <a:chOff x="6400800" y="1981200"/>
            <a:chExt cx="1905000" cy="2362200"/>
          </a:xfrm>
        </p:grpSpPr>
        <p:sp>
          <p:nvSpPr>
            <p:cNvPr id="27" name="Chevron 26"/>
            <p:cNvSpPr/>
            <p:nvPr/>
          </p:nvSpPr>
          <p:spPr bwMode="auto">
            <a:xfrm>
              <a:off x="6400800" y="1981200"/>
              <a:ext cx="1905000" cy="2362200"/>
            </a:xfrm>
            <a:prstGeom prst="chevron">
              <a:avLst>
                <a:gd name="adj" fmla="val 33612"/>
              </a:avLst>
            </a:prstGeom>
            <a:gradFill flip="none" rotWithShape="1">
              <a:gsLst>
                <a:gs pos="0">
                  <a:srgbClr val="76B2BA"/>
                </a:gs>
                <a:gs pos="100000">
                  <a:srgbClr val="D2E7E9"/>
                </a:gs>
              </a:gsLst>
              <a:lin ang="5400000" scaled="0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4075" name="Rectangle 33"/>
            <p:cNvSpPr>
              <a:spLocks noChangeArrowheads="1"/>
            </p:cNvSpPr>
            <p:nvPr/>
          </p:nvSpPr>
          <p:spPr bwMode="auto">
            <a:xfrm>
              <a:off x="6934200" y="2819400"/>
              <a:ext cx="1328679" cy="71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/>
                <a:t>Add </a:t>
              </a:r>
              <a:r>
                <a:rPr lang="en-US" dirty="0" err="1"/>
                <a:t>Playlist(s</a:t>
              </a:r>
              <a:r>
                <a:rPr lang="en-US" dirty="0"/>
                <a:t>)</a:t>
              </a:r>
            </a:p>
          </p:txBody>
        </p:sp>
        <p:sp>
          <p:nvSpPr>
            <p:cNvPr id="344076" name="TextBox 34"/>
            <p:cNvSpPr txBox="1">
              <a:spLocks noChangeArrowheads="1"/>
            </p:cNvSpPr>
            <p:nvPr/>
          </p:nvSpPr>
          <p:spPr bwMode="auto">
            <a:xfrm>
              <a:off x="8065351" y="2971800"/>
              <a:ext cx="176459" cy="389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834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1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What did we Learn?</a:t>
            </a:r>
          </a:p>
        </p:txBody>
      </p:sp>
      <p:sp>
        <p:nvSpPr>
          <p:cNvPr id="887811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BEML can be used to: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3 Parts to BEML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000" dirty="0"/>
              <a:t>Components, Layout, Styling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000" dirty="0"/>
              <a:t>Data Binding wires it all together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Workflow: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000" dirty="0"/>
              <a:t>Design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000" dirty="0"/>
              <a:t>Identify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000" dirty="0"/>
              <a:t>Identify Layout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000" dirty="0"/>
              <a:t>Merge Components and Layout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000" dirty="0"/>
              <a:t>Data Bind the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000" dirty="0"/>
              <a:t>Style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000" dirty="0"/>
              <a:t>Publish!</a:t>
            </a:r>
          </a:p>
        </p:txBody>
      </p:sp>
      <p:sp>
        <p:nvSpPr>
          <p:cNvPr id="887812" name="Footer Placeholder 3"/>
          <p:cNvSpPr txBox="1">
            <a:spLocks noGrp="1"/>
          </p:cNvSpPr>
          <p:nvPr/>
        </p:nvSpPr>
        <p:spPr bwMode="auto">
          <a:xfrm>
            <a:off x="911503" y="9214761"/>
            <a:ext cx="8519385" cy="54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64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4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sz="5400" dirty="0"/>
              <a:t>Where Next?</a:t>
            </a:r>
          </a:p>
        </p:txBody>
      </p:sp>
    </p:spTree>
    <p:extLst>
      <p:ext uri="{BB962C8B-B14F-4D97-AF65-F5344CB8AC3E}">
        <p14:creationId xmlns:p14="http://schemas.microsoft.com/office/powerpoint/2010/main" val="165612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Footer Placeholder 3"/>
          <p:cNvSpPr txBox="1">
            <a:spLocks noGrp="1"/>
          </p:cNvSpPr>
          <p:nvPr/>
        </p:nvSpPr>
        <p:spPr bwMode="auto">
          <a:xfrm>
            <a:off x="911503" y="9214761"/>
            <a:ext cx="8519385" cy="54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pPr eaLnBrk="1" hangingPunct="1"/>
            <a:r>
              <a:rPr lang="en-US" sz="1400" dirty="0">
                <a:solidFill>
                  <a:srgbClr val="7B7B7B"/>
                </a:solidFill>
              </a:rPr>
              <a:t>© 2010 Brightcove, Inc. All rights reserved. </a:t>
            </a:r>
          </a:p>
        </p:txBody>
      </p:sp>
      <p:sp>
        <p:nvSpPr>
          <p:cNvPr id="891907" name="Line 2"/>
          <p:cNvSpPr>
            <a:spLocks noChangeShapeType="1"/>
          </p:cNvSpPr>
          <p:nvPr/>
        </p:nvSpPr>
        <p:spPr bwMode="auto">
          <a:xfrm flipV="1">
            <a:off x="8808178" y="3573992"/>
            <a:ext cx="0" cy="3249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08" name="AutoShape 3"/>
          <p:cNvSpPr>
            <a:spLocks noChangeArrowheads="1"/>
          </p:cNvSpPr>
          <p:nvPr/>
        </p:nvSpPr>
        <p:spPr bwMode="auto">
          <a:xfrm>
            <a:off x="6497836" y="4332111"/>
            <a:ext cx="4765080" cy="1732844"/>
          </a:xfrm>
          <a:prstGeom prst="chevron">
            <a:avLst>
              <a:gd name="adj" fmla="val 27261"/>
            </a:avLst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91909" name="Line 4"/>
          <p:cNvSpPr>
            <a:spLocks noChangeShapeType="1"/>
          </p:cNvSpPr>
          <p:nvPr/>
        </p:nvSpPr>
        <p:spPr bwMode="auto">
          <a:xfrm flipV="1">
            <a:off x="4331891" y="3573992"/>
            <a:ext cx="0" cy="3249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10" name="Rectangle 5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Spectrum of Visual Customization</a:t>
            </a:r>
          </a:p>
        </p:txBody>
      </p:sp>
      <p:sp>
        <p:nvSpPr>
          <p:cNvPr id="891911" name="Line 6"/>
          <p:cNvSpPr>
            <a:spLocks noChangeShapeType="1"/>
          </p:cNvSpPr>
          <p:nvPr/>
        </p:nvSpPr>
        <p:spPr bwMode="auto">
          <a:xfrm>
            <a:off x="16027996" y="3790597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12" name="AutoShape 7"/>
          <p:cNvSpPr>
            <a:spLocks noChangeArrowheads="1"/>
          </p:cNvSpPr>
          <p:nvPr/>
        </p:nvSpPr>
        <p:spPr bwMode="auto">
          <a:xfrm>
            <a:off x="2021549" y="4332111"/>
            <a:ext cx="4620683" cy="1732844"/>
          </a:xfrm>
          <a:prstGeom prst="homePlate">
            <a:avLst>
              <a:gd name="adj" fmla="val 27139"/>
            </a:avLst>
          </a:prstGeom>
          <a:solidFill>
            <a:schemeClr val="hlink"/>
          </a:solidFill>
          <a:ln w="9525">
            <a:solidFill>
              <a:srgbClr val="72AFB6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91913" name="Rectangle 8"/>
          <p:cNvSpPr>
            <a:spLocks noChangeArrowheads="1"/>
          </p:cNvSpPr>
          <p:nvPr/>
        </p:nvSpPr>
        <p:spPr bwMode="auto">
          <a:xfrm>
            <a:off x="2021549" y="3032478"/>
            <a:ext cx="4620683" cy="541514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Publishing Module</a:t>
            </a:r>
          </a:p>
        </p:txBody>
      </p:sp>
      <p:sp>
        <p:nvSpPr>
          <p:cNvPr id="891914" name="Text Box 9"/>
          <p:cNvSpPr txBox="1">
            <a:spLocks noChangeArrowheads="1"/>
          </p:cNvSpPr>
          <p:nvPr/>
        </p:nvSpPr>
        <p:spPr bwMode="auto">
          <a:xfrm>
            <a:off x="2165947" y="4609638"/>
            <a:ext cx="3754305" cy="140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Out-of-the-Box Templates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Styling</a:t>
            </a:r>
          </a:p>
        </p:txBody>
      </p:sp>
      <p:sp>
        <p:nvSpPr>
          <p:cNvPr id="891915" name="Text Box 10"/>
          <p:cNvSpPr txBox="1">
            <a:spLocks noChangeArrowheads="1"/>
          </p:cNvSpPr>
          <p:nvPr/>
        </p:nvSpPr>
        <p:spPr bwMode="auto">
          <a:xfrm>
            <a:off x="6931025" y="4609638"/>
            <a:ext cx="3754305" cy="140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Layout 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Size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891916" name="Rectangle 11"/>
          <p:cNvSpPr>
            <a:spLocks noChangeArrowheads="1"/>
          </p:cNvSpPr>
          <p:nvPr/>
        </p:nvSpPr>
        <p:spPr bwMode="auto">
          <a:xfrm>
            <a:off x="6642233" y="3032478"/>
            <a:ext cx="4620683" cy="541514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BEML</a:t>
            </a:r>
          </a:p>
        </p:txBody>
      </p:sp>
      <p:sp>
        <p:nvSpPr>
          <p:cNvPr id="891917" name="Line 12"/>
          <p:cNvSpPr>
            <a:spLocks noChangeShapeType="1"/>
          </p:cNvSpPr>
          <p:nvPr/>
        </p:nvSpPr>
        <p:spPr bwMode="auto">
          <a:xfrm>
            <a:off x="16027996" y="7581194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18" name="Rectangle 13"/>
          <p:cNvSpPr>
            <a:spLocks noChangeArrowheads="1"/>
          </p:cNvSpPr>
          <p:nvPr/>
        </p:nvSpPr>
        <p:spPr bwMode="auto">
          <a:xfrm>
            <a:off x="2021549" y="6823075"/>
            <a:ext cx="4620683" cy="541514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Basic Design</a:t>
            </a:r>
          </a:p>
        </p:txBody>
      </p:sp>
      <p:sp>
        <p:nvSpPr>
          <p:cNvPr id="891919" name="Rectangle 14"/>
          <p:cNvSpPr>
            <a:spLocks noChangeArrowheads="1"/>
          </p:cNvSpPr>
          <p:nvPr/>
        </p:nvSpPr>
        <p:spPr bwMode="auto">
          <a:xfrm>
            <a:off x="6642233" y="6823075"/>
            <a:ext cx="4620683" cy="541514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HTML / XML</a:t>
            </a:r>
          </a:p>
        </p:txBody>
      </p:sp>
      <p:sp>
        <p:nvSpPr>
          <p:cNvPr id="891920" name="Text Box 15"/>
          <p:cNvSpPr txBox="1">
            <a:spLocks noChangeArrowheads="1"/>
          </p:cNvSpPr>
          <p:nvPr/>
        </p:nvSpPr>
        <p:spPr bwMode="auto">
          <a:xfrm>
            <a:off x="1389815" y="7472893"/>
            <a:ext cx="2743531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Skills</a:t>
            </a:r>
          </a:p>
        </p:txBody>
      </p:sp>
      <p:sp>
        <p:nvSpPr>
          <p:cNvPr id="891921" name="Line 16"/>
          <p:cNvSpPr>
            <a:spLocks noChangeShapeType="1"/>
          </p:cNvSpPr>
          <p:nvPr/>
        </p:nvSpPr>
        <p:spPr bwMode="auto">
          <a:xfrm>
            <a:off x="1732756" y="8036969"/>
            <a:ext cx="141508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22" name="Text Box 17"/>
          <p:cNvSpPr txBox="1">
            <a:spLocks noChangeArrowheads="1"/>
          </p:cNvSpPr>
          <p:nvPr/>
        </p:nvSpPr>
        <p:spPr bwMode="auto">
          <a:xfrm>
            <a:off x="1389815" y="2019396"/>
            <a:ext cx="2743531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Methods</a:t>
            </a:r>
          </a:p>
        </p:txBody>
      </p:sp>
      <p:sp>
        <p:nvSpPr>
          <p:cNvPr id="891923" name="Line 18"/>
          <p:cNvSpPr>
            <a:spLocks noChangeShapeType="1"/>
          </p:cNvSpPr>
          <p:nvPr/>
        </p:nvSpPr>
        <p:spPr bwMode="auto">
          <a:xfrm>
            <a:off x="1732756" y="2599267"/>
            <a:ext cx="141508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924" name="Text Box 19"/>
          <p:cNvSpPr txBox="1">
            <a:spLocks noChangeArrowheads="1"/>
          </p:cNvSpPr>
          <p:nvPr/>
        </p:nvSpPr>
        <p:spPr bwMode="auto">
          <a:xfrm>
            <a:off x="433192" y="3853775"/>
            <a:ext cx="4386039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Design Capabilities</a:t>
            </a:r>
          </a:p>
        </p:txBody>
      </p:sp>
    </p:spTree>
    <p:extLst>
      <p:ext uri="{BB962C8B-B14F-4D97-AF65-F5344CB8AC3E}">
        <p14:creationId xmlns:p14="http://schemas.microsoft.com/office/powerpoint/2010/main" val="1852000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Line 2"/>
          <p:cNvSpPr>
            <a:spLocks noChangeShapeType="1"/>
          </p:cNvSpPr>
          <p:nvPr/>
        </p:nvSpPr>
        <p:spPr bwMode="auto">
          <a:xfrm flipV="1">
            <a:off x="13573258" y="3573992"/>
            <a:ext cx="0" cy="33573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55" name="AutoShape 3"/>
          <p:cNvSpPr>
            <a:spLocks noChangeArrowheads="1"/>
          </p:cNvSpPr>
          <p:nvPr/>
        </p:nvSpPr>
        <p:spPr bwMode="auto">
          <a:xfrm>
            <a:off x="11262916" y="4332111"/>
            <a:ext cx="4765080" cy="1732844"/>
          </a:xfrm>
          <a:prstGeom prst="chevron">
            <a:avLst>
              <a:gd name="adj" fmla="val 27261"/>
            </a:avLst>
          </a:prstGeom>
          <a:solidFill>
            <a:srgbClr val="B94670"/>
          </a:solidFill>
          <a:ln w="9525">
            <a:solidFill>
              <a:srgbClr val="B94670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V="1">
            <a:off x="8808178" y="3573992"/>
            <a:ext cx="0" cy="3249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57" name="AutoShape 5"/>
          <p:cNvSpPr>
            <a:spLocks noChangeArrowheads="1"/>
          </p:cNvSpPr>
          <p:nvPr/>
        </p:nvSpPr>
        <p:spPr bwMode="auto">
          <a:xfrm>
            <a:off x="6497836" y="4332111"/>
            <a:ext cx="4765080" cy="1732844"/>
          </a:xfrm>
          <a:prstGeom prst="chevron">
            <a:avLst>
              <a:gd name="adj" fmla="val 27261"/>
            </a:avLst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 flipV="1">
            <a:off x="4331891" y="3573992"/>
            <a:ext cx="0" cy="3249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59" name="Rectangle 7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Spectrum of Visual Customization</a:t>
            </a:r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>
            <a:off x="16027996" y="3790597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61" name="AutoShape 9"/>
          <p:cNvSpPr>
            <a:spLocks noChangeArrowheads="1"/>
          </p:cNvSpPr>
          <p:nvPr/>
        </p:nvSpPr>
        <p:spPr bwMode="auto">
          <a:xfrm>
            <a:off x="2021549" y="4332111"/>
            <a:ext cx="4620683" cy="1732844"/>
          </a:xfrm>
          <a:prstGeom prst="homePlate">
            <a:avLst>
              <a:gd name="adj" fmla="val 27139"/>
            </a:avLst>
          </a:prstGeom>
          <a:solidFill>
            <a:schemeClr val="hlink"/>
          </a:solidFill>
          <a:ln w="9525">
            <a:solidFill>
              <a:srgbClr val="72AFB6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93962" name="Rectangle 10"/>
          <p:cNvSpPr>
            <a:spLocks noChangeArrowheads="1"/>
          </p:cNvSpPr>
          <p:nvPr/>
        </p:nvSpPr>
        <p:spPr bwMode="auto">
          <a:xfrm>
            <a:off x="2021549" y="3032478"/>
            <a:ext cx="4620683" cy="541514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Publishing Module</a:t>
            </a: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2165947" y="4609638"/>
            <a:ext cx="3754305" cy="140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Out-of-the-Box Templates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Styling</a:t>
            </a:r>
          </a:p>
        </p:txBody>
      </p:sp>
      <p:sp>
        <p:nvSpPr>
          <p:cNvPr id="893964" name="Text Box 12"/>
          <p:cNvSpPr txBox="1">
            <a:spLocks noChangeArrowheads="1"/>
          </p:cNvSpPr>
          <p:nvPr/>
        </p:nvSpPr>
        <p:spPr bwMode="auto">
          <a:xfrm>
            <a:off x="6931025" y="4609638"/>
            <a:ext cx="3754305" cy="140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Layout 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Size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11551710" y="4435902"/>
            <a:ext cx="4331891" cy="181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Custom controls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Comments/Ratings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Non-Standard UI</a:t>
            </a: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Custom </a:t>
            </a:r>
            <a:r>
              <a:rPr lang="en-US" sz="2700" dirty="0" err="1">
                <a:solidFill>
                  <a:schemeClr val="bg1"/>
                </a:solidFill>
              </a:rPr>
              <a:t>SWFs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93966" name="Rectangle 14"/>
          <p:cNvSpPr>
            <a:spLocks noChangeArrowheads="1"/>
          </p:cNvSpPr>
          <p:nvPr/>
        </p:nvSpPr>
        <p:spPr bwMode="auto">
          <a:xfrm>
            <a:off x="6642233" y="3032478"/>
            <a:ext cx="4620683" cy="541514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BEML</a:t>
            </a:r>
          </a:p>
        </p:txBody>
      </p:sp>
      <p:sp>
        <p:nvSpPr>
          <p:cNvPr id="893967" name="Rectangle 15"/>
          <p:cNvSpPr>
            <a:spLocks noChangeArrowheads="1"/>
          </p:cNvSpPr>
          <p:nvPr/>
        </p:nvSpPr>
        <p:spPr bwMode="auto">
          <a:xfrm>
            <a:off x="11262916" y="3032478"/>
            <a:ext cx="4620683" cy="541514"/>
          </a:xfrm>
          <a:prstGeom prst="rect">
            <a:avLst/>
          </a:prstGeom>
          <a:solidFill>
            <a:srgbClr val="B94670"/>
          </a:solidFill>
          <a:ln w="9525">
            <a:solidFill>
              <a:srgbClr val="B94670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Player APIs</a:t>
            </a:r>
          </a:p>
        </p:txBody>
      </p:sp>
      <p:sp>
        <p:nvSpPr>
          <p:cNvPr id="893968" name="Line 16"/>
          <p:cNvSpPr>
            <a:spLocks noChangeShapeType="1"/>
          </p:cNvSpPr>
          <p:nvPr/>
        </p:nvSpPr>
        <p:spPr bwMode="auto">
          <a:xfrm>
            <a:off x="16027996" y="7581194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69" name="Rectangle 17"/>
          <p:cNvSpPr>
            <a:spLocks noChangeArrowheads="1"/>
          </p:cNvSpPr>
          <p:nvPr/>
        </p:nvSpPr>
        <p:spPr bwMode="auto">
          <a:xfrm>
            <a:off x="2021549" y="6823075"/>
            <a:ext cx="4620683" cy="541514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Basic Design</a:t>
            </a:r>
          </a:p>
        </p:txBody>
      </p:sp>
      <p:sp>
        <p:nvSpPr>
          <p:cNvPr id="893970" name="Rectangle 18"/>
          <p:cNvSpPr>
            <a:spLocks noChangeArrowheads="1"/>
          </p:cNvSpPr>
          <p:nvPr/>
        </p:nvSpPr>
        <p:spPr bwMode="auto">
          <a:xfrm>
            <a:off x="6642233" y="6823075"/>
            <a:ext cx="4620683" cy="541514"/>
          </a:xfrm>
          <a:prstGeom prst="rect">
            <a:avLst/>
          </a:prstGeom>
          <a:solidFill>
            <a:srgbClr val="AFBD21"/>
          </a:solidFill>
          <a:ln w="9525">
            <a:solidFill>
              <a:srgbClr val="AFBD21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HTML / XML</a:t>
            </a:r>
          </a:p>
        </p:txBody>
      </p:sp>
      <p:sp>
        <p:nvSpPr>
          <p:cNvPr id="893971" name="Rectangle 19"/>
          <p:cNvSpPr>
            <a:spLocks noChangeArrowheads="1"/>
          </p:cNvSpPr>
          <p:nvPr/>
        </p:nvSpPr>
        <p:spPr bwMode="auto">
          <a:xfrm>
            <a:off x="11262916" y="6823075"/>
            <a:ext cx="4620683" cy="541514"/>
          </a:xfrm>
          <a:prstGeom prst="rect">
            <a:avLst/>
          </a:prstGeom>
          <a:solidFill>
            <a:srgbClr val="B94670"/>
          </a:solidFill>
          <a:ln w="9525">
            <a:solidFill>
              <a:srgbClr val="B94670"/>
            </a:solidFill>
            <a:miter lim="800000"/>
            <a:headEnd/>
            <a:tailEnd/>
          </a:ln>
        </p:spPr>
        <p:txBody>
          <a:bodyPr wrap="none" lIns="154694" tIns="77347" rIns="154694" bIns="77347" anchor="ctr">
            <a:prstTxWarp prst="textNoShape">
              <a:avLst/>
            </a:prstTxWarp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ActionScript/JavaScript</a:t>
            </a: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1389815" y="7472893"/>
            <a:ext cx="2743531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Skills</a:t>
            </a:r>
          </a:p>
        </p:txBody>
      </p:sp>
      <p:sp>
        <p:nvSpPr>
          <p:cNvPr id="893973" name="Line 21"/>
          <p:cNvSpPr>
            <a:spLocks noChangeShapeType="1"/>
          </p:cNvSpPr>
          <p:nvPr/>
        </p:nvSpPr>
        <p:spPr bwMode="auto">
          <a:xfrm>
            <a:off x="1732756" y="8036969"/>
            <a:ext cx="141508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1389815" y="2019396"/>
            <a:ext cx="2743531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Methods</a:t>
            </a:r>
          </a:p>
        </p:txBody>
      </p:sp>
      <p:sp>
        <p:nvSpPr>
          <p:cNvPr id="893975" name="Line 23"/>
          <p:cNvSpPr>
            <a:spLocks noChangeShapeType="1"/>
          </p:cNvSpPr>
          <p:nvPr/>
        </p:nvSpPr>
        <p:spPr bwMode="auto">
          <a:xfrm>
            <a:off x="1732756" y="2599267"/>
            <a:ext cx="141508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lIns="154694" tIns="77347" rIns="154694" bIns="7734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433192" y="3853775"/>
            <a:ext cx="4386039" cy="5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694" tIns="77347" rIns="154694" bIns="77347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/>
              <a:t>Design Capabilities</a:t>
            </a:r>
          </a:p>
        </p:txBody>
      </p:sp>
    </p:spTree>
    <p:extLst>
      <p:ext uri="{BB962C8B-B14F-4D97-AF65-F5344CB8AC3E}">
        <p14:creationId xmlns:p14="http://schemas.microsoft.com/office/powerpoint/2010/main" val="2112575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Developer Training</a:t>
            </a:r>
          </a:p>
        </p:txBody>
      </p:sp>
      <p:sp>
        <p:nvSpPr>
          <p:cNvPr id="89600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Developer is a one day training session session designed for developers with JavaScript or ActionScript experience</a:t>
            </a:r>
          </a:p>
          <a:p>
            <a:pPr eaLnBrk="1" hangingPunct="1"/>
            <a:r>
              <a:rPr lang="en-US" sz="3000" dirty="0"/>
              <a:t>This course will give you a comprehensive overview of the extensive programming capabilities of the Brightcove platform and how to use them in creating customized solutions</a:t>
            </a:r>
          </a:p>
          <a:p>
            <a:pPr eaLnBrk="1" hangingPunct="1"/>
            <a:r>
              <a:rPr lang="en-US" sz="3000" dirty="0"/>
              <a:t>Capabilities such as BEML, the Media API, the Player API and the Ad API will be covered</a:t>
            </a:r>
          </a:p>
        </p:txBody>
      </p:sp>
    </p:spTree>
    <p:extLst>
      <p:ext uri="{BB962C8B-B14F-4D97-AF65-F5344CB8AC3E}">
        <p14:creationId xmlns:p14="http://schemas.microsoft.com/office/powerpoint/2010/main" val="6002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Brightcove Forums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>
                <a:hlinkClick r:id="rId3"/>
              </a:rPr>
              <a:t>http://forum.brightcove.com/</a:t>
            </a:r>
            <a:endParaRPr lang="en-US" sz="3000" b="1" dirty="0"/>
          </a:p>
          <a:p>
            <a:endParaRPr lang="en-US" sz="3000" b="1" dirty="0"/>
          </a:p>
          <a:p>
            <a:r>
              <a:rPr lang="en-US" sz="3000" b="1" dirty="0"/>
              <a:t>Post questions and receive help from Brightcove developers and other users</a:t>
            </a:r>
          </a:p>
          <a:p>
            <a:endParaRPr lang="en-US" sz="3000" b="1" dirty="0"/>
          </a:p>
          <a:p>
            <a:r>
              <a:rPr lang="en-US" sz="3000" b="1" dirty="0"/>
              <a:t>Get help with BEML, data binding, player </a:t>
            </a:r>
            <a:r>
              <a:rPr lang="en-US" sz="3000" b="1" dirty="0" err="1"/>
              <a:t>api</a:t>
            </a:r>
            <a:r>
              <a:rPr lang="en-US" sz="3000" b="1" dirty="0"/>
              <a:t> and more</a:t>
            </a:r>
          </a:p>
        </p:txBody>
      </p:sp>
    </p:spTree>
    <p:extLst>
      <p:ext uri="{BB962C8B-B14F-4D97-AF65-F5344CB8AC3E}">
        <p14:creationId xmlns:p14="http://schemas.microsoft.com/office/powerpoint/2010/main" val="172384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332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default.thmx</Template>
  <TotalTime>11291</TotalTime>
  <Words>4410</Words>
  <Application>Microsoft Macintosh PowerPoint</Application>
  <PresentationFormat>Custom</PresentationFormat>
  <Paragraphs>780</Paragraphs>
  <Slides>96</Slides>
  <Notes>86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default</vt:lpstr>
      <vt:lpstr>Creating Custom Players with BEML</vt:lpstr>
      <vt:lpstr>PowerPoint Presentation</vt:lpstr>
      <vt:lpstr>Player Customization with BEML</vt:lpstr>
      <vt:lpstr>Agenda</vt:lpstr>
      <vt:lpstr>Spectrum of Visual Customization</vt:lpstr>
      <vt:lpstr>Player Creation Process</vt:lpstr>
      <vt:lpstr>Customizing Out of the Box Templates</vt:lpstr>
      <vt:lpstr>Spectrum of Visual Customization</vt:lpstr>
      <vt:lpstr>Player Creation Process</vt:lpstr>
      <vt:lpstr>BEML = XML!</vt:lpstr>
      <vt:lpstr>Basic Structure of BEML Code</vt:lpstr>
      <vt:lpstr>Creating a template</vt:lpstr>
      <vt:lpstr>HELP </vt:lpstr>
      <vt:lpstr>The DTD -  Document Type Definition </vt:lpstr>
      <vt:lpstr>BEML DTD Reference</vt:lpstr>
      <vt:lpstr>Exercise 1: Creating a Simple BEML Template</vt:lpstr>
      <vt:lpstr>PowerPoint Presentation</vt:lpstr>
      <vt:lpstr>BEML Visual Components in a Player</vt:lpstr>
      <vt:lpstr>Video Player Component</vt:lpstr>
      <vt:lpstr>The Image Component</vt:lpstr>
      <vt:lpstr>Link Component</vt:lpstr>
      <vt:lpstr>Label Component</vt:lpstr>
      <vt:lpstr>Spacer Component</vt:lpstr>
      <vt:lpstr>Component Attributes</vt:lpstr>
      <vt:lpstr>Components</vt:lpstr>
      <vt:lpstr>TabBar Component</vt:lpstr>
      <vt:lpstr>List and ListItem component</vt:lpstr>
      <vt:lpstr>ListItem Component Example</vt:lpstr>
      <vt:lpstr>PowerPoint Presentation</vt:lpstr>
      <vt:lpstr>PowerPoint Presentation</vt:lpstr>
      <vt:lpstr>Layout </vt:lpstr>
      <vt:lpstr>Parent Layout Elements: Containers</vt:lpstr>
      <vt:lpstr>Layout box attributes </vt:lpstr>
      <vt:lpstr>HBox</vt:lpstr>
      <vt:lpstr>VBox</vt:lpstr>
      <vt:lpstr>Exercise 3: Changing Layout to HBox</vt:lpstr>
      <vt:lpstr>Canvas</vt:lpstr>
      <vt:lpstr>PowerPoint Presentation</vt:lpstr>
      <vt:lpstr>Exercise 4: Changing Layout to Canvas </vt:lpstr>
      <vt:lpstr>PowerPoint Presentation</vt:lpstr>
      <vt:lpstr>TitleLabel Component</vt:lpstr>
      <vt:lpstr>TileList Component Example </vt:lpstr>
      <vt:lpstr> Video Player with Horizontal List </vt:lpstr>
      <vt:lpstr>Thumbnail Button </vt:lpstr>
      <vt:lpstr>Components</vt:lpstr>
      <vt:lpstr>Banners</vt:lpstr>
      <vt:lpstr>Sample design</vt:lpstr>
      <vt:lpstr>Exercise 5: Create A complex Layout</vt:lpstr>
      <vt:lpstr>Data Binding</vt:lpstr>
      <vt:lpstr>Displaying Content</vt:lpstr>
      <vt:lpstr>Data Binding in Templates</vt:lpstr>
      <vt:lpstr>BEML: Data Binding</vt:lpstr>
      <vt:lpstr>Where to Find Properties</vt:lpstr>
      <vt:lpstr>Some Useful Video DTO Properties</vt:lpstr>
      <vt:lpstr>How data binding Works</vt:lpstr>
      <vt:lpstr>Component IDs</vt:lpstr>
      <vt:lpstr>data binding Elements – Components - Objects</vt:lpstr>
      <vt:lpstr>Special properties for binding</vt:lpstr>
      <vt:lpstr>Adcontext properties for binding</vt:lpstr>
      <vt:lpstr>time formatters</vt:lpstr>
      <vt:lpstr>Exercise 6: Data Binding – Adding the displayName</vt:lpstr>
      <vt:lpstr>Binding With the ListItem Element</vt:lpstr>
      <vt:lpstr>Data Binding Objects - Playlist</vt:lpstr>
      <vt:lpstr>Data Binding Objects - Playlist</vt:lpstr>
      <vt:lpstr>Getting Data from one component to another</vt:lpstr>
      <vt:lpstr>PowerPoint Presentation</vt:lpstr>
      <vt:lpstr>Style</vt:lpstr>
      <vt:lpstr>Understanding Theme and Style</vt:lpstr>
      <vt:lpstr>Defining Global Fonts</vt:lpstr>
      <vt:lpstr>CDATA</vt:lpstr>
      <vt:lpstr>Setting individual styles</vt:lpstr>
      <vt:lpstr>Setting Fonts for Individual Components</vt:lpstr>
      <vt:lpstr>Syntax</vt:lpstr>
      <vt:lpstr>BEML Styling IS NOT standard CSS</vt:lpstr>
      <vt:lpstr>Custom Skins</vt:lpstr>
      <vt:lpstr>Default Styling</vt:lpstr>
      <vt:lpstr>Skins Applied to Several Components</vt:lpstr>
      <vt:lpstr>Setting skins in the Theme and Style Elements</vt:lpstr>
      <vt:lpstr>Custom Player Themes</vt:lpstr>
      <vt:lpstr>PowerPoint Presentation</vt:lpstr>
      <vt:lpstr>Further Customization (Bonus Content)</vt:lpstr>
      <vt:lpstr>Further BEML Customization</vt:lpstr>
      <vt:lpstr>Localizing with BEML</vt:lpstr>
      <vt:lpstr>Localizing with BEML</vt:lpstr>
      <vt:lpstr>PowerPoint Presentation</vt:lpstr>
      <vt:lpstr>Exercise 11: Working with Labels</vt:lpstr>
      <vt:lpstr>Localizing A Player – External XML File Example</vt:lpstr>
      <vt:lpstr>Custom Modules</vt:lpstr>
      <vt:lpstr>Summary</vt:lpstr>
      <vt:lpstr>What did we Learn?</vt:lpstr>
      <vt:lpstr>Where Next?</vt:lpstr>
      <vt:lpstr>Spectrum of Visual Customization</vt:lpstr>
      <vt:lpstr>Spectrum of Visual Customization</vt:lpstr>
      <vt:lpstr>Developer Training</vt:lpstr>
      <vt:lpstr>Brightcove Forums</vt:lpstr>
      <vt:lpstr>PowerPoint Presentation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Brightcove Knowledge</dc:title>
  <dc:creator>Robert Crooks</dc:creator>
  <cp:lastModifiedBy>Robert Crooks</cp:lastModifiedBy>
  <cp:revision>78</cp:revision>
  <dcterms:created xsi:type="dcterms:W3CDTF">2012-06-18T18:09:11Z</dcterms:created>
  <dcterms:modified xsi:type="dcterms:W3CDTF">2012-08-15T19:35:06Z</dcterms:modified>
</cp:coreProperties>
</file>