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60" r:id="rId2"/>
  </p:sldIdLst>
  <p:sldSz cx="17327563" cy="9747250"/>
  <p:notesSz cx="6858000" cy="9144000"/>
  <p:custShowLst>
    <p:custShow name="Nick" id="0">
      <p:sldLst/>
    </p:custShow>
    <p:custShow name="NBCU" id="1">
      <p:sldLst/>
    </p:custShow>
    <p:custShow name="Showtime" id="2">
      <p:sldLst/>
    </p:custShow>
    <p:custShow name="TVNZ" id="3">
      <p:sldLst/>
    </p:custShow>
    <p:custShow name="AMC" id="4">
      <p:sldLst/>
    </p:custShow>
  </p:custShowLst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ristine Hamilto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707E"/>
    <a:srgbClr val="41727D"/>
    <a:srgbClr val="528D99"/>
    <a:srgbClr val="DC1A8E"/>
    <a:srgbClr val="C2006F"/>
    <a:srgbClr val="D2160D"/>
    <a:srgbClr val="F1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1" autoAdjust="0"/>
    <p:restoredTop sz="77236" autoAdjust="0"/>
  </p:normalViewPr>
  <p:slideViewPr>
    <p:cSldViewPr snapToGrid="0" snapToObjects="1" showGuides="1">
      <p:cViewPr>
        <p:scale>
          <a:sx n="50" d="100"/>
          <a:sy n="50" d="100"/>
        </p:scale>
        <p:origin x="-4304" y="-1264"/>
      </p:cViewPr>
      <p:guideLst>
        <p:guide orient="horz" pos="3086"/>
        <p:guide pos="5457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A24FD8-3C8C-AF42-9C07-CE39726F5098}" type="datetime1">
              <a:rPr lang="en-US"/>
              <a:pPr>
                <a:defRPr/>
              </a:pPr>
              <a:t>4/9/13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134BCFA-A370-0F46-8D82-653DF9D3E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085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1D6084-7AE8-F845-A3E0-DEC661997BF3}" type="datetime1">
              <a:rPr lang="en-US"/>
              <a:pPr>
                <a:defRPr/>
              </a:pPr>
              <a:t>4/9/13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66CA6C9-AD42-9643-9F17-A1BA99EB0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127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59693" y="2260992"/>
            <a:ext cx="7231021" cy="620236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Font typeface="Arial"/>
              <a:buNone/>
              <a:defRPr sz="2300" b="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985780" y="2272099"/>
            <a:ext cx="7837679" cy="6202363"/>
          </a:xfrm>
          <a:prstGeom prst="rect">
            <a:avLst/>
          </a:prstGeom>
        </p:spPr>
        <p:txBody>
          <a:bodyPr/>
          <a:lstStyle>
            <a:lvl1pPr marL="346558" indent="-346558">
              <a:lnSpc>
                <a:spcPct val="100000"/>
              </a:lnSpc>
              <a:spcBef>
                <a:spcPts val="1137"/>
              </a:spcBef>
              <a:buFontTx/>
              <a:buBlip>
                <a:blip r:embed="rId2"/>
              </a:buBlip>
              <a:defRPr baseline="0">
                <a:solidFill>
                  <a:schemeClr val="bg2"/>
                </a:solidFill>
              </a:defRPr>
            </a:lvl1pPr>
            <a:lvl2pPr marL="866394" indent="-346558">
              <a:lnSpc>
                <a:spcPct val="110000"/>
              </a:lnSpc>
              <a:spcBef>
                <a:spcPts val="0"/>
              </a:spcBef>
              <a:spcAft>
                <a:spcPts val="1137"/>
              </a:spcAft>
              <a:buFontTx/>
              <a:buBlip>
                <a:blip r:embed="rId3"/>
              </a:buBlip>
              <a:defRPr>
                <a:solidFill>
                  <a:schemeClr val="bg2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137"/>
              </a:spcAft>
              <a:defRPr>
                <a:solidFill>
                  <a:srgbClr val="868685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3725" y="9242425"/>
            <a:ext cx="676275" cy="519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1F38F-88A8-CB4F-A399-14CA4E217B7A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</p:spTree>
    <p:extLst>
      <p:ext uri="{BB962C8B-B14F-4D97-AF65-F5344CB8AC3E}">
        <p14:creationId xmlns:p14="http://schemas.microsoft.com/office/powerpoint/2010/main" val="3590167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593725" y="9242425"/>
            <a:ext cx="676275" cy="519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1F38F-88A8-CB4F-A399-14CA4E217B7A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</p:spTree>
    <p:extLst>
      <p:ext uri="{BB962C8B-B14F-4D97-AF65-F5344CB8AC3E}">
        <p14:creationId xmlns:p14="http://schemas.microsoft.com/office/powerpoint/2010/main" val="2569488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1F38F-88A8-CB4F-A399-14CA4E217B7A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59693" y="2260992"/>
            <a:ext cx="7231021" cy="620236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Font typeface="Arial"/>
              <a:buNone/>
              <a:defRPr sz="2300" b="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985780" y="2272099"/>
            <a:ext cx="7837679" cy="6202363"/>
          </a:xfrm>
          <a:prstGeom prst="rect">
            <a:avLst/>
          </a:prstGeom>
        </p:spPr>
        <p:txBody>
          <a:bodyPr/>
          <a:lstStyle>
            <a:lvl1pPr marL="346558" indent="-346558">
              <a:lnSpc>
                <a:spcPct val="100000"/>
              </a:lnSpc>
              <a:spcBef>
                <a:spcPts val="1137"/>
              </a:spcBef>
              <a:buFontTx/>
              <a:buBlip>
                <a:blip r:embed="rId2"/>
              </a:buBlip>
              <a:defRPr baseline="0">
                <a:solidFill>
                  <a:schemeClr val="bg2"/>
                </a:solidFill>
              </a:defRPr>
            </a:lvl1pPr>
            <a:lvl2pPr marL="866394" indent="-346558">
              <a:lnSpc>
                <a:spcPct val="110000"/>
              </a:lnSpc>
              <a:spcBef>
                <a:spcPts val="0"/>
              </a:spcBef>
              <a:spcAft>
                <a:spcPts val="1137"/>
              </a:spcAft>
              <a:buFontTx/>
              <a:buBlip>
                <a:blip r:embed="rId3"/>
              </a:buBlip>
              <a:defRPr>
                <a:solidFill>
                  <a:schemeClr val="bg2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137"/>
              </a:spcAft>
              <a:defRPr>
                <a:solidFill>
                  <a:srgbClr val="868685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3725" y="9242425"/>
            <a:ext cx="676275" cy="519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1F38F-88A8-CB4F-A399-14CA4E217B7A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</p:spTree>
    <p:extLst>
      <p:ext uri="{BB962C8B-B14F-4D97-AF65-F5344CB8AC3E}">
        <p14:creationId xmlns:p14="http://schemas.microsoft.com/office/powerpoint/2010/main" val="3590167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79791" y="536985"/>
            <a:ext cx="12309778" cy="793917"/>
          </a:xfrm>
        </p:spPr>
        <p:txBody>
          <a:bodyPr/>
          <a:lstStyle>
            <a:lvl1pPr>
              <a:defRPr sz="4500" cap="all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593725" y="9242425"/>
            <a:ext cx="676275" cy="519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1F38F-88A8-CB4F-A399-14CA4E217B7A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</p:spTree>
    <p:extLst>
      <p:ext uri="{BB962C8B-B14F-4D97-AF65-F5344CB8AC3E}">
        <p14:creationId xmlns:p14="http://schemas.microsoft.com/office/powerpoint/2010/main" val="47136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DCECE-FA9C-D24E-9CAE-0E2E4DADFF23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40FA1-80A8-C94E-A68C-FFF0E8EE5FCD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74649-8AAD-3740-B4CF-FD69711ECBF3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png"/><Relationship Id="rId26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3F58507-90EC-3344-A470-7B9D86ACDA47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BFCFF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70" r:id="rId2"/>
    <p:sldLayoutId id="2147484271" r:id="rId3"/>
    <p:sldLayoutId id="2147484272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  <p:sldLayoutId id="2147484281" r:id="rId12"/>
    <p:sldLayoutId id="2147484282" r:id="rId13"/>
    <p:sldLayoutId id="2147484283" r:id="rId14"/>
    <p:sldLayoutId id="2147484284" r:id="rId15"/>
    <p:sldLayoutId id="2147484285" r:id="rId16"/>
    <p:sldLayoutId id="2147484286" r:id="rId17"/>
    <p:sldLayoutId id="2147484292" r:id="rId18"/>
    <p:sldLayoutId id="2147484295" r:id="rId19"/>
    <p:sldLayoutId id="2147484296" r:id="rId20"/>
    <p:sldLayoutId id="2147484298" r:id="rId2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773113" rtl="0" eaLnBrk="0" fontAlgn="base" hangingPunct="0">
        <a:spcBef>
          <a:spcPct val="0"/>
        </a:spcBef>
        <a:spcAft>
          <a:spcPct val="0"/>
        </a:spcAft>
        <a:defRPr sz="3600" b="1" kern="1200" cap="none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0" fontAlgn="base" hangingPunct="0">
        <a:spcBef>
          <a:spcPts val="600"/>
        </a:spcBef>
        <a:spcAft>
          <a:spcPct val="0"/>
        </a:spcAft>
        <a:buSzPct val="80000"/>
        <a:buBlip>
          <a:blip r:embed="rId24"/>
        </a:buBlip>
        <a:defRPr sz="36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25"/>
        </a:buBlip>
        <a:defRPr sz="32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26"/>
        </a:buBlip>
        <a:defRPr sz="28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26"/>
        </a:buBlip>
        <a:defRPr sz="28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26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Brightcove Online Video Platform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593725" y="9242425"/>
            <a:ext cx="676275" cy="519113"/>
          </a:xfrm>
        </p:spPr>
        <p:txBody>
          <a:bodyPr/>
          <a:lstStyle/>
          <a:p>
            <a:pPr>
              <a:defRPr/>
            </a:pPr>
            <a:fld id="{0341F38F-88A8-CB4F-A399-14CA4E217B7A}" type="slidenum">
              <a:rPr lang="en-US" smtClean="0"/>
              <a:pPr>
                <a:defRPr/>
              </a:pPr>
              <a:t>1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3652" y="2220373"/>
            <a:ext cx="12721986" cy="626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1033652" y="1873458"/>
            <a:ext cx="3538037" cy="6776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B1C646"/>
                </a:solidFill>
              </a:rPr>
              <a:t>Easily Upload</a:t>
            </a:r>
          </a:p>
          <a:p>
            <a:pPr algn="ctr"/>
            <a:r>
              <a:rPr lang="en-US" dirty="0" smtClean="0">
                <a:solidFill>
                  <a:srgbClr val="B1C646"/>
                </a:solidFill>
              </a:rPr>
              <a:t>Videos</a:t>
            </a:r>
            <a:br>
              <a:rPr lang="en-US" dirty="0" smtClean="0">
                <a:solidFill>
                  <a:srgbClr val="B1C646"/>
                </a:solidFill>
              </a:rPr>
            </a:br>
            <a:r>
              <a:rPr lang="en-US" dirty="0" smtClean="0">
                <a:solidFill>
                  <a:srgbClr val="B1C646"/>
                </a:solidFill>
              </a:rPr>
              <a:t>Manually or</a:t>
            </a:r>
            <a:br>
              <a:rPr lang="en-US" dirty="0" smtClean="0">
                <a:solidFill>
                  <a:srgbClr val="B1C646"/>
                </a:solidFill>
              </a:rPr>
            </a:br>
            <a:r>
              <a:rPr lang="en-US" dirty="0" smtClean="0">
                <a:solidFill>
                  <a:srgbClr val="B1C646"/>
                </a:solidFill>
              </a:rPr>
              <a:t>Programmatically</a:t>
            </a:r>
            <a:br>
              <a:rPr lang="en-US" dirty="0" smtClean="0">
                <a:solidFill>
                  <a:srgbClr val="B1C646"/>
                </a:solidFill>
              </a:rPr>
            </a:b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423676" y="6425123"/>
            <a:ext cx="5938575" cy="25720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B1C646"/>
                </a:solidFill>
              </a:rPr>
              <a:t>Encoding, Store and Organize</a:t>
            </a:r>
          </a:p>
          <a:p>
            <a:pPr algn="ctr"/>
            <a:r>
              <a:rPr lang="en-US" dirty="0" smtClean="0">
                <a:solidFill>
                  <a:srgbClr val="B1C646"/>
                </a:solidFill>
              </a:rPr>
              <a:t>Custom Branded Players</a:t>
            </a:r>
            <a:br>
              <a:rPr lang="en-US" dirty="0" smtClean="0">
                <a:solidFill>
                  <a:srgbClr val="B1C646"/>
                </a:solidFill>
              </a:rPr>
            </a:br>
            <a:r>
              <a:rPr lang="en-US" dirty="0" smtClean="0">
                <a:solidFill>
                  <a:srgbClr val="B1C646"/>
                </a:solidFill>
              </a:rPr>
              <a:t>Advertising, Analytics</a:t>
            </a:r>
          </a:p>
          <a:p>
            <a:pPr algn="ctr"/>
            <a:r>
              <a:rPr lang="en-US" dirty="0" smtClean="0">
                <a:solidFill>
                  <a:srgbClr val="B1C646"/>
                </a:solidFill>
              </a:rPr>
              <a:t>Live, Mobile and more</a:t>
            </a:r>
            <a:endParaRPr lang="en-US" dirty="0">
              <a:solidFill>
                <a:srgbClr val="B1C64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089931" y="1797257"/>
            <a:ext cx="3792688" cy="68822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B1C646"/>
                </a:solidFill>
              </a:rPr>
              <a:t>Easily Deliver</a:t>
            </a:r>
            <a:br>
              <a:rPr lang="en-US" dirty="0" smtClean="0">
                <a:solidFill>
                  <a:srgbClr val="B1C646"/>
                </a:solidFill>
              </a:rPr>
            </a:br>
            <a:r>
              <a:rPr lang="en-US" dirty="0" smtClean="0">
                <a:solidFill>
                  <a:srgbClr val="B1C646"/>
                </a:solidFill>
              </a:rPr>
              <a:t>to any</a:t>
            </a:r>
            <a:br>
              <a:rPr lang="en-US" dirty="0" smtClean="0">
                <a:solidFill>
                  <a:srgbClr val="B1C646"/>
                </a:solidFill>
              </a:rPr>
            </a:br>
            <a:r>
              <a:rPr lang="en-US" dirty="0" smtClean="0">
                <a:solidFill>
                  <a:srgbClr val="B1C646"/>
                </a:solidFill>
              </a:rPr>
              <a:t>Device, Destination,</a:t>
            </a:r>
          </a:p>
          <a:p>
            <a:pPr algn="ctr"/>
            <a:r>
              <a:rPr lang="en-US" dirty="0" smtClean="0">
                <a:solidFill>
                  <a:srgbClr val="B1C646"/>
                </a:solidFill>
              </a:rPr>
              <a:t>or Distribution</a:t>
            </a:r>
            <a:br>
              <a:rPr lang="en-US" dirty="0" smtClean="0">
                <a:solidFill>
                  <a:srgbClr val="B1C646"/>
                </a:solidFill>
              </a:rPr>
            </a:br>
            <a:r>
              <a:rPr lang="en-US" dirty="0" smtClean="0">
                <a:solidFill>
                  <a:srgbClr val="B1C646"/>
                </a:solidFill>
              </a:rPr>
              <a:t>Partner</a:t>
            </a:r>
            <a:endParaRPr lang="en-US" dirty="0">
              <a:solidFill>
                <a:srgbClr val="B1C64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33652" y="1721057"/>
            <a:ext cx="3599936" cy="7199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089932" y="1797257"/>
            <a:ext cx="4089026" cy="7199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11796" y="6513054"/>
            <a:ext cx="5478135" cy="2484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2H11 BC PPT Template copy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2010 BC Template.thmx</Template>
  <TotalTime>54603</TotalTime>
  <Words>21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  <vt:variant>
        <vt:lpstr>Custom Shows</vt:lpstr>
      </vt:variant>
      <vt:variant>
        <vt:i4>5</vt:i4>
      </vt:variant>
    </vt:vector>
  </HeadingPairs>
  <TitlesOfParts>
    <vt:vector size="7" baseType="lpstr">
      <vt:lpstr>2H11 BC PPT Template copy</vt:lpstr>
      <vt:lpstr>The Brightcove Online Video Platform</vt:lpstr>
      <vt:lpstr>Nick</vt:lpstr>
      <vt:lpstr>NBCU</vt:lpstr>
      <vt:lpstr>Showtime</vt:lpstr>
      <vt:lpstr>TVNZ</vt:lpstr>
      <vt:lpstr>AMC</vt:lpstr>
    </vt:vector>
  </TitlesOfParts>
  <Company>Brightcove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Placeholder</dc:title>
  <dc:creator>Chris Johnston</dc:creator>
  <cp:lastModifiedBy>Jessica Nutting</cp:lastModifiedBy>
  <cp:revision>166</cp:revision>
  <dcterms:created xsi:type="dcterms:W3CDTF">2013-03-19T15:36:25Z</dcterms:created>
  <dcterms:modified xsi:type="dcterms:W3CDTF">2013-04-09T20:58:43Z</dcterms:modified>
</cp:coreProperties>
</file>