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slides/slide6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notesSlides/notesSlide4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4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5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5"/>
  </p:notesMasterIdLst>
  <p:sldIdLst>
    <p:sldId id="380" r:id="rId2"/>
    <p:sldId id="370" r:id="rId3"/>
    <p:sldId id="364" r:id="rId4"/>
    <p:sldId id="372" r:id="rId5"/>
    <p:sldId id="378" r:id="rId6"/>
    <p:sldId id="375" r:id="rId7"/>
    <p:sldId id="379" r:id="rId8"/>
    <p:sldId id="377" r:id="rId9"/>
    <p:sldId id="376" r:id="rId10"/>
    <p:sldId id="371" r:id="rId11"/>
    <p:sldId id="388" r:id="rId12"/>
    <p:sldId id="389" r:id="rId13"/>
    <p:sldId id="390" r:id="rId14"/>
    <p:sldId id="391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441" r:id="rId30"/>
    <p:sldId id="440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42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35" r:id="rId69"/>
    <p:sldId id="436" r:id="rId70"/>
    <p:sldId id="437" r:id="rId71"/>
    <p:sldId id="438" r:id="rId72"/>
    <p:sldId id="439" r:id="rId73"/>
    <p:sldId id="322" r:id="rId74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1/20/14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5567F61-CC3E-2741-90C5-D4613DBA27B7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B39469B-059F-1748-8EE8-53A83509598D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D6FECD-D411-C145-8B13-A8E63AD0F246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7DDD57A-CA53-BF45-BD19-38A058A71E89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88F09AA-9D76-C644-B7FB-6D6C319B65F3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60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61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62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olutions.brightcove.com/bcls/media/api-test-tool/media-api-test-tool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eVbSth" TargetMode="Externa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brightcove.com/en/video-cloud/media/referenc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ocs.brightcove.com/en/video-cloud/open-source/index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support.brightcove.com/en/docs/media-api-error-message-referenc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video-cloud/media/samples/search_videos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docs.brightcove.com/en/video-cloud/media/samples/search_videos_client_s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json-rpc.org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brightcov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brightcove.com/en/video-cloud/media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with the Video Cloud Media API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877949" y="5193485"/>
            <a:ext cx="14728429" cy="285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  <a:normAutofit/>
          </a:bodyPr>
          <a:lstStyle>
            <a:lvl1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6000" b="0" kern="1200" cap="none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2pPr>
            <a:lvl3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3pPr>
            <a:lvl4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4pPr>
            <a:lvl5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5pPr>
            <a:lvl6pPr marL="4572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6pPr>
            <a:lvl7pPr marL="9144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7pPr>
            <a:lvl8pPr marL="13716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8pPr>
            <a:lvl9pPr marL="18288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dirty="0" smtClean="0"/>
              <a:t>(name), Learning Specialist</a:t>
            </a:r>
          </a:p>
          <a:p>
            <a:r>
              <a:rPr lang="en-US" sz="4000" dirty="0" err="1" smtClean="0"/>
              <a:t>training@brightcove.com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02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course Audience and Prerequisites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Designed </a:t>
            </a:r>
            <a:r>
              <a:rPr lang="en-US" sz="3000" dirty="0">
                <a:latin typeface="Arial" charset="0"/>
                <a:ea typeface="ＭＳ Ｐゴシック" charset="0"/>
              </a:rPr>
              <a:t>for developers, or project managers who want to understand the capabilities of the Media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knowledge of HTML and some scripting/programming language will allow you to optimally benefit from the course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10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46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Setting Up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9026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editor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</a:t>
            </a:r>
            <a:r>
              <a:rPr lang="en-US" sz="3200" dirty="0" smtClean="0">
                <a:solidFill>
                  <a:schemeClr val="tx1"/>
                </a:solidFill>
              </a:rPr>
              <a:t>will need an editor for HTML/JavaScript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 </a:t>
            </a:r>
            <a:r>
              <a:rPr lang="en-US" sz="3200" dirty="0" err="1">
                <a:solidFill>
                  <a:schemeClr val="tx1"/>
                </a:solidFill>
              </a:rPr>
              <a:t>Chocolat</a:t>
            </a:r>
            <a:r>
              <a:rPr lang="en-US" sz="3200" dirty="0">
                <a:solidFill>
                  <a:schemeClr val="tx1"/>
                </a:solidFill>
              </a:rPr>
              <a:t>, Sublime Text, Dreamweaver, BBEdit,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CoffeeCup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smtClean="0">
                <a:solidFill>
                  <a:schemeClr val="tx1"/>
                </a:solidFill>
              </a:rPr>
              <a:t>or Brackets </a:t>
            </a:r>
            <a:r>
              <a:rPr lang="en-US" sz="3200" dirty="0">
                <a:solidFill>
                  <a:schemeClr val="tx1"/>
                </a:solidFill>
              </a:rPr>
              <a:t>that provides code-hinting and syntax highlighting is </a:t>
            </a:r>
            <a:r>
              <a:rPr lang="en-US" sz="3200" dirty="0" smtClean="0">
                <a:solidFill>
                  <a:schemeClr val="tx1"/>
                </a:solidFill>
              </a:rPr>
              <a:t>recommended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22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Media </a:t>
            </a:r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Use the Media API Test Tool to view video and playlist </a:t>
            </a:r>
            <a:r>
              <a:rPr lang="en-US" sz="3200" smtClean="0">
                <a:latin typeface="Arial" pitchFamily="-105" charset="0"/>
                <a:ea typeface="ＭＳ Ｐゴシック" pitchFamily="-105" charset="-128"/>
              </a:rPr>
              <a:t>data returned from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your account</a:t>
            </a:r>
          </a:p>
          <a:p>
            <a:pPr lvl="1"/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Media API &gt; Solutions &gt; Media API Test Tool</a:t>
            </a:r>
          </a:p>
          <a:p>
            <a:pPr lvl="1"/>
            <a:r>
              <a:rPr lang="en-US" sz="3200" dirty="0" smtClean="0">
                <a:hlinkClick r:id="rId3"/>
              </a:rPr>
              <a:t>http://solutions.brightcove.com/bcls/media/api-test-tool/media-api-test-tool.html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78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583366"/>
            <a:ext cx="10434364" cy="1227624"/>
          </a:xfrm>
        </p:spPr>
        <p:txBody>
          <a:bodyPr/>
          <a:lstStyle/>
          <a:p>
            <a:r>
              <a:rPr lang="en-US" sz="3000" dirty="0" smtClean="0"/>
              <a:t>Get the student files and the slides</a:t>
            </a:r>
          </a:p>
          <a:p>
            <a:pPr lvl="1"/>
            <a:r>
              <a:rPr lang="en-US" sz="3000" dirty="0" smtClean="0">
                <a:hlinkClick r:id="rId2"/>
              </a:rPr>
              <a:t>http://bit.ly/1eVbSth</a:t>
            </a:r>
            <a:r>
              <a:rPr lang="en-US" sz="3000" dirty="0" smtClean="0"/>
              <a:t> 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1460" y="2702057"/>
            <a:ext cx="10381986" cy="633511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06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788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</a:t>
            </a:r>
            <a:r>
              <a:rPr lang="en-US" sz="3200" dirty="0" smtClean="0"/>
              <a:t> API allows </a:t>
            </a:r>
            <a:r>
              <a:rPr lang="en-US" sz="3200" dirty="0"/>
              <a:t>you to interact with your Video Cloud media </a:t>
            </a:r>
            <a:r>
              <a:rPr lang="en-US" sz="3200" dirty="0" smtClean="0"/>
              <a:t>library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any programming language you </a:t>
            </a:r>
            <a:r>
              <a:rPr lang="en-US" sz="3200" dirty="0" smtClean="0"/>
              <a:t>choose</a:t>
            </a:r>
          </a:p>
          <a:p>
            <a:r>
              <a:rPr lang="en-US" sz="3200" dirty="0" smtClean="0"/>
              <a:t>Works </a:t>
            </a:r>
            <a:r>
              <a:rPr lang="en-US" sz="3200" dirty="0"/>
              <a:t>from the </a:t>
            </a:r>
            <a:r>
              <a:rPr lang="en-US" sz="3200" dirty="0" smtClean="0"/>
              <a:t>server side </a:t>
            </a:r>
            <a:r>
              <a:rPr lang="en-US" sz="3200" dirty="0"/>
              <a:t>or client </a:t>
            </a:r>
            <a:r>
              <a:rPr lang="en-US" sz="3200" dirty="0" smtClean="0"/>
              <a:t>side</a:t>
            </a:r>
          </a:p>
          <a:p>
            <a:r>
              <a:rPr lang="en-US" sz="3200" dirty="0" smtClean="0"/>
              <a:t>Read methods </a:t>
            </a:r>
            <a:r>
              <a:rPr lang="en-US" sz="3200" dirty="0"/>
              <a:t>allow you to perform complex searches for videos or </a:t>
            </a:r>
            <a:r>
              <a:rPr lang="en-US" sz="3200" dirty="0" smtClean="0"/>
              <a:t>playlists</a:t>
            </a:r>
          </a:p>
          <a:p>
            <a:r>
              <a:rPr lang="en-US" sz="3200" dirty="0" smtClean="0"/>
              <a:t>Write methods </a:t>
            </a:r>
            <a:r>
              <a:rPr lang="en-US" sz="3200" dirty="0"/>
              <a:t>allow you to add, update, and delete video and playlist </a:t>
            </a:r>
            <a:r>
              <a:rPr lang="en-US" sz="3200" dirty="0" smtClean="0"/>
              <a:t>assets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16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75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 documentation reflects the API's purpose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http://</a:t>
            </a:r>
            <a:r>
              <a:rPr lang="en-US" sz="3200" dirty="0" err="1">
                <a:hlinkClick r:id="rId3"/>
              </a:rPr>
              <a:t>docs.brightcove.com</a:t>
            </a:r>
            <a:r>
              <a:rPr lang="en-US" sz="3200" dirty="0">
                <a:hlinkClick r:id="rId3"/>
              </a:rPr>
              <a:t>/en/video-cloud/media/</a:t>
            </a:r>
            <a:r>
              <a:rPr lang="en-US" sz="3200" dirty="0" err="1">
                <a:hlinkClick r:id="rId3"/>
              </a:rPr>
              <a:t>reference.html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17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4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"speaks"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Requests are formulated in JSON</a:t>
            </a:r>
          </a:p>
          <a:p>
            <a:r>
              <a:rPr lang="en-US" sz="3200" dirty="0" smtClean="0"/>
              <a:t>Results are returned in JSON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18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64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19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JSON </a:t>
            </a:r>
            <a:r>
              <a:rPr lang="en-US" dirty="0" smtClean="0">
                <a:latin typeface="Arial" charset="0"/>
                <a:ea typeface="ＭＳ Ｐゴシック" charset="0"/>
              </a:rPr>
              <a:t>Format Details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Object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Unordered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name/value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 followed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/value pairs 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Array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Collection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of values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3200" dirty="0">
                <a:latin typeface="Arial" charset="0"/>
                <a:ea typeface="ＭＳ Ｐゴシック" charset="0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If you are not familiar with JSON, see: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  <a:hlinkClick r:id="rId5"/>
              </a:rPr>
              <a:t>http://www.json.org/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866775" y="1733550"/>
            <a:ext cx="15305088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endParaRPr lang="en-US" sz="4100">
              <a:solidFill>
                <a:srgbClr val="23383A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7493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Write Methods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Server-Side Calls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7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"items": [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"id": 1969844728001,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"name": "Water-Splashing",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</a:t>
            </a:r>
            <a:r>
              <a:rPr lang="en-US" sz="3200" dirty="0" err="1">
                <a:latin typeface="Source Code Pro"/>
                <a:cs typeface="Source Code Pro"/>
              </a:rPr>
              <a:t>shortDescription</a:t>
            </a:r>
            <a:r>
              <a:rPr lang="en-US" sz="3200" dirty="0">
                <a:latin typeface="Source Code Pro"/>
                <a:cs typeface="Source Code Pro"/>
              </a:rPr>
              <a:t>": "Water-Splashing1"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],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page_number</a:t>
            </a:r>
            <a:r>
              <a:rPr lang="en-US" sz="3200" dirty="0">
                <a:latin typeface="Source Code Pro"/>
                <a:cs typeface="Source Code Pro"/>
              </a:rPr>
              <a:t>": 0,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page_size</a:t>
            </a:r>
            <a:r>
              <a:rPr lang="en-US" sz="3200" dirty="0">
                <a:latin typeface="Source Code Pro"/>
                <a:cs typeface="Source Code Pro"/>
              </a:rPr>
              <a:t>": 5,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total_count</a:t>
            </a:r>
            <a:r>
              <a:rPr lang="en-US" sz="3200" dirty="0">
                <a:latin typeface="Source Code Pro"/>
                <a:cs typeface="Source Code Pro"/>
              </a:rPr>
              <a:t>": 1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20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74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8CF07-4E2E-524D-BDE5-533CEDE8ECEF}" type="slidenum">
              <a:rPr lang="en-US" sz="1500" b="1">
                <a:solidFill>
                  <a:srgbClr val="7B7B7B"/>
                </a:solidFill>
              </a:rPr>
              <a:pPr/>
              <a:t>21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Media API</a:t>
            </a:r>
            <a:r>
              <a:rPr lang="en-US" dirty="0" smtClean="0">
                <a:latin typeface="Arial" charset="0"/>
                <a:ea typeface="ＭＳ Ｐゴシック" charset="0"/>
              </a:rPr>
              <a:t> Security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940067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 to the API is protected with tokens that you pass as a parameter when making API calls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are generated for you by </a:t>
            </a:r>
            <a:r>
              <a:rPr lang="en-US" sz="3000" dirty="0" err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Brightcove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protected by you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serious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risk in including tokens in client-side scripts or </a:t>
            </a:r>
            <a:r>
              <a:rPr lang="en-US" sz="3000" dirty="0" err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SWFs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especially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WRITE tokens</a:t>
            </a:r>
            <a:endParaRPr lang="en-US" sz="30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separate tokens for READ and WRITE 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</a:t>
            </a:r>
          </a:p>
          <a:p>
            <a:pPr marL="965200" lvl="1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This allows you to develop applications with role-based access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two kinds of READ tokens</a:t>
            </a:r>
          </a:p>
          <a:p>
            <a:pPr marL="1169988" lvl="1" indent="-39687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URL Read token returns a link to the video rendition files; regular read token does not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generally end with one or more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"." </a:t>
            </a:r>
            <a:r>
              <a:rPr lang="en-US" altLang="ja-JP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(Be careful not to drop these when you copy/paste)</a:t>
            </a:r>
          </a:p>
          <a:p>
            <a:pPr marL="479425" indent="-479425"/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2476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Read Methods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52732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D58E8A-8447-3D49-AABC-C02FD2D7238C}" type="slidenum">
              <a:rPr lang="en-US" sz="1500" b="1">
                <a:solidFill>
                  <a:srgbClr val="7B7B7B"/>
                </a:solidFill>
              </a:rPr>
              <a:pPr/>
              <a:t>23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sz="3700">
                <a:latin typeface="Arial" charset="0"/>
                <a:ea typeface="ＭＳ Ｐゴシック" charset="0"/>
              </a:rPr>
              <a:t>Read API – Typical Applications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Contextual Publishing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Displaying Video Metadata in the embedding web page or finding videos to match the page content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Search Engine Optimization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Using Metadata to optimize Search Engine pickup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CMS Integration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Metadata into your Corporate CMS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Syndication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your content into other portals &amp; sites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328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F0C3CC-60BE-DA48-85C5-DDB1FD00EAF8}" type="slidenum">
              <a:rPr lang="en-US" sz="1500" b="1">
                <a:solidFill>
                  <a:srgbClr val="7B7B7B"/>
                </a:solidFill>
              </a:rPr>
              <a:pPr/>
              <a:t>24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Data Format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 which perform queries on our servers, and return sets of data in DTOs (Data Transfer Objects)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Data is cached for performance (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up to 20 minutes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READ API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GET Request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URL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READ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Read API Parameters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All Read API Functions are defined in the online documentation:</a:t>
            </a:r>
          </a:p>
          <a:p>
            <a:pPr marL="479425" indent="-479425"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http://docs.brightcove.com/en/video-cloud/media/index.html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7101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A5DDCD-59E8-5D4E-862C-5BDB259BC4F5}" type="slidenum">
              <a:rPr lang="en-US" sz="1500" b="1">
                <a:solidFill>
                  <a:srgbClr val="7B7B7B"/>
                </a:solidFill>
              </a:rPr>
              <a:pPr/>
              <a:t>25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Main READ APIs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4100" dirty="0">
                <a:latin typeface="Arial" charset="0"/>
                <a:ea typeface="ＭＳ Ｐゴシック" charset="0"/>
              </a:rPr>
              <a:t>Video READ</a:t>
            </a:r>
          </a:p>
          <a:p>
            <a:pPr lvl="1" eaLnBrk="1" hangingPunct="1"/>
            <a:r>
              <a:rPr lang="en-US" sz="3200" b="1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2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b="1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endParaRPr lang="en-US" sz="32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find_modified_videos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Several "</a:t>
            </a:r>
            <a:r>
              <a:rPr lang="en-US" sz="3200" dirty="0">
                <a:latin typeface="Source Code Pro"/>
                <a:ea typeface="ＭＳ Ｐゴシック" charset="0"/>
                <a:cs typeface="Source Code Pro"/>
              </a:rPr>
              <a:t>_unfiltered</a:t>
            </a:r>
            <a:r>
              <a:rPr lang="en-US" sz="3200" dirty="0">
                <a:latin typeface="Arial" charset="0"/>
                <a:ea typeface="ＭＳ Ｐゴシック" charset="0"/>
              </a:rPr>
              <a:t>" methods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2"/>
          </p:nvPr>
        </p:nvSpPr>
        <p:spPr>
          <a:xfrm>
            <a:off x="8378824" y="1911350"/>
            <a:ext cx="8778654" cy="6202363"/>
          </a:xfrm>
        </p:spPr>
        <p:txBody>
          <a:bodyPr/>
          <a:lstStyle/>
          <a:p>
            <a:pPr marL="0" indent="0" eaLnBrk="1" hangingPunct="1"/>
            <a:r>
              <a:rPr lang="en-US" sz="3700" dirty="0">
                <a:latin typeface="Arial" charset="0"/>
                <a:ea typeface="ＭＳ Ｐゴシック" charset="0"/>
              </a:rPr>
              <a:t>Playlist READ</a:t>
            </a: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find_all_playlists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find_playlist_by_id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find_playlists_by_ids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find_playlist_by_reference_id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find_playlists_by_reference_ids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find_playlists_for_player_id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1800" y="7723929"/>
            <a:ext cx="2129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Unfiltered methods return active as well as inactive, unscheduled or deleted assets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533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The </a:t>
            </a:r>
            <a:r>
              <a:rPr lang="en-US" dirty="0" err="1" smtClean="0">
                <a:latin typeface="Arial" charset="0"/>
                <a:ea typeface="ＭＳ Ｐゴシック" charset="0"/>
              </a:rPr>
              <a:t>search_videos</a:t>
            </a:r>
            <a:r>
              <a:rPr lang="en-US" dirty="0" smtClean="0">
                <a:latin typeface="Arial" charset="0"/>
                <a:ea typeface="ＭＳ Ｐゴシック" charset="0"/>
              </a:rPr>
              <a:t> method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The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Exceptions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You </a:t>
            </a:r>
            <a:r>
              <a:rPr lang="en-US" sz="3000" dirty="0">
                <a:latin typeface="Arial" charset="0"/>
                <a:ea typeface="ＭＳ Ｐゴシック" charset="0"/>
              </a:rPr>
              <a:t>can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t find videos by id with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– need to use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or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altLang="ja-JP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Will not return inactive or deleted videos</a:t>
            </a:r>
          </a:p>
          <a:p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sz="3000" dirty="0">
                <a:latin typeface="Arial" charset="0"/>
                <a:ea typeface="ＭＳ Ｐゴシック" charset="0"/>
              </a:rPr>
              <a:t> allows for the most complex searches and is the only method that can search custom field values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312627-9C00-6C4A-B139-CD640CAF4274}" type="slidenum">
              <a:rPr lang="en-US" sz="1400">
                <a:solidFill>
                  <a:srgbClr val="FBFCFF"/>
                </a:solidFill>
              </a:rPr>
              <a:pPr eaLnBrk="1" hangingPunct="1"/>
              <a:t>26</a:t>
            </a:fld>
            <a:endParaRPr lang="en-US" sz="1400">
              <a:solidFill>
                <a:srgbClr val="FBFCFF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94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Read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70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Read API Request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79039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Base URL: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http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://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api.brightcove.com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/services/library?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Token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: token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Command: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command=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Additional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params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tags:fish&amp;any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bird&amp;none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videotopic:mammal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Note: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The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all, any </a:t>
            </a:r>
            <a:r>
              <a:rPr lang="en-US" sz="3000" dirty="0" smtClean="0">
                <a:latin typeface="+mn-lt"/>
                <a:ea typeface="ＭＳ Ｐゴシック" charset="0"/>
                <a:cs typeface="Source Code Pro"/>
              </a:rPr>
              <a:t>and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+mn-lt"/>
                <a:ea typeface="ＭＳ Ｐゴシック" charset="0"/>
                <a:cs typeface="Source Code Pro"/>
              </a:rPr>
              <a:t>parameters will be discussed in detail in later content</a:t>
            </a:r>
            <a:endParaRPr lang="en-US" altLang="ja-JP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id,name,customFields&amp;page_size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=3&amp;get_item_count=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true</a:t>
            </a:r>
          </a:p>
          <a:p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://api.brightcove.com/services/library?command=search_videos&amp;token=DNoR-SvA5yUqX2eE6KjgefOxRzQilw..&amp;callback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=onSearchResponse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&amp;any=wildlife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000" dirty="0">
                <a:latin typeface="Arial" charset="0"/>
                <a:ea typeface="ＭＳ Ｐゴシック" charset="0"/>
              </a:rPr>
              <a:t>order does not matter</a:t>
            </a: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4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callback query parameter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callback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 value is a user-defined function that will be called when the Media API responds to your request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argument in your user-defined function will contain the data returned from the Media API</a:t>
            </a:r>
          </a:p>
          <a:p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+mn-lt"/>
                <a:ea typeface="ＭＳ Ｐゴシック" charset="0"/>
                <a:cs typeface="Source Code Pro"/>
              </a:rPr>
              <a:t>Example: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</a:p>
          <a:p>
            <a:pPr>
              <a:buNone/>
            </a:pPr>
            <a:r>
              <a:rPr lang="en-US" sz="3200" dirty="0" smtClean="0">
                <a:latin typeface="Arial" charset="0"/>
                <a:ea typeface="ＭＳ Ｐゴシック" charset="0"/>
              </a:rPr>
              <a:t> 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endParaRPr lang="en-US" sz="3200" dirty="0" smtClean="0">
              <a:latin typeface="Source Code Pro"/>
              <a:ea typeface="ＭＳ Ｐゴシック" charset="0"/>
              <a:cs typeface="Source Code Pro"/>
            </a:endParaRP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var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= 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function(jsonData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){</a:t>
            </a: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	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console.log(jsonData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);</a:t>
            </a: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}</a:t>
            </a:r>
            <a:endParaRPr lang="en-US" sz="3200" dirty="0" smtClean="0">
              <a:latin typeface="Source Code Pro"/>
              <a:ea typeface="ＭＳ Ｐゴシック" pitchFamily="-105" charset="-128"/>
              <a:cs typeface="Source Code Pro"/>
            </a:endParaRPr>
          </a:p>
          <a:p>
            <a:pPr>
              <a:buNone/>
            </a:pP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9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Course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Making the API read Request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79039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Using the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&lt;script&gt;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tag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attribute loads an external JavaScript file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The external script is fetched and executed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cs typeface="Source Code Pro"/>
              </a:rPr>
              <a:t>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  <a:cs typeface="Source Code Pro"/>
              </a:rPr>
              <a:t>attribute can also be used to pass a query string to the Media API</a:t>
            </a:r>
          </a:p>
          <a:p>
            <a:pPr lvl="1"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</a:p>
          <a:p>
            <a:pPr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 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&lt;script type="text/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javascript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"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="//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api.brightcove.com/services/library?command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search_videos&amp;callback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onSearchResponse&amp;page_size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=5&amp;token=WDGO_XdKqXVJRVGtrNuGLxCYDNoR-SvA5yUqX2eE6KjgefOxRzQilw.."&gt;</a:t>
            </a:r>
          </a:p>
          <a:p>
            <a:pPr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 &lt;/script&gt;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4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Constructing an API Read Request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375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MAPI Wrapper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0711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wrappers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There are wrappers for Media API methods for several languages on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  <a:hlinkClick r:id="rId3"/>
              </a:rPr>
              <a:t>http://docs.brightcove.com/en/video-cloud/open-source/index.html</a:t>
            </a:r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Reference Media API values and parameters by name instead of building the URL query string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Simplifies your coding and saves typos/errors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BCMAPI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 object is defined in the wrapper, and then you reference values in this function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Example:</a:t>
            </a:r>
          </a:p>
          <a:p>
            <a:pPr>
              <a:buNone/>
            </a:pP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	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&lt;script type="text/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javascript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" 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src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="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bc-mapi.js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"&gt;&lt;/script&gt;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9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346" y="1911090"/>
            <a:ext cx="16574536" cy="62023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BCMAPI.token</a:t>
            </a:r>
            <a:r>
              <a:rPr lang="en-US" sz="3200" dirty="0">
                <a:latin typeface="Source Code Pro"/>
                <a:cs typeface="Source Code Pro"/>
              </a:rPr>
              <a:t> = </a:t>
            </a:r>
            <a:r>
              <a:rPr lang="en-US" sz="3200" dirty="0" err="1">
                <a:latin typeface="Source Code Pro"/>
                <a:cs typeface="Source Code Pro"/>
              </a:rPr>
              <a:t>document.getElementById</a:t>
            </a:r>
            <a:r>
              <a:rPr lang="en-US" sz="3200" dirty="0">
                <a:latin typeface="Source Code Pro"/>
                <a:cs typeface="Source Code Pro"/>
              </a:rPr>
              <a:t>("token").value;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BCMAPI.callback</a:t>
            </a:r>
            <a:r>
              <a:rPr lang="en-US" sz="3200" dirty="0">
                <a:latin typeface="Source Code Pro"/>
                <a:cs typeface="Source Code Pro"/>
              </a:rPr>
              <a:t> = </a:t>
            </a:r>
            <a:r>
              <a:rPr lang="en-US" sz="3200" dirty="0" smtClean="0">
                <a:latin typeface="Source Code Pro"/>
                <a:cs typeface="Source Code Pro"/>
              </a:rPr>
              <a:t>"</a:t>
            </a:r>
            <a:r>
              <a:rPr lang="en-US" sz="3200" dirty="0" err="1" smtClean="0">
                <a:latin typeface="Source Code Pro"/>
                <a:cs typeface="Source Code Pro"/>
              </a:rPr>
              <a:t>onSearchResponse</a:t>
            </a:r>
            <a:r>
              <a:rPr lang="en-US" sz="3200" dirty="0">
                <a:latin typeface="Source Code Pro"/>
                <a:cs typeface="Source Code Pro"/>
              </a:rPr>
              <a:t>";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</a:t>
            </a: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>
                <a:latin typeface="Source Code Pro"/>
                <a:cs typeface="Source Code Pro"/>
              </a:rPr>
              <a:t>= {};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params.video_fields</a:t>
            </a:r>
            <a:r>
              <a:rPr lang="en-US" sz="3200" dirty="0" smtClean="0">
                <a:latin typeface="Source Code Pro"/>
                <a:cs typeface="Source Code Pro"/>
              </a:rPr>
              <a:t> 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cs typeface="Source Code Pro"/>
              </a:rPr>
              <a:t>getSelectValues</a:t>
            </a:r>
            <a:r>
              <a:rPr lang="en-US" sz="3200" dirty="0" err="1">
                <a:latin typeface="Source Code Pro"/>
                <a:cs typeface="Source Code Pro"/>
              </a:rPr>
              <a:t>(document.getElementById("videoFields")).join</a:t>
            </a:r>
            <a:r>
              <a:rPr lang="en-US" sz="3200" dirty="0">
                <a:latin typeface="Source Code Pro"/>
                <a:cs typeface="Source Code Pro"/>
              </a:rPr>
              <a:t>();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params.media_delivery</a:t>
            </a:r>
            <a:r>
              <a:rPr lang="en-US" sz="3200" dirty="0" smtClean="0">
                <a:latin typeface="Source Code Pro"/>
                <a:cs typeface="Source Code Pro"/>
              </a:rPr>
              <a:t> 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cs typeface="Source Code Pro"/>
              </a:rPr>
              <a:t>mediaDelivery.options[mediaDelivery.selectedIndex</a:t>
            </a:r>
            <a:r>
              <a:rPr lang="en-US" sz="3200" dirty="0" err="1">
                <a:latin typeface="Source Code Pro"/>
                <a:cs typeface="Source Code Pro"/>
              </a:rPr>
              <a:t>].value</a:t>
            </a:r>
            <a:r>
              <a:rPr lang="en-US" sz="3200" dirty="0">
                <a:latin typeface="Source Code Pro"/>
                <a:cs typeface="Source Code Pro"/>
              </a:rPr>
              <a:t>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63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Creating an API Read Request with MAPI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3765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Parsing the JSON Response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9840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37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Displaying </a:t>
            </a:r>
            <a:r>
              <a:rPr lang="en-US" dirty="0" smtClean="0">
                <a:latin typeface="Arial" charset="0"/>
                <a:ea typeface="ＭＳ Ｐゴシック" charset="0"/>
              </a:rPr>
              <a:t>returned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For example, 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3000" dirty="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Apply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styling </a:t>
            </a:r>
            <a:r>
              <a:rPr lang="en-US" sz="3000" dirty="0">
                <a:latin typeface="Arial" charset="0"/>
                <a:ea typeface="ＭＳ Ｐゴシック" charset="0"/>
              </a:rPr>
              <a:t>&amp;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formatting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4162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Client</a:t>
            </a:r>
            <a:r>
              <a:rPr lang="en-US" sz="3000" dirty="0">
                <a:latin typeface="Arial" charset="0"/>
                <a:ea typeface="ＭＳ Ｐゴシック" charset="0"/>
              </a:rPr>
              <a:t>-side Javascript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Define </a:t>
            </a:r>
            <a:r>
              <a:rPr lang="en-US" sz="3000" dirty="0">
                <a:latin typeface="Arial" charset="0"/>
                <a:ea typeface="ＭＳ Ｐゴシック" charset="0"/>
              </a:rPr>
              <a:t>a function that accepts a single parameter (the response object)</a:t>
            </a: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my_func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Insert </a:t>
            </a:r>
            <a:r>
              <a:rPr lang="en-US" sz="3000" dirty="0">
                <a:latin typeface="Arial" charset="0"/>
                <a:ea typeface="ＭＳ Ｐゴシック" charset="0"/>
              </a:rPr>
              <a:t>the API call into a script tag on the page, and the response will be passed to your callback function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Server</a:t>
            </a:r>
            <a:r>
              <a:rPr lang="en-US" sz="3000" dirty="0">
                <a:latin typeface="Arial" charset="0"/>
                <a:ea typeface="ＭＳ Ｐゴシック" charset="0"/>
              </a:rPr>
              <a:t>-side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Use </a:t>
            </a:r>
            <a:r>
              <a:rPr lang="en-US" sz="3000" dirty="0">
                <a:latin typeface="Arial" charset="0"/>
                <a:ea typeface="ＭＳ Ｐゴシック" charset="0"/>
              </a:rPr>
              <a:t>a library or built-in function from your language to convert JSON strings to native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objects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21019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38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84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Info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3979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An API for accessing the content and metadata in your </a:t>
            </a:r>
            <a:r>
              <a:rPr lang="en-US" sz="3200" dirty="0" err="1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Brightcove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account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API (Application Programming Interface)</a:t>
            </a: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search for videos or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add, update, and delete videos and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Configuring the Request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7540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Read API Results as XML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Good for syndication (but consider that an increasing number of developers are used to working with JSON, and many prefer it)</a:t>
            </a: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Results are raw feeds, typically need additional processing to create nice MRSS feeds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3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Checking for Errors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6493904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Errors can be caused by typos or bad user input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In </a:t>
            </a:r>
            <a:r>
              <a:rPr lang="en-US" sz="3000" dirty="0">
                <a:latin typeface="Arial" charset="0"/>
                <a:ea typeface="ＭＳ Ｐゴシック" charset="0"/>
              </a:rPr>
              <a:t>the JSON object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Source Code Pro"/>
                <a:ea typeface="ＭＳ Ｐゴシック" charset="0"/>
                <a:cs typeface="Source Code Pro"/>
              </a:rPr>
              <a:t>error</a:t>
            </a:r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: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a human-readable error name or message</a:t>
            </a:r>
            <a:endParaRPr lang="en-US" altLang="ja-JP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Source Code Pro"/>
                <a:ea typeface="ＭＳ Ｐゴシック" charset="0"/>
                <a:cs typeface="Source Code Pro"/>
              </a:rPr>
              <a:t>code</a:t>
            </a:r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: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a numeric error code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Error </a:t>
            </a:r>
            <a:r>
              <a:rPr lang="en-US" sz="3000" dirty="0">
                <a:latin typeface="Arial" charset="0"/>
                <a:ea typeface="ＭＳ Ｐゴシック" charset="0"/>
              </a:rPr>
              <a:t>code table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  <a:br>
              <a:rPr lang="en-US" sz="3000" dirty="0" smtClean="0">
                <a:latin typeface="Arial" charset="0"/>
                <a:ea typeface="ＭＳ Ｐゴシック" charset="0"/>
              </a:rPr>
            </a:br>
            <a:r>
              <a:rPr lang="en-US" sz="3000" dirty="0" smtClean="0">
                <a:latin typeface="Arial" charset="0"/>
                <a:ea typeface="ＭＳ Ｐゴシック" charset="0"/>
              </a:rPr>
              <a:t> 	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://support.brightcove.com/en/docs/media-api-error-message-reference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{"error":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"One or more validation errors have occurred"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,"code":301}</a:t>
            </a:r>
            <a:r>
              <a:rPr lang="en-US" sz="30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76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Checking for Errors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7759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Limiting Response Size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3889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field name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Reasons to limit response size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Less </a:t>
            </a:r>
            <a:r>
              <a:rPr lang="en-US" sz="3000" dirty="0">
                <a:latin typeface="Arial" charset="0"/>
                <a:ea typeface="ＭＳ Ｐゴシック" charset="0"/>
              </a:rPr>
              <a:t>bandwidth, better performance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Only </a:t>
            </a:r>
            <a:r>
              <a:rPr lang="en-US" sz="3000" dirty="0">
                <a:latin typeface="Arial" charset="0"/>
                <a:ea typeface="ＭＳ Ｐゴシック" charset="0"/>
              </a:rPr>
              <a:t>request the metadata you need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video_fields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parameter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 comma separated list of fields to include in the response data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pPr lvl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playlist_fields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</a:t>
            </a:r>
            <a:r>
              <a:rPr lang="en-US" sz="3000" dirty="0">
                <a:latin typeface="Arial" charset="0"/>
                <a:ea typeface="ＭＳ Ｐゴシック" charset="0"/>
              </a:rPr>
              <a:t>data fields are only returned when specifically requested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7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parameters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 all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be present – logical AND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 at least 1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 MUST be present – logical OR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NOT be present – logical AND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all=value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any=[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, value]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If the field name is not specified, 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displayName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shortDescription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longDescription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are searched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35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"all", "any" or "none"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parameters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An input array is translated by BCMAPI as separate parameter pairs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Examples: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&amp;all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tag:sea&amp;all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(returns videos that have both a tag value of sea and a value of fish) 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&amp;any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tag:sea&amp;any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(returns videos that have either a tag value of sea and a value of fish) 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&amp;none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tag:sea&amp;none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(returns videos that have neither a tag value of sea nor a value of fish</a:t>
            </a:r>
            <a:r>
              <a:rPr lang="en-US" sz="3000" smtClean="0">
                <a:latin typeface="Arial" charset="0"/>
                <a:ea typeface="ＭＳ Ｐゴシック" charset="0"/>
              </a:rPr>
              <a:t>)</a:t>
            </a:r>
            <a:r>
              <a:rPr lang="en-US" sz="3000" smtClean="0">
                <a:latin typeface="Arial" charset="0"/>
                <a:ea typeface="ＭＳ Ｐゴシック" charset="0"/>
              </a:rPr>
              <a:t> </a:t>
            </a:r>
            <a:r>
              <a:rPr lang="en-US" sz="3000" smtClean="0">
                <a:latin typeface="Arial" charset="0"/>
                <a:ea typeface="ＭＳ Ｐゴシック" charset="0"/>
              </a:rPr>
              <a:t> </a:t>
            </a:r>
            <a:endParaRPr lang="en-US" sz="30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35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Limiting Response Size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7167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Getting User Input Values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519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Media API read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  <a:buNone/>
            </a:pP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are REST based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REST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Representational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State Transfer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HTTP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cousin of SOAP = technology that powers </a:t>
            </a:r>
            <a:r>
              <a:rPr lang="en-US" altLang="ja-JP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"web services"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Abstracts the workings of the remote system 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 your code needs to understand is the format of the returned data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  <a:endParaRPr lang="en-US" sz="3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2800" dirty="0">
                <a:solidFill>
                  <a:srgbClr val="3366FF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http://api.brightcove.com/services/library?command=search_videos&amp;token=WDGO_XdKqXUpy8fzD41MKA8kAhQRAmdux8cu8LNhRzAywCnuBpgV_A..</a:t>
            </a:r>
            <a:endParaRPr lang="en-US" sz="2800" dirty="0">
              <a:solidFill>
                <a:srgbClr val="3366FF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Dynamic Search Criteria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In many cases, you will be getting search criteria dynamically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user input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metadata for the currently playing video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other content on the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page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So far search criteria has been hard coded; there are times when you want user input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Add HTML form with input fields for dynamic data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Example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  <a:hlinkClick r:id="rId2"/>
              </a:rPr>
              <a:t>http://docs.brightcove.com/en/video-cloud/media/samples/search_videos.html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9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25382"/>
          </a:xfrm>
        </p:spPr>
        <p:txBody>
          <a:bodyPr/>
          <a:lstStyle/>
          <a:p>
            <a:r>
              <a:rPr lang="en-US" dirty="0" smtClean="0"/>
              <a:t>Demo 6: Using Dynamic Search Criteria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189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Sorting Response Data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32139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server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sort_by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DISPLAY_NAME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PUBLISH_DATE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PLAYS_TRAILING_WEEK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sort_order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ASC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DESC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Not </a:t>
            </a:r>
            <a:r>
              <a:rPr lang="en-US" sz="3000" dirty="0">
                <a:latin typeface="Arial" charset="0"/>
                <a:ea typeface="ＭＳ Ｐゴシック" charset="0"/>
              </a:rPr>
              <a:t>all sorting options work for all methods---see reference docs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62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client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Sort response data using JavaScript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sort()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method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Playlist data can not be sorted on the server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Can create primary and secondary sort fields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4"/>
              </a:rPr>
              <a:t>http://docs.brightcove.com/en/video-cloud/media/samples/search_videos_client_sort.html</a:t>
            </a: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</a:t>
            </a:r>
            <a:endParaRPr lang="en-US" sz="32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28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7: Sorting Response Data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8173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Paging Results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7629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Paging </a:t>
            </a:r>
            <a:r>
              <a:rPr lang="en-US" dirty="0" smtClean="0">
                <a:latin typeface="Arial" charset="0"/>
                <a:ea typeface="ＭＳ Ｐゴシック" charset="0"/>
              </a:rPr>
              <a:t>Response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Handle </a:t>
            </a:r>
            <a:r>
              <a:rPr lang="en-US" sz="3200" dirty="0">
                <a:latin typeface="Arial" charset="0"/>
                <a:ea typeface="ＭＳ Ｐゴシック" charset="0"/>
              </a:rPr>
              <a:t>large result sets in smaller groups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Improve performance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Loop through page data (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total_count</a:t>
            </a:r>
            <a:r>
              <a:rPr lang="en-US" sz="3200" dirty="0">
                <a:latin typeface="Arial" charset="0"/>
                <a:ea typeface="ＭＳ Ｐゴシック" charset="0"/>
              </a:rPr>
              <a:t>/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page_size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>
                <a:latin typeface="Arial" charset="0"/>
                <a:ea typeface="ＭＳ Ｐゴシック" charset="0"/>
              </a:rPr>
              <a:t> limited to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100 items </a:t>
            </a:r>
            <a:r>
              <a:rPr lang="en-US" sz="3200" dirty="0">
                <a:latin typeface="Arial" charset="0"/>
                <a:ea typeface="ＭＳ Ｐゴシック" charset="0"/>
              </a:rPr>
              <a:t>or less, depending on method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Recommend </a:t>
            </a:r>
            <a:r>
              <a:rPr lang="en-US" sz="3200" dirty="0">
                <a:latin typeface="Arial" charset="0"/>
                <a:ea typeface="ＭＳ Ｐゴシック" charset="0"/>
              </a:rPr>
              <a:t>25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items or </a:t>
            </a:r>
            <a:r>
              <a:rPr lang="en-US" sz="3200" dirty="0">
                <a:latin typeface="Arial" charset="0"/>
                <a:ea typeface="ＭＳ Ｐゴシック" charset="0"/>
              </a:rPr>
              <a:t>less for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best performance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=5&amp;page_number=0&amp;get_item_count=true 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70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8: Paging Response Data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3335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Write Methods</a:t>
            </a:r>
          </a:p>
          <a:p>
            <a:pPr lvl="0"/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155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6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use the JSON RPC protocol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(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JavaScript Object Notation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open standard format that uses human-readable text to transmit data objects consisting of attribute–value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Used primarily to transmit data between a server and web application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Alternative to </a:t>
            </a:r>
            <a:r>
              <a:rPr lang="en-US" sz="2800" dirty="0" smtClean="0"/>
              <a:t>XML</a:t>
            </a: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483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500" b="1">
                <a:solidFill>
                  <a:srgbClr val="7B7B7B"/>
                </a:solidFill>
              </a:rPr>
              <a:pPr/>
              <a:t>60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Automate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uploading of video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2">
              <a:lnSpc>
                <a:spcPct val="90000"/>
              </a:lnSpc>
            </a:pPr>
            <a:r>
              <a:rPr lang="en-US" sz="3000" i="1" dirty="0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ReferenceID</a:t>
            </a:r>
            <a:r>
              <a:rPr lang="en-US" sz="3200" dirty="0" err="1">
                <a:latin typeface="Arial" charset="0"/>
                <a:ea typeface="ＭＳ Ｐゴシック" charset="0"/>
              </a:rPr>
              <a:t>'</a:t>
            </a:r>
            <a:r>
              <a:rPr lang="en-US" altLang="ja-JP" sz="3200" dirty="0" err="1" smtClean="0">
                <a:latin typeface="Arial" charset="0"/>
                <a:ea typeface="ＭＳ Ｐゴシック" charset="0"/>
              </a:rPr>
              <a:t>s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(with your 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Database's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Giving partners or other affiliates the options they need without access to </a:t>
            </a:r>
            <a:r>
              <a:rPr lang="en-US" sz="3200" dirty="0" err="1">
                <a:latin typeface="Arial" charset="0"/>
                <a:ea typeface="ＭＳ Ｐゴシック" charset="0"/>
              </a:rPr>
              <a:t>Brightcove</a:t>
            </a:r>
            <a:r>
              <a:rPr lang="en-US" sz="3200" dirty="0">
                <a:latin typeface="Arial" charset="0"/>
                <a:ea typeface="ＭＳ Ｐゴシック" charset="0"/>
              </a:rPr>
              <a:t> Studio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440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500" b="1">
                <a:solidFill>
                  <a:srgbClr val="7B7B7B"/>
                </a:solidFill>
              </a:rPr>
              <a:pPr/>
              <a:t>61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Write API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an HTTP POST Request</a:t>
            </a:r>
          </a:p>
          <a:p>
            <a:pPr marL="2101851" lvl="2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default format is </a:t>
            </a:r>
            <a:r>
              <a:rPr lang="en-US" sz="3200" dirty="0" err="1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application/x-www-form-urlencoded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or multipart/form-data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method-name and parameters in the body is in JSON-RPC format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You must provide a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ISO-8859-1 character set for special characters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i="1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0139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500" b="1">
                <a:solidFill>
                  <a:srgbClr val="7B7B7B"/>
                </a:solidFill>
              </a:rPr>
              <a:pPr/>
              <a:t>62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Available WRITE methods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get_upload_status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unshare_video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add_image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remove_logo_overlay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6535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Write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56037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Write requests with JSON</a:t>
            </a:r>
            <a:r>
              <a:rPr lang="en-US" dirty="0">
                <a:latin typeface="Arial" charset="0"/>
                <a:ea typeface="ＭＳ Ｐゴシック" charset="0"/>
              </a:rPr>
              <a:t>-RPC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Remote Procedure Calls with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JSON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Request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The name of the method to be invoked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An array of parameter objects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Your WRITE token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Response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Result data returned from the called method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Error code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R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equest </a:t>
            </a:r>
            <a:r>
              <a:rPr lang="en-US" sz="3200" dirty="0">
                <a:latin typeface="Arial" charset="0"/>
                <a:ea typeface="ＭＳ Ｐゴシック" charset="0"/>
              </a:rPr>
              <a:t>and response are well-defined JSON objects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  <a:hlinkClick r:id="rId3"/>
              </a:rPr>
              <a:t>http://json-rpc.org/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33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JSON</a:t>
            </a:r>
            <a:r>
              <a:rPr lang="en-US" dirty="0">
                <a:latin typeface="Arial" charset="0"/>
                <a:ea typeface="ＭＳ Ｐゴシック" charset="0"/>
              </a:rPr>
              <a:t>-RPC Request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"method": "</a:t>
            </a:r>
            <a:r>
              <a:rPr lang="en-US" sz="3700" dirty="0" err="1">
                <a:latin typeface="Consolas" charset="0"/>
                <a:ea typeface="ＭＳ Ｐゴシック" charset="0"/>
                <a:cs typeface="Consolas" charset="0"/>
              </a:rPr>
              <a:t>update_video</a:t>
            </a: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</a:t>
            </a:r>
            <a:r>
              <a:rPr lang="en-US" sz="3700" dirty="0" err="1">
                <a:latin typeface="Consolas" charset="0"/>
                <a:ea typeface="ＭＳ Ｐゴシック" charset="0"/>
                <a:cs typeface="Consolas" charset="0"/>
              </a:rPr>
              <a:t>params</a:t>
            </a: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18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 Response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7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700" dirty="0" smtClean="0">
                <a:latin typeface="Arial" charset="0"/>
                <a:ea typeface="ＭＳ Ｐゴシック" charset="0"/>
              </a:rPr>
              <a:t>Either</a:t>
            </a:r>
            <a:r>
              <a:rPr lang="en-US" sz="37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700" dirty="0" smtClean="0">
                <a:latin typeface="Source Code Pro"/>
                <a:ea typeface="ＭＳ Ｐゴシック" charset="0"/>
                <a:cs typeface="Source Code Pro"/>
              </a:rPr>
              <a:t>result</a:t>
            </a:r>
            <a:r>
              <a:rPr lang="en-US" altLang="ja-JP" sz="3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7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or</a:t>
            </a:r>
            <a:r>
              <a:rPr lang="en-US" altLang="ja-JP" sz="37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700" dirty="0" smtClean="0">
                <a:latin typeface="Source Code Pro"/>
                <a:ea typeface="ＭＳ Ｐゴシック" charset="0"/>
                <a:cs typeface="Source Code Pro"/>
              </a:rPr>
              <a:t>error</a:t>
            </a:r>
            <a:r>
              <a:rPr lang="en-US" altLang="ja-JP" sz="3700" dirty="0" smtClean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700" dirty="0" smtClean="0">
                <a:latin typeface="Arial (Body)"/>
                <a:ea typeface="ＭＳ Ｐゴシック" charset="0"/>
                <a:cs typeface="Arial (Body)"/>
              </a:rPr>
              <a:t> </a:t>
            </a:r>
            <a:r>
              <a:rPr lang="en-US" altLang="ja-JP" sz="3700" dirty="0" smtClean="0">
                <a:latin typeface="Arial" charset="0"/>
                <a:ea typeface="ＭＳ Ｐゴシック" charset="0"/>
              </a:rPr>
              <a:t>will 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be null</a:t>
            </a:r>
            <a:endParaRPr lang="en-US" sz="3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80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Write API Request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Base URL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http://api.brightcove.com/services/post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Method name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{</a:t>
            </a:r>
            <a:r>
              <a:rPr lang="en-US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method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: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err="1" smtClean="0">
                <a:latin typeface="Source Code Pro"/>
                <a:ea typeface="ＭＳ Ｐゴシック" charset="0"/>
                <a:cs typeface="Source Code Pro"/>
              </a:rPr>
              <a:t>update_video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,</a:t>
            </a:r>
            <a:endParaRPr lang="en-US" altLang="ja-JP" sz="32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altLang="ja-JP" sz="3200" dirty="0" smtClean="0">
                <a:latin typeface="Arial" charset="0"/>
                <a:ea typeface="ＭＳ Ｐゴシック" charset="0"/>
              </a:rPr>
              <a:t>Parameters including WRITE token: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err="1" smtClean="0">
                <a:latin typeface="Source Code Pro"/>
                <a:ea typeface="ＭＳ Ｐゴシック" charset="0"/>
                <a:cs typeface="Source Code Pro"/>
              </a:rPr>
              <a:t>params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: 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{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token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: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…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,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…}}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200" dirty="0">
                <a:latin typeface="Arial" charset="0"/>
                <a:ea typeface="ＭＳ Ｐゴシック" charset="0"/>
              </a:rPr>
              <a:t>order does not matter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Most </a:t>
            </a:r>
            <a:r>
              <a:rPr lang="en-US" sz="3200" dirty="0">
                <a:latin typeface="Arial" charset="0"/>
                <a:ea typeface="ＭＳ Ｐゴシック" charset="0"/>
              </a:rPr>
              <a:t>methods use </a:t>
            </a:r>
            <a:r>
              <a:rPr lang="en-US" sz="3200" dirty="0" err="1">
                <a:latin typeface="Arial" charset="0"/>
                <a:ea typeface="ＭＳ Ｐゴシック" charset="0"/>
              </a:rPr>
              <a:t>application/x-www-form-urlencoded</a:t>
            </a:r>
            <a:r>
              <a:rPr lang="en-US" sz="3200" dirty="0">
                <a:latin typeface="Arial" charset="0"/>
                <a:ea typeface="ＭＳ Ｐゴシック" charset="0"/>
              </a:rPr>
              <a:t>, with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200" dirty="0">
                <a:latin typeface="Arial" charset="0"/>
                <a:ea typeface="ＭＳ Ｐゴシック" charset="0"/>
              </a:rPr>
              <a:t>"</a:t>
            </a:r>
            <a:r>
              <a:rPr lang="en-US" altLang="ja-JP" sz="3200" dirty="0" err="1" smtClean="0">
                <a:latin typeface="Arial" charset="0"/>
                <a:ea typeface="ＭＳ Ｐゴシック" charset="0"/>
              </a:rPr>
              <a:t>json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"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as the name of the JSON-RPC data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69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Ensure your JSON post is valid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http://jsonlint.com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</a:p>
          <a:p>
            <a:pPr lvl="1">
              <a:buNone/>
            </a:pP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Verify that your POST is formed correctly with an HTTP proxy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5"/>
              </a:rPr>
              <a:t>http://www.kevinlangdon.com/serviceCapture</a:t>
            </a:r>
            <a:r>
              <a:rPr lang="en-US" sz="3000" dirty="0" smtClean="0">
                <a:latin typeface="Arial" charset="0"/>
                <a:ea typeface="ＭＳ Ｐゴシック" charset="0"/>
                <a:hlinkClick r:id="rId5"/>
              </a:rPr>
              <a:t>/</a:t>
            </a:r>
            <a:endParaRPr lang="en-US" sz="30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20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9: Constructing an API Write Request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1730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(Remote Procedure Call) 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inter-process communication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Allows a computer program to cause a subroutine or procedure to execute in another address space (commonly on another computer on a shared network)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Format includes the name of the method to be invoked, a parameter object and your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3200" dirty="0" smtClean="0"/>
              <a:t>Example Call</a:t>
            </a:r>
          </a:p>
          <a:p>
            <a:pPr lvl="1"/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  <a:hlinkClick r:id="rId4"/>
              </a:rPr>
              <a:t>{"method":"update_video","params":{"video":{"id":"2790007957001”,"Name":"Sea-Crab”,}, "token":"ZY4Ls9Hq6LCBgleGDTaFRDLWWBC8uoXQHkhGuDebKvjFPjHb3iT-4g.."}} </a:t>
            </a:r>
            <a:endParaRPr lang="en-US" sz="3200" dirty="0" smtClean="0">
              <a:solidFill>
                <a:srgbClr val="292929"/>
              </a:solidFill>
              <a:latin typeface="Source Code Pro"/>
              <a:cs typeface="Source Code Pro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/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483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Using Server-Side Calls with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3467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serious risks with including your tokens in client-side scripts or </a:t>
            </a:r>
            <a:r>
              <a:rPr lang="en-US" sz="3200" dirty="0" err="1" smtClean="0"/>
              <a:t>SWFs</a:t>
            </a:r>
            <a:r>
              <a:rPr lang="en-US" sz="3200" dirty="0" smtClean="0"/>
              <a:t>, especially your WRITE tokens</a:t>
            </a:r>
          </a:p>
          <a:p>
            <a:r>
              <a:rPr lang="en-US" sz="3200" dirty="0" smtClean="0"/>
              <a:t>Protect your tokens</a:t>
            </a:r>
          </a:p>
          <a:p>
            <a:pPr lvl="1"/>
            <a:r>
              <a:rPr lang="en-US" sz="3200" dirty="0" smtClean="0"/>
              <a:t>Create a server-side script (in PHP for example) with tokens defined</a:t>
            </a:r>
          </a:p>
          <a:p>
            <a:pPr lvl="1"/>
            <a:r>
              <a:rPr lang="en-US" sz="3200" dirty="0" smtClean="0"/>
              <a:t>Put your tokens in an external file which is read from your script</a:t>
            </a:r>
          </a:p>
          <a:p>
            <a:r>
              <a:rPr lang="en-US" sz="3200" dirty="0" smtClean="0"/>
              <a:t>Add security to your Media API calls by using HTTPS instead of HTTP</a:t>
            </a:r>
          </a:p>
          <a:p>
            <a:pPr lvl="1"/>
            <a:r>
              <a:rPr lang="en-US" sz="3200" dirty="0" smtClean="0"/>
              <a:t>Instructs browser to encrypt the transaction, including your token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4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319776"/>
          </a:xfrm>
        </p:spPr>
        <p:txBody>
          <a:bodyPr/>
          <a:lstStyle/>
          <a:p>
            <a:r>
              <a:rPr lang="en-US" dirty="0" smtClean="0"/>
              <a:t>Demo 10: Making Server-Side Requests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757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73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media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examples in the Developer Documentation</a:t>
            </a:r>
          </a:p>
          <a:p>
            <a:pPr lvl="1"/>
            <a:r>
              <a:rPr lang="en-US" sz="3200" dirty="0">
                <a:hlinkClick r:id="rId3"/>
              </a:rPr>
              <a:t>http://docs.brightcove.com/en/video-cloud/media/</a:t>
            </a:r>
            <a:r>
              <a:rPr lang="en-US" sz="3200" dirty="0" smtClean="0">
                <a:hlinkClick r:id="rId3"/>
              </a:rPr>
              <a:t>index.html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8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87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who can use the media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api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200" dirty="0">
                <a:latin typeface="Arial" charset="0"/>
                <a:ea typeface="ＭＳ Ｐゴシック" charset="0"/>
              </a:rPr>
              <a:t>Media API Read methods are available in the following editions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JavaScript is used in this course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/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9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74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19509</TotalTime>
  <Words>3228</Words>
  <Application>Microsoft Macintosh PowerPoint</Application>
  <PresentationFormat>Custom</PresentationFormat>
  <Paragraphs>544</Paragraphs>
  <Slides>73</Slides>
  <Notes>65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Default Theme</vt:lpstr>
      <vt:lpstr>Developing with the Video Cloud Media API</vt:lpstr>
      <vt:lpstr>Agenda</vt:lpstr>
      <vt:lpstr>Slide 3</vt:lpstr>
      <vt:lpstr>What is the Media API?</vt:lpstr>
      <vt:lpstr>Media API read requests</vt:lpstr>
      <vt:lpstr>Media API write requests</vt:lpstr>
      <vt:lpstr>Media API write requests (cont)</vt:lpstr>
      <vt:lpstr>why use the media api</vt:lpstr>
      <vt:lpstr>who can use the media api</vt:lpstr>
      <vt:lpstr>course Audience and Prerequisites</vt:lpstr>
      <vt:lpstr>Slide 11</vt:lpstr>
      <vt:lpstr>selecting an editor</vt:lpstr>
      <vt:lpstr>Test Media api requests</vt:lpstr>
      <vt:lpstr>getting the student files</vt:lpstr>
      <vt:lpstr>Slide 15</vt:lpstr>
      <vt:lpstr>Media API details</vt:lpstr>
      <vt:lpstr>media api reference</vt:lpstr>
      <vt:lpstr>Media api "speaks" json</vt:lpstr>
      <vt:lpstr>JSON Format Details</vt:lpstr>
      <vt:lpstr>json example</vt:lpstr>
      <vt:lpstr>Media API Security</vt:lpstr>
      <vt:lpstr>Slide 22</vt:lpstr>
      <vt:lpstr>Read API – Typical Applications</vt:lpstr>
      <vt:lpstr>Read API Data Format</vt:lpstr>
      <vt:lpstr>The Main READ APIs</vt:lpstr>
      <vt:lpstr>The search_videos method</vt:lpstr>
      <vt:lpstr>Slide 27</vt:lpstr>
      <vt:lpstr>Constructing a Read API Request</vt:lpstr>
      <vt:lpstr>Using the callback query parameter</vt:lpstr>
      <vt:lpstr>Making the API read Request</vt:lpstr>
      <vt:lpstr>Slide 31</vt:lpstr>
      <vt:lpstr>Slide 32</vt:lpstr>
      <vt:lpstr>Media api wrappers</vt:lpstr>
      <vt:lpstr>Javascript Example</vt:lpstr>
      <vt:lpstr>Slide 35</vt:lpstr>
      <vt:lpstr>Slide 36</vt:lpstr>
      <vt:lpstr>Displaying returned data</vt:lpstr>
      <vt:lpstr>Parsing the JSON response</vt:lpstr>
      <vt:lpstr>Slide 39</vt:lpstr>
      <vt:lpstr>Slide 40</vt:lpstr>
      <vt:lpstr>Read API Results as XML</vt:lpstr>
      <vt:lpstr>Checking for Errors</vt:lpstr>
      <vt:lpstr>Slide 43</vt:lpstr>
      <vt:lpstr>Slide 44</vt:lpstr>
      <vt:lpstr>Limiting Response Size by field name</vt:lpstr>
      <vt:lpstr>Limiting Response Size by search criteria</vt:lpstr>
      <vt:lpstr>Limiting Response Size by search criteria (cont)</vt:lpstr>
      <vt:lpstr>Slide 48</vt:lpstr>
      <vt:lpstr>Slide 49</vt:lpstr>
      <vt:lpstr>Dynamic Search Criteria</vt:lpstr>
      <vt:lpstr>Slide 51</vt:lpstr>
      <vt:lpstr>Slide 52</vt:lpstr>
      <vt:lpstr>Sorting Data on the server</vt:lpstr>
      <vt:lpstr>Sorting Data on the client</vt:lpstr>
      <vt:lpstr>Slide 55</vt:lpstr>
      <vt:lpstr>Slide 56</vt:lpstr>
      <vt:lpstr>Paging Response data</vt:lpstr>
      <vt:lpstr>Slide 58</vt:lpstr>
      <vt:lpstr>Slide 59</vt:lpstr>
      <vt:lpstr>Write API – Typical Applications</vt:lpstr>
      <vt:lpstr>Write API requests</vt:lpstr>
      <vt:lpstr>Available WRITE methods</vt:lpstr>
      <vt:lpstr>Slide 63</vt:lpstr>
      <vt:lpstr>Write requests with JSON-RPC</vt:lpstr>
      <vt:lpstr>JSON-RPC Request</vt:lpstr>
      <vt:lpstr>JSON-RPC Response</vt:lpstr>
      <vt:lpstr>Constructing a Write API Request</vt:lpstr>
      <vt:lpstr>Write API Debugging Tools</vt:lpstr>
      <vt:lpstr>Slide 69</vt:lpstr>
      <vt:lpstr>Slide 70</vt:lpstr>
      <vt:lpstr>Media API Security</vt:lpstr>
      <vt:lpstr>Slide 72</vt:lpstr>
      <vt:lpstr>Slide 73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156</cp:revision>
  <dcterms:created xsi:type="dcterms:W3CDTF">2014-01-20T19:46:55Z</dcterms:created>
  <dcterms:modified xsi:type="dcterms:W3CDTF">2014-01-20T20:21:28Z</dcterms:modified>
</cp:coreProperties>
</file>