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s/slide66.xml" ContentType="application/vnd.openxmlformats-officedocument.presentationml.slide+xml"/>
  <Override PartName="/ppt/theme/theme1.xml" ContentType="application/vnd.openxmlformats-officedocument.theme+xml"/>
  <Override PartName="/ppt/diagrams/drawing1.xml" ContentType="application/vnd.ms-office.drawingml.diagramDrawing+xml"/>
  <Override PartName="/ppt/notesSlides/notesSlide2.xml" ContentType="application/vnd.openxmlformats-officedocument.presentationml.notesSlide+xml"/>
  <Override PartName="/ppt/slides/slide75.xml" ContentType="application/vnd.openxmlformats-officedocument.presentationml.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slides/slide57.xml" ContentType="application/vnd.openxmlformats-officedocument.presentationml.slide+xml"/>
  <Override PartName="/ppt/slideLayouts/slideLayout16.xml" ContentType="application/vnd.openxmlformats-officedocument.presentationml.slideLayout+xml"/>
  <Override PartName="/ppt/slides/slide67.xml" ContentType="application/vnd.openxmlformats-officedocument.presentationml.slide+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slides/slide76.xml" ContentType="application/vnd.openxmlformats-officedocument.presentationml.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Default Extension="xml" ContentType="application/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ppt/slides/slide58.xml" ContentType="application/vnd.openxmlformats-officedocument.presentationml.slide+xml"/>
  <Override PartName="/docProps/core.xml" ContentType="application/vnd.openxmlformats-package.core-properties+xml"/>
  <Override PartName="/ppt/slideLayouts/slideLayout17.xml" ContentType="application/vnd.openxmlformats-officedocument.presentationml.slideLayout+xml"/>
  <Override PartName="/ppt/slides/slide68.xml" ContentType="application/vnd.openxmlformats-officedocument.presentationml.slide+xml"/>
  <Override PartName="/ppt/notesSlides/notesSlide4.xml" ContentType="application/vnd.openxmlformats-officedocument.presentationml.notesSlide+xml"/>
  <Override PartName="/ppt/slides/slide77.xml" ContentType="application/vnd.openxmlformats-officedocument.presentationml.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Default Extension="png" ContentType="image/png"/>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slides/slide72.xml" ContentType="application/vnd.openxmlformats-officedocument.presentationml.slide+xml"/>
  <Override PartName="/ppt/notesSlides/notesSlide48.xml" ContentType="application/vnd.openxmlformats-officedocument.presentationml.notesSlide+xml"/>
  <Override PartName="/ppt/slides/slide59.xml" ContentType="application/vnd.openxmlformats-officedocument.presentationml.slide+xml"/>
  <Override PartName="/ppt/slideLayouts/slideLayout18.xml" ContentType="application/vnd.openxmlformats-officedocument.presentationml.slideLayout+xml"/>
  <Override PartName="/ppt/slides/slide6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slideLayouts/slideLayout13.xml" ContentType="application/vnd.openxmlformats-officedocument.presentationml.slideLayout+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73.xml" ContentType="application/vnd.openxmlformats-officedocument.presentationml.slide+xml"/>
  <Override PartName="/ppt/presentation.xml" ContentType="application/vnd.openxmlformats-officedocument.presentationml.presentation.main+xml"/>
  <Override PartName="/ppt/notesSlides/notesSlide49.xml" ContentType="application/vnd.openxmlformats-officedocument.presentationml.notesSlide+xml"/>
  <Override PartName="/ppt/slideLayouts/slideLayout19.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diagrams/colors1.xml" ContentType="application/vnd.openxmlformats-officedocument.drawingml.diagramColors+xml"/>
  <Override PartName="/ppt/slides/slide55.xml" ContentType="application/vnd.openxmlformats-officedocument.presentationml.slide+xml"/>
  <Override PartName="/ppt/slideLayouts/slideLayout14.xml" ContentType="application/vnd.openxmlformats-officedocument.presentationml.slideLayout+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79"/>
  </p:notesMasterIdLst>
  <p:sldIdLst>
    <p:sldId id="257" r:id="rId2"/>
    <p:sldId id="258" r:id="rId3"/>
    <p:sldId id="264" r:id="rId4"/>
    <p:sldId id="266" r:id="rId5"/>
    <p:sldId id="270" r:id="rId6"/>
    <p:sldId id="359" r:id="rId7"/>
    <p:sldId id="360" r:id="rId8"/>
    <p:sldId id="357" r:id="rId9"/>
    <p:sldId id="361" r:id="rId10"/>
    <p:sldId id="323" r:id="rId11"/>
    <p:sldId id="339" r:id="rId12"/>
    <p:sldId id="340" r:id="rId13"/>
    <p:sldId id="341" r:id="rId14"/>
    <p:sldId id="358" r:id="rId15"/>
    <p:sldId id="362" r:id="rId16"/>
    <p:sldId id="363" r:id="rId17"/>
    <p:sldId id="364" r:id="rId18"/>
    <p:sldId id="365" r:id="rId19"/>
    <p:sldId id="366" r:id="rId20"/>
    <p:sldId id="367" r:id="rId21"/>
    <p:sldId id="368" r:id="rId22"/>
    <p:sldId id="369" r:id="rId23"/>
    <p:sldId id="370" r:id="rId24"/>
    <p:sldId id="373" r:id="rId25"/>
    <p:sldId id="371" r:id="rId26"/>
    <p:sldId id="372"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browse/>
    <p:sldAll/>
    <p:penClr>
      <a:schemeClr val="tx1"/>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75" d="100"/>
          <a:sy n="75" d="100"/>
        </p:scale>
        <p:origin x="-136" y="-128"/>
      </p:cViewPr>
      <p:guideLst>
        <p:guide orient="horz" pos="3070"/>
        <p:guide pos="545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 to the Smart Player API </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Player Setup</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Method Calls and Data Objects</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Adding and Removing Event Listeners</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Read Calls</a:t>
          </a:r>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2458BA4F-A50C-8F46-AB71-81125BDEC499}">
      <dgm:prSet phldrT="[Text]"/>
      <dgm:spPr>
        <a:gradFill rotWithShape="0">
          <a:gsLst>
            <a:gs pos="0">
              <a:srgbClr val="2B606E"/>
            </a:gs>
            <a:gs pos="80000">
              <a:srgbClr val="4AA6BC"/>
            </a:gs>
            <a:gs pos="100000">
              <a:srgbClr val="50B3CB"/>
            </a:gs>
          </a:gsLst>
        </a:gradFill>
      </dgm:spPr>
      <dgm:t>
        <a:bodyPr/>
        <a:lstStyle/>
        <a:p>
          <a:r>
            <a:rPr lang="en-US" dirty="0" smtClean="0"/>
            <a:t>Write Calls</a:t>
          </a:r>
        </a:p>
      </dgm:t>
    </dgm:pt>
    <dgm:pt modelId="{76339A1B-4687-CF48-80B8-CA9AD8AE1524}" type="parTrans" cxnId="{6A37C480-9502-0740-A085-FE2445BECA14}">
      <dgm:prSet/>
      <dgm:spPr/>
      <dgm:t>
        <a:bodyPr/>
        <a:lstStyle/>
        <a:p>
          <a:endParaRPr lang="en-US"/>
        </a:p>
      </dgm:t>
    </dgm:pt>
    <dgm:pt modelId="{4FC1B4C1-1DA6-5C43-9917-962CE5F790FA}" type="sibTrans" cxnId="{6A37C480-9502-0740-A085-FE2445BECA14}">
      <dgm:prSet/>
      <dgm:spPr/>
      <dgm:t>
        <a:bodyPr/>
        <a:lstStyle/>
        <a:p>
          <a:endParaRPr lang="en-US"/>
        </a:p>
      </dgm:t>
    </dgm:pt>
    <dgm:pt modelId="{A4C7B8D8-02F5-A54C-9BD8-7D65128378D6}">
      <dgm:prSet phldrT="[Text]"/>
      <dgm:spPr>
        <a:gradFill rotWithShape="0">
          <a:gsLst>
            <a:gs pos="0">
              <a:srgbClr val="2B606E"/>
            </a:gs>
            <a:gs pos="80000">
              <a:srgbClr val="4AA6BC"/>
            </a:gs>
            <a:gs pos="100000">
              <a:srgbClr val="50B3CB"/>
            </a:gs>
          </a:gsLst>
        </a:gradFill>
      </dgm:spPr>
      <dgm:t>
        <a:bodyPr/>
        <a:lstStyle/>
        <a:p>
          <a:r>
            <a:rPr lang="en-US" dirty="0" smtClean="0"/>
            <a:t>Introduction to the Media API</a:t>
          </a:r>
          <a:endParaRPr lang="en-US" dirty="0"/>
        </a:p>
      </dgm:t>
    </dgm:pt>
    <dgm:pt modelId="{21AC2075-5B2B-4947-90BE-E18536641718}" type="parTrans" cxnId="{855EF2D4-D82B-7D40-981A-98B473305A5A}">
      <dgm:prSet/>
      <dgm:spPr/>
      <dgm:t>
        <a:bodyPr/>
        <a:lstStyle/>
        <a:p>
          <a:endParaRPr lang="en-US"/>
        </a:p>
      </dgm:t>
    </dgm:pt>
    <dgm:pt modelId="{360BA2AB-6EA1-7B43-B59A-16220A2A5E24}" type="sibTrans" cxnId="{855EF2D4-D82B-7D40-981A-98B473305A5A}">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0" presStyleCnt="7"/>
      <dgm:spPr/>
    </dgm:pt>
    <dgm:pt modelId="{A351A578-CC18-2645-8599-76BFD289FCF5}" type="pres">
      <dgm:prSet presAssocID="{1502FB04-7520-8148-89A6-4C5756E3C884}" presName="txShp" presStyleLbl="node1" presStyleIdx="0" presStyleCnt="7">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1" presStyleCnt="7"/>
      <dgm:spPr/>
    </dgm:pt>
    <dgm:pt modelId="{9BAA7D7D-2FD2-2F4D-B9CA-1BCDCA8FC47A}" type="pres">
      <dgm:prSet presAssocID="{63847200-FF9F-9344-9CF2-E3242B9C0CB8}" presName="txShp" presStyleLbl="node1" presStyleIdx="1" presStyleCnt="7">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2" presStyleCnt="7"/>
      <dgm:spPr/>
    </dgm:pt>
    <dgm:pt modelId="{EC90178F-41FB-AE4F-9D43-DB4E2B62A769}" type="pres">
      <dgm:prSet presAssocID="{EC01C5D9-2B50-8047-8463-B211A754E550}" presName="txShp" presStyleLbl="node1" presStyleIdx="2" presStyleCnt="7">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3" presStyleCnt="7"/>
      <dgm:spPr/>
    </dgm:pt>
    <dgm:pt modelId="{B0B8A16B-7EA8-3E4E-AC40-EC99CDE3F0B5}" type="pres">
      <dgm:prSet presAssocID="{9F2628AB-DF64-CD4F-83BD-53C3654635C3}" presName="txShp" presStyleLbl="node1" presStyleIdx="3" presStyleCnt="7">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747D80A3-78FA-234F-B1AF-C8193780B6EE}" type="pres">
      <dgm:prSet presAssocID="{A4C7B8D8-02F5-A54C-9BD8-7D65128378D6}" presName="composite" presStyleCnt="0"/>
      <dgm:spPr/>
    </dgm:pt>
    <dgm:pt modelId="{DADEE6D1-76AF-A74E-9BBD-03DF39F525D6}" type="pres">
      <dgm:prSet presAssocID="{A4C7B8D8-02F5-A54C-9BD8-7D65128378D6}" presName="imgShp" presStyleLbl="fgImgPlace1" presStyleIdx="4" presStyleCnt="7"/>
      <dgm:spPr/>
    </dgm:pt>
    <dgm:pt modelId="{53807655-F3C6-D84C-851B-192257FFD14C}" type="pres">
      <dgm:prSet presAssocID="{A4C7B8D8-02F5-A54C-9BD8-7D65128378D6}" presName="txShp" presStyleLbl="node1" presStyleIdx="4" presStyleCnt="7">
        <dgm:presLayoutVars>
          <dgm:bulletEnabled val="1"/>
        </dgm:presLayoutVars>
      </dgm:prSet>
      <dgm:spPr/>
      <dgm:t>
        <a:bodyPr/>
        <a:lstStyle/>
        <a:p>
          <a:endParaRPr lang="en-US"/>
        </a:p>
      </dgm:t>
    </dgm:pt>
    <dgm:pt modelId="{F6AA019E-37FB-B545-B707-26E6B47D6829}" type="pres">
      <dgm:prSet presAssocID="{360BA2AB-6EA1-7B43-B59A-16220A2A5E24}"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5" presStyleCnt="7"/>
      <dgm:spPr/>
    </dgm:pt>
    <dgm:pt modelId="{6A0210A8-2D65-9B4F-A92C-AB7465982662}" type="pres">
      <dgm:prSet presAssocID="{B696D377-47B1-7A42-88A7-E3414A4E1024}" presName="txShp" presStyleLbl="node1" presStyleIdx="5" presStyleCnt="7">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794E1208-6FA3-7348-BAF6-CBDE979AC0B5}" type="pres">
      <dgm:prSet presAssocID="{2458BA4F-A50C-8F46-AB71-81125BDEC499}" presName="composite" presStyleCnt="0"/>
      <dgm:spPr/>
    </dgm:pt>
    <dgm:pt modelId="{116CE4C5-24C0-1649-AC07-91BB87FEE450}" type="pres">
      <dgm:prSet presAssocID="{2458BA4F-A50C-8F46-AB71-81125BDEC499}" presName="imgShp" presStyleLbl="fgImgPlace1" presStyleIdx="6" presStyleCnt="7"/>
      <dgm:spPr/>
    </dgm:pt>
    <dgm:pt modelId="{C0CD02E4-8592-7B40-9166-499313980291}" type="pres">
      <dgm:prSet presAssocID="{2458BA4F-A50C-8F46-AB71-81125BDEC499}" presName="txShp" presStyleLbl="node1" presStyleIdx="6" presStyleCnt="7">
        <dgm:presLayoutVars>
          <dgm:bulletEnabled val="1"/>
        </dgm:presLayoutVars>
      </dgm:prSet>
      <dgm:spPr/>
      <dgm:t>
        <a:bodyPr/>
        <a:lstStyle/>
        <a:p>
          <a:endParaRPr lang="en-US"/>
        </a:p>
      </dgm:t>
    </dgm:pt>
  </dgm:ptLst>
  <dgm:cxnLst>
    <dgm:cxn modelId="{412A11F8-F0D1-CD49-A1A2-0C92A77297AF}" type="presOf" srcId="{EC01C5D9-2B50-8047-8463-B211A754E550}" destId="{EC90178F-41FB-AE4F-9D43-DB4E2B62A769}" srcOrd="0" destOrd="0" presId="urn:microsoft.com/office/officeart/2005/8/layout/vList3#1"/>
    <dgm:cxn modelId="{8879767C-BA7F-A745-A17A-CD71DACEBF47}" srcId="{F0AD2E67-C79B-9E46-B970-2AE6568364EF}" destId="{EC01C5D9-2B50-8047-8463-B211A754E550}" srcOrd="2" destOrd="0" parTransId="{65EC65BB-1083-E848-AB3D-2A64DF685FB3}" sibTransId="{45F856F0-CA12-0048-9664-091A580FB411}"/>
    <dgm:cxn modelId="{3C99E89E-0B94-9144-A2A7-78BCFBF967EF}" srcId="{F0AD2E67-C79B-9E46-B970-2AE6568364EF}" destId="{63847200-FF9F-9344-9CF2-E3242B9C0CB8}" srcOrd="1" destOrd="0" parTransId="{8ADBE0F2-21D4-DE41-AF2A-35138BA00375}" sibTransId="{9962FA45-1488-E34A-96DE-A3BE88638DFC}"/>
    <dgm:cxn modelId="{911AA273-42EA-A144-8DEC-ACE9DD1721BC}" type="presOf" srcId="{2458BA4F-A50C-8F46-AB71-81125BDEC499}" destId="{C0CD02E4-8592-7B40-9166-499313980291}" srcOrd="0" destOrd="0" presId="urn:microsoft.com/office/officeart/2005/8/layout/vList3#1"/>
    <dgm:cxn modelId="{FFE24DEF-5A00-064D-83E4-EF3BF8D0621C}" srcId="{F0AD2E67-C79B-9E46-B970-2AE6568364EF}" destId="{1502FB04-7520-8148-89A6-4C5756E3C884}" srcOrd="0" destOrd="0" parTransId="{22E6D9D8-8E86-3B41-B0D8-90DAE5CD4636}" sibTransId="{4655E7CF-B7DB-4849-845E-9F12CA47F707}"/>
    <dgm:cxn modelId="{616A6187-097A-7949-84A0-2D986EF0569A}" type="presOf" srcId="{9F2628AB-DF64-CD4F-83BD-53C3654635C3}" destId="{B0B8A16B-7EA8-3E4E-AC40-EC99CDE3F0B5}" srcOrd="0" destOrd="0" presId="urn:microsoft.com/office/officeart/2005/8/layout/vList3#1"/>
    <dgm:cxn modelId="{778C103F-FC19-6B4A-BC64-B877D806EC95}" srcId="{F0AD2E67-C79B-9E46-B970-2AE6568364EF}" destId="{9F2628AB-DF64-CD4F-83BD-53C3654635C3}" srcOrd="3" destOrd="0" parTransId="{294B9BC3-B37D-9448-91EF-F1872BC36FF8}" sibTransId="{E4D30768-0022-174A-B106-B691D3C645FC}"/>
    <dgm:cxn modelId="{855EF2D4-D82B-7D40-981A-98B473305A5A}" srcId="{F0AD2E67-C79B-9E46-B970-2AE6568364EF}" destId="{A4C7B8D8-02F5-A54C-9BD8-7D65128378D6}" srcOrd="4" destOrd="0" parTransId="{21AC2075-5B2B-4947-90BE-E18536641718}" sibTransId="{360BA2AB-6EA1-7B43-B59A-16220A2A5E24}"/>
    <dgm:cxn modelId="{6A37C480-9502-0740-A085-FE2445BECA14}" srcId="{F0AD2E67-C79B-9E46-B970-2AE6568364EF}" destId="{2458BA4F-A50C-8F46-AB71-81125BDEC499}" srcOrd="6" destOrd="0" parTransId="{76339A1B-4687-CF48-80B8-CA9AD8AE1524}" sibTransId="{4FC1B4C1-1DA6-5C43-9917-962CE5F790FA}"/>
    <dgm:cxn modelId="{68E94A3E-2149-5242-9E28-25D12DBF73B4}" type="presOf" srcId="{A4C7B8D8-02F5-A54C-9BD8-7D65128378D6}" destId="{53807655-F3C6-D84C-851B-192257FFD14C}" srcOrd="0" destOrd="0" presId="urn:microsoft.com/office/officeart/2005/8/layout/vList3#1"/>
    <dgm:cxn modelId="{891DF118-1FD9-7341-91A3-DD6255F5A79E}" type="presOf" srcId="{1502FB04-7520-8148-89A6-4C5756E3C884}" destId="{A351A578-CC18-2645-8599-76BFD289FCF5}" srcOrd="0" destOrd="0" presId="urn:microsoft.com/office/officeart/2005/8/layout/vList3#1"/>
    <dgm:cxn modelId="{BB0A4C98-71B1-7546-9853-0A12066FBA52}" type="presOf" srcId="{63847200-FF9F-9344-9CF2-E3242B9C0CB8}" destId="{9BAA7D7D-2FD2-2F4D-B9CA-1BCDCA8FC47A}" srcOrd="0" destOrd="0" presId="urn:microsoft.com/office/officeart/2005/8/layout/vList3#1"/>
    <dgm:cxn modelId="{B8F4EF19-94AF-C147-A093-89995F5C751C}" type="presOf" srcId="{B696D377-47B1-7A42-88A7-E3414A4E1024}" destId="{6A0210A8-2D65-9B4F-A92C-AB7465982662}" srcOrd="0" destOrd="0" presId="urn:microsoft.com/office/officeart/2005/8/layout/vList3#1"/>
    <dgm:cxn modelId="{4C5A3617-41E6-8740-8F4A-348629A9A4D4}" srcId="{F0AD2E67-C79B-9E46-B970-2AE6568364EF}" destId="{B696D377-47B1-7A42-88A7-E3414A4E1024}" srcOrd="5" destOrd="0" parTransId="{B91CF804-6330-D643-8272-DB3E10DC232F}" sibTransId="{8F65373B-A262-D947-B604-278EB7A0CCAB}"/>
    <dgm:cxn modelId="{F7137CCB-4716-9E46-A6FD-D5716002F6E9}" type="presOf" srcId="{F0AD2E67-C79B-9E46-B970-2AE6568364EF}" destId="{953E32E0-2C3D-2C42-939F-0B67EA6B2ACF}" srcOrd="0" destOrd="0" presId="urn:microsoft.com/office/officeart/2005/8/layout/vList3#1"/>
    <dgm:cxn modelId="{0682810F-4F85-094F-9565-58E3E3A96F20}" type="presParOf" srcId="{953E32E0-2C3D-2C42-939F-0B67EA6B2ACF}" destId="{D0B808AB-4D7A-DB4B-B2B8-41451460FBE6}" srcOrd="0" destOrd="0" presId="urn:microsoft.com/office/officeart/2005/8/layout/vList3#1"/>
    <dgm:cxn modelId="{4EFEC871-A6D0-CA4E-8B55-7532E792DE50}" type="presParOf" srcId="{D0B808AB-4D7A-DB4B-B2B8-41451460FBE6}" destId="{7F375322-D60D-4442-B5B5-9F05EC90CFF6}" srcOrd="0" destOrd="0" presId="urn:microsoft.com/office/officeart/2005/8/layout/vList3#1"/>
    <dgm:cxn modelId="{F697536B-757F-144D-9B3A-5D8058682739}" type="presParOf" srcId="{D0B808AB-4D7A-DB4B-B2B8-41451460FBE6}" destId="{A351A578-CC18-2645-8599-76BFD289FCF5}" srcOrd="1" destOrd="0" presId="urn:microsoft.com/office/officeart/2005/8/layout/vList3#1"/>
    <dgm:cxn modelId="{E71AFCB3-8E74-CA49-B44D-A76693DA6C27}" type="presParOf" srcId="{953E32E0-2C3D-2C42-939F-0B67EA6B2ACF}" destId="{E77239B6-03AB-1545-AE3C-9666AAD11DB7}" srcOrd="1" destOrd="0" presId="urn:microsoft.com/office/officeart/2005/8/layout/vList3#1"/>
    <dgm:cxn modelId="{31981496-ACED-F641-B93A-A77DA38CFDD2}" type="presParOf" srcId="{953E32E0-2C3D-2C42-939F-0B67EA6B2ACF}" destId="{D77E14AA-F270-944C-85BC-AC71BD377999}" srcOrd="2" destOrd="0" presId="urn:microsoft.com/office/officeart/2005/8/layout/vList3#1"/>
    <dgm:cxn modelId="{0F52BB58-1824-994D-8611-884DEEDA4320}" type="presParOf" srcId="{D77E14AA-F270-944C-85BC-AC71BD377999}" destId="{E9BC62CD-D8E1-1B4F-84B5-EDB63D6AACDA}" srcOrd="0" destOrd="0" presId="urn:microsoft.com/office/officeart/2005/8/layout/vList3#1"/>
    <dgm:cxn modelId="{46B31A20-94AC-E047-A17A-703FF9EDB9F2}" type="presParOf" srcId="{D77E14AA-F270-944C-85BC-AC71BD377999}" destId="{9BAA7D7D-2FD2-2F4D-B9CA-1BCDCA8FC47A}" srcOrd="1" destOrd="0" presId="urn:microsoft.com/office/officeart/2005/8/layout/vList3#1"/>
    <dgm:cxn modelId="{65A00082-4278-FB43-9886-E5CA98A82A16}" type="presParOf" srcId="{953E32E0-2C3D-2C42-939F-0B67EA6B2ACF}" destId="{3662E7D9-64B5-474E-A16C-6AF3B25C7923}" srcOrd="3" destOrd="0" presId="urn:microsoft.com/office/officeart/2005/8/layout/vList3#1"/>
    <dgm:cxn modelId="{0BEF5F83-0E56-D341-AFC9-CE848B7A17DA}" type="presParOf" srcId="{953E32E0-2C3D-2C42-939F-0B67EA6B2ACF}" destId="{717F888F-61D6-B24B-A064-51401156B4B3}" srcOrd="4" destOrd="0" presId="urn:microsoft.com/office/officeart/2005/8/layout/vList3#1"/>
    <dgm:cxn modelId="{94D7CCE2-ED0D-5A49-B0E0-3152E0582B3C}" type="presParOf" srcId="{717F888F-61D6-B24B-A064-51401156B4B3}" destId="{543DF3B9-B08F-B045-9342-B09D6B9C59FB}" srcOrd="0" destOrd="0" presId="urn:microsoft.com/office/officeart/2005/8/layout/vList3#1"/>
    <dgm:cxn modelId="{3FCFD0CF-B835-EE49-8590-4581215A85B1}" type="presParOf" srcId="{717F888F-61D6-B24B-A064-51401156B4B3}" destId="{EC90178F-41FB-AE4F-9D43-DB4E2B62A769}" srcOrd="1" destOrd="0" presId="urn:microsoft.com/office/officeart/2005/8/layout/vList3#1"/>
    <dgm:cxn modelId="{5A8A88D4-3297-8F47-8EB6-DCD12A7FB205}" type="presParOf" srcId="{953E32E0-2C3D-2C42-939F-0B67EA6B2ACF}" destId="{554FA7A2-162E-BA4B-A354-A1FC8AE00A91}" srcOrd="5" destOrd="0" presId="urn:microsoft.com/office/officeart/2005/8/layout/vList3#1"/>
    <dgm:cxn modelId="{548155C8-8369-544C-9AD6-7D4A1DB2E185}" type="presParOf" srcId="{953E32E0-2C3D-2C42-939F-0B67EA6B2ACF}" destId="{8184B31A-23A8-044C-B389-EF9B133A949B}" srcOrd="6" destOrd="0" presId="urn:microsoft.com/office/officeart/2005/8/layout/vList3#1"/>
    <dgm:cxn modelId="{4A9AB67E-AED8-D846-80D2-BDBDF0FD8409}" type="presParOf" srcId="{8184B31A-23A8-044C-B389-EF9B133A949B}" destId="{A2F37EB0-2D82-5941-A74F-8B62C7FCDF61}" srcOrd="0" destOrd="0" presId="urn:microsoft.com/office/officeart/2005/8/layout/vList3#1"/>
    <dgm:cxn modelId="{E16E9E77-F2C4-2E40-B373-7D9BC00576DA}" type="presParOf" srcId="{8184B31A-23A8-044C-B389-EF9B133A949B}" destId="{B0B8A16B-7EA8-3E4E-AC40-EC99CDE3F0B5}" srcOrd="1" destOrd="0" presId="urn:microsoft.com/office/officeart/2005/8/layout/vList3#1"/>
    <dgm:cxn modelId="{990DD29C-630A-D04B-83EA-C9AE0E48B501}" type="presParOf" srcId="{953E32E0-2C3D-2C42-939F-0B67EA6B2ACF}" destId="{B090603D-9E41-D443-94B2-B8A7C348DA9F}" srcOrd="7" destOrd="0" presId="urn:microsoft.com/office/officeart/2005/8/layout/vList3#1"/>
    <dgm:cxn modelId="{0A6FB15E-4BC4-334B-B5B8-BADD70720979}" type="presParOf" srcId="{953E32E0-2C3D-2C42-939F-0B67EA6B2ACF}" destId="{747D80A3-78FA-234F-B1AF-C8193780B6EE}" srcOrd="8" destOrd="0" presId="urn:microsoft.com/office/officeart/2005/8/layout/vList3#1"/>
    <dgm:cxn modelId="{9CD29DA8-73C2-AB47-B82A-06717663E896}" type="presParOf" srcId="{747D80A3-78FA-234F-B1AF-C8193780B6EE}" destId="{DADEE6D1-76AF-A74E-9BBD-03DF39F525D6}" srcOrd="0" destOrd="0" presId="urn:microsoft.com/office/officeart/2005/8/layout/vList3#1"/>
    <dgm:cxn modelId="{B5C7A486-1F06-CB49-B422-210635A21A6E}" type="presParOf" srcId="{747D80A3-78FA-234F-B1AF-C8193780B6EE}" destId="{53807655-F3C6-D84C-851B-192257FFD14C}" srcOrd="1" destOrd="0" presId="urn:microsoft.com/office/officeart/2005/8/layout/vList3#1"/>
    <dgm:cxn modelId="{B8314EFC-1267-E540-8E9C-861105867C4F}" type="presParOf" srcId="{953E32E0-2C3D-2C42-939F-0B67EA6B2ACF}" destId="{F6AA019E-37FB-B545-B707-26E6B47D6829}" srcOrd="9" destOrd="0" presId="urn:microsoft.com/office/officeart/2005/8/layout/vList3#1"/>
    <dgm:cxn modelId="{08565797-B100-3F4C-BE91-FD4F6CA4512A}" type="presParOf" srcId="{953E32E0-2C3D-2C42-939F-0B67EA6B2ACF}" destId="{2176C9E3-4BB8-ED4B-8286-6D9CB696C3E7}" srcOrd="10" destOrd="0" presId="urn:microsoft.com/office/officeart/2005/8/layout/vList3#1"/>
    <dgm:cxn modelId="{6CD6D40E-E328-8149-8732-00B9CDD315C1}" type="presParOf" srcId="{2176C9E3-4BB8-ED4B-8286-6D9CB696C3E7}" destId="{6F0E477B-1209-9E4F-BFA3-8B950DA3F84E}" srcOrd="0" destOrd="0" presId="urn:microsoft.com/office/officeart/2005/8/layout/vList3#1"/>
    <dgm:cxn modelId="{C3A8B424-0B98-334D-81CB-0E37DDF24F22}" type="presParOf" srcId="{2176C9E3-4BB8-ED4B-8286-6D9CB696C3E7}" destId="{6A0210A8-2D65-9B4F-A92C-AB7465982662}" srcOrd="1" destOrd="0" presId="urn:microsoft.com/office/officeart/2005/8/layout/vList3#1"/>
    <dgm:cxn modelId="{4F86C07F-7A24-E942-A232-C2147A70DE93}" type="presParOf" srcId="{953E32E0-2C3D-2C42-939F-0B67EA6B2ACF}" destId="{60A36B0C-9FA3-9C47-9BC8-28A61CB13A80}" srcOrd="11" destOrd="0" presId="urn:microsoft.com/office/officeart/2005/8/layout/vList3#1"/>
    <dgm:cxn modelId="{2408CEB1-58BB-C64B-99F3-83FA0E25B635}" type="presParOf" srcId="{953E32E0-2C3D-2C42-939F-0B67EA6B2ACF}" destId="{794E1208-6FA3-7348-BAF6-CBDE979AC0B5}" srcOrd="12" destOrd="0" presId="urn:microsoft.com/office/officeart/2005/8/layout/vList3#1"/>
    <dgm:cxn modelId="{06156740-76EC-EF44-BCCD-F67D56B1045B}" type="presParOf" srcId="{794E1208-6FA3-7348-BAF6-CBDE979AC0B5}" destId="{116CE4C5-24C0-1649-AC07-91BB87FEE450}" srcOrd="0" destOrd="0" presId="urn:microsoft.com/office/officeart/2005/8/layout/vList3#1"/>
    <dgm:cxn modelId="{F70E4A23-48C8-9D42-A760-CBE359DFAE67}" type="presParOf" srcId="{794E1208-6FA3-7348-BAF6-CBDE979AC0B5}" destId="{C0CD02E4-8592-7B40-9166-499313980291}"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51A578-CC18-2645-8599-76BFD289FCF5}">
      <dsp:nvSpPr>
        <dsp:cNvPr id="0" name=""/>
        <dsp:cNvSpPr/>
      </dsp:nvSpPr>
      <dsp:spPr>
        <a:xfrm rot="10800000">
          <a:off x="2696884" y="5034"/>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Introduction to the Smart Player API </a:t>
          </a:r>
          <a:endParaRPr lang="en-US" sz="3600" kern="1200" dirty="0"/>
        </a:p>
      </dsp:txBody>
      <dsp:txXfrm rot="10800000">
        <a:off x="2696884" y="5034"/>
        <a:ext cx="9931163" cy="781705"/>
      </dsp:txXfrm>
    </dsp:sp>
    <dsp:sp modelId="{7F375322-D60D-4442-B5B5-9F05EC90CFF6}">
      <dsp:nvSpPr>
        <dsp:cNvPr id="0" name=""/>
        <dsp:cNvSpPr/>
      </dsp:nvSpPr>
      <dsp:spPr>
        <a:xfrm>
          <a:off x="2306031" y="5034"/>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2696884" y="1020085"/>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Player Setup</a:t>
          </a:r>
          <a:endParaRPr lang="en-US" sz="3600" kern="1200" dirty="0"/>
        </a:p>
      </dsp:txBody>
      <dsp:txXfrm rot="10800000">
        <a:off x="2696884" y="1020085"/>
        <a:ext cx="9931163" cy="781705"/>
      </dsp:txXfrm>
    </dsp:sp>
    <dsp:sp modelId="{E9BC62CD-D8E1-1B4F-84B5-EDB63D6AACDA}">
      <dsp:nvSpPr>
        <dsp:cNvPr id="0" name=""/>
        <dsp:cNvSpPr/>
      </dsp:nvSpPr>
      <dsp:spPr>
        <a:xfrm>
          <a:off x="2306031" y="1020085"/>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2696884" y="2035136"/>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Method Calls and Data Objects</a:t>
          </a:r>
          <a:endParaRPr lang="en-US" sz="3600" kern="1200" dirty="0"/>
        </a:p>
      </dsp:txBody>
      <dsp:txXfrm rot="10800000">
        <a:off x="2696884" y="2035136"/>
        <a:ext cx="9931163" cy="781705"/>
      </dsp:txXfrm>
    </dsp:sp>
    <dsp:sp modelId="{543DF3B9-B08F-B045-9342-B09D6B9C59FB}">
      <dsp:nvSpPr>
        <dsp:cNvPr id="0" name=""/>
        <dsp:cNvSpPr/>
      </dsp:nvSpPr>
      <dsp:spPr>
        <a:xfrm>
          <a:off x="2306031" y="2035136"/>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2696884" y="305018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Adding and Removing Event Listeners</a:t>
          </a:r>
          <a:endParaRPr lang="en-US" sz="3600" kern="1200" dirty="0"/>
        </a:p>
      </dsp:txBody>
      <dsp:txXfrm rot="10800000">
        <a:off x="2696884" y="3050187"/>
        <a:ext cx="9931163" cy="781705"/>
      </dsp:txXfrm>
    </dsp:sp>
    <dsp:sp modelId="{A2F37EB0-2D82-5941-A74F-8B62C7FCDF61}">
      <dsp:nvSpPr>
        <dsp:cNvPr id="0" name=""/>
        <dsp:cNvSpPr/>
      </dsp:nvSpPr>
      <dsp:spPr>
        <a:xfrm>
          <a:off x="2306031" y="305018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3807655-F3C6-D84C-851B-192257FFD14C}">
      <dsp:nvSpPr>
        <dsp:cNvPr id="0" name=""/>
        <dsp:cNvSpPr/>
      </dsp:nvSpPr>
      <dsp:spPr>
        <a:xfrm rot="10800000">
          <a:off x="2696884" y="406523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Introduction to the Media API</a:t>
          </a:r>
          <a:endParaRPr lang="en-US" sz="3600" kern="1200" dirty="0"/>
        </a:p>
      </dsp:txBody>
      <dsp:txXfrm rot="10800000">
        <a:off x="2696884" y="4065237"/>
        <a:ext cx="9931163" cy="781705"/>
      </dsp:txXfrm>
    </dsp:sp>
    <dsp:sp modelId="{DADEE6D1-76AF-A74E-9BBD-03DF39F525D6}">
      <dsp:nvSpPr>
        <dsp:cNvPr id="0" name=""/>
        <dsp:cNvSpPr/>
      </dsp:nvSpPr>
      <dsp:spPr>
        <a:xfrm>
          <a:off x="2306031" y="406523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2696884" y="5080288"/>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Read Calls</a:t>
          </a:r>
        </a:p>
      </dsp:txBody>
      <dsp:txXfrm rot="10800000">
        <a:off x="2696884" y="5080288"/>
        <a:ext cx="9931163" cy="781705"/>
      </dsp:txXfrm>
    </dsp:sp>
    <dsp:sp modelId="{6F0E477B-1209-9E4F-BFA3-8B950DA3F84E}">
      <dsp:nvSpPr>
        <dsp:cNvPr id="0" name=""/>
        <dsp:cNvSpPr/>
      </dsp:nvSpPr>
      <dsp:spPr>
        <a:xfrm>
          <a:off x="2306031" y="5080288"/>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CD02E4-8592-7B40-9166-499313980291}">
      <dsp:nvSpPr>
        <dsp:cNvPr id="0" name=""/>
        <dsp:cNvSpPr/>
      </dsp:nvSpPr>
      <dsp:spPr>
        <a:xfrm rot="10800000">
          <a:off x="2696884" y="6095339"/>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Write Calls</a:t>
          </a:r>
        </a:p>
      </dsp:txBody>
      <dsp:txXfrm rot="10800000">
        <a:off x="2696884" y="6095339"/>
        <a:ext cx="9931163" cy="781705"/>
      </dsp:txXfrm>
    </dsp:sp>
    <dsp:sp modelId="{116CE4C5-24C0-1649-AC07-91BB87FEE450}">
      <dsp:nvSpPr>
        <dsp:cNvPr id="0" name=""/>
        <dsp:cNvSpPr/>
      </dsp:nvSpPr>
      <dsp:spPr>
        <a:xfrm>
          <a:off x="2306031" y="6095339"/>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63FE-8627-9A42-970F-0BBEEB02B587}" type="datetimeFigureOut">
              <a:rPr lang="en-US" smtClean="0"/>
              <a:pPr/>
              <a:t>7/17/13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0C2FB-C494-1A46-A471-884A4E7544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45051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24</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31</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33</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40</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41</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42</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43</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44</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6</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48</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55</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56</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60</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62</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63</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64</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65</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66</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67</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74</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17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1023938" y="4529138"/>
            <a:ext cx="469900" cy="533400"/>
          </a:xfrm>
          <a:prstGeom prst="rect">
            <a:avLst/>
          </a:prstGeom>
          <a:noFill/>
          <a:ln w="9525">
            <a:noFill/>
            <a:miter lim="800000"/>
            <a:headEnd/>
            <a:tailEnd/>
          </a:ln>
        </p:spPr>
      </p:pic>
      <p:sp>
        <p:nvSpPr>
          <p:cNvPr id="2" name="Title 1"/>
          <p:cNvSpPr>
            <a:spLocks noGrp="1"/>
          </p:cNvSpPr>
          <p:nvPr>
            <p:ph type="ctrTitle"/>
          </p:nvPr>
        </p:nvSpPr>
        <p:spPr>
          <a:xfrm>
            <a:off x="1560810" y="4194366"/>
            <a:ext cx="14728429" cy="1147646"/>
          </a:xfrm>
        </p:spPr>
        <p:txBody>
          <a:bodyPr>
            <a:normAutofit/>
          </a:bodyPr>
          <a:lstStyle>
            <a:lvl1pPr>
              <a:defRPr sz="60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71708" y="5342012"/>
            <a:ext cx="14873039" cy="539935"/>
          </a:xfrm>
        </p:spPr>
        <p:txBody>
          <a:bodyPr>
            <a:normAutofit/>
          </a:bodyPr>
          <a:lstStyle>
            <a:lvl1pPr marL="0" indent="0" algn="l">
              <a:buNone/>
              <a:defRPr sz="2000" cap="all">
                <a:solidFill>
                  <a:srgbClr val="959594"/>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2889815" y="3694278"/>
            <a:ext cx="11649981" cy="2370821"/>
          </a:xfrm>
        </p:spPr>
        <p:txBody>
          <a:bodyPr>
            <a:noAutofit/>
          </a:bodyPr>
          <a:lstStyle>
            <a:lvl1pPr algn="l">
              <a:buFontTx/>
              <a:buNone/>
              <a:defRPr lang="en-US" sz="36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11169943" y="6778365"/>
            <a:ext cx="3369853" cy="1087438"/>
          </a:xfrm>
        </p:spPr>
        <p:txBody>
          <a:bodyPr/>
          <a:lstStyle>
            <a:lvl1pPr>
              <a:buFontTx/>
              <a:buNone/>
              <a:defRPr lang="en-US" sz="20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15877477"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7837679" cy="6202363"/>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8581834" y="1911090"/>
            <a:ext cx="7837679"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2406"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9187803"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244084"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76288"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23" Type="http://schemas.openxmlformats.org/officeDocument/2006/relationships/image" Target="../media/image3.png"/><Relationship Id="rId24"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6288" y="3000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541338" y="19113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593725" y="9242425"/>
            <a:ext cx="676275" cy="519113"/>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BFCFF"/>
                </a:solidFill>
                <a:ea typeface="ＭＳ Ｐゴシック" charset="0"/>
                <a:cs typeface="ＭＳ Ｐゴシック" charset="0"/>
              </a:defRPr>
            </a:lvl1pPr>
          </a:lstStyle>
          <a:p>
            <a:pPr>
              <a:defRPr/>
            </a:pPr>
            <a:fld id="{5BC9A301-5145-9949-A6FA-C172551C9455}"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hdr="0" dt="0"/>
  <p:txStyles>
    <p:titleStyle>
      <a:lvl1pPr algn="l" defTabSz="773113" rtl="0" eaLnBrk="1" fontAlgn="base" hangingPunct="1">
        <a:spcBef>
          <a:spcPct val="0"/>
        </a:spcBef>
        <a:spcAft>
          <a:spcPct val="0"/>
        </a:spcAft>
        <a:defRPr sz="3600" b="1" kern="1200" cap="all">
          <a:solidFill>
            <a:srgbClr val="606163"/>
          </a:solidFill>
          <a:latin typeface="Arial"/>
          <a:ea typeface="ＭＳ Ｐゴシック" charset="-128"/>
          <a:cs typeface="Arial"/>
        </a:defRPr>
      </a:lvl1pPr>
      <a:lvl2pPr algn="l" defTabSz="773113" rtl="0" eaLnBrk="1" fontAlgn="base" hangingPunct="1">
        <a:spcBef>
          <a:spcPct val="0"/>
        </a:spcBef>
        <a:spcAft>
          <a:spcPct val="0"/>
        </a:spcAft>
        <a:defRPr sz="3600" b="1">
          <a:solidFill>
            <a:srgbClr val="606163"/>
          </a:solidFill>
          <a:latin typeface="Arial" charset="0"/>
          <a:ea typeface="ＭＳ Ｐゴシック" charset="-128"/>
        </a:defRPr>
      </a:lvl2pPr>
      <a:lvl3pPr algn="l" defTabSz="773113" rtl="0" eaLnBrk="1" fontAlgn="base" hangingPunct="1">
        <a:spcBef>
          <a:spcPct val="0"/>
        </a:spcBef>
        <a:spcAft>
          <a:spcPct val="0"/>
        </a:spcAft>
        <a:defRPr sz="3600" b="1">
          <a:solidFill>
            <a:srgbClr val="606163"/>
          </a:solidFill>
          <a:latin typeface="Arial" charset="0"/>
          <a:ea typeface="ＭＳ Ｐゴシック" charset="-128"/>
        </a:defRPr>
      </a:lvl3pPr>
      <a:lvl4pPr algn="l" defTabSz="773113" rtl="0" eaLnBrk="1" fontAlgn="base" hangingPunct="1">
        <a:spcBef>
          <a:spcPct val="0"/>
        </a:spcBef>
        <a:spcAft>
          <a:spcPct val="0"/>
        </a:spcAft>
        <a:defRPr sz="3600" b="1">
          <a:solidFill>
            <a:srgbClr val="606163"/>
          </a:solidFill>
          <a:latin typeface="Arial" charset="0"/>
          <a:ea typeface="ＭＳ Ｐゴシック" charset="-128"/>
        </a:defRPr>
      </a:lvl4pPr>
      <a:lvl5pPr algn="l" defTabSz="773113" rtl="0" eaLnBrk="1" fontAlgn="base" hangingPunct="1">
        <a:spcBef>
          <a:spcPct val="0"/>
        </a:spcBef>
        <a:spcAft>
          <a:spcPct val="0"/>
        </a:spcAft>
        <a:defRPr sz="3600" b="1">
          <a:solidFill>
            <a:srgbClr val="606163"/>
          </a:solidFill>
          <a:latin typeface="Arial" charset="0"/>
          <a:ea typeface="ＭＳ Ｐゴシック" charset="-128"/>
        </a:defRPr>
      </a:lvl5pPr>
      <a:lvl6pPr marL="457200" algn="l" defTabSz="773113" rtl="0" eaLnBrk="1" fontAlgn="base" hangingPunct="1">
        <a:spcBef>
          <a:spcPct val="0"/>
        </a:spcBef>
        <a:spcAft>
          <a:spcPct val="0"/>
        </a:spcAft>
        <a:defRPr sz="3600" b="1">
          <a:solidFill>
            <a:srgbClr val="C8C9CB"/>
          </a:solidFill>
          <a:latin typeface="Arial" charset="0"/>
          <a:ea typeface="ＭＳ Ｐゴシック" charset="-128"/>
        </a:defRPr>
      </a:lvl6pPr>
      <a:lvl7pPr marL="914400" algn="l" defTabSz="773113" rtl="0" eaLnBrk="1" fontAlgn="base" hangingPunct="1">
        <a:spcBef>
          <a:spcPct val="0"/>
        </a:spcBef>
        <a:spcAft>
          <a:spcPct val="0"/>
        </a:spcAft>
        <a:defRPr sz="3600" b="1">
          <a:solidFill>
            <a:srgbClr val="C8C9CB"/>
          </a:solidFill>
          <a:latin typeface="Arial" charset="0"/>
          <a:ea typeface="ＭＳ Ｐゴシック" charset="-128"/>
        </a:defRPr>
      </a:lvl7pPr>
      <a:lvl8pPr marL="1371600" algn="l" defTabSz="773113" rtl="0" eaLnBrk="1" fontAlgn="base" hangingPunct="1">
        <a:spcBef>
          <a:spcPct val="0"/>
        </a:spcBef>
        <a:spcAft>
          <a:spcPct val="0"/>
        </a:spcAft>
        <a:defRPr sz="3600" b="1">
          <a:solidFill>
            <a:srgbClr val="C8C9CB"/>
          </a:solidFill>
          <a:latin typeface="Arial" charset="0"/>
          <a:ea typeface="ＭＳ Ｐゴシック" charset="-128"/>
        </a:defRPr>
      </a:lvl8pPr>
      <a:lvl9pPr marL="1828800" algn="l" defTabSz="773113" rtl="0" eaLnBrk="1" fontAlgn="base" hangingPunct="1">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1" fontAlgn="base" hangingPunct="1">
        <a:spcBef>
          <a:spcPts val="600"/>
        </a:spcBef>
        <a:spcAft>
          <a:spcPct val="0"/>
        </a:spcAft>
        <a:buSzPct val="80000"/>
        <a:buBlip>
          <a:blip r:embed="rId22"/>
        </a:buBlip>
        <a:defRPr sz="2400" kern="1200">
          <a:solidFill>
            <a:srgbClr val="606163"/>
          </a:solidFill>
          <a:latin typeface="Arial"/>
          <a:ea typeface="ＭＳ Ｐゴシック" charset="-128"/>
          <a:cs typeface="Arial"/>
        </a:defRPr>
      </a:lvl1pPr>
      <a:lvl2pPr marL="758825" indent="-273050" algn="l" defTabSz="773113" rtl="0" eaLnBrk="1" fontAlgn="base" hangingPunct="1">
        <a:spcBef>
          <a:spcPct val="20000"/>
        </a:spcBef>
        <a:spcAft>
          <a:spcPct val="0"/>
        </a:spcAft>
        <a:buSzPct val="60000"/>
        <a:buBlip>
          <a:blip r:embed="rId23"/>
        </a:buBlip>
        <a:defRPr sz="2400" kern="1200">
          <a:solidFill>
            <a:srgbClr val="606163"/>
          </a:solidFill>
          <a:latin typeface="Arial"/>
          <a:ea typeface="ＭＳ Ｐゴシック" charset="-128"/>
          <a:cs typeface="Arial"/>
        </a:defRPr>
      </a:lvl2pPr>
      <a:lvl3pPr marL="1690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3pPr>
      <a:lvl4pPr marL="2706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4pPr>
      <a:lvl5pPr marL="3479800"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pport.brightcove.com/en/docs/media-api-getting-started-using-javascrip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brightcove.com/en/medi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json.org"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docs.brightcove.com/en/smart-player-api/index.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upport.brightcove.com/en/docs/media-api-getting-started-using-javascri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upport.brightcove.com/en/docs/media-api-error-message-referen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opensource.brightcov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json-rpc.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3.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ource.brightcov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orum.brightcov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100" dirty="0"/>
              <a:t>Developing with the</a:t>
            </a:r>
            <a:r>
              <a:rPr lang="en-US" sz="5100" dirty="0" smtClean="0"/>
              <a:t> Video Cloud APIs</a:t>
            </a:r>
            <a:endParaRPr lang="en-US" sz="5100" dirty="0"/>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
        <p:nvSpPr>
          <p:cNvPr id="2" name="TextBox 1"/>
          <p:cNvSpPr txBox="1"/>
          <p:nvPr/>
        </p:nvSpPr>
        <p:spPr>
          <a:xfrm>
            <a:off x="1637677" y="5881947"/>
            <a:ext cx="8370250" cy="400110"/>
          </a:xfrm>
          <a:prstGeom prst="rect">
            <a:avLst/>
          </a:prstGeom>
          <a:noFill/>
        </p:spPr>
        <p:txBody>
          <a:bodyPr wrap="none" rtlCol="0">
            <a:spAutoFit/>
          </a:bodyPr>
          <a:lstStyle/>
          <a:p>
            <a:r>
              <a:rPr lang="en-US" sz="2000" dirty="0" smtClean="0"/>
              <a:t>Robert Crooks, Director of Learning Services (</a:t>
            </a:r>
            <a:r>
              <a:rPr lang="en-US" sz="2000" dirty="0" err="1" smtClean="0"/>
              <a:t>rcrooks@brightcove.com</a:t>
            </a:r>
            <a:r>
              <a:rPr lang="en-US" sz="2000" dirty="0" smtClean="0"/>
              <a:t>)</a:t>
            </a:r>
            <a:endParaRPr lang="en-US" sz="2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950128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asynchronous</a:t>
            </a:r>
            <a:endParaRPr lang="en-US" dirty="0"/>
          </a:p>
        </p:txBody>
      </p:sp>
      <p:sp>
        <p:nvSpPr>
          <p:cNvPr id="3" name="Content Placeholder 2"/>
          <p:cNvSpPr>
            <a:spLocks noGrp="1"/>
          </p:cNvSpPr>
          <p:nvPr>
            <p:ph idx="1"/>
          </p:nvPr>
        </p:nvSpPr>
        <p:spPr>
          <a:xfrm>
            <a:off x="541347" y="1911090"/>
            <a:ext cx="6670912" cy="6202363"/>
          </a:xfrm>
        </p:spPr>
        <p:txBody>
          <a:bodyPr/>
          <a:lstStyle/>
          <a:p>
            <a:pPr marL="0" indent="0">
              <a:buNone/>
            </a:pPr>
            <a:r>
              <a:rPr lang="en-US" b="1" dirty="0" smtClean="0">
                <a:latin typeface="Source Code Pro"/>
                <a:cs typeface="Source Code Pro"/>
              </a:rPr>
              <a:t>Not </a:t>
            </a:r>
            <a:r>
              <a:rPr lang="en-US" dirty="0" smtClean="0">
                <a:latin typeface="Source Code Pro"/>
                <a:cs typeface="Source Code Pro"/>
              </a:rPr>
              <a:t>this:</a:t>
            </a:r>
          </a:p>
          <a:p>
            <a:pPr marL="0" indent="0">
              <a:buNone/>
            </a:pPr>
            <a:endParaRPr lang="en-US" dirty="0" smtClean="0">
              <a:latin typeface="Source Code Pro"/>
              <a:cs typeface="Source Code Pro"/>
            </a:endParaRPr>
          </a:p>
          <a:p>
            <a:pPr marL="0" indent="0">
              <a:buNone/>
            </a:pPr>
            <a:endParaRPr lang="en-US" dirty="0" smtClean="0">
              <a:latin typeface="Source Code Pro"/>
              <a:cs typeface="Source Code Pro"/>
            </a:endParaRPr>
          </a:p>
          <a:p>
            <a:pPr marL="0" indent="0">
              <a:buNone/>
            </a:pPr>
            <a:endParaRPr lang="en-US" dirty="0" smtClean="0">
              <a:latin typeface="Source Code Pro"/>
              <a:cs typeface="Source Code Pro"/>
            </a:endParaRPr>
          </a:p>
          <a:p>
            <a:pPr marL="0" indent="0">
              <a:buNone/>
            </a:pPr>
            <a:r>
              <a:rPr lang="en-US" dirty="0" smtClean="0">
                <a:latin typeface="Source Code Pro"/>
                <a:cs typeface="Source Code Pro"/>
              </a:rPr>
              <a:t>var video = </a:t>
            </a:r>
          </a:p>
          <a:p>
            <a:pPr marL="0" indent="0">
              <a:buNone/>
            </a:pPr>
            <a:r>
              <a:rPr lang="en-US" dirty="0">
                <a:latin typeface="Source Code Pro"/>
                <a:cs typeface="Source Code Pro"/>
              </a:rPr>
              <a:t>	</a:t>
            </a:r>
            <a:r>
              <a:rPr lang="en-US" dirty="0" err="1" smtClean="0">
                <a:latin typeface="Source Code Pro"/>
                <a:cs typeface="Source Code Pro"/>
              </a:rPr>
              <a:t>videoPlayer.getCurrentVideo</a:t>
            </a:r>
            <a:r>
              <a:rPr lang="en-US" dirty="0" smtClean="0">
                <a:latin typeface="Source Code Pro"/>
                <a:cs typeface="Source Code Pro"/>
              </a:rPr>
              <a:t>();</a:t>
            </a:r>
          </a:p>
          <a:p>
            <a:pPr marL="0" indent="0">
              <a:buNone/>
            </a:pPr>
            <a:r>
              <a:rPr lang="en-US" dirty="0" err="1" smtClean="0">
                <a:latin typeface="Source Code Pro"/>
                <a:cs typeface="Source Code Pro"/>
              </a:rPr>
              <a:t>document.getElementById</a:t>
            </a:r>
            <a:r>
              <a:rPr lang="en-US" dirty="0" smtClean="0">
                <a:latin typeface="Source Code Pro"/>
                <a:cs typeface="Source Code Pro"/>
              </a:rPr>
              <a:t>("</a:t>
            </a:r>
            <a:r>
              <a:rPr lang="en-US" dirty="0" err="1" smtClean="0">
                <a:latin typeface="Source Code Pro"/>
                <a:cs typeface="Source Code Pro"/>
              </a:rPr>
              <a:t>videoTitle</a:t>
            </a:r>
            <a:r>
              <a:rPr lang="en-US" dirty="0" smtClean="0">
                <a:latin typeface="Source Code Pro"/>
                <a:cs typeface="Source Code Pro"/>
              </a:rPr>
              <a:t>").</a:t>
            </a:r>
          </a:p>
          <a:p>
            <a:pPr marL="0" indent="0">
              <a:buNone/>
            </a:pPr>
            <a:r>
              <a:rPr lang="en-US" dirty="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 </a:t>
            </a:r>
            <a:r>
              <a:rPr lang="en-US" dirty="0" err="1" smtClean="0">
                <a:latin typeface="Source Code Pro"/>
                <a:cs typeface="Source Code Pro"/>
              </a:rPr>
              <a:t>video.displayName</a:t>
            </a:r>
            <a:r>
              <a:rPr lang="en-US" dirty="0" smtClean="0">
                <a:latin typeface="Source Code Pro"/>
                <a:cs typeface="Source Code Pro"/>
              </a:rPr>
              <a:t>;</a:t>
            </a:r>
            <a:endParaRPr lang="en-US" dirty="0">
              <a:latin typeface="Source Code Pro"/>
              <a:cs typeface="Source Code Pro"/>
            </a:endParaRPr>
          </a:p>
        </p:txBody>
      </p:sp>
      <p:sp>
        <p:nvSpPr>
          <p:cNvPr id="4" name="Content Placeholder 3"/>
          <p:cNvSpPr>
            <a:spLocks noGrp="1"/>
          </p:cNvSpPr>
          <p:nvPr>
            <p:ph idx="12"/>
          </p:nvPr>
        </p:nvSpPr>
        <p:spPr>
          <a:xfrm>
            <a:off x="7620499" y="1911090"/>
            <a:ext cx="8799015" cy="6202363"/>
          </a:xfrm>
        </p:spPr>
        <p:txBody>
          <a:bodyPr/>
          <a:lstStyle/>
          <a:p>
            <a:pPr marL="0" indent="0">
              <a:buNone/>
            </a:pPr>
            <a:r>
              <a:rPr lang="en-US" dirty="0" err="1" smtClean="0">
                <a:latin typeface="Source Code Pro"/>
                <a:cs typeface="Source Code Pro"/>
              </a:rPr>
              <a:t>videoPlayer.getCurrentVideo</a:t>
            </a:r>
            <a:r>
              <a:rPr lang="en-US" dirty="0">
                <a:latin typeface="Source Code Pro"/>
                <a:cs typeface="Source Code Pro"/>
              </a:rPr>
              <a:t>(function(</a:t>
            </a:r>
            <a:r>
              <a:rPr lang="en-US" dirty="0" err="1">
                <a:latin typeface="Source Code Pro"/>
                <a:cs typeface="Source Code Pro"/>
              </a:rPr>
              <a:t>videoDTO</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err="1" smtClean="0">
                <a:latin typeface="Source Code Pro"/>
                <a:cs typeface="Source Code Pro"/>
              </a:rPr>
              <a:t>document.getElementById</a:t>
            </a:r>
            <a:r>
              <a:rPr lang="en-US" dirty="0" err="1">
                <a:latin typeface="Source Code Pro"/>
                <a:cs typeface="Source Code Pro"/>
              </a:rPr>
              <a:t>("displayName</a:t>
            </a:r>
            <a:r>
              <a:rPr lang="en-US" dirty="0">
                <a:latin typeface="Source Code Pro"/>
                <a:cs typeface="Source Code Pro"/>
              </a:rPr>
              <a:t>")</a:t>
            </a:r>
            <a:r>
              <a:rPr lang="en-US" dirty="0" smtClean="0">
                <a:latin typeface="Source Code Pro"/>
                <a:cs typeface="Source Code Pro"/>
              </a:rPr>
              <a:t>.</a:t>
            </a:r>
          </a:p>
          <a:p>
            <a:pPr marL="0" indent="0">
              <a:buNone/>
            </a:pPr>
            <a:r>
              <a:rPr lang="en-US" dirty="0" smtClean="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videoDTO.displayName</a:t>
            </a:r>
            <a:r>
              <a:rPr lang="en-US" dirty="0" smtClean="0">
                <a:latin typeface="Source Code Pro"/>
                <a:cs typeface="Source Code Pro"/>
              </a:rPr>
              <a:t>;	</a:t>
            </a:r>
          </a:p>
          <a:p>
            <a:pPr marL="0" indent="0">
              <a:buNone/>
            </a:pPr>
            <a:r>
              <a:rPr lang="en-US" dirty="0" smtClean="0">
                <a:latin typeface="Source Code Pro"/>
                <a:cs typeface="Source Code Pro"/>
              </a:rPr>
              <a:t>}</a:t>
            </a:r>
            <a:r>
              <a:rPr lang="en-US" dirty="0">
                <a:latin typeface="Source Code Pro"/>
                <a:cs typeface="Source Code Pro"/>
              </a:rPr>
              <a:t>)</a:t>
            </a:r>
            <a:r>
              <a:rPr lang="en-US" dirty="0" smtClean="0">
                <a:latin typeface="Source Code Pro"/>
                <a:cs typeface="Source Code Pro"/>
              </a:rPr>
              <a:t>;</a:t>
            </a:r>
          </a:p>
          <a:p>
            <a:pPr marL="0" indent="0">
              <a:buNone/>
            </a:pPr>
            <a:endParaRPr lang="en-US" dirty="0" smtClean="0">
              <a:latin typeface="Source Code Pro"/>
              <a:cs typeface="Source Code Pro"/>
            </a:endParaRPr>
          </a:p>
          <a:p>
            <a:pPr marL="0" indent="0" algn="ctr">
              <a:buNone/>
            </a:pPr>
            <a:r>
              <a:rPr lang="en-US" b="1" dirty="0" smtClean="0">
                <a:latin typeface="Source Code Pro"/>
                <a:cs typeface="Source Code Pro"/>
              </a:rPr>
              <a:t>or</a:t>
            </a:r>
          </a:p>
          <a:p>
            <a:pPr marL="0" indent="0">
              <a:buNone/>
            </a:pPr>
            <a:r>
              <a:rPr lang="en-US" dirty="0" err="1" smtClean="0">
                <a:latin typeface="Source Code Pro"/>
                <a:cs typeface="Source Code Pro"/>
              </a:rPr>
              <a:t>videoPlayer.getCurrentVideo</a:t>
            </a:r>
            <a:r>
              <a:rPr lang="en-US" dirty="0" smtClean="0">
                <a:latin typeface="Source Code Pro"/>
                <a:cs typeface="Source Code Pro"/>
              </a:rPr>
              <a:t>(</a:t>
            </a:r>
            <a:r>
              <a:rPr lang="en-US" dirty="0" err="1" smtClean="0">
                <a:latin typeface="Source Code Pro"/>
                <a:cs typeface="Source Code Pro"/>
              </a:rPr>
              <a:t>onGetVideo</a:t>
            </a:r>
            <a:r>
              <a:rPr lang="en-US" dirty="0" smtClean="0">
                <a:latin typeface="Source Code Pro"/>
                <a:cs typeface="Source Code Pro"/>
              </a:rPr>
              <a:t>);</a:t>
            </a:r>
          </a:p>
          <a:p>
            <a:pPr marL="0" indent="0">
              <a:buNone/>
            </a:pPr>
            <a:endParaRPr lang="en-US" dirty="0" smtClean="0">
              <a:latin typeface="Source Code Pro"/>
              <a:cs typeface="Source Code Pro"/>
            </a:endParaRPr>
          </a:p>
          <a:p>
            <a:pPr marL="0" indent="0">
              <a:buNone/>
            </a:pPr>
            <a:r>
              <a:rPr lang="en-US" dirty="0" err="1" smtClean="0">
                <a:latin typeface="Source Code Pro"/>
                <a:cs typeface="Source Code Pro"/>
              </a:rPr>
              <a:t>onGetVideo</a:t>
            </a:r>
            <a:r>
              <a:rPr lang="en-US" dirty="0" smtClean="0">
                <a:latin typeface="Source Code Pro"/>
                <a:cs typeface="Source Code Pro"/>
              </a:rPr>
              <a:t> = function(</a:t>
            </a:r>
            <a:r>
              <a:rPr lang="en-US" dirty="0" err="1" smtClean="0">
                <a:latin typeface="Source Code Pro"/>
                <a:cs typeface="Source Code Pro"/>
              </a:rPr>
              <a:t>videoDTO</a:t>
            </a:r>
            <a:r>
              <a:rPr lang="en-US" dirty="0" smtClean="0">
                <a:latin typeface="Source Code Pro"/>
                <a:cs typeface="Source Code Pro"/>
              </a:rPr>
              <a:t>) {</a:t>
            </a:r>
          </a:p>
          <a:p>
            <a:pPr marL="0" indent="0">
              <a:buNone/>
            </a:pPr>
            <a:r>
              <a:rPr lang="en-US" dirty="0" err="1" smtClean="0">
                <a:latin typeface="Source Code Pro"/>
                <a:cs typeface="Source Code Pro"/>
              </a:rPr>
              <a:t>document.getElementById</a:t>
            </a:r>
            <a:r>
              <a:rPr lang="en-US" dirty="0" smtClean="0">
                <a:latin typeface="Source Code Pro"/>
                <a:cs typeface="Source Code Pro"/>
              </a:rPr>
              <a:t>("</a:t>
            </a:r>
            <a:r>
              <a:rPr lang="en-US" dirty="0" err="1" smtClean="0">
                <a:latin typeface="Source Code Pro"/>
                <a:cs typeface="Source Code Pro"/>
              </a:rPr>
              <a:t>displayName</a:t>
            </a:r>
            <a:r>
              <a:rPr lang="en-US" dirty="0" smtClean="0">
                <a:latin typeface="Source Code Pro"/>
                <a:cs typeface="Source Code Pro"/>
              </a:rPr>
              <a:t>").</a:t>
            </a:r>
          </a:p>
          <a:p>
            <a:pPr marL="0" indent="0">
              <a:buNone/>
            </a:pPr>
            <a:r>
              <a:rPr lang="en-US" dirty="0" smtClean="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 </a:t>
            </a:r>
            <a:r>
              <a:rPr lang="en-US" dirty="0" err="1" smtClean="0">
                <a:latin typeface="Source Code Pro"/>
                <a:cs typeface="Source Code Pro"/>
              </a:rPr>
              <a:t>videoDTO.displayName</a:t>
            </a:r>
            <a:r>
              <a:rPr lang="en-US" dirty="0" smtClean="0">
                <a:latin typeface="Source Code Pro"/>
                <a:cs typeface="Source Code Pro"/>
              </a:rPr>
              <a:t>;</a:t>
            </a:r>
          </a:p>
          <a:p>
            <a:pPr marL="0" indent="0">
              <a:buNone/>
            </a:pPr>
            <a:r>
              <a:rPr lang="en-US" dirty="0" smtClean="0">
                <a:latin typeface="Source Code Pro"/>
                <a:cs typeface="Source Code Pro"/>
              </a:rPr>
              <a:t>};</a:t>
            </a:r>
            <a:endParaRPr lang="en-US" dirty="0">
              <a:latin typeface="Source Code Pro"/>
              <a:cs typeface="Source Code Pro"/>
            </a:endParaRPr>
          </a:p>
        </p:txBody>
      </p:sp>
      <p:sp>
        <p:nvSpPr>
          <p:cNvPr id="5" name="Slide Number Placeholder 4"/>
          <p:cNvSpPr>
            <a:spLocks noGrp="1"/>
          </p:cNvSpPr>
          <p:nvPr>
            <p:ph type="sldNum" sz="quarter" idx="13"/>
          </p:nvPr>
        </p:nvSpPr>
        <p:spPr/>
        <p:txBody>
          <a:bodyPr/>
          <a:lstStyle/>
          <a:p>
            <a:pPr>
              <a:defRPr/>
            </a:pPr>
            <a:fld id="{9F5EE07B-F34A-FA4F-B1CE-CFC0CBB33D03}" type="slidenum">
              <a:rPr lang="en-US" smtClean="0"/>
              <a:pPr>
                <a:defRPr/>
              </a:pPr>
              <a:t>10</a:t>
            </a:fld>
            <a:r>
              <a:rPr lang="en-US" smtClean="0"/>
              <a:t> |</a:t>
            </a:r>
            <a:endParaRPr lang="en-US"/>
          </a:p>
        </p:txBody>
      </p:sp>
      <p:sp>
        <p:nvSpPr>
          <p:cNvPr id="7" name="AutoShape 7"/>
          <p:cNvSpPr>
            <a:spLocks noChangeArrowheads="1"/>
          </p:cNvSpPr>
          <p:nvPr/>
        </p:nvSpPr>
        <p:spPr bwMode="auto">
          <a:xfrm>
            <a:off x="541347"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 name="TextBox 7"/>
          <p:cNvSpPr txBox="1"/>
          <p:nvPr/>
        </p:nvSpPr>
        <p:spPr>
          <a:xfrm>
            <a:off x="1652729" y="8333659"/>
            <a:ext cx="13465608" cy="553998"/>
          </a:xfrm>
          <a:prstGeom prst="rect">
            <a:avLst/>
          </a:prstGeom>
          <a:noFill/>
        </p:spPr>
        <p:txBody>
          <a:bodyPr wrap="none" rtlCol="0">
            <a:spAutoFit/>
          </a:bodyPr>
          <a:lstStyle/>
          <a:p>
            <a:r>
              <a:rPr lang="en-US" i="1" dirty="0" smtClean="0"/>
              <a:t>Note that callback functions are not required when the method returns no data</a:t>
            </a:r>
            <a:endParaRPr lang="en-US"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7504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xfrm>
            <a:off x="541346" y="1911090"/>
            <a:ext cx="15877477" cy="7060998"/>
          </a:xfrm>
          <a:prstGeom prst="rect">
            <a:avLst/>
          </a:prstGeom>
        </p:spPr>
        <p:txBody>
          <a:bodyPr>
            <a:normAutofit/>
          </a:bodyPr>
          <a:lstStyle/>
          <a:p>
            <a:pPr>
              <a:lnSpc>
                <a:spcPct val="120000"/>
              </a:lnSpc>
              <a:buNone/>
              <a:defRPr/>
            </a:pPr>
            <a:r>
              <a:rPr lang="en-US" dirty="0" err="1">
                <a:latin typeface="Source Code Pro"/>
                <a:cs typeface="Source Code Pro"/>
              </a:rPr>
              <a:t>onTemplateReady</a:t>
            </a:r>
            <a:r>
              <a:rPr lang="en-US" dirty="0">
                <a:latin typeface="Source Code Pro"/>
                <a:cs typeface="Source Code Pro"/>
              </a:rPr>
              <a:t> : function (</a:t>
            </a:r>
            <a:r>
              <a:rPr lang="en-US"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player.getModule</a:t>
            </a:r>
            <a:r>
              <a:rPr lang="en-US" dirty="0">
                <a:latin typeface="Source Code Pro"/>
                <a:cs typeface="Source Code Pro"/>
              </a:rPr>
              <a:t>(</a:t>
            </a:r>
            <a:r>
              <a:rPr lang="en-US" dirty="0" err="1">
                <a:latin typeface="Source Code Pro"/>
                <a:cs typeface="Source Code Pro"/>
              </a:rPr>
              <a:t>APIModules.VIDEO_PLAYER</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dirty="0" smtClean="0">
                <a:solidFill>
                  <a:schemeClr val="tx1"/>
                </a:solidFill>
                <a:latin typeface="Source Code Pro"/>
                <a:cs typeface="Source Code Pro"/>
              </a:rPr>
              <a:t> </a:t>
            </a:r>
            <a:r>
              <a:rPr lang="en-US" b="1" dirty="0" err="1" smtClean="0">
                <a:solidFill>
                  <a:schemeClr val="tx1"/>
                </a:solidFill>
                <a:latin typeface="Source Code Pro"/>
                <a:cs typeface="Source Code Pro"/>
              </a:rPr>
              <a:t>videoPlayer.getCurrentVideo</a:t>
            </a:r>
            <a:r>
              <a:rPr lang="en-US" dirty="0">
                <a:latin typeface="Source Code Pro"/>
                <a:cs typeface="Source Code Pro"/>
              </a:rPr>
              <a:t>( </a:t>
            </a:r>
            <a:r>
              <a:rPr lang="en-US" b="1" dirty="0">
                <a:latin typeface="Source Code Pro"/>
                <a:cs typeface="Source Code Pro"/>
              </a:rPr>
              <a:t>function</a:t>
            </a:r>
            <a:r>
              <a:rPr lang="en-US" dirty="0">
                <a:latin typeface="Source Code Pro"/>
                <a:cs typeface="Source Code Pro"/>
              </a:rPr>
              <a:t>(</a:t>
            </a:r>
            <a:r>
              <a:rPr lang="en-US" b="1" dirty="0" err="1">
                <a:latin typeface="Source Code Pro"/>
                <a:cs typeface="Source Code Pro"/>
              </a:rPr>
              <a:t>videoDTO</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document.getElementById</a:t>
            </a:r>
            <a:r>
              <a:rPr lang="en-US" dirty="0" smtClean="0">
                <a:latin typeface="Source Code Pro"/>
                <a:cs typeface="Source Code Pro"/>
              </a:rPr>
              <a:t>(“results”).</a:t>
            </a:r>
            <a:r>
              <a:rPr lang="en-US" dirty="0" err="1" smtClean="0">
                <a:latin typeface="Source Code Pro"/>
                <a:cs typeface="Source Code Pro"/>
              </a:rPr>
              <a:t>innerHTML</a:t>
            </a:r>
            <a:r>
              <a:rPr lang="en-US" dirty="0" smtClean="0">
                <a:latin typeface="Source Code Pro"/>
                <a:cs typeface="Source Code Pro"/>
              </a:rPr>
              <a:t> </a:t>
            </a:r>
            <a:r>
              <a:rPr lang="en-US" dirty="0">
                <a:latin typeface="Source Code Pro"/>
                <a:cs typeface="Source Code Pro"/>
              </a:rPr>
              <a:t>= "Currently watching: </a:t>
            </a:r>
            <a:r>
              <a:rPr lang="en-US" dirty="0" smtClean="0">
                <a:latin typeface="Source Code Pro"/>
                <a:cs typeface="Source Code Pro"/>
              </a:rPr>
              <a:t>" </a:t>
            </a:r>
            <a:r>
              <a:rPr lang="en-US" dirty="0">
                <a:latin typeface="Source Code Pro"/>
                <a:cs typeface="Source Code Pro"/>
              </a:rPr>
              <a:t>+ </a:t>
            </a:r>
            <a:r>
              <a:rPr lang="en-US" b="1" dirty="0" err="1" smtClean="0">
                <a:latin typeface="Source Code Pro"/>
                <a:cs typeface="Source Code Pro"/>
              </a:rPr>
              <a:t>videoDTO.displayName</a:t>
            </a:r>
            <a:r>
              <a:rPr lang="en-US" dirty="0" smtClean="0">
                <a:latin typeface="Source Code Pro"/>
                <a:cs typeface="Source Code Pro"/>
              </a:rPr>
              <a:t>;</a:t>
            </a:r>
            <a:endParaRPr lang="en-US" dirty="0">
              <a:latin typeface="Source Code Pro"/>
              <a:cs typeface="Source Code Pro"/>
            </a:endParaRPr>
          </a:p>
          <a:p>
            <a:pPr>
              <a:lnSpc>
                <a:spcPct val="120000"/>
              </a:lnSpc>
              <a:buNone/>
              <a:defRPr/>
            </a:pPr>
            <a:r>
              <a:rPr lang="en-US" dirty="0" smtClean="0">
                <a:latin typeface="Source Code Pro"/>
                <a:cs typeface="Source Code Pro"/>
              </a:rPr>
              <a:t>  });</a:t>
            </a:r>
          </a:p>
          <a:p>
            <a:pPr>
              <a:lnSpc>
                <a:spcPct val="120000"/>
              </a:lnSpc>
              <a:buNone/>
              <a:defRPr/>
            </a:pPr>
            <a:r>
              <a:rPr lang="en-US" dirty="0">
                <a:latin typeface="Source Code Pro"/>
                <a:cs typeface="Source Code Pro"/>
              </a:rPr>
              <a:t>}</a:t>
            </a:r>
          </a:p>
          <a:p>
            <a:pPr>
              <a:lnSpc>
                <a:spcPct val="120000"/>
              </a:lnSpc>
              <a:buNone/>
              <a:defRPr/>
            </a:pPr>
            <a:r>
              <a:rPr lang="en-US" dirty="0" smtClean="0">
                <a:latin typeface="Source Code Pro"/>
                <a:cs typeface="Source Code Pro"/>
              </a:rPr>
              <a:t>  </a:t>
            </a:r>
            <a:endParaRPr lang="en-US" dirty="0">
              <a:latin typeface="Source Code Pro"/>
              <a:cs typeface="Source Code Pro"/>
            </a:endParaRPr>
          </a:p>
        </p:txBody>
      </p: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11</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Calling Methods</a:t>
            </a:r>
          </a:p>
        </p:txBody>
      </p:sp>
      <p:sp>
        <p:nvSpPr>
          <p:cNvPr id="3" name="TextBox 2"/>
          <p:cNvSpPr txBox="1"/>
          <p:nvPr/>
        </p:nvSpPr>
        <p:spPr>
          <a:xfrm>
            <a:off x="1368888" y="6992951"/>
            <a:ext cx="1241894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Remember: calls are asynchronous, so you must provide a callback function to handle returned data</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697803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BD3BB7B-F997-4B7C-BCBE-A063D59C732E}" type="slidenum">
              <a:rPr lang="en-US" sz="1500" b="1">
                <a:solidFill>
                  <a:srgbClr val="7B7B7B"/>
                </a:solidFill>
                <a:ea typeface="ＭＳ Ｐゴシック" pitchFamily="34" charset="-128"/>
                <a:cs typeface="+mn-cs"/>
              </a:rPr>
              <a:pPr eaLnBrk="0" hangingPunct="0">
                <a:defRPr/>
              </a:pPr>
              <a:t>12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a:xfrm>
            <a:off x="842320" y="4224829"/>
            <a:ext cx="14169202" cy="1231163"/>
          </a:xfrm>
        </p:spPr>
        <p:txBody>
          <a:bodyPr/>
          <a:lstStyle/>
          <a:p>
            <a:r>
              <a:rPr lang="en-US" dirty="0" smtClean="0"/>
              <a:t>Adding and Removing Event Listeners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313012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xfrm>
            <a:off x="541346" y="1911090"/>
            <a:ext cx="15877477" cy="7060998"/>
          </a:xfrm>
          <a:prstGeom prst="rect">
            <a:avLst/>
          </a:prstGeom>
        </p:spPr>
        <p:txBody>
          <a:bodyPr>
            <a:normAutofit fontScale="92500" lnSpcReduction="20000"/>
          </a:bodyPr>
          <a:lstStyle/>
          <a:p>
            <a:pPr>
              <a:lnSpc>
                <a:spcPct val="120000"/>
              </a:lnSpc>
              <a:buNone/>
              <a:defRPr/>
            </a:pPr>
            <a:r>
              <a:rPr lang="en-US" dirty="0" err="1">
                <a:latin typeface="Source Code Pro"/>
                <a:cs typeface="Source Code Pro"/>
              </a:rPr>
              <a:t>onTemplateReady</a:t>
            </a:r>
            <a:r>
              <a:rPr lang="en-US" dirty="0">
                <a:latin typeface="Source Code Pro"/>
                <a:cs typeface="Source Code Pro"/>
              </a:rPr>
              <a:t> : function (</a:t>
            </a:r>
            <a:r>
              <a:rPr lang="en-US"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player.getModule</a:t>
            </a:r>
            <a:r>
              <a:rPr lang="en-US" dirty="0">
                <a:latin typeface="Source Code Pro"/>
                <a:cs typeface="Source Code Pro"/>
              </a:rPr>
              <a:t>(</a:t>
            </a:r>
            <a:r>
              <a:rPr lang="en-US" dirty="0" err="1">
                <a:latin typeface="Source Code Pro"/>
                <a:cs typeface="Source Code Pro"/>
              </a:rPr>
              <a:t>APIModules.VIDEO_PLAYER</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videoPlayer.getCurrentVideo</a:t>
            </a:r>
            <a:r>
              <a:rPr lang="en-US" dirty="0">
                <a:latin typeface="Source Code Pro"/>
                <a:cs typeface="Source Code Pro"/>
              </a:rPr>
              <a:t>( function(</a:t>
            </a:r>
            <a:r>
              <a:rPr lang="en-US" dirty="0" err="1">
                <a:latin typeface="Source Code Pro"/>
                <a:cs typeface="Source Code Pro"/>
              </a:rPr>
              <a:t>videoDTO</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videoName.innerHTML</a:t>
            </a:r>
            <a:r>
              <a:rPr lang="en-US" dirty="0" smtClean="0">
                <a:latin typeface="Source Code Pro"/>
                <a:cs typeface="Source Code Pro"/>
              </a:rPr>
              <a:t> </a:t>
            </a:r>
            <a:r>
              <a:rPr lang="en-US" dirty="0">
                <a:latin typeface="Source Code Pro"/>
                <a:cs typeface="Source Code Pro"/>
              </a:rPr>
              <a:t>= "Currently watching: &lt;strong&gt;" + </a:t>
            </a:r>
            <a:r>
              <a:rPr lang="en-US" dirty="0" err="1">
                <a:latin typeface="Source Code Pro"/>
                <a:cs typeface="Source Code Pro"/>
              </a:rPr>
              <a:t>videoDTO.displayName</a:t>
            </a:r>
            <a:r>
              <a:rPr lang="en-US" dirty="0">
                <a:latin typeface="Source Code Pro"/>
                <a:cs typeface="Source Code Pro"/>
              </a:rPr>
              <a:t> + "&lt;/strong&gt;";</a:t>
            </a:r>
          </a:p>
          <a:p>
            <a:pPr>
              <a:lnSpc>
                <a:spcPct val="120000"/>
              </a:lnSpc>
              <a:buNone/>
              <a:defRPr/>
            </a:pPr>
            <a:r>
              <a:rPr lang="en-US" dirty="0" smtClean="0">
                <a:latin typeface="Source Code Pro"/>
                <a:cs typeface="Source Code Pro"/>
              </a:rPr>
              <a:t>  } </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b="1" dirty="0" err="1" smtClean="0">
                <a:latin typeface="Source Code Pro"/>
                <a:cs typeface="Source Code Pro"/>
              </a:rPr>
              <a:t>videoPlayer.addEventListener</a:t>
            </a:r>
            <a:r>
              <a:rPr lang="en-US" b="1" dirty="0">
                <a:latin typeface="Source Code Pro"/>
                <a:cs typeface="Source Code Pro"/>
              </a:rPr>
              <a:t>(</a:t>
            </a:r>
            <a:r>
              <a:rPr lang="en-US" b="1" dirty="0" err="1">
                <a:latin typeface="Source Code Pro"/>
                <a:cs typeface="Source Code Pro"/>
              </a:rPr>
              <a:t>mediaEvent.PROGRESS</a:t>
            </a:r>
            <a:r>
              <a:rPr lang="en-US" b="1" dirty="0">
                <a:latin typeface="Source Code Pro"/>
                <a:cs typeface="Source Code Pro"/>
              </a:rPr>
              <a:t>, </a:t>
            </a:r>
            <a:r>
              <a:rPr lang="en-US" b="1" dirty="0" err="1" smtClean="0">
                <a:latin typeface="Source Code Pro"/>
                <a:cs typeface="Source Code Pro"/>
              </a:rPr>
              <a:t>onProgress</a:t>
            </a:r>
            <a:r>
              <a:rPr lang="en-US" b="1" dirty="0">
                <a:latin typeface="Source Code Pro"/>
                <a:cs typeface="Source Code Pro"/>
              </a:rPr>
              <a:t>);</a:t>
            </a:r>
          </a:p>
          <a:p>
            <a:pPr>
              <a:lnSpc>
                <a:spcPct val="120000"/>
              </a:lnSpc>
              <a:buNone/>
              <a:defRPr/>
            </a:pPr>
            <a:r>
              <a:rPr lang="en-US" dirty="0" smtClean="0">
                <a:latin typeface="Source Code Pro"/>
                <a:cs typeface="Source Code Pro"/>
              </a:rPr>
              <a:t>}</a:t>
            </a:r>
            <a:r>
              <a:rPr lang="en-US" dirty="0">
                <a:latin typeface="Source Code Pro"/>
                <a:cs typeface="Source Code Pro"/>
              </a:rPr>
              <a:t>,</a:t>
            </a:r>
          </a:p>
          <a:p>
            <a:pPr>
              <a:lnSpc>
                <a:spcPct val="120000"/>
              </a:lnSpc>
              <a:buNone/>
              <a:defRPr/>
            </a:pPr>
            <a:r>
              <a:rPr lang="en-US" b="1" dirty="0" err="1" smtClean="0">
                <a:latin typeface="Source Code Pro"/>
                <a:cs typeface="Source Code Pro"/>
              </a:rPr>
              <a:t>onProgress</a:t>
            </a:r>
            <a:r>
              <a:rPr lang="en-US" dirty="0" smtClean="0">
                <a:latin typeface="Source Code Pro"/>
                <a:cs typeface="Source Code Pro"/>
              </a:rPr>
              <a:t> </a:t>
            </a:r>
            <a:r>
              <a:rPr lang="en-US" dirty="0">
                <a:latin typeface="Source Code Pro"/>
                <a:cs typeface="Source Code Pro"/>
              </a:rPr>
              <a:t>: function(</a:t>
            </a:r>
            <a:r>
              <a:rPr lang="en-US" b="1"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if </a:t>
            </a:r>
            <a:r>
              <a:rPr lang="en-US" dirty="0">
                <a:latin typeface="Source Code Pro"/>
                <a:cs typeface="Source Code Pro"/>
              </a:rPr>
              <a:t>((</a:t>
            </a:r>
            <a:r>
              <a:rPr lang="en-US" b="1" dirty="0" err="1">
                <a:latin typeface="Source Code Pro"/>
                <a:cs typeface="Source Code Pro"/>
              </a:rPr>
              <a:t>evt.duration</a:t>
            </a:r>
            <a:r>
              <a:rPr lang="en-US" dirty="0">
                <a:latin typeface="Source Code Pro"/>
                <a:cs typeface="Source Code Pro"/>
              </a:rPr>
              <a:t> - </a:t>
            </a:r>
            <a:r>
              <a:rPr lang="en-US" b="1" dirty="0" err="1">
                <a:latin typeface="Source Code Pro"/>
                <a:cs typeface="Source Code Pro"/>
              </a:rPr>
              <a:t>evt.position</a:t>
            </a:r>
            <a:r>
              <a:rPr lang="en-US" dirty="0">
                <a:latin typeface="Source Code Pro"/>
                <a:cs typeface="Source Code Pro"/>
              </a:rPr>
              <a:t>) </a:t>
            </a:r>
            <a:r>
              <a:rPr lang="en-US" b="1" dirty="0">
                <a:latin typeface="Source Code Pro"/>
                <a:cs typeface="Source Code Pro"/>
              </a:rPr>
              <a:t>&gt;</a:t>
            </a:r>
            <a:r>
              <a:rPr lang="en-US" dirty="0">
                <a:latin typeface="Source Code Pro"/>
                <a:cs typeface="Source Code Pro"/>
              </a:rPr>
              <a:t> .1)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progressBar.innerHTML</a:t>
            </a:r>
            <a:r>
              <a:rPr lang="en-US" dirty="0" smtClean="0">
                <a:latin typeface="Source Code Pro"/>
                <a:cs typeface="Source Code Pro"/>
              </a:rPr>
              <a:t> </a:t>
            </a:r>
            <a:r>
              <a:rPr lang="en-US" dirty="0">
                <a:latin typeface="Source Code Pro"/>
                <a:cs typeface="Source Code Pro"/>
              </a:rPr>
              <a:t>+= "&amp;</a:t>
            </a:r>
            <a:r>
              <a:rPr lang="en-US" dirty="0" err="1">
                <a:latin typeface="Source Code Pro"/>
                <a:cs typeface="Source Code Pro"/>
              </a:rPr>
              <a:t>nbsp</a:t>
            </a:r>
            <a:r>
              <a:rPr lang="en-US" dirty="0">
                <a:latin typeface="Source Code Pro"/>
                <a:cs typeface="Source Code Pro"/>
              </a:rPr>
              <a:t>;";</a:t>
            </a:r>
          </a:p>
          <a:p>
            <a:pPr>
              <a:lnSpc>
                <a:spcPct val="120000"/>
              </a:lnSpc>
              <a:buNone/>
              <a:defRPr/>
            </a:pPr>
            <a:r>
              <a:rPr lang="en-US" dirty="0" smtClean="0">
                <a:latin typeface="Source Code Pro"/>
                <a:cs typeface="Source Code Pro"/>
              </a:rPr>
              <a:t>  } </a:t>
            </a:r>
            <a:r>
              <a:rPr lang="en-US" dirty="0">
                <a:latin typeface="Source Code Pro"/>
                <a:cs typeface="Source Code Pro"/>
              </a:rPr>
              <a:t>else {</a:t>
            </a:r>
          </a:p>
          <a:p>
            <a:pPr>
              <a:lnSpc>
                <a:spcPct val="120000"/>
              </a:lnSpc>
              <a:buNone/>
              <a:defRPr/>
            </a:pPr>
            <a:r>
              <a:rPr lang="en-US" dirty="0" smtClean="0">
                <a:latin typeface="Source Code Pro"/>
                <a:cs typeface="Source Code Pro"/>
              </a:rPr>
              <a:t>    </a:t>
            </a:r>
            <a:r>
              <a:rPr lang="en-US" b="1" dirty="0" err="1" smtClean="0">
                <a:latin typeface="Source Code Pro"/>
                <a:cs typeface="Source Code Pro"/>
              </a:rPr>
              <a:t>videoPlayer.removeEventListener</a:t>
            </a:r>
            <a:r>
              <a:rPr lang="en-US" b="1" dirty="0">
                <a:latin typeface="Source Code Pro"/>
                <a:cs typeface="Source Code Pro"/>
              </a:rPr>
              <a:t>(</a:t>
            </a:r>
            <a:r>
              <a:rPr lang="en-US" b="1" dirty="0" err="1">
                <a:latin typeface="Source Code Pro"/>
                <a:cs typeface="Source Code Pro"/>
              </a:rPr>
              <a:t>mediaEvent.PROGRESS</a:t>
            </a:r>
            <a:r>
              <a:rPr lang="en-US" b="1" dirty="0">
                <a:latin typeface="Source Code Pro"/>
                <a:cs typeface="Source Code Pro"/>
              </a:rPr>
              <a:t>, </a:t>
            </a:r>
            <a:r>
              <a:rPr lang="en-US" b="1" dirty="0" err="1" smtClean="0">
                <a:latin typeface="Source Code Pro"/>
                <a:cs typeface="Source Code Pro"/>
              </a:rPr>
              <a:t>onProgress</a:t>
            </a:r>
            <a:r>
              <a:rPr lang="en-US" b="1" dirty="0">
                <a:latin typeface="Source Code Pro"/>
                <a:cs typeface="Source Code Pro"/>
              </a:rPr>
              <a:t>);</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progress.innerHTML</a:t>
            </a:r>
            <a:r>
              <a:rPr lang="en-US" dirty="0" smtClean="0">
                <a:latin typeface="Source Code Pro"/>
                <a:cs typeface="Source Code Pro"/>
              </a:rPr>
              <a:t> </a:t>
            </a:r>
            <a:r>
              <a:rPr lang="en-US" dirty="0">
                <a:latin typeface="Source Code Pro"/>
                <a:cs typeface="Source Code Pro"/>
              </a:rPr>
              <a:t>+= " Video complete";</a:t>
            </a:r>
          </a:p>
          <a:p>
            <a:pPr>
              <a:lnSpc>
                <a:spcPct val="120000"/>
              </a:lnSpc>
              <a:buNone/>
              <a:defRPr/>
            </a:pPr>
            <a:r>
              <a:rPr lang="en-US" dirty="0" smtClean="0">
                <a:latin typeface="Source Code Pro"/>
                <a:cs typeface="Source Code Pro"/>
              </a:rPr>
              <a:t>  }</a:t>
            </a:r>
            <a:endParaRPr lang="en-US" dirty="0">
              <a:latin typeface="Source Code Pro"/>
              <a:cs typeface="Source Code Pro"/>
            </a:endParaRPr>
          </a:p>
          <a:p>
            <a:pPr>
              <a:lnSpc>
                <a:spcPct val="120000"/>
              </a:lnSpc>
              <a:buNone/>
              <a:defRPr/>
            </a:pPr>
            <a:r>
              <a:rPr lang="en-US" dirty="0" smtClean="0">
                <a:latin typeface="Source Code Pro"/>
                <a:cs typeface="Source Code Pro"/>
              </a:rPr>
              <a:t>}</a:t>
            </a:r>
            <a:endParaRPr lang="en-US" dirty="0">
              <a:latin typeface="Source Code Pro"/>
              <a:cs typeface="Source Code Pro"/>
            </a:endParaRPr>
          </a:p>
        </p:txBody>
      </p: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13</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Event Listeners</a:t>
            </a:r>
          </a:p>
        </p:txBody>
      </p:sp>
      <p:sp>
        <p:nvSpPr>
          <p:cNvPr id="2" name="Oval Callout 1"/>
          <p:cNvSpPr/>
          <p:nvPr/>
        </p:nvSpPr>
        <p:spPr>
          <a:xfrm>
            <a:off x="12501409" y="3941780"/>
            <a:ext cx="4139648" cy="2259516"/>
          </a:xfrm>
          <a:prstGeom prst="wedgeEllipseCallout">
            <a:avLst>
              <a:gd name="adj1" fmla="val -186093"/>
              <a:gd name="adj2" fmla="val 2585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The timing of progress events is unpredictable, so check on &lt; or &gt; rather than ===</a:t>
            </a:r>
            <a:endParaRPr lang="en-US" sz="2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200895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NAMES FOR EVENTS</a:t>
            </a:r>
            <a:endParaRPr lang="en-US" dirty="0"/>
          </a:p>
        </p:txBody>
      </p:sp>
      <p:sp>
        <p:nvSpPr>
          <p:cNvPr id="3" name="Content Placeholder 2"/>
          <p:cNvSpPr>
            <a:spLocks noGrp="1"/>
          </p:cNvSpPr>
          <p:nvPr>
            <p:ph idx="1"/>
          </p:nvPr>
        </p:nvSpPr>
        <p:spPr/>
        <p:txBody>
          <a:bodyPr/>
          <a:lstStyle/>
          <a:p>
            <a:r>
              <a:rPr lang="en-US" dirty="0" smtClean="0"/>
              <a:t>Like Modules, events have public constant names – Media events example:</a:t>
            </a:r>
          </a:p>
          <a:p>
            <a:pPr lvl="1"/>
            <a:r>
              <a:rPr lang="en-US" dirty="0" smtClean="0"/>
              <a:t>BEGIN</a:t>
            </a:r>
          </a:p>
          <a:p>
            <a:pPr lvl="1"/>
            <a:r>
              <a:rPr lang="en-US" dirty="0" smtClean="0"/>
              <a:t>PLAY</a:t>
            </a:r>
          </a:p>
          <a:p>
            <a:pPr lvl="1"/>
            <a:r>
              <a:rPr lang="en-US" dirty="0" smtClean="0"/>
              <a:t>STOP</a:t>
            </a:r>
          </a:p>
          <a:p>
            <a:pPr lvl="1"/>
            <a:r>
              <a:rPr lang="en-US" dirty="0" smtClean="0"/>
              <a:t>COMPLETE</a:t>
            </a:r>
          </a:p>
          <a:p>
            <a:pPr lvl="1"/>
            <a:r>
              <a:rPr lang="en-US" dirty="0" smtClean="0"/>
              <a:t>PROGRESS</a:t>
            </a:r>
          </a:p>
          <a:p>
            <a:pPr lvl="1"/>
            <a:r>
              <a:rPr lang="en-US" dirty="0" smtClean="0"/>
              <a:t>SEEK_NOTIFY</a:t>
            </a:r>
          </a:p>
          <a:p>
            <a:pPr lvl="1"/>
            <a:r>
              <a:rPr lang="en-US" dirty="0" smtClean="0"/>
              <a:t>ERROR</a:t>
            </a:r>
            <a:endParaRPr lang="en-US" dirty="0"/>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14</a:t>
            </a:fld>
            <a:r>
              <a:rPr lang="en-US" smtClean="0"/>
              <a:t> |</a:t>
            </a:r>
            <a:endParaRPr lang="en-US"/>
          </a:p>
        </p:txBody>
      </p:sp>
      <p:sp>
        <p:nvSpPr>
          <p:cNvPr id="5" name="Footer Placeholder 4"/>
          <p:cNvSpPr>
            <a:spLocks noGrp="1"/>
          </p:cNvSpPr>
          <p:nvPr>
            <p:ph type="ftr" sz="quarter" idx="11"/>
          </p:nvPr>
        </p:nvSpPr>
        <p:spPr/>
        <p:txBody>
          <a:bodyPr/>
          <a:lstStyle/>
          <a:p>
            <a:pPr>
              <a:defRPr/>
            </a:pPr>
            <a:r>
              <a:rPr lang="en-US" smtClean="0"/>
              <a:t>Confidential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1537718"/>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42320" y="4224829"/>
            <a:ext cx="13280511" cy="1231163"/>
          </a:xfrm>
        </p:spPr>
        <p:txBody>
          <a:bodyPr/>
          <a:lstStyle/>
          <a:p>
            <a:r>
              <a:rPr lang="en-US" dirty="0" smtClean="0"/>
              <a:t>Introduction to the Media API</a:t>
            </a:r>
            <a:endParaRPr lang="en-US" dirty="0"/>
          </a:p>
        </p:txBody>
      </p:sp>
      <p:sp>
        <p:nvSpPr>
          <p:cNvPr id="4" name="Slide Number Placeholder 3"/>
          <p:cNvSpPr>
            <a:spLocks noGrp="1"/>
          </p:cNvSpPr>
          <p:nvPr>
            <p:ph type="sldNum" sz="quarter" idx="4294967295"/>
          </p:nvPr>
        </p:nvSpPr>
        <p:spPr>
          <a:xfrm>
            <a:off x="0" y="9190038"/>
            <a:ext cx="866775" cy="541337"/>
          </a:xfrm>
          <a:prstGeom prst="rect">
            <a:avLst/>
          </a:prstGeom>
        </p:spPr>
        <p:txBody>
          <a:bodyPr/>
          <a:lstStyle/>
          <a:p>
            <a:pPr>
              <a:defRPr/>
            </a:pPr>
            <a:fld id="{E089BD15-BC77-46D6-86B9-64976AF1A8F1}" type="slidenum">
              <a:rPr lang="en-US" smtClean="0"/>
              <a:pPr>
                <a:defRPr/>
              </a:pPr>
              <a:t>15</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7870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1C03B82-355C-49EE-A338-C8DEC5B4337F}" type="slidenum">
              <a:rPr lang="en-US" sz="1500" b="1">
                <a:solidFill>
                  <a:srgbClr val="7B7B7B"/>
                </a:solidFill>
                <a:ea typeface="ＭＳ Ｐゴシック" pitchFamily="34" charset="-128"/>
                <a:cs typeface="+mn-cs"/>
              </a:rPr>
              <a:pPr eaLnBrk="0" hangingPunct="0">
                <a:defRPr/>
              </a:pPr>
              <a:t>16</a:t>
            </a:fld>
            <a:endParaRPr lang="en-US" sz="15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1010775" y="2274358"/>
            <a:ext cx="15306014" cy="5956653"/>
          </a:xfrm>
          <a:prstGeom prst="rect">
            <a:avLst/>
          </a:prstGeom>
          <a:noFill/>
          <a:ln w="9525">
            <a:noFill/>
            <a:miter lim="800000"/>
            <a:headEnd/>
            <a:tailEnd/>
          </a:ln>
        </p:spPr>
        <p:txBody>
          <a:bodyPr lIns="154707" tIns="77354" rIns="154707" bIns="77354"/>
          <a:lstStyle/>
          <a:p>
            <a:pPr>
              <a:lnSpc>
                <a:spcPct val="90000"/>
              </a:lnSpc>
            </a:pPr>
            <a:r>
              <a:rPr lang="en-US" dirty="0">
                <a:solidFill>
                  <a:srgbClr val="23383A"/>
                </a:solidFill>
              </a:rPr>
              <a:t>A REST-based API for accessing the content and metadata in your Brightcove account. </a:t>
            </a:r>
            <a:endParaRPr lang="en-US" dirty="0" smtClean="0">
              <a:solidFill>
                <a:srgbClr val="23383A"/>
              </a:solidFill>
            </a:endParaRPr>
          </a:p>
          <a:p>
            <a:pPr>
              <a:lnSpc>
                <a:spcPct val="90000"/>
              </a:lnSpc>
            </a:pPr>
            <a:endParaRPr lang="en-US" dirty="0">
              <a:solidFill>
                <a:srgbClr val="23383A"/>
              </a:solidFill>
            </a:endParaRPr>
          </a:p>
          <a:p>
            <a:pPr>
              <a:lnSpc>
                <a:spcPct val="90000"/>
              </a:lnSpc>
            </a:pPr>
            <a:r>
              <a:rPr lang="en-US" dirty="0" smtClean="0">
                <a:solidFill>
                  <a:srgbClr val="23383A"/>
                </a:solidFill>
              </a:rPr>
              <a:t>Divided </a:t>
            </a:r>
            <a:r>
              <a:rPr lang="en-US" dirty="0">
                <a:solidFill>
                  <a:srgbClr val="23383A"/>
                </a:solidFill>
              </a:rPr>
              <a:t>into a </a:t>
            </a:r>
            <a:r>
              <a:rPr lang="en-US" b="1" dirty="0">
                <a:solidFill>
                  <a:srgbClr val="23383A"/>
                </a:solidFill>
              </a:rPr>
              <a:t>READ</a:t>
            </a:r>
            <a:r>
              <a:rPr lang="en-US" dirty="0">
                <a:solidFill>
                  <a:srgbClr val="23383A"/>
                </a:solidFill>
              </a:rPr>
              <a:t> and </a:t>
            </a:r>
            <a:r>
              <a:rPr lang="en-US" b="1" dirty="0">
                <a:solidFill>
                  <a:srgbClr val="23383A"/>
                </a:solidFill>
              </a:rPr>
              <a:t>WRITE</a:t>
            </a:r>
            <a:r>
              <a:rPr lang="en-US" dirty="0">
                <a:solidFill>
                  <a:srgbClr val="23383A"/>
                </a:solidFill>
              </a:rPr>
              <a:t> API portion.</a:t>
            </a:r>
          </a:p>
          <a:p>
            <a:pPr indent="10744" algn="ctr">
              <a:lnSpc>
                <a:spcPct val="90000"/>
              </a:lnSpc>
            </a:pPr>
            <a:endParaRPr lang="en-US" dirty="0">
              <a:solidFill>
                <a:srgbClr val="23383A"/>
              </a:solidFill>
            </a:endParaRPr>
          </a:p>
          <a:p>
            <a:pPr marL="480775" indent="-480775">
              <a:spcBef>
                <a:spcPct val="50000"/>
              </a:spcBef>
              <a:buBlip>
                <a:blip r:embed="rId3"/>
              </a:buBlip>
            </a:pPr>
            <a:r>
              <a:rPr lang="en-US" b="1" dirty="0">
                <a:cs typeface="ＭＳ Ｐゴシック"/>
              </a:rPr>
              <a:t>REST</a:t>
            </a:r>
            <a:r>
              <a:rPr lang="en-US" dirty="0">
                <a:cs typeface="ＭＳ Ｐゴシック"/>
              </a:rPr>
              <a:t> (Representational State Transfer):</a:t>
            </a:r>
          </a:p>
          <a:p>
            <a:pPr marL="1171049" lvl="1" indent="-397512">
              <a:spcBef>
                <a:spcPct val="15000"/>
              </a:spcBef>
              <a:spcAft>
                <a:spcPct val="5000"/>
              </a:spcAft>
              <a:buBlip>
                <a:blip r:embed="rId4"/>
              </a:buBlip>
            </a:pPr>
            <a:r>
              <a:rPr lang="en-US" dirty="0">
                <a:cs typeface="ＭＳ Ｐゴシック"/>
              </a:rPr>
              <a:t>a standard way of accessing data stored remotely over HTTP</a:t>
            </a:r>
          </a:p>
          <a:p>
            <a:pPr marL="1171049" lvl="1" indent="-397512">
              <a:spcBef>
                <a:spcPct val="15000"/>
              </a:spcBef>
              <a:spcAft>
                <a:spcPct val="5000"/>
              </a:spcAft>
              <a:buBlip>
                <a:blip r:embed="rId4"/>
              </a:buBlip>
            </a:pPr>
            <a:r>
              <a:rPr lang="en-US" dirty="0">
                <a:cs typeface="ＭＳ Ｐゴシック"/>
              </a:rPr>
              <a:t>a cousin of SOAP = technology that powers “web services.”</a:t>
            </a:r>
          </a:p>
          <a:p>
            <a:pPr marL="1171049" lvl="1" indent="-397512">
              <a:spcBef>
                <a:spcPct val="15000"/>
              </a:spcBef>
              <a:spcAft>
                <a:spcPct val="5000"/>
              </a:spcAft>
              <a:buBlip>
                <a:blip r:embed="rId4"/>
              </a:buBlip>
            </a:pPr>
            <a:r>
              <a:rPr lang="en-US" dirty="0" smtClean="0">
                <a:cs typeface="ＭＳ Ｐゴシック"/>
              </a:rPr>
              <a:t>all </a:t>
            </a:r>
            <a:r>
              <a:rPr lang="en-US" dirty="0">
                <a:cs typeface="ＭＳ Ｐゴシック"/>
              </a:rPr>
              <a:t>your code needs to understand is the format of the returned </a:t>
            </a:r>
            <a:r>
              <a:rPr lang="en-US" dirty="0" smtClean="0">
                <a:cs typeface="ＭＳ Ｐゴシック"/>
              </a:rPr>
              <a:t>data</a:t>
            </a:r>
          </a:p>
          <a:p>
            <a:pPr marL="1944161" lvl="2" indent="-397512">
              <a:spcBef>
                <a:spcPct val="15000"/>
              </a:spcBef>
              <a:spcAft>
                <a:spcPct val="5000"/>
              </a:spcAft>
              <a:buBlip>
                <a:blip r:embed="rId4"/>
              </a:buBlip>
            </a:pPr>
            <a:r>
              <a:rPr lang="en-US" dirty="0" smtClean="0">
                <a:cs typeface="ＭＳ Ｐゴシック"/>
              </a:rPr>
              <a:t>JSON out; JSON-RPC in</a:t>
            </a:r>
            <a:endParaRPr lang="en-US" dirty="0">
              <a:cs typeface="ＭＳ Ｐゴシック"/>
            </a:endParaRPr>
          </a:p>
          <a:p>
            <a:pPr marL="480775" indent="-480775">
              <a:spcBef>
                <a:spcPct val="50000"/>
              </a:spcBef>
              <a:buBlip>
                <a:blip r:embed="rId3"/>
              </a:buBlip>
            </a:pPr>
            <a:r>
              <a:rPr lang="en-US" dirty="0">
                <a:cs typeface="ＭＳ Ｐゴシック"/>
              </a:rPr>
              <a:t>Example Call:</a:t>
            </a:r>
          </a:p>
          <a:p>
            <a:pPr marL="773537" lvl="1" indent="0">
              <a:spcBef>
                <a:spcPct val="15000"/>
              </a:spcBef>
              <a:spcAft>
                <a:spcPct val="5000"/>
              </a:spcAft>
            </a:pPr>
            <a:r>
              <a:rPr lang="en-US" dirty="0">
                <a:solidFill>
                  <a:schemeClr val="accent2"/>
                </a:solidFill>
                <a:cs typeface="ＭＳ Ｐゴシック"/>
                <a:hlinkClick r:id="rId5"/>
              </a:rPr>
              <a:t>http://api.brightcove.com/services/library?command=search_videos&amp;token=</a:t>
            </a:r>
            <a:r>
              <a:rPr lang="en-US" dirty="0">
                <a:hlinkClick r:id="rId5"/>
              </a:rPr>
              <a:t>WDGO_XdKqXUpy8fzD41MKA8kAhQRAmdux8cu8LNhRzAywCnuBpgV_A..</a:t>
            </a:r>
            <a:endParaRPr lang="en-US" dirty="0">
              <a:solidFill>
                <a:schemeClr val="accent2"/>
              </a:solidFill>
              <a:cs typeface="ＭＳ Ｐゴシック"/>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1898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6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26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56022CC4-15AB-42A9-85C2-DA83C4CBB4CB}" type="slidenum">
              <a:rPr lang="en-US" sz="1500" b="1">
                <a:solidFill>
                  <a:srgbClr val="7B7B7B"/>
                </a:solidFill>
                <a:ea typeface="ＭＳ Ｐゴシック" pitchFamily="34" charset="-128"/>
                <a:cs typeface="+mn-cs"/>
              </a:rPr>
              <a:pPr eaLnBrk="0" hangingPunct="0">
                <a:defRPr/>
              </a:pPr>
              <a:t>17</a:t>
            </a:fld>
            <a:endParaRPr lang="en-US" sz="15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480775" indent="-480775">
              <a:spcBef>
                <a:spcPct val="50000"/>
              </a:spcBef>
              <a:buBlip>
                <a:blip r:embed="rId3"/>
              </a:buBlip>
            </a:pPr>
            <a:r>
              <a:rPr lang="en-US" sz="3000" dirty="0">
                <a:solidFill>
                  <a:srgbClr val="23383A"/>
                </a:solidFill>
                <a:cs typeface="ＭＳ Ｐゴシック"/>
              </a:rPr>
              <a:t>Access to the API is protected with tokens that you pass as a parameter when making API calls</a:t>
            </a:r>
          </a:p>
          <a:p>
            <a:pPr marL="480775" indent="-480775">
              <a:spcBef>
                <a:spcPct val="50000"/>
              </a:spcBef>
              <a:buBlip>
                <a:blip r:embed="rId3"/>
              </a:buBlip>
            </a:pPr>
            <a:r>
              <a:rPr lang="en-US" sz="3000" dirty="0">
                <a:solidFill>
                  <a:srgbClr val="23383A"/>
                </a:solidFill>
                <a:cs typeface="ＭＳ Ｐゴシック"/>
              </a:rPr>
              <a:t>Tokens are generated for you by Brightcove and protected by you</a:t>
            </a:r>
          </a:p>
          <a:p>
            <a:pPr marL="480775" indent="-480775">
              <a:spcBef>
                <a:spcPct val="50000"/>
              </a:spcBef>
              <a:buBlip>
                <a:blip r:embed="rId3"/>
              </a:buBlip>
            </a:pPr>
            <a:r>
              <a:rPr lang="en-US" sz="3000" dirty="0">
                <a:solidFill>
                  <a:srgbClr val="CC3366"/>
                </a:solidFill>
                <a:cs typeface="ＭＳ Ｐゴシック"/>
              </a:rPr>
              <a:t>There is a </a:t>
            </a:r>
            <a:r>
              <a:rPr lang="en-US" sz="3000" b="1" dirty="0">
                <a:solidFill>
                  <a:srgbClr val="CC3366"/>
                </a:solidFill>
                <a:cs typeface="ＭＳ Ｐゴシック"/>
              </a:rPr>
              <a:t>serious </a:t>
            </a:r>
            <a:r>
              <a:rPr lang="en-US" sz="3000" dirty="0">
                <a:solidFill>
                  <a:srgbClr val="CC3366"/>
                </a:solidFill>
                <a:cs typeface="ＭＳ Ｐゴシック"/>
              </a:rPr>
              <a:t>risk in including tokens in client-side scripts or </a:t>
            </a:r>
            <a:r>
              <a:rPr lang="en-US" sz="3000" dirty="0" err="1">
                <a:solidFill>
                  <a:srgbClr val="CC3366"/>
                </a:solidFill>
                <a:cs typeface="ＭＳ Ｐゴシック"/>
              </a:rPr>
              <a:t>SWFs</a:t>
            </a:r>
            <a:r>
              <a:rPr lang="en-US" sz="3000" dirty="0">
                <a:solidFill>
                  <a:srgbClr val="CC3366"/>
                </a:solidFill>
                <a:cs typeface="ＭＳ Ｐゴシック"/>
              </a:rPr>
              <a:t>, </a:t>
            </a:r>
            <a:r>
              <a:rPr lang="en-US" sz="3000" b="1" dirty="0">
                <a:solidFill>
                  <a:srgbClr val="CC3366"/>
                </a:solidFill>
                <a:cs typeface="ＭＳ Ｐゴシック"/>
              </a:rPr>
              <a:t>especially </a:t>
            </a:r>
            <a:r>
              <a:rPr lang="en-US" sz="3000" dirty="0">
                <a:solidFill>
                  <a:srgbClr val="CC3366"/>
                </a:solidFill>
                <a:cs typeface="ＭＳ Ｐゴシック"/>
              </a:rPr>
              <a:t>WRITE tokens</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There are separate tokens for READ and WRITE access, and two kinds of READ token</a:t>
            </a:r>
          </a:p>
          <a:p>
            <a:pPr marL="1171049" lvl="1" indent="-397512">
              <a:spcBef>
                <a:spcPct val="50000"/>
              </a:spcBef>
              <a:buBlip>
                <a:blip r:embed="rId3"/>
              </a:buBlip>
            </a:pPr>
            <a:r>
              <a:rPr lang="en-US" sz="3000" dirty="0">
                <a:solidFill>
                  <a:srgbClr val="23383A"/>
                </a:solidFill>
                <a:cs typeface="ＭＳ Ｐゴシック"/>
              </a:rPr>
              <a:t>This allows you to develop applications with </a:t>
            </a:r>
            <a:br>
              <a:rPr lang="en-US" sz="3000" dirty="0">
                <a:solidFill>
                  <a:srgbClr val="23383A"/>
                </a:solidFill>
                <a:cs typeface="ＭＳ Ｐゴシック"/>
              </a:rPr>
            </a:br>
            <a:r>
              <a:rPr lang="en-US" sz="3000" dirty="0">
                <a:solidFill>
                  <a:srgbClr val="23383A"/>
                </a:solidFill>
                <a:cs typeface="ＭＳ Ｐゴシック"/>
              </a:rPr>
              <a:t>role-based access</a:t>
            </a:r>
          </a:p>
          <a:p>
            <a:pPr marL="1171049" lvl="1" indent="-397512">
              <a:spcBef>
                <a:spcPct val="50000"/>
              </a:spcBef>
              <a:buBlip>
                <a:blip r:embed="rId3"/>
              </a:buBlip>
            </a:pPr>
            <a:r>
              <a:rPr lang="en-US" sz="3000" dirty="0">
                <a:solidFill>
                  <a:srgbClr val="23383A"/>
                </a:solidFill>
                <a:cs typeface="ＭＳ Ｐゴシック"/>
              </a:rPr>
              <a:t>URL Read token returns a link to the video file; regular read token does not</a:t>
            </a:r>
          </a:p>
          <a:p>
            <a:pPr marL="480775" indent="-480775">
              <a:spcBef>
                <a:spcPct val="50000"/>
              </a:spcBef>
              <a:buBlip>
                <a:blip r:embed="rId3"/>
              </a:buBlip>
            </a:pPr>
            <a:r>
              <a:rPr lang="en-US" sz="3000" dirty="0">
                <a:solidFill>
                  <a:srgbClr val="23383A"/>
                </a:solidFill>
                <a:cs typeface="ＭＳ Ｐゴシック"/>
              </a:rPr>
              <a:t>Tokens generally end with one or more “.” (Be careful not to drop these when you copy/paste)</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9806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Read Calls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05542122"/>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49414A7-B8BC-40CE-922A-230B26BD356B}" type="slidenum">
              <a:rPr lang="en-US" sz="1500" b="1">
                <a:solidFill>
                  <a:srgbClr val="7B7B7B"/>
                </a:solidFill>
                <a:ea typeface="ＭＳ Ｐゴシック" pitchFamily="34" charset="-128"/>
                <a:cs typeface="+mn-cs"/>
              </a:rPr>
              <a:pPr eaLnBrk="0" hangingPunct="0">
                <a:defRPr/>
              </a:pPr>
              <a:t>19</a:t>
            </a:fld>
            <a:endParaRPr lang="en-US" sz="15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480775" indent="-480775">
              <a:spcBef>
                <a:spcPct val="50000"/>
              </a:spcBef>
              <a:buBlip>
                <a:blip r:embed="rId3"/>
              </a:buBlip>
            </a:pPr>
            <a:r>
              <a:rPr lang="en-US" sz="3000" dirty="0">
                <a:solidFill>
                  <a:srgbClr val="23383A"/>
                </a:solidFill>
                <a:cs typeface="ＭＳ Ｐゴシック"/>
              </a:rPr>
              <a:t>Methods which perform queries on our servers, and return sets of data in DTOs (Data Transfer Objects)</a:t>
            </a:r>
          </a:p>
          <a:p>
            <a:pPr marL="480775" indent="-480775">
              <a:spcBef>
                <a:spcPct val="50000"/>
              </a:spcBef>
              <a:buBlip>
                <a:blip r:embed="rId3"/>
              </a:buBlip>
            </a:pPr>
            <a:r>
              <a:rPr lang="en-US" sz="3000" dirty="0">
                <a:solidFill>
                  <a:srgbClr val="23383A"/>
                </a:solidFill>
                <a:cs typeface="ＭＳ Ｐゴシック"/>
              </a:rPr>
              <a:t>Data is cached for performance (up to 20 minutes)</a:t>
            </a:r>
          </a:p>
          <a:p>
            <a:pPr marL="480775" indent="-480775">
              <a:spcBef>
                <a:spcPct val="50000"/>
              </a:spcBef>
              <a:buBlip>
                <a:blip r:embed="rId3"/>
              </a:buBlip>
            </a:pPr>
            <a:r>
              <a:rPr lang="en-US" sz="3000" dirty="0">
                <a:solidFill>
                  <a:srgbClr val="23383A"/>
                </a:solidFill>
                <a:cs typeface="ＭＳ Ｐゴシック"/>
              </a:rPr>
              <a:t>Calling the READ API</a:t>
            </a:r>
          </a:p>
          <a:p>
            <a:pPr marL="1171049" lvl="1" indent="-397512">
              <a:spcBef>
                <a:spcPct val="15000"/>
              </a:spcBef>
              <a:spcAft>
                <a:spcPct val="5000"/>
              </a:spcAft>
              <a:buBlip>
                <a:blip r:embed="rId4"/>
              </a:buBlip>
            </a:pPr>
            <a:r>
              <a:rPr lang="en-US" sz="3000" dirty="0">
                <a:solidFill>
                  <a:srgbClr val="23383A"/>
                </a:solidFill>
                <a:cs typeface="ＭＳ Ｐゴシック"/>
              </a:rPr>
              <a:t>HTTP GET Request in REST Format</a:t>
            </a: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URL</a:t>
            </a:r>
          </a:p>
          <a:p>
            <a:pPr marL="1171049" lvl="1" indent="-397512">
              <a:spcBef>
                <a:spcPct val="15000"/>
              </a:spcBef>
              <a:spcAft>
                <a:spcPct val="5000"/>
              </a:spcAft>
              <a:buBlip>
                <a:blip r:embed="rId4"/>
              </a:buBlip>
            </a:pPr>
            <a:r>
              <a:rPr lang="en-US" sz="3000" dirty="0">
                <a:solidFill>
                  <a:srgbClr val="23383A"/>
                </a:solidFill>
                <a:cs typeface="ＭＳ Ｐゴシック"/>
              </a:rPr>
              <a:t>Must provide READ Token</a:t>
            </a:r>
          </a:p>
          <a:p>
            <a:pPr marL="480775" indent="-480775">
              <a:spcBef>
                <a:spcPct val="50000"/>
              </a:spcBef>
              <a:buBlip>
                <a:blip r:embed="rId3"/>
              </a:buBlip>
            </a:pPr>
            <a:r>
              <a:rPr lang="en-US" sz="3000" dirty="0">
                <a:solidFill>
                  <a:srgbClr val="23383A"/>
                </a:solidFill>
                <a:cs typeface="ＭＳ Ｐゴシック"/>
              </a:rPr>
              <a:t>Read API Parameters</a:t>
            </a:r>
          </a:p>
          <a:p>
            <a:pPr marL="1171049" lvl="1" indent="-397512">
              <a:spcBef>
                <a:spcPct val="15000"/>
              </a:spcBef>
              <a:spcAft>
                <a:spcPct val="5000"/>
              </a:spcAft>
              <a:buBlip>
                <a:blip r:embed="rId4"/>
              </a:buBlip>
            </a:pPr>
            <a:r>
              <a:rPr lang="en-US" sz="3000" dirty="0">
                <a:solidFill>
                  <a:srgbClr val="23383A"/>
                </a:solidFill>
                <a:cs typeface="ＭＳ Ｐゴシック"/>
              </a:rPr>
              <a:t>All Read API Functions are defined in the online reference:</a:t>
            </a:r>
          </a:p>
          <a:p>
            <a:pPr marL="480775" indent="-480775" algn="ctr">
              <a:spcBef>
                <a:spcPct val="50000"/>
              </a:spcBef>
            </a:pPr>
            <a:r>
              <a:rPr lang="en-US" sz="3000" b="1" dirty="0">
                <a:cs typeface="ＭＳ Ｐゴシック"/>
                <a:hlinkClick r:id="rId5"/>
              </a:rPr>
              <a:t>http://support.brightcove.com/en/docs/media-api-reference</a:t>
            </a:r>
            <a:endParaRPr lang="en-US" sz="3000" b="1" dirty="0">
              <a:cs typeface="ＭＳ Ｐゴシック"/>
            </a:endParaRP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519043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34909038"/>
              </p:ext>
            </p:extLst>
          </p:nvPr>
        </p:nvGraphicFramePr>
        <p:xfrm>
          <a:off x="331320" y="1749425"/>
          <a:ext cx="14934080" cy="688208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51394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3000" dirty="0"/>
              <a:t>The recommended method for most video searches (Brightcove is actively working to enhance and optimize this method – use this instead of find methods)</a:t>
            </a:r>
          </a:p>
          <a:p>
            <a:pPr lvl="1"/>
            <a:r>
              <a:rPr lang="en-US" sz="3000" dirty="0" smtClean="0"/>
              <a:t>Exceptions: </a:t>
            </a:r>
          </a:p>
          <a:p>
            <a:pPr lvl="2"/>
            <a:r>
              <a:rPr lang="en-US" sz="3000" dirty="0" smtClean="0"/>
              <a:t>you </a:t>
            </a:r>
            <a:r>
              <a:rPr lang="en-US" sz="3000" dirty="0"/>
              <a:t>can’t find videos by id with </a:t>
            </a:r>
            <a:r>
              <a:rPr lang="en-US" sz="3000" dirty="0" err="1"/>
              <a:t>search_videos</a:t>
            </a:r>
            <a:r>
              <a:rPr lang="en-US" sz="3000" dirty="0"/>
              <a:t> – need to use </a:t>
            </a:r>
            <a:r>
              <a:rPr lang="en-US" sz="3000" dirty="0" err="1"/>
              <a:t>find_video_by_id</a:t>
            </a:r>
            <a:r>
              <a:rPr lang="en-US" sz="3000" dirty="0"/>
              <a:t> or </a:t>
            </a:r>
            <a:r>
              <a:rPr lang="en-US" sz="3000" dirty="0" err="1" smtClean="0"/>
              <a:t>find_videos_by_ids</a:t>
            </a:r>
            <a:endParaRPr lang="en-US" sz="3000" dirty="0" smtClean="0"/>
          </a:p>
          <a:p>
            <a:pPr lvl="2"/>
            <a:r>
              <a:rPr lang="en-US" sz="3000" dirty="0" smtClean="0"/>
              <a:t>_unfiltered methods and </a:t>
            </a:r>
            <a:r>
              <a:rPr lang="en-US" sz="3000" dirty="0" err="1" smtClean="0"/>
              <a:t>find_modified_videos</a:t>
            </a:r>
            <a:r>
              <a:rPr lang="en-US" sz="3000" dirty="0" smtClean="0"/>
              <a:t> allow you to retrieve data for inactive, unscheduled, and deleted videos</a:t>
            </a:r>
            <a:endParaRPr lang="en-US" sz="3000" dirty="0"/>
          </a:p>
          <a:p>
            <a:r>
              <a:rPr lang="en-US" sz="3000" dirty="0" err="1"/>
              <a:t>search_videos</a:t>
            </a:r>
            <a:r>
              <a:rPr lang="en-US" sz="3000" dirty="0"/>
              <a:t> allows for the most complex searches and is the only method that can search custom field values</a:t>
            </a:r>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20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69711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3000" dirty="0"/>
              <a:t>http://</a:t>
            </a:r>
            <a:r>
              <a:rPr lang="en-US" sz="3000" dirty="0" err="1"/>
              <a:t>api.brightcove.com</a:t>
            </a:r>
            <a:r>
              <a:rPr lang="en-US" sz="3000" dirty="0"/>
              <a:t>/services/library?</a:t>
            </a:r>
          </a:p>
          <a:p>
            <a:r>
              <a:rPr lang="en-US" sz="3000" dirty="0"/>
              <a:t>token=…</a:t>
            </a:r>
          </a:p>
          <a:p>
            <a:r>
              <a:rPr lang="en-US" sz="3000" dirty="0"/>
              <a:t>&amp;command=</a:t>
            </a:r>
            <a:r>
              <a:rPr lang="en-US" sz="3000" dirty="0" err="1"/>
              <a:t>search_videos</a:t>
            </a:r>
            <a:endParaRPr lang="en-US" sz="3000" dirty="0"/>
          </a:p>
          <a:p>
            <a:r>
              <a:rPr lang="en-US" sz="3000" dirty="0"/>
              <a:t>&amp;all=</a:t>
            </a:r>
            <a:r>
              <a:rPr lang="en-US" sz="3000" dirty="0" err="1"/>
              <a:t>sea&amp;any</a:t>
            </a:r>
            <a:r>
              <a:rPr lang="en-US" sz="3000" dirty="0"/>
              <a:t>=</a:t>
            </a:r>
            <a:r>
              <a:rPr lang="en-US" sz="3000" dirty="0" err="1"/>
              <a:t>tags:fish</a:t>
            </a:r>
            <a:r>
              <a:rPr lang="en-US" sz="3000" err="1"/>
              <a:t>&amp;</a:t>
            </a:r>
            <a:r>
              <a:rPr lang="en-US" sz="3000"/>
              <a:t>any=</a:t>
            </a:r>
            <a:r>
              <a:rPr lang="en-US" sz="3000" dirty="0" err="1"/>
              <a:t>bird&amp;none</a:t>
            </a:r>
            <a:r>
              <a:rPr lang="en-US" sz="3000" dirty="0"/>
              <a:t>=</a:t>
            </a:r>
            <a:r>
              <a:rPr lang="en-US" sz="3000" dirty="0" err="1"/>
              <a:t>videotopic:mammal</a:t>
            </a:r>
            <a:endParaRPr lang="en-US" sz="3000" dirty="0"/>
          </a:p>
          <a:p>
            <a:pPr lvl="1"/>
            <a:r>
              <a:rPr lang="en-US" sz="3000" dirty="0"/>
              <a:t>Note: if you don’t use </a:t>
            </a:r>
            <a:r>
              <a:rPr lang="en-US" sz="3000" dirty="0" err="1"/>
              <a:t>tags:term</a:t>
            </a:r>
            <a:r>
              <a:rPr lang="en-US" sz="3000" dirty="0"/>
              <a:t> or </a:t>
            </a:r>
            <a:r>
              <a:rPr lang="en-US" sz="3000" dirty="0" err="1"/>
              <a:t>customfieldname:term</a:t>
            </a:r>
            <a:r>
              <a:rPr lang="en-US" sz="3000" dirty="0"/>
              <a:t>, the </a:t>
            </a:r>
            <a:r>
              <a:rPr lang="en-US" sz="3000" b="1" dirty="0"/>
              <a:t>name and short description </a:t>
            </a:r>
            <a:r>
              <a:rPr lang="en-US" sz="3000" dirty="0"/>
              <a:t>will be searched</a:t>
            </a:r>
          </a:p>
          <a:p>
            <a:r>
              <a:rPr lang="en-US" sz="3000" dirty="0"/>
              <a:t>&amp;</a:t>
            </a:r>
            <a:r>
              <a:rPr lang="en-US" sz="3000" dirty="0" err="1"/>
              <a:t>video_fields</a:t>
            </a:r>
            <a:r>
              <a:rPr lang="en-US" sz="3000" dirty="0"/>
              <a:t>=</a:t>
            </a:r>
            <a:r>
              <a:rPr lang="en-US" sz="3000" dirty="0" err="1"/>
              <a:t>id,name,customFields&amp;page_size</a:t>
            </a:r>
            <a:r>
              <a:rPr lang="en-US" sz="3000" dirty="0"/>
              <a:t>=3&amp;get_item_count=true</a:t>
            </a:r>
          </a:p>
          <a:p>
            <a:r>
              <a:rPr lang="en-US" sz="3000" dirty="0">
                <a:hlinkClick r:id="rId3"/>
              </a:rPr>
              <a:t>http://api.brightcove.com/services/library?command=search_videos&amp;token=DNoR-SvA5yUqX2eE6KjgefOxRzQilw..&amp;callback=BCL.onSearchResponse&amp;any=wildlife</a:t>
            </a:r>
            <a:endParaRPr lang="en-US" sz="3000" dirty="0"/>
          </a:p>
          <a:p>
            <a:r>
              <a:rPr lang="en-US" sz="3000" dirty="0"/>
              <a:t>parameter order does not matter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3423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3000" dirty="0"/>
              <a:t>client-side </a:t>
            </a:r>
            <a:r>
              <a:rPr lang="en-US" sz="3000" dirty="0" err="1"/>
              <a:t>Javascript</a:t>
            </a:r>
            <a:endParaRPr lang="en-US" sz="3000" dirty="0"/>
          </a:p>
          <a:p>
            <a:pPr lvl="1"/>
            <a:r>
              <a:rPr lang="en-US" sz="3000" dirty="0"/>
              <a:t>define a function that accepts a single parameter (the response object)</a:t>
            </a:r>
          </a:p>
          <a:p>
            <a:pPr lvl="1"/>
            <a:r>
              <a:rPr lang="en-US" sz="3000" dirty="0"/>
              <a:t>&amp;callback=</a:t>
            </a:r>
            <a:r>
              <a:rPr lang="en-US" sz="3000" dirty="0" err="1"/>
              <a:t>my_func</a:t>
            </a:r>
            <a:endParaRPr lang="en-US" sz="3000" dirty="0"/>
          </a:p>
          <a:p>
            <a:pPr lvl="1"/>
            <a:r>
              <a:rPr lang="en-US" sz="3000" dirty="0"/>
              <a:t>insert the API call into a script tag on the page, and the response will be passed to your callback function</a:t>
            </a:r>
          </a:p>
          <a:p>
            <a:pPr lvl="1"/>
            <a:r>
              <a:rPr lang="en-US" sz="3000" dirty="0">
                <a:hlinkClick r:id="rId3"/>
              </a:rPr>
              <a:t>http://support.brightcove.com/en/docs/media-api-getting-started-using-javascript</a:t>
            </a:r>
            <a:endParaRPr lang="en-US" sz="3000" dirty="0"/>
          </a:p>
          <a:p>
            <a:r>
              <a:rPr lang="en-US" sz="3000" dirty="0"/>
              <a:t>server-side</a:t>
            </a:r>
          </a:p>
          <a:p>
            <a:pPr lvl="1"/>
            <a:r>
              <a:rPr lang="en-US" sz="3000" dirty="0"/>
              <a:t>use a library or built-in function from your language to convert JSON strings to native </a:t>
            </a:r>
            <a:r>
              <a:rPr lang="en-US" sz="3000" dirty="0" smtClean="0"/>
              <a:t>objects</a:t>
            </a:r>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6123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Write Calls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53552329"/>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B63488A-C573-4BCE-B1FE-763F6BBC91F3}" type="slidenum">
              <a:rPr lang="en-US" sz="1500" b="1">
                <a:solidFill>
                  <a:srgbClr val="7B7B7B"/>
                </a:solidFill>
                <a:ea typeface="ＭＳ Ｐゴシック" pitchFamily="34" charset="-128"/>
                <a:cs typeface="+mn-cs"/>
              </a:rPr>
              <a:pPr eaLnBrk="0" hangingPunct="0">
                <a:defRPr/>
              </a:pPr>
              <a:t>24</a:t>
            </a:fld>
            <a:endParaRPr lang="en-US" sz="15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Methods that create, update, or delete videos and playlists </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Calling the WRITE API</a:t>
            </a:r>
          </a:p>
          <a:p>
            <a:pPr marL="1171049" lvl="1" indent="-397512">
              <a:spcBef>
                <a:spcPct val="15000"/>
              </a:spcBef>
              <a:spcAft>
                <a:spcPct val="5000"/>
              </a:spcAft>
              <a:buBlip>
                <a:blip r:embed="rId4"/>
              </a:buBlip>
            </a:pPr>
            <a:r>
              <a:rPr lang="en-US" sz="3000" dirty="0">
                <a:solidFill>
                  <a:srgbClr val="23383A"/>
                </a:solidFill>
                <a:cs typeface="ＭＳ Ｐゴシック"/>
              </a:rPr>
              <a:t>HTTP POST Request</a:t>
            </a:r>
          </a:p>
          <a:p>
            <a:pPr marL="1171049" lvl="1" indent="-397512">
              <a:spcBef>
                <a:spcPct val="15000"/>
              </a:spcBef>
              <a:spcAft>
                <a:spcPct val="5000"/>
              </a:spcAft>
              <a:buBlip>
                <a:blip r:embed="rId4"/>
              </a:buBlip>
            </a:pPr>
            <a:r>
              <a:rPr lang="en-US" sz="3000" dirty="0" err="1">
                <a:cs typeface="ＭＳ Ｐゴシック"/>
              </a:rPr>
              <a:t>application/x-www-form-urlencoded</a:t>
            </a:r>
            <a:r>
              <a:rPr lang="en-US" sz="3000" dirty="0">
                <a:cs typeface="ＭＳ Ｐゴシック"/>
              </a:rPr>
              <a:t> or multipart/form-data</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body as JSON-RPC</a:t>
            </a:r>
          </a:p>
          <a:p>
            <a:pPr marL="1171049" lvl="1" indent="-397512">
              <a:spcBef>
                <a:spcPct val="15000"/>
              </a:spcBef>
              <a:spcAft>
                <a:spcPct val="5000"/>
              </a:spcAft>
              <a:buBlip>
                <a:blip r:embed="rId4"/>
              </a:buBlip>
            </a:pPr>
            <a:r>
              <a:rPr lang="en-US" sz="3000" dirty="0">
                <a:solidFill>
                  <a:srgbClr val="23383A"/>
                </a:solidFill>
                <a:cs typeface="ＭＳ Ｐゴシック"/>
              </a:rPr>
              <a:t>must provide WRITE Token</a:t>
            </a:r>
          </a:p>
          <a:p>
            <a:pPr marL="1171049" lvl="1" indent="-397512">
              <a:spcBef>
                <a:spcPct val="15000"/>
              </a:spcBef>
              <a:spcAft>
                <a:spcPct val="5000"/>
              </a:spcAft>
              <a:buBlip>
                <a:blip r:embed="rId4"/>
              </a:buBlip>
            </a:pPr>
            <a:r>
              <a:rPr lang="en-US" sz="3000" dirty="0">
                <a:solidFill>
                  <a:srgbClr val="23383A"/>
                </a:solidFill>
                <a:cs typeface="ＭＳ Ｐゴシック"/>
              </a:rPr>
              <a:t>ISO-8859-1 for special characters</a:t>
            </a:r>
          </a:p>
          <a:p>
            <a:pPr marL="397512" indent="-397512">
              <a:spcBef>
                <a:spcPct val="15000"/>
              </a:spcBef>
              <a:spcAft>
                <a:spcPct val="5000"/>
              </a:spcAft>
              <a:buBlip>
                <a:blip r:embed="rId4"/>
              </a:buBlip>
            </a:pPr>
            <a:r>
              <a:rPr lang="en-US" sz="3000" i="1" dirty="0">
                <a:solidFill>
                  <a:srgbClr val="23383A"/>
                </a:solidFill>
                <a:cs typeface="ＭＳ Ｐゴシック"/>
              </a:rPr>
              <a:t>Write methods should not be made on the client-side except in exceptionally secure situations, as your Write Token will be exposed in the source </a:t>
            </a:r>
            <a:r>
              <a:rPr lang="en-US" sz="3000" i="1" dirty="0" smtClean="0">
                <a:solidFill>
                  <a:srgbClr val="23383A"/>
                </a:solidFill>
                <a:cs typeface="ＭＳ Ｐゴシック"/>
              </a:rPr>
              <a:t>code</a:t>
            </a:r>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7133599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3700" dirty="0">
                <a:latin typeface="Consolas"/>
                <a:cs typeface="Consolas"/>
              </a:rPr>
              <a:t>{</a:t>
            </a:r>
          </a:p>
          <a:p>
            <a:pPr>
              <a:lnSpc>
                <a:spcPct val="90000"/>
              </a:lnSpc>
              <a:buFontTx/>
              <a:buNone/>
            </a:pPr>
            <a:r>
              <a:rPr lang="en-US" sz="3700" dirty="0">
                <a:latin typeface="Consolas"/>
                <a:cs typeface="Consolas"/>
              </a:rPr>
              <a:t>    "method": "</a:t>
            </a:r>
            <a:r>
              <a:rPr lang="en-US" sz="3700" dirty="0" err="1">
                <a:latin typeface="Consolas"/>
                <a:cs typeface="Consolas"/>
              </a:rPr>
              <a:t>update_video</a:t>
            </a:r>
            <a:r>
              <a:rPr lang="en-US" sz="3700" dirty="0">
                <a:latin typeface="Consolas"/>
                <a:cs typeface="Consolas"/>
              </a:rPr>
              <a:t>",</a:t>
            </a:r>
          </a:p>
          <a:p>
            <a:pPr>
              <a:lnSpc>
                <a:spcPct val="90000"/>
              </a:lnSpc>
              <a:buFontTx/>
              <a:buNone/>
            </a:pPr>
            <a:r>
              <a:rPr lang="en-US" sz="3700" dirty="0">
                <a:latin typeface="Consolas"/>
                <a:cs typeface="Consolas"/>
              </a:rPr>
              <a:t>    "</a:t>
            </a:r>
            <a:r>
              <a:rPr lang="en-US" sz="3700" dirty="0" err="1">
                <a:latin typeface="Consolas"/>
                <a:cs typeface="Consolas"/>
              </a:rPr>
              <a:t>params</a:t>
            </a:r>
            <a:r>
              <a:rPr lang="en-US" sz="3700" dirty="0">
                <a:latin typeface="Consolas"/>
                <a:cs typeface="Consolas"/>
              </a:rPr>
              <a:t>": {</a:t>
            </a:r>
          </a:p>
          <a:p>
            <a:pPr>
              <a:lnSpc>
                <a:spcPct val="90000"/>
              </a:lnSpc>
              <a:buFontTx/>
              <a:buNone/>
            </a:pPr>
            <a:r>
              <a:rPr lang="en-US" sz="3700" dirty="0">
                <a:latin typeface="Consolas"/>
                <a:cs typeface="Consolas"/>
              </a:rPr>
              <a:t>        "token": "...",</a:t>
            </a:r>
          </a:p>
          <a:p>
            <a:pPr>
              <a:lnSpc>
                <a:spcPct val="90000"/>
              </a:lnSpc>
              <a:buFontTx/>
              <a:buNone/>
            </a:pPr>
            <a:r>
              <a:rPr lang="en-US" sz="3700" dirty="0">
                <a:latin typeface="Consolas"/>
                <a:cs typeface="Consolas"/>
              </a:rPr>
              <a:t>        "video" : {</a:t>
            </a:r>
          </a:p>
          <a:p>
            <a:pPr>
              <a:lnSpc>
                <a:spcPct val="90000"/>
              </a:lnSpc>
              <a:buFontTx/>
              <a:buNone/>
            </a:pPr>
            <a:r>
              <a:rPr lang="en-US" sz="3700" dirty="0">
                <a:latin typeface="Consolas"/>
                <a:cs typeface="Consolas"/>
              </a:rPr>
              <a:t>            "id" : 1234,</a:t>
            </a:r>
          </a:p>
          <a:p>
            <a:pPr>
              <a:lnSpc>
                <a:spcPct val="90000"/>
              </a:lnSpc>
              <a:buFontTx/>
              <a:buNone/>
            </a:pPr>
            <a:r>
              <a:rPr lang="en-US" sz="3700" dirty="0">
                <a:latin typeface="Consolas"/>
                <a:cs typeface="Consolas"/>
              </a:rPr>
              <a:t>            "name" : "new name"</a:t>
            </a:r>
          </a:p>
          <a:p>
            <a:pPr>
              <a:lnSpc>
                <a:spcPct val="90000"/>
              </a:lnSpc>
              <a:buFontTx/>
              <a:buNone/>
            </a:pPr>
            <a:r>
              <a:rPr lang="en-US" sz="3700" dirty="0">
                <a:latin typeface="Consolas"/>
                <a:cs typeface="Consolas"/>
              </a:rPr>
              <a:t>        } </a:t>
            </a:r>
          </a:p>
          <a:p>
            <a:pPr>
              <a:lnSpc>
                <a:spcPct val="90000"/>
              </a:lnSpc>
              <a:buFontTx/>
              <a:buNone/>
            </a:pPr>
            <a:r>
              <a:rPr lang="en-US" sz="3700" dirty="0">
                <a:latin typeface="Consolas"/>
                <a:cs typeface="Consolas"/>
              </a:rPr>
              <a:t>    }</a:t>
            </a:r>
          </a:p>
          <a:p>
            <a:pPr>
              <a:lnSpc>
                <a:spcPct val="90000"/>
              </a:lnSpc>
              <a:buFontTx/>
              <a:buNone/>
            </a:pPr>
            <a:r>
              <a:rPr lang="en-US" sz="3700" dirty="0">
                <a:latin typeface="Consolas"/>
                <a:cs typeface="Consolas"/>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63669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3700" dirty="0">
                <a:latin typeface="Consolas"/>
                <a:cs typeface="Consolas"/>
              </a:rPr>
              <a:t>{</a:t>
            </a:r>
          </a:p>
          <a:p>
            <a:pPr>
              <a:lnSpc>
                <a:spcPct val="80000"/>
              </a:lnSpc>
              <a:buFontTx/>
              <a:buNone/>
            </a:pPr>
            <a:r>
              <a:rPr lang="en-US" sz="3700" dirty="0">
                <a:latin typeface="Consolas"/>
                <a:cs typeface="Consolas"/>
              </a:rPr>
              <a:t>    "result": {</a:t>
            </a:r>
          </a:p>
          <a:p>
            <a:pPr>
              <a:lnSpc>
                <a:spcPct val="80000"/>
              </a:lnSpc>
              <a:buFontTx/>
              <a:buNone/>
            </a:pPr>
            <a:r>
              <a:rPr lang="en-US" sz="3700" dirty="0">
                <a:latin typeface="Consolas"/>
                <a:cs typeface="Consolas"/>
              </a:rPr>
              <a:t>        "video" : {</a:t>
            </a:r>
          </a:p>
          <a:p>
            <a:pPr>
              <a:lnSpc>
                <a:spcPct val="80000"/>
              </a:lnSpc>
              <a:buFontTx/>
              <a:buNone/>
            </a:pPr>
            <a:r>
              <a:rPr lang="en-US" sz="3700" dirty="0">
                <a:latin typeface="Consolas"/>
                <a:cs typeface="Consolas"/>
              </a:rPr>
              <a:t>            "id": 1234,</a:t>
            </a:r>
          </a:p>
          <a:p>
            <a:pPr>
              <a:lnSpc>
                <a:spcPct val="80000"/>
              </a:lnSpc>
              <a:buFontTx/>
              <a:buNone/>
            </a:pPr>
            <a:r>
              <a:rPr lang="en-US" sz="3700" dirty="0">
                <a:latin typeface="Consolas"/>
                <a:cs typeface="Consolas"/>
              </a:rPr>
              <a:t>            "name" : "new name"</a:t>
            </a:r>
          </a:p>
          <a:p>
            <a:pPr>
              <a:lnSpc>
                <a:spcPct val="80000"/>
              </a:lnSpc>
              <a:buFontTx/>
              <a:buNone/>
            </a:pPr>
            <a:r>
              <a:rPr lang="en-US" sz="3700" dirty="0">
                <a:latin typeface="Consolas"/>
                <a:cs typeface="Consolas"/>
              </a:rPr>
              <a:t>        } </a:t>
            </a:r>
          </a:p>
          <a:p>
            <a:pPr>
              <a:lnSpc>
                <a:spcPct val="80000"/>
              </a:lnSpc>
              <a:buFontTx/>
              <a:buNone/>
            </a:pPr>
            <a:r>
              <a:rPr lang="en-US" sz="3700" dirty="0">
                <a:latin typeface="Consolas"/>
                <a:cs typeface="Consolas"/>
              </a:rPr>
              <a:t>    },</a:t>
            </a:r>
          </a:p>
          <a:p>
            <a:pPr>
              <a:lnSpc>
                <a:spcPct val="80000"/>
              </a:lnSpc>
              <a:buFontTx/>
              <a:buNone/>
            </a:pPr>
            <a:r>
              <a:rPr lang="en-US" sz="3700" dirty="0">
                <a:latin typeface="Consolas"/>
                <a:cs typeface="Consolas"/>
              </a:rPr>
              <a:t>    "error": null</a:t>
            </a:r>
          </a:p>
          <a:p>
            <a:pPr>
              <a:lnSpc>
                <a:spcPct val="80000"/>
              </a:lnSpc>
              <a:buFontTx/>
              <a:buNone/>
            </a:pPr>
            <a:r>
              <a:rPr lang="en-US" sz="3700" dirty="0">
                <a:latin typeface="Consolas"/>
                <a:cs typeface="Consolas"/>
              </a:rPr>
              <a:t>}</a:t>
            </a:r>
          </a:p>
          <a:p>
            <a:pPr>
              <a:lnSpc>
                <a:spcPct val="80000"/>
              </a:lnSpc>
              <a:buFontTx/>
              <a:buNone/>
            </a:pPr>
            <a:endParaRPr lang="en-US" sz="3700" dirty="0"/>
          </a:p>
          <a:p>
            <a:pPr>
              <a:lnSpc>
                <a:spcPct val="80000"/>
              </a:lnSpc>
            </a:pPr>
            <a:r>
              <a:rPr lang="en-US" sz="3700" dirty="0"/>
              <a:t>either “result” or “error” will be null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6354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3000" dirty="0"/>
              <a:t>http://</a:t>
            </a:r>
            <a:r>
              <a:rPr lang="en-US" sz="3000" dirty="0" err="1"/>
              <a:t>api.brightcove.com</a:t>
            </a:r>
            <a:r>
              <a:rPr lang="en-US" sz="3000" dirty="0"/>
              <a:t>/services/post</a:t>
            </a:r>
          </a:p>
          <a:p>
            <a:r>
              <a:rPr lang="en-US" sz="3000" dirty="0"/>
              <a:t>{“method” : “</a:t>
            </a:r>
            <a:r>
              <a:rPr lang="en-US" sz="3000" dirty="0" err="1"/>
              <a:t>update_video</a:t>
            </a:r>
            <a:r>
              <a:rPr lang="en-US" sz="3000" dirty="0"/>
              <a:t>”,</a:t>
            </a:r>
          </a:p>
          <a:p>
            <a:r>
              <a:rPr lang="en-US" sz="3000" dirty="0"/>
              <a:t>“</a:t>
            </a:r>
            <a:r>
              <a:rPr lang="en-US" sz="3000" dirty="0" err="1"/>
              <a:t>params</a:t>
            </a:r>
            <a:r>
              <a:rPr lang="en-US" sz="3000" dirty="0"/>
              <a:t>” : {“token” : “…”, …}}</a:t>
            </a:r>
          </a:p>
          <a:p>
            <a:r>
              <a:rPr lang="en-US" sz="3000" dirty="0"/>
              <a:t>parameter order does not matter</a:t>
            </a:r>
          </a:p>
          <a:p>
            <a:r>
              <a:rPr lang="en-US" sz="3000" dirty="0"/>
              <a:t>most methods use application/x-www-form-</a:t>
            </a:r>
            <a:r>
              <a:rPr lang="en-US" sz="3000" dirty="0" err="1"/>
              <a:t>urlencoded</a:t>
            </a:r>
            <a:r>
              <a:rPr lang="en-US" sz="3000" dirty="0"/>
              <a:t>, with “</a:t>
            </a:r>
            <a:r>
              <a:rPr lang="en-US" sz="3000" dirty="0" err="1"/>
              <a:t>json</a:t>
            </a:r>
            <a:r>
              <a:rPr lang="en-US" sz="3000" dirty="0"/>
              <a:t>” as the name of the JSON-RPC data</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152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3400" dirty="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3000" dirty="0"/>
              <a:t>upload methods (</a:t>
            </a:r>
            <a:r>
              <a:rPr lang="en-US" sz="3000" dirty="0" err="1"/>
              <a:t>create_video</a:t>
            </a:r>
            <a:r>
              <a:rPr lang="en-US" sz="3000" dirty="0"/>
              <a:t>, </a:t>
            </a:r>
            <a:r>
              <a:rPr lang="en-US" sz="3000" dirty="0" err="1"/>
              <a:t>add_image</a:t>
            </a:r>
            <a:r>
              <a:rPr lang="en-US" sz="3000" dirty="0"/>
              <a:t>) use multipart/form-data POST</a:t>
            </a:r>
          </a:p>
          <a:p>
            <a:r>
              <a:rPr lang="en-US" sz="3000" dirty="0"/>
              <a:t>JSON-RPC must come first</a:t>
            </a:r>
          </a:p>
          <a:p>
            <a:r>
              <a:rPr lang="en-US" sz="3000" dirty="0"/>
              <a:t>followed by a File part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6383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a:xfrm>
            <a:off x="1571710" y="5342013"/>
            <a:ext cx="14873039" cy="1264456"/>
          </a:xfrm>
        </p:spPr>
        <p:txBody>
          <a:bodyPr>
            <a:normAutofit/>
          </a:bodyPr>
          <a:lstStyle/>
          <a:p>
            <a:r>
              <a:rPr lang="en-US" dirty="0" smtClean="0"/>
              <a:t>Brightcove Learning Services</a:t>
            </a:r>
          </a:p>
          <a:p>
            <a:endParaRPr lang="en-US" dirty="0"/>
          </a:p>
          <a:p>
            <a:r>
              <a:rPr lang="en-US" dirty="0" smtClean="0"/>
              <a:t>Robert Crooks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54356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42320" y="4224829"/>
            <a:ext cx="13280511" cy="1231163"/>
          </a:xfrm>
        </p:spPr>
        <p:txBody>
          <a:bodyPr/>
          <a:lstStyle/>
          <a:p>
            <a:r>
              <a:rPr lang="en-US" dirty="0" smtClean="0"/>
              <a:t>Introduction to the Smart Player API</a:t>
            </a:r>
            <a:endParaRPr lang="en-US" dirty="0"/>
          </a:p>
        </p:txBody>
      </p:sp>
      <p:sp>
        <p:nvSpPr>
          <p:cNvPr id="4" name="Slide Number Placeholder 3"/>
          <p:cNvSpPr>
            <a:spLocks noGrp="1"/>
          </p:cNvSpPr>
          <p:nvPr>
            <p:ph type="sldNum" sz="quarter" idx="4294967295"/>
          </p:nvPr>
        </p:nvSpPr>
        <p:spPr>
          <a:xfrm>
            <a:off x="0" y="9190038"/>
            <a:ext cx="866775" cy="541337"/>
          </a:xfrm>
          <a:prstGeom prst="rect">
            <a:avLst/>
          </a:prstGeom>
        </p:spPr>
        <p:txBody>
          <a:bodyPr/>
          <a:lstStyle/>
          <a:p>
            <a:pPr>
              <a:defRPr/>
            </a:pPr>
            <a:fld id="{E089BD15-BC77-46D6-86B9-64976AF1A8F1}" type="slidenum">
              <a:rPr lang="en-US" smtClean="0"/>
              <a:pPr>
                <a:defRPr/>
              </a:pPr>
              <a:t>3</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5515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3000" dirty="0"/>
              <a:t>Introduction</a:t>
            </a:r>
          </a:p>
          <a:p>
            <a:pPr lvl="0"/>
            <a:r>
              <a:rPr lang="en-US" sz="3000" dirty="0"/>
              <a:t>Media API Read Methods</a:t>
            </a:r>
          </a:p>
          <a:p>
            <a:pPr lvl="0"/>
            <a:r>
              <a:rPr lang="en-US" sz="3000" dirty="0"/>
              <a:t>Search Applications</a:t>
            </a:r>
          </a:p>
          <a:p>
            <a:pPr lvl="0"/>
            <a:r>
              <a:rPr lang="en-US" sz="3000" dirty="0"/>
              <a:t>Automating SEO</a:t>
            </a:r>
          </a:p>
          <a:p>
            <a:pPr lvl="0"/>
            <a:r>
              <a:rPr lang="en-US" sz="3000" dirty="0"/>
              <a:t>Media API Write Methods</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52069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2CD37B14-486A-49CC-AD0D-CDCA83D32239}" type="slidenum">
              <a:rPr lang="en-US" sz="1500" b="1">
                <a:solidFill>
                  <a:srgbClr val="7B7B7B"/>
                </a:solidFill>
                <a:ea typeface="ＭＳ Ｐゴシック" pitchFamily="34" charset="-128"/>
                <a:cs typeface="+mn-cs"/>
              </a:rPr>
              <a:pPr eaLnBrk="0" hangingPunct="0">
                <a:defRPr/>
              </a:pPr>
              <a:t>31</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919703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3000" dirty="0"/>
              <a:t>This class covers the the Read and Write methods of the Media API</a:t>
            </a:r>
          </a:p>
          <a:p>
            <a:r>
              <a:rPr lang="en-US" sz="3000" dirty="0"/>
              <a:t>Designed for developers, or project managers who want to understand the capabilities of the Media API</a:t>
            </a:r>
          </a:p>
          <a:p>
            <a:r>
              <a:rPr lang="en-US" sz="3000" dirty="0"/>
              <a:t>The Media API Read methods are available in the following editions</a:t>
            </a:r>
          </a:p>
          <a:p>
            <a:pPr lvl="1"/>
            <a:r>
              <a:rPr lang="en-US" sz="3000" dirty="0"/>
              <a:t>Express 3</a:t>
            </a:r>
          </a:p>
          <a:p>
            <a:pPr lvl="1"/>
            <a:r>
              <a:rPr lang="en-US" sz="3000" dirty="0"/>
              <a:t>Professional</a:t>
            </a:r>
          </a:p>
          <a:p>
            <a:pPr lvl="1"/>
            <a:r>
              <a:rPr lang="en-US" sz="3000" dirty="0"/>
              <a:t>Enterprise</a:t>
            </a:r>
          </a:p>
          <a:p>
            <a:r>
              <a:rPr lang="en-US" sz="3000" dirty="0"/>
              <a:t>The Media API Write methods are available in</a:t>
            </a:r>
          </a:p>
          <a:p>
            <a:pPr lvl="1"/>
            <a:r>
              <a:rPr lang="en-US" sz="3000" dirty="0"/>
              <a:t>Professional</a:t>
            </a:r>
          </a:p>
          <a:p>
            <a:pPr lvl="1"/>
            <a:r>
              <a:rPr lang="en-US" sz="3000" dirty="0"/>
              <a:t>Enterprise</a:t>
            </a:r>
          </a:p>
          <a:p>
            <a:pPr lvl="1"/>
            <a:endParaRPr lang="en-US" sz="3000" dirty="0"/>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93401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1C03B82-355C-49EE-A338-C8DEC5B4337F}" type="slidenum">
              <a:rPr lang="en-US" sz="1500" b="1">
                <a:solidFill>
                  <a:srgbClr val="7B7B7B"/>
                </a:solidFill>
                <a:ea typeface="ＭＳ Ｐゴシック" pitchFamily="34" charset="-128"/>
                <a:cs typeface="+mn-cs"/>
              </a:rPr>
              <a:pPr eaLnBrk="0" hangingPunct="0">
                <a:defRPr/>
              </a:pPr>
              <a:t>33</a:t>
            </a:fld>
            <a:endParaRPr lang="en-US" sz="15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1010775" y="2274358"/>
            <a:ext cx="15306014" cy="5956653"/>
          </a:xfrm>
          <a:prstGeom prst="rect">
            <a:avLst/>
          </a:prstGeom>
          <a:noFill/>
          <a:ln w="9525">
            <a:noFill/>
            <a:miter lim="800000"/>
            <a:headEnd/>
            <a:tailEnd/>
          </a:ln>
        </p:spPr>
        <p:txBody>
          <a:bodyPr lIns="154707" tIns="77354" rIns="154707" bIns="77354"/>
          <a:lstStyle/>
          <a:p>
            <a:pPr indent="10744" algn="ctr">
              <a:lnSpc>
                <a:spcPct val="90000"/>
              </a:lnSpc>
            </a:pPr>
            <a:r>
              <a:rPr lang="en-US" dirty="0">
                <a:solidFill>
                  <a:srgbClr val="23383A"/>
                </a:solidFill>
              </a:rPr>
              <a:t>A REST-based API for accessing the content and metadata in your Brightcove account. Divided into a </a:t>
            </a:r>
            <a:r>
              <a:rPr lang="en-US" b="1" dirty="0">
                <a:solidFill>
                  <a:srgbClr val="23383A"/>
                </a:solidFill>
              </a:rPr>
              <a:t>READ</a:t>
            </a:r>
            <a:r>
              <a:rPr lang="en-US" dirty="0">
                <a:solidFill>
                  <a:srgbClr val="23383A"/>
                </a:solidFill>
              </a:rPr>
              <a:t> and </a:t>
            </a:r>
            <a:r>
              <a:rPr lang="en-US" b="1" dirty="0">
                <a:solidFill>
                  <a:srgbClr val="23383A"/>
                </a:solidFill>
              </a:rPr>
              <a:t>WRITE</a:t>
            </a:r>
            <a:r>
              <a:rPr lang="en-US" dirty="0">
                <a:solidFill>
                  <a:srgbClr val="23383A"/>
                </a:solidFill>
              </a:rPr>
              <a:t> API portion.</a:t>
            </a:r>
          </a:p>
          <a:p>
            <a:pPr indent="10744" algn="ctr">
              <a:lnSpc>
                <a:spcPct val="90000"/>
              </a:lnSpc>
            </a:pPr>
            <a:endParaRPr lang="en-US" dirty="0">
              <a:solidFill>
                <a:srgbClr val="23383A"/>
              </a:solidFill>
            </a:endParaRPr>
          </a:p>
          <a:p>
            <a:pPr marL="480775" indent="-480775">
              <a:spcBef>
                <a:spcPct val="50000"/>
              </a:spcBef>
              <a:buBlip>
                <a:blip r:embed="rId3"/>
              </a:buBlip>
            </a:pPr>
            <a:r>
              <a:rPr lang="en-US" b="1" dirty="0">
                <a:cs typeface="ＭＳ Ｐゴシック"/>
              </a:rPr>
              <a:t>REST</a:t>
            </a:r>
            <a:r>
              <a:rPr lang="en-US" dirty="0">
                <a:cs typeface="ＭＳ Ｐゴシック"/>
              </a:rPr>
              <a:t> (Representational State Transfer):</a:t>
            </a:r>
          </a:p>
          <a:p>
            <a:pPr marL="1171049" lvl="1" indent="-397512">
              <a:spcBef>
                <a:spcPct val="15000"/>
              </a:spcBef>
              <a:spcAft>
                <a:spcPct val="5000"/>
              </a:spcAft>
              <a:buBlip>
                <a:blip r:embed="rId4"/>
              </a:buBlip>
            </a:pPr>
            <a:r>
              <a:rPr lang="en-US" dirty="0">
                <a:cs typeface="ＭＳ Ｐゴシック"/>
              </a:rPr>
              <a:t>a standard way of accessing data stored remotely over HTTP</a:t>
            </a:r>
          </a:p>
          <a:p>
            <a:pPr marL="1171049" lvl="1" indent="-397512">
              <a:spcBef>
                <a:spcPct val="15000"/>
              </a:spcBef>
              <a:spcAft>
                <a:spcPct val="5000"/>
              </a:spcAft>
              <a:buBlip>
                <a:blip r:embed="rId4"/>
              </a:buBlip>
            </a:pPr>
            <a:r>
              <a:rPr lang="en-US" dirty="0">
                <a:cs typeface="ＭＳ Ｐゴシック"/>
              </a:rPr>
              <a:t>a cousin of SOAP = technology that powers “web services.”</a:t>
            </a:r>
          </a:p>
          <a:p>
            <a:pPr marL="1171049" lvl="1" indent="-397512">
              <a:spcBef>
                <a:spcPct val="15000"/>
              </a:spcBef>
              <a:spcAft>
                <a:spcPct val="5000"/>
              </a:spcAft>
              <a:buBlip>
                <a:blip r:embed="rId4"/>
              </a:buBlip>
            </a:pPr>
            <a:r>
              <a:rPr lang="en-US" dirty="0">
                <a:cs typeface="ＭＳ Ｐゴシック"/>
              </a:rPr>
              <a:t>abstracts the workings of the remote system </a:t>
            </a:r>
          </a:p>
          <a:p>
            <a:pPr marL="1171049" lvl="1" indent="-397512">
              <a:spcBef>
                <a:spcPct val="15000"/>
              </a:spcBef>
              <a:spcAft>
                <a:spcPct val="5000"/>
              </a:spcAft>
              <a:buBlip>
                <a:blip r:embed="rId4"/>
              </a:buBlip>
            </a:pPr>
            <a:r>
              <a:rPr lang="en-US" dirty="0">
                <a:cs typeface="ＭＳ Ｐゴシック"/>
              </a:rPr>
              <a:t>all your code needs to understand is the format of the returned data</a:t>
            </a:r>
          </a:p>
          <a:p>
            <a:pPr marL="1171049" lvl="1" indent="-397512">
              <a:spcBef>
                <a:spcPct val="15000"/>
              </a:spcBef>
              <a:spcAft>
                <a:spcPct val="5000"/>
              </a:spcAft>
            </a:pPr>
            <a:endParaRPr lang="en-US" dirty="0">
              <a:cs typeface="ＭＳ Ｐゴシック"/>
            </a:endParaRPr>
          </a:p>
          <a:p>
            <a:pPr marL="480775" indent="-480775">
              <a:spcBef>
                <a:spcPct val="50000"/>
              </a:spcBef>
              <a:buBlip>
                <a:blip r:embed="rId3"/>
              </a:buBlip>
            </a:pPr>
            <a:r>
              <a:rPr lang="en-US" dirty="0">
                <a:cs typeface="ＭＳ Ｐゴシック"/>
              </a:rPr>
              <a:t>Example Call:</a:t>
            </a:r>
          </a:p>
          <a:p>
            <a:pPr marL="1171049" lvl="1" indent="-397512">
              <a:spcBef>
                <a:spcPct val="15000"/>
              </a:spcBef>
              <a:spcAft>
                <a:spcPct val="5000"/>
              </a:spcAft>
              <a:buBlip>
                <a:blip r:embed="rId4"/>
              </a:buBlip>
            </a:pPr>
            <a:r>
              <a:rPr lang="en-US" dirty="0">
                <a:solidFill>
                  <a:schemeClr val="accent2"/>
                </a:solidFill>
                <a:cs typeface="ＭＳ Ｐゴシック"/>
                <a:hlinkClick r:id="rId5"/>
              </a:rPr>
              <a:t>http://api.brightcove.com/services/library?command=search_videos&amp;token=</a:t>
            </a:r>
            <a:r>
              <a:rPr lang="en-US" dirty="0">
                <a:hlinkClick r:id="rId5"/>
              </a:rPr>
              <a:t>WDGO_XdKqXUpy8fzD41MKA8kAhQRAmdux8cu8LNhRzAywCnuBpgV_A..</a:t>
            </a:r>
            <a:endParaRPr lang="en-US" dirty="0">
              <a:solidFill>
                <a:schemeClr val="accent2"/>
              </a:solidFill>
              <a:cs typeface="ＭＳ Ｐゴシック"/>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5361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3000" dirty="0"/>
              <a:t>Media API Reference Doc: </a:t>
            </a:r>
            <a:r>
              <a:rPr lang="en-US" sz="3000" dirty="0">
                <a:hlinkClick r:id="rId2"/>
              </a:rPr>
              <a:t>http://</a:t>
            </a:r>
            <a:r>
              <a:rPr lang="en-US" sz="3000" dirty="0" err="1">
                <a:hlinkClick r:id="rId2"/>
              </a:rPr>
              <a:t>docs.brightcove.com</a:t>
            </a:r>
            <a:r>
              <a:rPr lang="en-US" sz="3000" dirty="0">
                <a:hlinkClick r:id="rId2"/>
              </a:rPr>
              <a:t>/en/media/</a:t>
            </a:r>
            <a:endParaRPr lang="en-US" sz="3000" dirty="0"/>
          </a:p>
          <a:p>
            <a:r>
              <a:rPr lang="en-US" sz="3000" dirty="0"/>
              <a:t>You can use any programming language that than can make HTTP calls to work with the Media API</a:t>
            </a:r>
          </a:p>
          <a:p>
            <a:r>
              <a:rPr lang="en-US" sz="3000" dirty="0"/>
              <a:t>In this class we will use JavaScript and PHP</a:t>
            </a:r>
          </a:p>
          <a:p>
            <a:pPr lvl="1"/>
            <a:r>
              <a:rPr lang="en-US" sz="3000" dirty="0"/>
              <a:t>In general, working with the Media API on the server side is recommended</a:t>
            </a:r>
          </a:p>
          <a:p>
            <a:pPr lvl="1"/>
            <a:r>
              <a:rPr lang="en-US" sz="3000" dirty="0"/>
              <a:t>WRITE methods should never be invoked on the client if pages are public facing (see the next slide)</a:t>
            </a:r>
          </a:p>
          <a:p>
            <a:pPr lvl="1"/>
            <a:r>
              <a:rPr lang="en-US" sz="3000" dirty="0"/>
              <a:t>Some tasks, such as automating SEO, will be ineffective if performed on the client side, because indexers do not pick up data generated on the client side</a:t>
            </a:r>
          </a:p>
          <a:p>
            <a:pPr lvl="1"/>
            <a:r>
              <a:rPr lang="en-US" sz="3000" dirty="0"/>
              <a:t>We’ll use </a:t>
            </a:r>
            <a:r>
              <a:rPr lang="en-US" sz="3000" dirty="0" err="1"/>
              <a:t>templating</a:t>
            </a:r>
            <a:r>
              <a:rPr lang="en-US" sz="3000" dirty="0"/>
              <a:t> systems to inject data into HTML/XML – Handlebars for JavaScript, Smarty for PHP</a:t>
            </a:r>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34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0214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56022CC4-15AB-42A9-85C2-DA83C4CBB4CB}" type="slidenum">
              <a:rPr lang="en-US" sz="1500" b="1">
                <a:solidFill>
                  <a:srgbClr val="7B7B7B"/>
                </a:solidFill>
                <a:ea typeface="ＭＳ Ｐゴシック" pitchFamily="34" charset="-128"/>
                <a:cs typeface="+mn-cs"/>
              </a:rPr>
              <a:pPr eaLnBrk="0" hangingPunct="0">
                <a:defRPr/>
              </a:pPr>
              <a:t>35</a:t>
            </a:fld>
            <a:endParaRPr lang="en-US" sz="15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480775" indent="-480775">
              <a:spcBef>
                <a:spcPct val="50000"/>
              </a:spcBef>
              <a:buBlip>
                <a:blip r:embed="rId3"/>
              </a:buBlip>
            </a:pPr>
            <a:r>
              <a:rPr lang="en-US" sz="3000" dirty="0">
                <a:solidFill>
                  <a:srgbClr val="23383A"/>
                </a:solidFill>
                <a:cs typeface="ＭＳ Ｐゴシック"/>
              </a:rPr>
              <a:t>Access to the API is protected with tokens that you pass as a parameter when making API calls</a:t>
            </a:r>
          </a:p>
          <a:p>
            <a:pPr marL="480775" indent="-480775">
              <a:spcBef>
                <a:spcPct val="50000"/>
              </a:spcBef>
              <a:buBlip>
                <a:blip r:embed="rId3"/>
              </a:buBlip>
            </a:pPr>
            <a:r>
              <a:rPr lang="en-US" sz="3000" dirty="0">
                <a:solidFill>
                  <a:srgbClr val="23383A"/>
                </a:solidFill>
                <a:cs typeface="ＭＳ Ｐゴシック"/>
              </a:rPr>
              <a:t>Tokens are generated for you by Brightcove and protected by you</a:t>
            </a:r>
          </a:p>
          <a:p>
            <a:pPr marL="480775" indent="-480775">
              <a:spcBef>
                <a:spcPct val="50000"/>
              </a:spcBef>
              <a:buBlip>
                <a:blip r:embed="rId3"/>
              </a:buBlip>
            </a:pPr>
            <a:r>
              <a:rPr lang="en-US" sz="3000" dirty="0">
                <a:solidFill>
                  <a:srgbClr val="CC3366"/>
                </a:solidFill>
                <a:cs typeface="ＭＳ Ｐゴシック"/>
              </a:rPr>
              <a:t>There is a </a:t>
            </a:r>
            <a:r>
              <a:rPr lang="en-US" sz="3000" b="1" dirty="0">
                <a:solidFill>
                  <a:srgbClr val="CC3366"/>
                </a:solidFill>
                <a:cs typeface="ＭＳ Ｐゴシック"/>
              </a:rPr>
              <a:t>serious </a:t>
            </a:r>
            <a:r>
              <a:rPr lang="en-US" sz="3000" dirty="0">
                <a:solidFill>
                  <a:srgbClr val="CC3366"/>
                </a:solidFill>
                <a:cs typeface="ＭＳ Ｐゴシック"/>
              </a:rPr>
              <a:t>risk in including tokens in client-side scripts or </a:t>
            </a:r>
            <a:r>
              <a:rPr lang="en-US" sz="3000" dirty="0" err="1">
                <a:solidFill>
                  <a:srgbClr val="CC3366"/>
                </a:solidFill>
                <a:cs typeface="ＭＳ Ｐゴシック"/>
              </a:rPr>
              <a:t>SWFs</a:t>
            </a:r>
            <a:r>
              <a:rPr lang="en-US" sz="3000" dirty="0">
                <a:solidFill>
                  <a:srgbClr val="CC3366"/>
                </a:solidFill>
                <a:cs typeface="ＭＳ Ｐゴシック"/>
              </a:rPr>
              <a:t>, </a:t>
            </a:r>
            <a:r>
              <a:rPr lang="en-US" sz="3000" b="1" dirty="0">
                <a:solidFill>
                  <a:srgbClr val="CC3366"/>
                </a:solidFill>
                <a:cs typeface="ＭＳ Ｐゴシック"/>
              </a:rPr>
              <a:t>especially </a:t>
            </a:r>
            <a:r>
              <a:rPr lang="en-US" sz="3000" dirty="0">
                <a:solidFill>
                  <a:srgbClr val="CC3366"/>
                </a:solidFill>
                <a:cs typeface="ＭＳ Ｐゴシック"/>
              </a:rPr>
              <a:t>WRITE tokens</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There are separate tokens for READ and WRITE access, and two kinds of READ token</a:t>
            </a:r>
          </a:p>
          <a:p>
            <a:pPr marL="1171049" lvl="1" indent="-397512">
              <a:spcBef>
                <a:spcPct val="50000"/>
              </a:spcBef>
              <a:buBlip>
                <a:blip r:embed="rId3"/>
              </a:buBlip>
            </a:pPr>
            <a:r>
              <a:rPr lang="en-US" sz="3000" dirty="0">
                <a:solidFill>
                  <a:srgbClr val="23383A"/>
                </a:solidFill>
                <a:cs typeface="ＭＳ Ｐゴシック"/>
              </a:rPr>
              <a:t>This allows you to develop applications with </a:t>
            </a:r>
            <a:br>
              <a:rPr lang="en-US" sz="3000" dirty="0">
                <a:solidFill>
                  <a:srgbClr val="23383A"/>
                </a:solidFill>
                <a:cs typeface="ＭＳ Ｐゴシック"/>
              </a:rPr>
            </a:br>
            <a:r>
              <a:rPr lang="en-US" sz="3000" dirty="0">
                <a:solidFill>
                  <a:srgbClr val="23383A"/>
                </a:solidFill>
                <a:cs typeface="ＭＳ Ｐゴシック"/>
              </a:rPr>
              <a:t>role-based access</a:t>
            </a:r>
          </a:p>
          <a:p>
            <a:pPr marL="1171049" lvl="1" indent="-397512">
              <a:spcBef>
                <a:spcPct val="50000"/>
              </a:spcBef>
              <a:buBlip>
                <a:blip r:embed="rId3"/>
              </a:buBlip>
            </a:pPr>
            <a:r>
              <a:rPr lang="en-US" sz="3000" dirty="0">
                <a:solidFill>
                  <a:srgbClr val="23383A"/>
                </a:solidFill>
                <a:cs typeface="ＭＳ Ｐゴシック"/>
              </a:rPr>
              <a:t>URL Read token returns a link to the video file; regular read token does not</a:t>
            </a:r>
          </a:p>
          <a:p>
            <a:pPr marL="480775" indent="-480775">
              <a:spcBef>
                <a:spcPct val="50000"/>
              </a:spcBef>
              <a:buBlip>
                <a:blip r:embed="rId3"/>
              </a:buBlip>
            </a:pPr>
            <a:r>
              <a:rPr lang="en-US" sz="3000" dirty="0">
                <a:solidFill>
                  <a:srgbClr val="23383A"/>
                </a:solidFill>
                <a:cs typeface="ＭＳ Ｐゴシック"/>
              </a:rPr>
              <a:t>Tokens generally end with one or more “.” (Be careful not to drop these when you copy/paste)</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8707311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783AAD3-0CCA-4DCE-B77A-F19B79F8B7F4}" type="slidenum">
              <a:rPr lang="en-US" sz="1500" b="1">
                <a:solidFill>
                  <a:srgbClr val="7B7B7B"/>
                </a:solidFill>
                <a:ea typeface="ＭＳ Ｐゴシック" pitchFamily="34" charset="-128"/>
                <a:cs typeface="+mn-cs"/>
              </a:rPr>
              <a:pPr eaLnBrk="0" hangingPunct="0">
                <a:defRPr/>
              </a:pPr>
              <a:t>36</a:t>
            </a:fld>
            <a:endParaRPr lang="en-US" sz="15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For this training, we will use a dedicated set of tokens</a:t>
            </a:r>
          </a:p>
          <a:p>
            <a:pPr marL="480775" indent="-480775">
              <a:spcBef>
                <a:spcPct val="50000"/>
              </a:spcBef>
              <a:buBlip>
                <a:blip r:embed="rId3"/>
              </a:buBlip>
            </a:pPr>
            <a:r>
              <a:rPr lang="en-US" sz="3000" dirty="0">
                <a:cs typeface="ＭＳ Ｐゴシック"/>
              </a:rPr>
              <a:t>You can generate your own tokens if needed in the API Management section of your Account Settings (limited number)</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1734339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D18453A-F6F2-4AB6-8ABD-A616182CD95F}" type="slidenum">
              <a:rPr lang="en-US" sz="1500" b="1">
                <a:solidFill>
                  <a:srgbClr val="7B7B7B"/>
                </a:solidFill>
                <a:ea typeface="ＭＳ Ｐゴシック" pitchFamily="34" charset="-128"/>
                <a:cs typeface="+mn-cs"/>
              </a:rPr>
              <a:pPr eaLnBrk="0" hangingPunct="0">
                <a:defRPr/>
              </a:pPr>
              <a:t>37</a:t>
            </a:fld>
            <a:endParaRPr lang="en-US" sz="15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10744">
              <a:buNone/>
            </a:pPr>
            <a:r>
              <a:rPr lang="en-US" sz="3000" dirty="0"/>
              <a:t>Data is formatted as JSON strings </a:t>
            </a:r>
          </a:p>
          <a:p>
            <a:pPr marL="0" indent="10744">
              <a:buNone/>
            </a:pPr>
            <a:r>
              <a:rPr lang="en-US" sz="3000" dirty="0"/>
              <a:t>(JavaScript Object Notation)</a:t>
            </a:r>
            <a:r>
              <a:rPr lang="en-US" sz="3000" dirty="0">
                <a:solidFill>
                  <a:srgbClr val="23383A"/>
                </a:solidFill>
              </a:rPr>
              <a:t> </a:t>
            </a:r>
          </a:p>
          <a:p>
            <a:pPr marL="480775" indent="-480775">
              <a:spcBef>
                <a:spcPct val="50000"/>
              </a:spcBef>
              <a:buBlip>
                <a:blip r:embed="rId3"/>
              </a:buBlip>
            </a:pPr>
            <a:r>
              <a:rPr lang="en-US" sz="3000" b="1" dirty="0">
                <a:solidFill>
                  <a:srgbClr val="23383A"/>
                </a:solidFill>
                <a:cs typeface="ＭＳ Ｐゴシック"/>
              </a:rPr>
              <a:t>JSON</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A lightweight way of transferring complex objects as strings</a:t>
            </a:r>
          </a:p>
          <a:p>
            <a:pPr marL="1171049" lvl="1" indent="-397512">
              <a:spcBef>
                <a:spcPct val="15000"/>
              </a:spcBef>
              <a:spcAft>
                <a:spcPct val="5000"/>
              </a:spcAft>
              <a:buBlip>
                <a:blip r:embed="rId4"/>
              </a:buBlip>
            </a:pPr>
            <a:r>
              <a:rPr lang="en-US" sz="3000" dirty="0">
                <a:solidFill>
                  <a:srgbClr val="23383A"/>
                </a:solidFill>
                <a:cs typeface="ＭＳ Ｐゴシック"/>
              </a:rPr>
              <a:t>Since JSON is a subset of JavaScript, no special tools are needed</a:t>
            </a:r>
          </a:p>
          <a:p>
            <a:pPr marL="1171049" lvl="1" indent="-397512">
              <a:spcBef>
                <a:spcPct val="15000"/>
              </a:spcBef>
              <a:spcAft>
                <a:spcPct val="5000"/>
              </a:spcAft>
              <a:buBlip>
                <a:blip r:embed="rId4"/>
              </a:buBlip>
            </a:pPr>
            <a:r>
              <a:rPr lang="en-US" sz="3000" dirty="0">
                <a:solidFill>
                  <a:srgbClr val="23383A"/>
                </a:solidFill>
                <a:cs typeface="ＭＳ Ｐゴシック"/>
              </a:rPr>
              <a:t>Nearly every language has publicly available libraries to parse JSON strings into native objects.</a:t>
            </a:r>
          </a:p>
          <a:p>
            <a:pPr marL="1171049" lvl="1" indent="-397512">
              <a:spcBef>
                <a:spcPct val="15000"/>
              </a:spcBef>
              <a:spcAft>
                <a:spcPct val="5000"/>
              </a:spcAft>
              <a:buBlip>
                <a:blip r:embed="rId4"/>
              </a:buBlip>
            </a:pPr>
            <a:r>
              <a:rPr lang="en-US" sz="3000" dirty="0">
                <a:solidFill>
                  <a:srgbClr val="23383A"/>
                </a:solidFill>
                <a:cs typeface="ＭＳ Ｐゴシック"/>
              </a:rPr>
              <a:t>For details, see </a:t>
            </a:r>
            <a:r>
              <a:rPr lang="en-US" sz="3000" dirty="0">
                <a:solidFill>
                  <a:srgbClr val="23383A"/>
                </a:solidFill>
                <a:cs typeface="ＭＳ Ｐゴシック"/>
                <a:hlinkClick r:id="rId5"/>
              </a:rPr>
              <a:t>http://json.org</a:t>
            </a:r>
            <a:endParaRPr lang="en-US" sz="3000" dirty="0">
              <a:solidFill>
                <a:srgbClr val="23383A"/>
              </a:solidFill>
              <a:cs typeface="ＭＳ Ｐゴシック"/>
            </a:endParaRPr>
          </a:p>
          <a:p>
            <a:pPr marL="397512" indent="-397512">
              <a:spcBef>
                <a:spcPct val="15000"/>
              </a:spcBef>
              <a:spcAft>
                <a:spcPct val="5000"/>
              </a:spcAft>
              <a:buBlip>
                <a:blip r:embed="rId4"/>
              </a:buBlip>
            </a:pPr>
            <a:r>
              <a:rPr lang="en-US" sz="3000" i="1" dirty="0">
                <a:solidFill>
                  <a:srgbClr val="800000"/>
                </a:solidFill>
                <a:cs typeface="ＭＳ Ｐゴシック"/>
              </a:rPr>
              <a:t>Do NOT use string parsing to extract data from JSON – get a JSON parser for your language – if you build apps based on </a:t>
            </a:r>
            <a:r>
              <a:rPr lang="en-US" sz="3000" i="1" dirty="0" err="1">
                <a:solidFill>
                  <a:srgbClr val="800000"/>
                </a:solidFill>
                <a:cs typeface="ＭＳ Ｐゴシック"/>
              </a:rPr>
              <a:t>positionality</a:t>
            </a:r>
            <a:r>
              <a:rPr lang="en-US" sz="3000" i="1" dirty="0">
                <a:solidFill>
                  <a:srgbClr val="800000"/>
                </a:solidFill>
                <a:cs typeface="ＭＳ Ｐゴシック"/>
              </a:rPr>
              <a:t> of data strings, they will break sooner or later</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2123595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64A0D17-F028-45CA-8E36-382E8E04B61C}" type="slidenum">
              <a:rPr lang="en-US" sz="1500" b="1">
                <a:solidFill>
                  <a:srgbClr val="7B7B7B"/>
                </a:solidFill>
                <a:ea typeface="ＭＳ Ｐゴシック" pitchFamily="34" charset="-128"/>
                <a:cs typeface="+mn-cs"/>
              </a:rPr>
              <a:pPr eaLnBrk="0" hangingPunct="0">
                <a:defRPr/>
              </a:pPr>
              <a:t>38</a:t>
            </a:fld>
            <a:endParaRPr lang="en-US" sz="15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480775" indent="-480775">
              <a:spcBef>
                <a:spcPct val="50000"/>
              </a:spcBef>
              <a:buBlip>
                <a:blip r:embed="rId3"/>
              </a:buBlip>
            </a:pPr>
            <a:r>
              <a:rPr lang="en-US" sz="3000" b="1" dirty="0">
                <a:solidFill>
                  <a:srgbClr val="23383A"/>
                </a:solidFill>
              </a:rPr>
              <a:t>Object</a:t>
            </a:r>
            <a:endParaRPr lang="en-US" sz="3000" dirty="0">
              <a:solidFill>
                <a:srgbClr val="23383A"/>
              </a:solidFill>
            </a:endParaRPr>
          </a:p>
          <a:p>
            <a:pPr marL="1171049" lvl="1" indent="-397512">
              <a:spcBef>
                <a:spcPct val="15000"/>
              </a:spcBef>
              <a:spcAft>
                <a:spcPct val="5000"/>
              </a:spcAft>
              <a:buBlip>
                <a:blip r:embed="rId4"/>
              </a:buBlip>
            </a:pPr>
            <a:r>
              <a:rPr lang="en-US" sz="3000" dirty="0">
                <a:solidFill>
                  <a:srgbClr val="23383A"/>
                </a:solidFill>
                <a:cs typeface="ＭＳ Ｐゴシック"/>
              </a:rPr>
              <a:t>unordered name/value pairs</a:t>
            </a:r>
          </a:p>
          <a:p>
            <a:pPr marL="1171049" lvl="1" indent="-397512">
              <a:spcBef>
                <a:spcPct val="15000"/>
              </a:spcBef>
              <a:spcAft>
                <a:spcPct val="5000"/>
              </a:spcAft>
              <a:buBlip>
                <a:blip r:embed="rId4"/>
              </a:buBlip>
            </a:pPr>
            <a:r>
              <a:rPr lang="en-US" sz="3000" dirty="0">
                <a:solidFill>
                  <a:srgbClr val="23383A"/>
                </a:solidFill>
                <a:cs typeface="ＭＳ Ｐゴシック"/>
              </a:rPr>
              <a:t>begins with </a:t>
            </a:r>
            <a:r>
              <a:rPr lang="en-US" sz="3000" b="1" dirty="0">
                <a:solidFill>
                  <a:srgbClr val="23383A"/>
                </a:solidFill>
                <a:cs typeface="ＭＳ Ｐゴシック"/>
              </a:rPr>
              <a:t>{</a:t>
            </a:r>
            <a:r>
              <a:rPr lang="en-US" sz="3000" dirty="0">
                <a:solidFill>
                  <a:srgbClr val="23383A"/>
                </a:solidFill>
                <a:cs typeface="ＭＳ Ｐゴシック"/>
              </a:rPr>
              <a:t> and ends with </a:t>
            </a:r>
            <a:r>
              <a:rPr lang="en-US" sz="3000" b="1" dirty="0">
                <a:solidFill>
                  <a:srgbClr val="23383A"/>
                </a:solidFill>
                <a:cs typeface="ＭＳ Ｐゴシック"/>
              </a:rPr>
              <a:t>}</a:t>
            </a:r>
          </a:p>
          <a:p>
            <a:pPr marL="1171049" lvl="1" indent="-397512">
              <a:spcBef>
                <a:spcPct val="15000"/>
              </a:spcBef>
              <a:spcAft>
                <a:spcPct val="5000"/>
              </a:spcAft>
              <a:buBlip>
                <a:blip r:embed="rId4"/>
              </a:buBlip>
            </a:pPr>
            <a:r>
              <a:rPr lang="en-US" sz="3000" dirty="0">
                <a:solidFill>
                  <a:srgbClr val="23383A"/>
                </a:solidFill>
                <a:cs typeface="ＭＳ Ｐゴシック"/>
              </a:rPr>
              <a:t>name is followed by </a:t>
            </a:r>
            <a:r>
              <a:rPr lang="en-US" sz="3000" b="1" dirty="0">
                <a:solidFill>
                  <a:srgbClr val="23383A"/>
                </a:solidFill>
                <a:cs typeface="ＭＳ Ｐゴシック"/>
              </a:rPr>
              <a:t>:</a:t>
            </a:r>
          </a:p>
          <a:p>
            <a:pPr marL="1171049" lvl="1" indent="-397512">
              <a:spcBef>
                <a:spcPct val="15000"/>
              </a:spcBef>
              <a:spcAft>
                <a:spcPct val="5000"/>
              </a:spcAft>
              <a:buBlip>
                <a:blip r:embed="rId4"/>
              </a:buBlip>
            </a:pPr>
            <a:r>
              <a:rPr lang="en-US" sz="3000" dirty="0">
                <a:solidFill>
                  <a:srgbClr val="23383A"/>
                </a:solidFill>
                <a:cs typeface="ＭＳ Ｐゴシック"/>
              </a:rPr>
              <a:t>name/value pairs are separated by </a:t>
            </a:r>
            <a:r>
              <a:rPr lang="en-US" sz="3000" b="1" dirty="0">
                <a:solidFill>
                  <a:srgbClr val="23383A"/>
                </a:solidFill>
                <a:cs typeface="ＭＳ Ｐゴシック"/>
              </a:rPr>
              <a:t>,</a:t>
            </a:r>
          </a:p>
          <a:p>
            <a:pPr marL="480775" indent="-480775">
              <a:spcBef>
                <a:spcPct val="15000"/>
              </a:spcBef>
              <a:spcAft>
                <a:spcPct val="5000"/>
              </a:spcAft>
              <a:buBlip>
                <a:blip r:embed="rId4"/>
              </a:buBlip>
            </a:pPr>
            <a:r>
              <a:rPr lang="en-US" sz="3000" b="1" dirty="0">
                <a:solidFill>
                  <a:srgbClr val="23383A"/>
                </a:solidFill>
              </a:rPr>
              <a:t>Array</a:t>
            </a:r>
          </a:p>
          <a:p>
            <a:pPr marL="1171049" lvl="1" indent="-397512">
              <a:spcBef>
                <a:spcPct val="15000"/>
              </a:spcBef>
              <a:spcAft>
                <a:spcPct val="5000"/>
              </a:spcAft>
              <a:buBlip>
                <a:blip r:embed="rId4"/>
              </a:buBlip>
            </a:pPr>
            <a:r>
              <a:rPr lang="en-US" sz="3000" dirty="0">
                <a:solidFill>
                  <a:srgbClr val="23383A"/>
                </a:solidFill>
                <a:cs typeface="ＭＳ Ｐゴシック"/>
              </a:rPr>
              <a:t>collection of values</a:t>
            </a:r>
          </a:p>
          <a:p>
            <a:pPr marL="1171049" lvl="1" indent="-397512">
              <a:spcBef>
                <a:spcPct val="15000"/>
              </a:spcBef>
              <a:spcAft>
                <a:spcPct val="5000"/>
              </a:spcAft>
              <a:buBlip>
                <a:blip r:embed="rId4"/>
              </a:buBlip>
            </a:pPr>
            <a:r>
              <a:rPr lang="en-US" sz="3000" dirty="0">
                <a:solidFill>
                  <a:srgbClr val="23383A"/>
                </a:solidFill>
                <a:cs typeface="ＭＳ Ｐゴシック"/>
              </a:rPr>
              <a:t>begins with </a:t>
            </a:r>
            <a:r>
              <a:rPr lang="en-US" sz="3000" b="1" dirty="0">
                <a:solidFill>
                  <a:srgbClr val="23383A"/>
                </a:solidFill>
                <a:cs typeface="ＭＳ Ｐゴシック"/>
              </a:rPr>
              <a:t>[</a:t>
            </a:r>
            <a:r>
              <a:rPr lang="en-US" sz="3000" dirty="0">
                <a:solidFill>
                  <a:srgbClr val="23383A"/>
                </a:solidFill>
                <a:cs typeface="ＭＳ Ｐゴシック"/>
              </a:rPr>
              <a:t> and ends with </a:t>
            </a:r>
            <a:r>
              <a:rPr lang="en-US" sz="3000" b="1" dirty="0">
                <a:solidFill>
                  <a:srgbClr val="23383A"/>
                </a:solidFill>
                <a:cs typeface="ＭＳ Ｐゴシック"/>
              </a:rPr>
              <a:t>]</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values are separated by </a:t>
            </a:r>
            <a:r>
              <a:rPr lang="en-US" sz="3000" b="1" dirty="0">
                <a:solidFill>
                  <a:srgbClr val="23383A"/>
                </a:solidFill>
                <a:cs typeface="ＭＳ Ｐゴシック"/>
              </a:rPr>
              <a:t>,</a:t>
            </a:r>
            <a:r>
              <a:rPr lang="en-US" sz="3000" dirty="0"/>
              <a:t> </a:t>
            </a:r>
            <a:endParaRPr lang="en-US" sz="3000" dirty="0">
              <a:solidFill>
                <a:srgbClr val="23383A"/>
              </a:solidFill>
              <a:cs typeface="ＭＳ Ｐゴシック"/>
            </a:endParaRPr>
          </a:p>
        </p:txBody>
      </p:sp>
      <p:sp>
        <p:nvSpPr>
          <p:cNvPr id="249860" name="Rectangle 4"/>
          <p:cNvSpPr>
            <a:spLocks noChangeArrowheads="1"/>
          </p:cNvSpPr>
          <p:nvPr/>
        </p:nvSpPr>
        <p:spPr bwMode="auto">
          <a:xfrm>
            <a:off x="866378" y="1732844"/>
            <a:ext cx="15306014" cy="6498167"/>
          </a:xfrm>
          <a:prstGeom prst="rect">
            <a:avLst/>
          </a:prstGeom>
          <a:noFill/>
          <a:ln w="9525">
            <a:noFill/>
            <a:miter lim="800000"/>
            <a:headEnd/>
            <a:tailEnd/>
          </a:ln>
        </p:spPr>
        <p:txBody>
          <a:bodyPr lIns="154707" tIns="77354" rIns="154707" bIns="77354"/>
          <a:lstStyle/>
          <a:p>
            <a:pPr marL="480775" indent="-480775">
              <a:spcBef>
                <a:spcPct val="50000"/>
              </a:spcBef>
              <a:buBlip>
                <a:blip r:embed="rId3"/>
              </a:buBlip>
            </a:pPr>
            <a:endParaRPr lang="en-US" sz="4100" dirty="0">
              <a:solidFill>
                <a:srgbClr val="23383A"/>
              </a:solidFill>
              <a:cs typeface="ＭＳ Ｐゴシック"/>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9701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4A09656-285F-4EA5-9E80-4E1E38EA4ECA}" type="slidenum">
              <a:rPr lang="en-US" sz="1500" b="1">
                <a:solidFill>
                  <a:srgbClr val="7B7B7B"/>
                </a:solidFill>
                <a:ea typeface="ＭＳ Ｐゴシック" pitchFamily="34" charset="-128"/>
                <a:cs typeface="+mn-cs"/>
              </a:rPr>
              <a:pPr eaLnBrk="0" hangingPunct="0">
                <a:defRPr/>
              </a:pPr>
              <a:t>39</a:t>
            </a:fld>
            <a:endParaRPr lang="en-US" sz="15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b="1" dirty="0">
                <a:solidFill>
                  <a:srgbClr val="23383A"/>
                </a:solidFill>
                <a:cs typeface="ＭＳ Ｐゴシック"/>
              </a:rPr>
              <a:t>Value</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string: “strings are double-quoted”</a:t>
            </a:r>
          </a:p>
          <a:p>
            <a:pPr marL="1171049" lvl="1" indent="-397512">
              <a:spcBef>
                <a:spcPct val="15000"/>
              </a:spcBef>
              <a:spcAft>
                <a:spcPct val="5000"/>
              </a:spcAft>
              <a:buBlip>
                <a:blip r:embed="rId4"/>
              </a:buBlip>
            </a:pPr>
            <a:r>
              <a:rPr lang="en-US" sz="3000" dirty="0">
                <a:solidFill>
                  <a:srgbClr val="23383A"/>
                </a:solidFill>
                <a:cs typeface="ＭＳ Ｐゴシック"/>
              </a:rPr>
              <a:t>number: 12345</a:t>
            </a:r>
          </a:p>
          <a:p>
            <a:pPr marL="1171049" lvl="1" indent="-397512">
              <a:spcBef>
                <a:spcPct val="15000"/>
              </a:spcBef>
              <a:spcAft>
                <a:spcPct val="5000"/>
              </a:spcAft>
              <a:buBlip>
                <a:blip r:embed="rId4"/>
              </a:buBlip>
            </a:pPr>
            <a:r>
              <a:rPr lang="en-US" sz="3000" dirty="0" err="1">
                <a:solidFill>
                  <a:srgbClr val="23383A"/>
                </a:solidFill>
                <a:cs typeface="ＭＳ Ｐゴシック"/>
              </a:rPr>
              <a:t>boolean</a:t>
            </a:r>
            <a:r>
              <a:rPr lang="en-US" sz="3000" dirty="0">
                <a:solidFill>
                  <a:srgbClr val="23383A"/>
                </a:solidFill>
                <a:cs typeface="ＭＳ Ｐゴシック"/>
              </a:rPr>
              <a:t>: </a:t>
            </a:r>
            <a:r>
              <a:rPr lang="en-US" sz="3000" b="1" dirty="0">
                <a:solidFill>
                  <a:srgbClr val="23383A"/>
                </a:solidFill>
                <a:cs typeface="ＭＳ Ｐゴシック"/>
              </a:rPr>
              <a:t>true</a:t>
            </a:r>
            <a:r>
              <a:rPr lang="en-US" sz="3000" dirty="0">
                <a:solidFill>
                  <a:srgbClr val="23383A"/>
                </a:solidFill>
                <a:cs typeface="ＭＳ Ｐゴシック"/>
              </a:rPr>
              <a:t> or </a:t>
            </a:r>
            <a:r>
              <a:rPr lang="en-US" sz="3000" b="1" dirty="0">
                <a:solidFill>
                  <a:srgbClr val="23383A"/>
                </a:solidFill>
                <a:cs typeface="ＭＳ Ｐゴシック"/>
              </a:rPr>
              <a:t>false</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b="1" dirty="0">
                <a:solidFill>
                  <a:srgbClr val="23383A"/>
                </a:solidFill>
                <a:cs typeface="ＭＳ Ｐゴシック"/>
              </a:rPr>
              <a:t>null</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object</a:t>
            </a:r>
          </a:p>
          <a:p>
            <a:pPr marL="1171049" lvl="1" indent="-397512">
              <a:spcBef>
                <a:spcPct val="15000"/>
              </a:spcBef>
              <a:spcAft>
                <a:spcPct val="5000"/>
              </a:spcAft>
              <a:buBlip>
                <a:blip r:embed="rId4"/>
              </a:buBlip>
            </a:pPr>
            <a:r>
              <a:rPr lang="en-US" sz="3000" dirty="0">
                <a:solidFill>
                  <a:srgbClr val="23383A"/>
                </a:solidFill>
                <a:cs typeface="ＭＳ Ｐゴシック"/>
              </a:rPr>
              <a:t>array</a:t>
            </a:r>
            <a:endParaRPr lang="en-US" sz="3000" b="1" dirty="0">
              <a:solidFill>
                <a:srgbClr val="23383A"/>
              </a:solidFill>
              <a:cs typeface="ＭＳ Ｐゴシック"/>
            </a:endParaRPr>
          </a:p>
          <a:p>
            <a:pPr marL="480775" indent="-480775">
              <a:spcBef>
                <a:spcPct val="15000"/>
              </a:spcBef>
              <a:spcAft>
                <a:spcPct val="5000"/>
              </a:spcAft>
              <a:buBlip>
                <a:blip r:embed="rId4"/>
              </a:buBlip>
            </a:pPr>
            <a:r>
              <a:rPr lang="en-US" sz="3000" b="1" dirty="0">
                <a:solidFill>
                  <a:srgbClr val="23383A"/>
                </a:solidFill>
                <a:cs typeface="ＭＳ Ｐゴシック"/>
              </a:rPr>
              <a:t>Name</a:t>
            </a:r>
          </a:p>
          <a:p>
            <a:pPr marL="1171049" lvl="1" indent="-397512">
              <a:spcBef>
                <a:spcPct val="15000"/>
              </a:spcBef>
              <a:spcAft>
                <a:spcPct val="5000"/>
              </a:spcAft>
              <a:buBlip>
                <a:blip r:embed="rId4"/>
              </a:buBlip>
            </a:pPr>
            <a:r>
              <a:rPr lang="en-US" sz="3000" dirty="0">
                <a:solidFill>
                  <a:srgbClr val="23383A"/>
                </a:solidFill>
                <a:cs typeface="ＭＳ Ｐゴシック"/>
              </a:rPr>
              <a:t>double-quoted string</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322036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dirty="0" smtClean="0"/>
              <a:t>Smart Player API Classes</a:t>
            </a:r>
          </a:p>
        </p:txBody>
      </p:sp>
      <p:sp>
        <p:nvSpPr>
          <p:cNvPr id="77826" name="Rectangle 5"/>
          <p:cNvSpPr>
            <a:spLocks noChangeArrowheads="1"/>
          </p:cNvSpPr>
          <p:nvPr/>
        </p:nvSpPr>
        <p:spPr bwMode="auto">
          <a:xfrm>
            <a:off x="5156629" y="2362959"/>
            <a:ext cx="7075422" cy="866422"/>
          </a:xfrm>
          <a:prstGeom prst="rect">
            <a:avLst/>
          </a:prstGeom>
          <a:gradFill flip="none" rotWithShape="1">
            <a:gsLst>
              <a:gs pos="0">
                <a:schemeClr val="accent1"/>
              </a:gs>
              <a:gs pos="100000">
                <a:schemeClr val="accent1">
                  <a:lumMod val="40000"/>
                  <a:lumOff val="60000"/>
                </a:schemeClr>
              </a:gs>
            </a:gsLst>
            <a:lin ang="5400000" scaled="0"/>
            <a:tileRect/>
          </a:gradFill>
          <a:ln w="9525" algn="ctr">
            <a:solidFill>
              <a:schemeClr val="accent1">
                <a:lumMod val="50000"/>
              </a:schemeClr>
            </a:solidFill>
            <a:round/>
            <a:headEnd/>
            <a:tailEnd/>
          </a:ln>
        </p:spPr>
        <p:txBody>
          <a:bodyPr lIns="154707" tIns="77354" rIns="154707" bIns="77354" anchor="ctr"/>
          <a:lstStyle/>
          <a:p>
            <a:pPr algn="ctr" eaLnBrk="0" hangingPunct="0"/>
            <a:r>
              <a:rPr lang="en-US" sz="4100">
                <a:cs typeface="ＭＳ Ｐゴシック"/>
              </a:rPr>
              <a:t>Brightcove Experience</a:t>
            </a:r>
          </a:p>
        </p:txBody>
      </p:sp>
      <p:grpSp>
        <p:nvGrpSpPr>
          <p:cNvPr id="4" name="Group 3"/>
          <p:cNvGrpSpPr/>
          <p:nvPr/>
        </p:nvGrpSpPr>
        <p:grpSpPr>
          <a:xfrm>
            <a:off x="457650" y="4344564"/>
            <a:ext cx="5382799" cy="3299401"/>
            <a:chOff x="1076607" y="4344563"/>
            <a:chExt cx="7617733" cy="3299401"/>
          </a:xfrm>
        </p:grpSpPr>
        <p:sp>
          <p:nvSpPr>
            <p:cNvPr id="77827" name="Rectangle 6"/>
            <p:cNvSpPr>
              <a:spLocks noChangeArrowheads="1"/>
            </p:cNvSpPr>
            <p:nvPr/>
          </p:nvSpPr>
          <p:spPr bwMode="auto">
            <a:xfrm>
              <a:off x="1076607" y="4344563"/>
              <a:ext cx="7617733" cy="3299401"/>
            </a:xfrm>
            <a:prstGeom prst="rect">
              <a:avLst/>
            </a:prstGeom>
            <a:gradFill flip="none" rotWithShape="1">
              <a:gsLst>
                <a:gs pos="0">
                  <a:srgbClr val="CC3366"/>
                </a:gs>
                <a:gs pos="100000">
                  <a:schemeClr val="accent3">
                    <a:lumMod val="40000"/>
                    <a:lumOff val="60000"/>
                  </a:schemeClr>
                </a:gs>
              </a:gsLst>
              <a:lin ang="5400000" scaled="0"/>
              <a:tileRect/>
            </a:gradFill>
            <a:ln w="9525" algn="ctr">
              <a:solidFill>
                <a:schemeClr val="accent3">
                  <a:lumMod val="50000"/>
                </a:schemeClr>
              </a:solidFill>
              <a:round/>
              <a:headEnd/>
              <a:tailEnd/>
            </a:ln>
          </p:spPr>
          <p:txBody>
            <a:bodyPr lIns="154707" tIns="77354" rIns="154707" bIns="77354"/>
            <a:lstStyle/>
            <a:p>
              <a:pPr eaLnBrk="0" hangingPunct="0"/>
              <a:r>
                <a:rPr lang="en-US" sz="4100" dirty="0">
                  <a:solidFill>
                    <a:schemeClr val="tx1">
                      <a:lumMod val="20000"/>
                      <a:lumOff val="80000"/>
                    </a:schemeClr>
                  </a:solidFill>
                  <a:cs typeface="ＭＳ Ｐゴシック"/>
                </a:rPr>
                <a:t>Modules</a:t>
              </a:r>
            </a:p>
          </p:txBody>
        </p:sp>
        <p:sp>
          <p:nvSpPr>
            <p:cNvPr id="77828" name="TextBox 7"/>
            <p:cNvSpPr txBox="1">
              <a:spLocks noChangeArrowheads="1"/>
            </p:cNvSpPr>
            <p:nvPr/>
          </p:nvSpPr>
          <p:spPr bwMode="auto">
            <a:xfrm>
              <a:off x="1244478" y="5300887"/>
              <a:ext cx="5001804" cy="463995"/>
            </a:xfrm>
            <a:prstGeom prst="rect">
              <a:avLst/>
            </a:prstGeom>
            <a:noFill/>
            <a:ln w="9525">
              <a:noFill/>
              <a:miter lim="800000"/>
              <a:headEnd/>
              <a:tailEnd/>
            </a:ln>
          </p:spPr>
          <p:txBody>
            <a:bodyPr wrap="none" lIns="154707" tIns="77354" rIns="154707" bIns="77354">
              <a:spAutoFit/>
            </a:bodyPr>
            <a:lstStyle/>
            <a:p>
              <a:r>
                <a:rPr lang="en-US" sz="2000" dirty="0" smtClean="0">
                  <a:solidFill>
                    <a:schemeClr val="bg1"/>
                  </a:solidFill>
                  <a:cs typeface="ＭＳ Ｐゴシック"/>
                </a:rPr>
                <a:t>High level functional classes</a:t>
              </a:r>
            </a:p>
          </p:txBody>
        </p:sp>
      </p:grpSp>
      <p:grpSp>
        <p:nvGrpSpPr>
          <p:cNvPr id="6" name="Group 5"/>
          <p:cNvGrpSpPr/>
          <p:nvPr/>
        </p:nvGrpSpPr>
        <p:grpSpPr>
          <a:xfrm>
            <a:off x="6206521" y="4344564"/>
            <a:ext cx="4975639" cy="3299401"/>
            <a:chOff x="7977674" y="4344564"/>
            <a:chExt cx="7617733" cy="3299401"/>
          </a:xfrm>
        </p:grpSpPr>
        <p:grpSp>
          <p:nvGrpSpPr>
            <p:cNvPr id="10" name="Group 9"/>
            <p:cNvGrpSpPr/>
            <p:nvPr/>
          </p:nvGrpSpPr>
          <p:grpSpPr>
            <a:xfrm>
              <a:off x="7977674" y="4344564"/>
              <a:ext cx="7617733" cy="3299401"/>
              <a:chOff x="66144" y="4344564"/>
              <a:chExt cx="7617733" cy="3299401"/>
            </a:xfrm>
          </p:grpSpPr>
          <p:sp>
            <p:nvSpPr>
              <p:cNvPr id="11" name="Rectangle 6"/>
              <p:cNvSpPr>
                <a:spLocks noChangeArrowheads="1"/>
              </p:cNvSpPr>
              <p:nvPr/>
            </p:nvSpPr>
            <p:spPr bwMode="auto">
              <a:xfrm>
                <a:off x="66144" y="4344564"/>
                <a:ext cx="7617733" cy="329940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Events</a:t>
                </a:r>
                <a:endParaRPr lang="en-US" sz="4100" dirty="0">
                  <a:solidFill>
                    <a:schemeClr val="tx1">
                      <a:lumMod val="20000"/>
                      <a:lumOff val="80000"/>
                    </a:schemeClr>
                  </a:solidFill>
                  <a:cs typeface="ＭＳ Ｐゴシック"/>
                </a:endParaRPr>
              </a:p>
            </p:txBody>
          </p:sp>
          <p:sp>
            <p:nvSpPr>
              <p:cNvPr id="12"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5" name="Rectangle 4"/>
            <p:cNvSpPr/>
            <p:nvPr/>
          </p:nvSpPr>
          <p:spPr>
            <a:xfrm>
              <a:off x="8151733" y="5353081"/>
              <a:ext cx="7443674" cy="707886"/>
            </a:xfrm>
            <a:prstGeom prst="rect">
              <a:avLst/>
            </a:prstGeom>
          </p:spPr>
          <p:txBody>
            <a:bodyPr wrap="square">
              <a:spAutoFit/>
            </a:bodyPr>
            <a:lstStyle/>
            <a:p>
              <a:r>
                <a:rPr lang="en-US" sz="2000" dirty="0" smtClean="0">
                  <a:solidFill>
                    <a:srgbClr val="FFFFFF"/>
                  </a:solidFill>
                </a:rPr>
                <a:t>Player / playback events that you can handle</a:t>
              </a:r>
              <a:endParaRPr lang="en-US" sz="2000" dirty="0">
                <a:solidFill>
                  <a:srgbClr val="FFFFFF"/>
                </a:solidFill>
              </a:endParaRPr>
            </a:p>
          </p:txBody>
        </p:sp>
      </p:grpSp>
      <p:cxnSp>
        <p:nvCxnSpPr>
          <p:cNvPr id="8" name="Elbow Connector 7"/>
          <p:cNvCxnSpPr>
            <a:stCxn id="77826" idx="2"/>
            <a:endCxn id="77827" idx="0"/>
          </p:cNvCxnSpPr>
          <p:nvPr/>
        </p:nvCxnSpPr>
        <p:spPr>
          <a:xfrm rot="5400000">
            <a:off x="5364104" y="1014327"/>
            <a:ext cx="1115183" cy="554529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7826" idx="2"/>
            <a:endCxn id="11" idx="0"/>
          </p:cNvCxnSpPr>
          <p:nvPr/>
        </p:nvCxnSpPr>
        <p:spPr>
          <a:xfrm rot="16200000" flipH="1">
            <a:off x="8136749" y="3786971"/>
            <a:ext cx="1115183" cy="1"/>
          </a:xfrm>
          <a:prstGeom prst="bentConnector3">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1653053" y="4338990"/>
            <a:ext cx="4975639" cy="3299401"/>
            <a:chOff x="7977674" y="4344564"/>
            <a:chExt cx="7617733" cy="3299401"/>
          </a:xfrm>
        </p:grpSpPr>
        <p:grpSp>
          <p:nvGrpSpPr>
            <p:cNvPr id="16" name="Group 15"/>
            <p:cNvGrpSpPr/>
            <p:nvPr/>
          </p:nvGrpSpPr>
          <p:grpSpPr>
            <a:xfrm>
              <a:off x="7977674" y="4344564"/>
              <a:ext cx="7617733" cy="3299401"/>
              <a:chOff x="66144" y="4344564"/>
              <a:chExt cx="7617733" cy="3299401"/>
            </a:xfrm>
          </p:grpSpPr>
          <p:sp>
            <p:nvSpPr>
              <p:cNvPr id="18" name="Rectangle 6"/>
              <p:cNvSpPr>
                <a:spLocks noChangeArrowheads="1"/>
              </p:cNvSpPr>
              <p:nvPr/>
            </p:nvSpPr>
            <p:spPr bwMode="auto">
              <a:xfrm>
                <a:off x="66144" y="4344564"/>
                <a:ext cx="7617733" cy="3299401"/>
              </a:xfrm>
              <a:prstGeom prst="rect">
                <a:avLst/>
              </a:prstGeom>
              <a:solidFill>
                <a:schemeClr val="accent2">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Data</a:t>
                </a:r>
                <a:endParaRPr lang="en-US" sz="4100" dirty="0">
                  <a:solidFill>
                    <a:schemeClr val="tx1">
                      <a:lumMod val="20000"/>
                      <a:lumOff val="80000"/>
                    </a:schemeClr>
                  </a:solidFill>
                  <a:cs typeface="ＭＳ Ｐゴシック"/>
                </a:endParaRPr>
              </a:p>
            </p:txBody>
          </p:sp>
          <p:sp>
            <p:nvSpPr>
              <p:cNvPr id="19"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17" name="Rectangle 16"/>
            <p:cNvSpPr/>
            <p:nvPr/>
          </p:nvSpPr>
          <p:spPr>
            <a:xfrm>
              <a:off x="8151733" y="5353081"/>
              <a:ext cx="7443674" cy="400110"/>
            </a:xfrm>
            <a:prstGeom prst="rect">
              <a:avLst/>
            </a:prstGeom>
          </p:spPr>
          <p:txBody>
            <a:bodyPr wrap="square">
              <a:spAutoFit/>
            </a:bodyPr>
            <a:lstStyle/>
            <a:p>
              <a:r>
                <a:rPr lang="en-US" sz="2000" dirty="0" smtClean="0">
                  <a:solidFill>
                    <a:srgbClr val="FFFFFF"/>
                  </a:solidFill>
                </a:rPr>
                <a:t>Data objects that can be accessed</a:t>
              </a:r>
              <a:endParaRPr lang="en-US" sz="2000" dirty="0">
                <a:solidFill>
                  <a:srgbClr val="FFFFFF"/>
                </a:solidFill>
              </a:endParaRPr>
            </a:p>
          </p:txBody>
        </p:sp>
      </p:grpSp>
      <p:cxnSp>
        <p:nvCxnSpPr>
          <p:cNvPr id="20" name="Elbow Connector 19"/>
          <p:cNvCxnSpPr>
            <a:stCxn id="77826" idx="2"/>
            <a:endCxn id="18" idx="0"/>
          </p:cNvCxnSpPr>
          <p:nvPr/>
        </p:nvCxnSpPr>
        <p:spPr>
          <a:xfrm rot="16200000" flipH="1">
            <a:off x="10862802" y="1060918"/>
            <a:ext cx="1109609" cy="5446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351773" y="8150999"/>
            <a:ext cx="12685133" cy="553998"/>
          </a:xfrm>
          <a:prstGeom prst="rect">
            <a:avLst/>
          </a:prstGeom>
          <a:noFill/>
        </p:spPr>
        <p:txBody>
          <a:bodyPr wrap="none" rtlCol="0">
            <a:spAutoFit/>
          </a:bodyPr>
          <a:lstStyle/>
          <a:p>
            <a:pPr marL="0" lvl="1" indent="0"/>
            <a:r>
              <a:rPr lang="en-US" dirty="0" smtClean="0"/>
              <a:t>API Reference: </a:t>
            </a:r>
            <a:r>
              <a:rPr lang="en-US" dirty="0">
                <a:hlinkClick r:id="rId3"/>
              </a:rPr>
              <a:t>http://</a:t>
            </a:r>
            <a:r>
              <a:rPr lang="en-US" dirty="0" err="1">
                <a:hlinkClick r:id="rId3"/>
              </a:rPr>
              <a:t>docs.brightcove.com</a:t>
            </a:r>
            <a:r>
              <a:rPr lang="en-US" dirty="0">
                <a:hlinkClick r:id="rId3"/>
              </a:rPr>
              <a:t>/en/smart-player-</a:t>
            </a:r>
            <a:r>
              <a:rPr lang="en-US" dirty="0" err="1">
                <a:hlinkClick r:id="rId3"/>
              </a:rPr>
              <a:t>api</a:t>
            </a:r>
            <a:r>
              <a:rPr lang="en-US" dirty="0">
                <a:hlinkClick r:id="rId3"/>
              </a:rPr>
              <a:t>/</a:t>
            </a:r>
            <a:r>
              <a:rPr lang="en-US" dirty="0" err="1">
                <a:hlinkClick r:id="rId3"/>
              </a:rPr>
              <a:t>index.html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63142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60B1C3F-6472-4DD2-AE5F-82D8FFFF76B3}" type="slidenum">
              <a:rPr lang="en-US" sz="1500" b="1">
                <a:solidFill>
                  <a:srgbClr val="7B7B7B"/>
                </a:solidFill>
                <a:ea typeface="ＭＳ Ｐゴシック" pitchFamily="34" charset="-128"/>
                <a:cs typeface="+mn-cs"/>
              </a:rPr>
              <a:pPr eaLnBrk="0" hangingPunct="0">
                <a:defRPr/>
              </a:pPr>
              <a:t>40</a:t>
            </a:fld>
            <a:endParaRPr lang="en-US" sz="15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402239" lvl="1" indent="-397512">
              <a:buNone/>
            </a:pPr>
            <a:r>
              <a:rPr lang="en-US" sz="3000" dirty="0">
                <a:latin typeface="Monaco"/>
                <a:cs typeface="Monaco"/>
              </a:rPr>
              <a:t>{"items":[</a:t>
            </a:r>
          </a:p>
          <a:p>
            <a:pPr marL="402239" lvl="1" indent="-397512">
              <a:buNone/>
            </a:pPr>
            <a:r>
              <a:rPr lang="en-US" sz="3000" dirty="0">
                <a:latin typeface="Monaco"/>
                <a:cs typeface="Monaco"/>
              </a:rPr>
              <a:t>	{"id":921449662001,"name":"Sea_SeaHorse"},</a:t>
            </a:r>
          </a:p>
          <a:p>
            <a:pPr marL="402239" lvl="1" indent="-397512">
              <a:buNone/>
            </a:pPr>
            <a:r>
              <a:rPr lang="en-US" sz="3000" dirty="0">
                <a:latin typeface="Monaco"/>
                <a:cs typeface="Monaco"/>
              </a:rPr>
              <a:t>	{"id":921447844001,"name":"Sea_SeaHorse"},</a:t>
            </a:r>
          </a:p>
          <a:p>
            <a:pPr marL="402239" lvl="1" indent="-397512">
              <a:buNone/>
            </a:pPr>
            <a:r>
              <a:rPr lang="en-US" sz="3000" dirty="0">
                <a:latin typeface="Monaco"/>
                <a:cs typeface="Monaco"/>
              </a:rPr>
              <a:t>	{"id":921494004001,"name":"Wildlife_Tiger -- has </a:t>
            </a:r>
            <a:r>
              <a:rPr lang="en-US" sz="3000" dirty="0" err="1">
                <a:latin typeface="Monaco"/>
                <a:cs typeface="Monaco"/>
              </a:rPr>
              <a:t>cuepoints</a:t>
            </a:r>
            <a:r>
              <a:rPr lang="en-US" sz="3000" dirty="0">
                <a:latin typeface="Monaco"/>
                <a:cs typeface="Monaco"/>
              </a:rPr>
              <a:t>"}</a:t>
            </a:r>
          </a:p>
          <a:p>
            <a:pPr marL="402239" lvl="1" indent="-397512">
              <a:buNone/>
            </a:pPr>
            <a:r>
              <a:rPr lang="en-US" sz="3000" dirty="0">
                <a:latin typeface="Monaco"/>
                <a:cs typeface="Monaco"/>
              </a:rPr>
              <a:t>	],</a:t>
            </a:r>
          </a:p>
          <a:p>
            <a:pPr marL="402239" lvl="1" indent="-397512">
              <a:buNone/>
            </a:pPr>
            <a:r>
              <a:rPr lang="en-US" sz="3000" dirty="0">
                <a:latin typeface="Monaco"/>
                <a:cs typeface="Monaco"/>
              </a:rPr>
              <a:t>	"page_number":0,</a:t>
            </a:r>
          </a:p>
          <a:p>
            <a:pPr marL="402239" lvl="1" indent="-397512">
              <a:buNone/>
            </a:pPr>
            <a:r>
              <a:rPr lang="en-US" sz="3000" dirty="0">
                <a:latin typeface="Monaco"/>
                <a:cs typeface="Monaco"/>
              </a:rPr>
              <a:t>	"page_size":3,</a:t>
            </a:r>
          </a:p>
          <a:p>
            <a:pPr marL="402239" lvl="1" indent="-397512">
              <a:buNone/>
            </a:pPr>
            <a:r>
              <a:rPr lang="en-US" sz="3000" dirty="0">
                <a:latin typeface="Monaco"/>
                <a:cs typeface="Monaco"/>
              </a:rPr>
              <a:t>	"total_count":16}</a:t>
            </a:r>
          </a:p>
          <a:p>
            <a:pPr marL="402239" lvl="1" indent="-397512"/>
            <a:endParaRPr lang="en-US" sz="3000" dirty="0">
              <a:cs typeface="ＭＳ Ｐゴシック"/>
              <a:hlinkClick r:id="rId3"/>
            </a:endParaRPr>
          </a:p>
          <a:p>
            <a:pPr marL="1171049" lvl="1" indent="-397512">
              <a:buNone/>
            </a:pPr>
            <a:r>
              <a:rPr lang="en-US" sz="3000" i="1" dirty="0">
                <a:cs typeface="ＭＳ Ｐゴシック"/>
                <a:hlinkClick r:id="rId3"/>
              </a:rPr>
              <a:t>http://api.brightcove.com/services/library?command=search_videos&amp;video_fields=id,name&amp;page_size=3&amp;get_item_count=true&amp;token=</a:t>
            </a:r>
            <a:r>
              <a:rPr lang="en-US" sz="3000" dirty="0">
                <a:hlinkClick r:id="rId3"/>
              </a:rPr>
              <a:t>WDGO_XdKqXUpy8fzD41MKA8kAhQRAmdux8cu8LNhRzAywCnuBpgV_A..</a:t>
            </a:r>
            <a:endParaRPr lang="en-US" sz="3000" i="1" dirty="0">
              <a:cs typeface="ＭＳ Ｐゴシック"/>
            </a:endParaRP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29164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06E96BDD-1DE6-4917-81D6-AED4C0ABC4D3}" type="slidenum">
              <a:rPr lang="en-US" sz="1500" b="1">
                <a:solidFill>
                  <a:srgbClr val="7B7B7B"/>
                </a:solidFill>
                <a:ea typeface="ＭＳ Ｐゴシック" pitchFamily="34" charset="-128"/>
                <a:cs typeface="+mn-cs"/>
              </a:rPr>
              <a:pPr eaLnBrk="0" hangingPunct="0">
                <a:defRPr/>
              </a:pPr>
              <a:t>41</a:t>
            </a:fld>
            <a:endParaRPr lang="en-US" sz="15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5900" dirty="0"/>
              <a:t>The Media API – Read Methods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09337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F434615D-3012-4BF4-AE22-5E2B122F6C7E}" type="slidenum">
              <a:rPr lang="en-US" sz="1500" b="1">
                <a:solidFill>
                  <a:srgbClr val="7B7B7B"/>
                </a:solidFill>
                <a:ea typeface="ＭＳ Ｐゴシック" pitchFamily="34" charset="-128"/>
                <a:cs typeface="+mn-cs"/>
              </a:rPr>
              <a:pPr eaLnBrk="0" hangingPunct="0">
                <a:defRPr/>
              </a:pPr>
              <a:t>42</a:t>
            </a:fld>
            <a:endParaRPr lang="en-US" sz="15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370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3000" dirty="0"/>
              <a:t>Contextual Publishing</a:t>
            </a:r>
          </a:p>
          <a:p>
            <a:pPr lvl="1" eaLnBrk="1" hangingPunct="1"/>
            <a:r>
              <a:rPr lang="en-US" sz="3000" dirty="0"/>
              <a:t>Displaying Video Metadata in the embedding web page</a:t>
            </a:r>
          </a:p>
          <a:p>
            <a:pPr eaLnBrk="1" hangingPunct="1"/>
            <a:r>
              <a:rPr lang="en-US" sz="3000" dirty="0"/>
              <a:t>Search Engine Optimization</a:t>
            </a:r>
          </a:p>
          <a:p>
            <a:pPr lvl="1" eaLnBrk="1" hangingPunct="1"/>
            <a:r>
              <a:rPr lang="en-US" sz="3000" dirty="0"/>
              <a:t>Using Metadata to optimize Search Engine pickup</a:t>
            </a:r>
          </a:p>
          <a:p>
            <a:pPr eaLnBrk="1" hangingPunct="1"/>
            <a:r>
              <a:rPr lang="en-US" sz="3000" dirty="0"/>
              <a:t>CMS Integration</a:t>
            </a:r>
          </a:p>
          <a:p>
            <a:pPr lvl="1" eaLnBrk="1" hangingPunct="1"/>
            <a:r>
              <a:rPr lang="en-US" sz="3000" dirty="0"/>
              <a:t>Integrating Metadata into your Corporate CMS</a:t>
            </a:r>
          </a:p>
          <a:p>
            <a:pPr eaLnBrk="1" hangingPunct="1"/>
            <a:r>
              <a:rPr lang="en-US" sz="3000" dirty="0"/>
              <a:t>Syndication</a:t>
            </a:r>
          </a:p>
          <a:p>
            <a:pPr lvl="1" eaLnBrk="1" hangingPunct="1"/>
            <a:r>
              <a:rPr lang="en-US" sz="3000" dirty="0"/>
              <a:t>Integrating your content into other portals &amp; sites</a:t>
            </a:r>
          </a:p>
          <a:p>
            <a:pPr eaLnBrk="1" hangingPunct="1"/>
            <a:r>
              <a:rPr lang="en-US" sz="3000" dirty="0"/>
              <a:t>See Also</a:t>
            </a:r>
          </a:p>
          <a:p>
            <a:pPr lvl="1" eaLnBrk="1" hangingPunct="1"/>
            <a:r>
              <a:rPr lang="en-US" sz="3000" dirty="0"/>
              <a:t>Presenting relevant content the user could be interested in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08383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49414A7-B8BC-40CE-922A-230B26BD356B}" type="slidenum">
              <a:rPr lang="en-US" sz="1500" b="1">
                <a:solidFill>
                  <a:srgbClr val="7B7B7B"/>
                </a:solidFill>
                <a:ea typeface="ＭＳ Ｐゴシック" pitchFamily="34" charset="-128"/>
                <a:cs typeface="+mn-cs"/>
              </a:rPr>
              <a:pPr eaLnBrk="0" hangingPunct="0">
                <a:defRPr/>
              </a:pPr>
              <a:t>43</a:t>
            </a:fld>
            <a:endParaRPr lang="en-US" sz="15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480775" indent="-480775">
              <a:spcBef>
                <a:spcPct val="50000"/>
              </a:spcBef>
              <a:buBlip>
                <a:blip r:embed="rId3"/>
              </a:buBlip>
            </a:pPr>
            <a:r>
              <a:rPr lang="en-US" sz="3000" dirty="0">
                <a:solidFill>
                  <a:srgbClr val="23383A"/>
                </a:solidFill>
                <a:cs typeface="ＭＳ Ｐゴシック"/>
              </a:rPr>
              <a:t>Methods which perform queries on our servers, and return sets of data in DTOs (Data Transfer Objects)</a:t>
            </a:r>
          </a:p>
          <a:p>
            <a:pPr marL="480775" indent="-480775">
              <a:spcBef>
                <a:spcPct val="50000"/>
              </a:spcBef>
              <a:buBlip>
                <a:blip r:embed="rId3"/>
              </a:buBlip>
            </a:pPr>
            <a:r>
              <a:rPr lang="en-US" sz="3000" dirty="0">
                <a:solidFill>
                  <a:srgbClr val="23383A"/>
                </a:solidFill>
                <a:cs typeface="ＭＳ Ｐゴシック"/>
              </a:rPr>
              <a:t>Data is cached for performance (up to 20 minutes)</a:t>
            </a:r>
          </a:p>
          <a:p>
            <a:pPr marL="480775" indent="-480775">
              <a:spcBef>
                <a:spcPct val="50000"/>
              </a:spcBef>
              <a:buBlip>
                <a:blip r:embed="rId3"/>
              </a:buBlip>
            </a:pPr>
            <a:r>
              <a:rPr lang="en-US" sz="3000" dirty="0">
                <a:solidFill>
                  <a:srgbClr val="23383A"/>
                </a:solidFill>
                <a:cs typeface="ＭＳ Ｐゴシック"/>
              </a:rPr>
              <a:t>Calling the READ API</a:t>
            </a:r>
          </a:p>
          <a:p>
            <a:pPr marL="1171049" lvl="1" indent="-397512">
              <a:spcBef>
                <a:spcPct val="15000"/>
              </a:spcBef>
              <a:spcAft>
                <a:spcPct val="5000"/>
              </a:spcAft>
              <a:buBlip>
                <a:blip r:embed="rId4"/>
              </a:buBlip>
            </a:pPr>
            <a:r>
              <a:rPr lang="en-US" sz="3000" dirty="0">
                <a:solidFill>
                  <a:srgbClr val="23383A"/>
                </a:solidFill>
                <a:cs typeface="ＭＳ Ｐゴシック"/>
              </a:rPr>
              <a:t>HTTP GET Request in REST Format</a:t>
            </a: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URL</a:t>
            </a:r>
          </a:p>
          <a:p>
            <a:pPr marL="1171049" lvl="1" indent="-397512">
              <a:spcBef>
                <a:spcPct val="15000"/>
              </a:spcBef>
              <a:spcAft>
                <a:spcPct val="5000"/>
              </a:spcAft>
              <a:buBlip>
                <a:blip r:embed="rId4"/>
              </a:buBlip>
            </a:pPr>
            <a:r>
              <a:rPr lang="en-US" sz="3000" dirty="0">
                <a:solidFill>
                  <a:srgbClr val="23383A"/>
                </a:solidFill>
                <a:cs typeface="ＭＳ Ｐゴシック"/>
              </a:rPr>
              <a:t>Must provide READ Token</a:t>
            </a:r>
          </a:p>
          <a:p>
            <a:pPr marL="480775" indent="-480775">
              <a:spcBef>
                <a:spcPct val="50000"/>
              </a:spcBef>
              <a:buBlip>
                <a:blip r:embed="rId3"/>
              </a:buBlip>
            </a:pPr>
            <a:r>
              <a:rPr lang="en-US" sz="3000" dirty="0">
                <a:solidFill>
                  <a:srgbClr val="23383A"/>
                </a:solidFill>
                <a:cs typeface="ＭＳ Ｐゴシック"/>
              </a:rPr>
              <a:t>Read API Parameters</a:t>
            </a:r>
          </a:p>
          <a:p>
            <a:pPr marL="1171049" lvl="1" indent="-397512">
              <a:spcBef>
                <a:spcPct val="15000"/>
              </a:spcBef>
              <a:spcAft>
                <a:spcPct val="5000"/>
              </a:spcAft>
              <a:buBlip>
                <a:blip r:embed="rId4"/>
              </a:buBlip>
            </a:pPr>
            <a:r>
              <a:rPr lang="en-US" sz="3000" dirty="0">
                <a:solidFill>
                  <a:srgbClr val="23383A"/>
                </a:solidFill>
                <a:cs typeface="ＭＳ Ｐゴシック"/>
              </a:rPr>
              <a:t>All Read API Functions are defined in the online reference:</a:t>
            </a:r>
          </a:p>
          <a:p>
            <a:pPr marL="480775" indent="-480775" algn="ctr">
              <a:spcBef>
                <a:spcPct val="50000"/>
              </a:spcBef>
            </a:pPr>
            <a:r>
              <a:rPr lang="en-US" sz="3000" b="1" dirty="0">
                <a:cs typeface="ＭＳ Ｐゴシック"/>
                <a:hlinkClick r:id="rId5"/>
              </a:rPr>
              <a:t>http://support.brightcove.com/en/docs/media-api-reference</a:t>
            </a:r>
            <a:endParaRPr lang="en-US" sz="3000" b="1" dirty="0">
              <a:cs typeface="ＭＳ Ｐゴシック"/>
            </a:endParaRP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2029475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62A2AE2-48C3-4B46-B22E-A137EBF28587}" type="slidenum">
              <a:rPr lang="en-US" sz="1500" b="1">
                <a:solidFill>
                  <a:srgbClr val="7B7B7B"/>
                </a:solidFill>
                <a:ea typeface="ＭＳ Ｐゴシック" pitchFamily="34" charset="-128"/>
                <a:cs typeface="+mn-cs"/>
              </a:rPr>
              <a:pPr eaLnBrk="0" hangingPunct="0">
                <a:defRPr/>
              </a:pPr>
              <a:t>44</a:t>
            </a:fld>
            <a:endParaRPr lang="en-US" sz="15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normAutofit fontScale="92500" lnSpcReduction="20000"/>
          </a:bodyPr>
          <a:lstStyle/>
          <a:p>
            <a:pPr marL="0" indent="0"/>
            <a:r>
              <a:rPr lang="en-US" sz="4100" dirty="0"/>
              <a:t>Video READ</a:t>
            </a:r>
          </a:p>
          <a:p>
            <a:pPr lvl="1" eaLnBrk="1" hangingPunct="1"/>
            <a:r>
              <a:rPr lang="en-US" sz="3000" b="1" dirty="0" err="1"/>
              <a:t>search_videos</a:t>
            </a:r>
            <a:endParaRPr lang="en-US" sz="3000" b="1" dirty="0"/>
          </a:p>
          <a:p>
            <a:pPr lvl="1" eaLnBrk="1" hangingPunct="1"/>
            <a:r>
              <a:rPr lang="en-US" sz="3000" dirty="0" err="1"/>
              <a:t>find_all_videos</a:t>
            </a:r>
            <a:endParaRPr lang="en-US" sz="3000" dirty="0"/>
          </a:p>
          <a:p>
            <a:pPr lvl="1" eaLnBrk="1" hangingPunct="1"/>
            <a:r>
              <a:rPr lang="en-US" sz="3000" dirty="0" err="1"/>
              <a:t>find_modified_videos</a:t>
            </a:r>
            <a:endParaRPr lang="en-US" sz="3000" dirty="0"/>
          </a:p>
          <a:p>
            <a:pPr lvl="1" eaLnBrk="1" hangingPunct="1"/>
            <a:r>
              <a:rPr lang="en-US" sz="3000" dirty="0" err="1"/>
              <a:t>find_related_videos</a:t>
            </a:r>
            <a:endParaRPr lang="en-US" sz="3000" dirty="0"/>
          </a:p>
          <a:p>
            <a:pPr lvl="1" eaLnBrk="1" hangingPunct="1"/>
            <a:r>
              <a:rPr lang="en-US" sz="3000" dirty="0" err="1"/>
              <a:t>find_videos_by_text</a:t>
            </a:r>
            <a:endParaRPr lang="en-US" sz="3000" dirty="0"/>
          </a:p>
          <a:p>
            <a:pPr lvl="1" eaLnBrk="1" hangingPunct="1"/>
            <a:r>
              <a:rPr lang="en-US" sz="3000" dirty="0" err="1"/>
              <a:t>find_videos_by_tags</a:t>
            </a:r>
            <a:endParaRPr lang="en-US" sz="3000" dirty="0"/>
          </a:p>
          <a:p>
            <a:pPr lvl="1" eaLnBrk="1" hangingPunct="1"/>
            <a:r>
              <a:rPr lang="en-US" sz="3000" b="1" dirty="0" err="1"/>
              <a:t>find_video_by_id</a:t>
            </a:r>
            <a:endParaRPr lang="en-US" sz="3000" b="1" dirty="0"/>
          </a:p>
          <a:p>
            <a:pPr lvl="1" eaLnBrk="1" hangingPunct="1"/>
            <a:r>
              <a:rPr lang="en-US" sz="3000" dirty="0" err="1"/>
              <a:t>find_videos_by_ids</a:t>
            </a:r>
            <a:endParaRPr lang="en-US" sz="3000" dirty="0"/>
          </a:p>
          <a:p>
            <a:pPr lvl="1" eaLnBrk="1" hangingPunct="1"/>
            <a:r>
              <a:rPr lang="en-US" sz="3000" dirty="0" err="1"/>
              <a:t>find_video_by_reference_id</a:t>
            </a:r>
            <a:endParaRPr lang="en-US" sz="3000" dirty="0"/>
          </a:p>
          <a:p>
            <a:pPr lvl="1" eaLnBrk="1" hangingPunct="1"/>
            <a:r>
              <a:rPr lang="en-US" sz="3000" dirty="0" err="1"/>
              <a:t>find_videos_by_reference_ids</a:t>
            </a:r>
            <a:endParaRPr lang="en-US" sz="3000" dirty="0"/>
          </a:p>
          <a:p>
            <a:pPr lvl="1" eaLnBrk="1" hangingPunct="1"/>
            <a:r>
              <a:rPr lang="en-US" sz="3000" dirty="0" err="1"/>
              <a:t>find_videos_by_user_id</a:t>
            </a:r>
            <a:endParaRPr lang="en-US" sz="3000" dirty="0"/>
          </a:p>
          <a:p>
            <a:pPr lvl="1" eaLnBrk="1" hangingPunct="1"/>
            <a:r>
              <a:rPr lang="en-US" sz="3000" dirty="0" err="1"/>
              <a:t>find_videos_by_campaign_id</a:t>
            </a:r>
            <a:endParaRPr lang="en-US" sz="3000" dirty="0"/>
          </a:p>
        </p:txBody>
      </p:sp>
      <p:sp>
        <p:nvSpPr>
          <p:cNvPr id="200709" name="Rectangle 7"/>
          <p:cNvSpPr>
            <a:spLocks noGrp="1" noChangeArrowheads="1"/>
          </p:cNvSpPr>
          <p:nvPr>
            <p:ph idx="12"/>
          </p:nvPr>
        </p:nvSpPr>
        <p:spPr>
          <a:prstGeom prst="rect">
            <a:avLst/>
          </a:prstGeom>
        </p:spPr>
        <p:txBody>
          <a:bodyPr>
            <a:normAutofit/>
          </a:bodyPr>
          <a:lstStyle/>
          <a:p>
            <a:pPr marL="0" indent="0"/>
            <a:r>
              <a:rPr lang="en-US" sz="3700" dirty="0"/>
              <a:t>Playlist READ</a:t>
            </a:r>
          </a:p>
          <a:p>
            <a:pPr lvl="1" eaLnBrk="1" hangingPunct="1"/>
            <a:r>
              <a:rPr lang="en-US" sz="3000" dirty="0" err="1"/>
              <a:t>find_all_playlists</a:t>
            </a:r>
            <a:endParaRPr lang="en-US" sz="3000" dirty="0"/>
          </a:p>
          <a:p>
            <a:pPr lvl="1" eaLnBrk="1" hangingPunct="1"/>
            <a:r>
              <a:rPr lang="en-US" sz="3000" dirty="0" err="1"/>
              <a:t>find_playlist_by_id</a:t>
            </a:r>
            <a:endParaRPr lang="en-US" sz="3000" dirty="0"/>
          </a:p>
          <a:p>
            <a:pPr lvl="1" eaLnBrk="1" hangingPunct="1"/>
            <a:r>
              <a:rPr lang="en-US" sz="3000" dirty="0" err="1"/>
              <a:t>find_playlists_by_ids</a:t>
            </a:r>
            <a:endParaRPr lang="en-US" sz="3000" dirty="0"/>
          </a:p>
          <a:p>
            <a:pPr lvl="1" eaLnBrk="1" hangingPunct="1"/>
            <a:r>
              <a:rPr lang="en-US" sz="3000" dirty="0" err="1"/>
              <a:t>find_playlist_by_reference_id</a:t>
            </a:r>
            <a:endParaRPr lang="en-US" sz="3000" dirty="0"/>
          </a:p>
          <a:p>
            <a:pPr lvl="1" eaLnBrk="1" hangingPunct="1"/>
            <a:r>
              <a:rPr lang="en-US" sz="3000" dirty="0" err="1"/>
              <a:t>find_playlists_by_reference_ids</a:t>
            </a:r>
            <a:endParaRPr lang="en-US" sz="3000" dirty="0"/>
          </a:p>
          <a:p>
            <a:pPr lvl="1" eaLnBrk="1" hangingPunct="1"/>
            <a:r>
              <a:rPr lang="en-US" sz="3000" dirty="0" err="1"/>
              <a:t>find_playlists_for_player_id</a:t>
            </a:r>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4982404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3000" dirty="0"/>
              <a:t>The recommended method for most video searches (Brightcove is actively working to enhance and optimize this method – use this instead of find methods)</a:t>
            </a:r>
          </a:p>
          <a:p>
            <a:pPr lvl="1"/>
            <a:r>
              <a:rPr lang="en-US" sz="3000" dirty="0"/>
              <a:t>Exception: you can’t find videos by id with </a:t>
            </a:r>
            <a:r>
              <a:rPr lang="en-US" sz="3000" dirty="0" err="1"/>
              <a:t>search_videos</a:t>
            </a:r>
            <a:r>
              <a:rPr lang="en-US" sz="3000" dirty="0"/>
              <a:t> – need to use </a:t>
            </a:r>
            <a:r>
              <a:rPr lang="en-US" sz="3000" dirty="0" err="1"/>
              <a:t>find_video_by_id</a:t>
            </a:r>
            <a:r>
              <a:rPr lang="en-US" sz="3000" dirty="0"/>
              <a:t> or </a:t>
            </a:r>
            <a:r>
              <a:rPr lang="en-US" sz="3000" dirty="0" err="1"/>
              <a:t>find_videos_by_ids</a:t>
            </a:r>
            <a:endParaRPr lang="en-US" sz="3000" dirty="0"/>
          </a:p>
          <a:p>
            <a:r>
              <a:rPr lang="en-US" sz="3000" dirty="0" err="1"/>
              <a:t>search_videos</a:t>
            </a:r>
            <a:r>
              <a:rPr lang="en-US" sz="3000" dirty="0"/>
              <a:t> allows for the most complex searches and is the only method that can search custom field values</a:t>
            </a:r>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45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450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46</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696162178"/>
              </p:ext>
            </p:extLst>
          </p:nvPr>
        </p:nvGraphicFramePr>
        <p:xfrm>
          <a:off x="288793" y="1494578"/>
          <a:ext cx="16749978" cy="6967484"/>
        </p:xfrm>
        <a:graphic>
          <a:graphicData uri="http://schemas.openxmlformats.org/drawingml/2006/table">
            <a:tbl>
              <a:tblPr firstRow="1" bandRow="1">
                <a:tableStyleId>{69012ECD-51FC-41F1-AA8D-1B2483CD663E}</a:tableStyleId>
              </a:tblPr>
              <a:tblGrid>
                <a:gridCol w="4108484"/>
                <a:gridCol w="12641494"/>
              </a:tblGrid>
              <a:tr h="527074">
                <a:tc>
                  <a:txBody>
                    <a:bodyPr/>
                    <a:lstStyle/>
                    <a:p>
                      <a:r>
                        <a:rPr lang="en-US" sz="2300" dirty="0" smtClean="0"/>
                        <a:t>Parameter</a:t>
                      </a:r>
                      <a:endParaRPr lang="en-US" sz="2300" dirty="0"/>
                    </a:p>
                  </a:txBody>
                  <a:tcPr marL="173276" marR="173276" marT="64982" marB="64982"/>
                </a:tc>
                <a:tc>
                  <a:txBody>
                    <a:bodyPr/>
                    <a:lstStyle/>
                    <a:p>
                      <a:r>
                        <a:rPr lang="en-US" sz="2300" dirty="0" smtClean="0"/>
                        <a:t>Description</a:t>
                      </a:r>
                      <a:endParaRPr lang="en-US" sz="2300" dirty="0"/>
                    </a:p>
                  </a:txBody>
                  <a:tcPr marL="173276" marR="173276" marT="64982" marB="64982"/>
                </a:tc>
              </a:tr>
              <a:tr h="527074">
                <a:tc>
                  <a:txBody>
                    <a:bodyPr/>
                    <a:lstStyle/>
                    <a:p>
                      <a:r>
                        <a:rPr lang="en-US" sz="2300" dirty="0" smtClean="0"/>
                        <a:t>all</a:t>
                      </a:r>
                      <a:endParaRPr lang="en-US" sz="2300" dirty="0"/>
                    </a:p>
                  </a:txBody>
                  <a:tcPr marL="173276" marR="173276" marT="64982" marB="64982"/>
                </a:tc>
                <a:tc>
                  <a:txBody>
                    <a:bodyPr/>
                    <a:lstStyle/>
                    <a:p>
                      <a:r>
                        <a:rPr lang="en-US" sz="2300" dirty="0" err="1" smtClean="0"/>
                        <a:t>Field:value</a:t>
                      </a:r>
                      <a:r>
                        <a:rPr lang="en-US" sz="2300" dirty="0" smtClean="0"/>
                        <a:t> pairs</a:t>
                      </a:r>
                      <a:r>
                        <a:rPr lang="en-US" sz="2300" baseline="0" dirty="0" smtClean="0"/>
                        <a:t> – returned videos must have all</a:t>
                      </a:r>
                      <a:endParaRPr lang="en-US" sz="2300" dirty="0"/>
                    </a:p>
                  </a:txBody>
                  <a:tcPr marL="173276" marR="173276" marT="64982" marB="64982"/>
                </a:tc>
              </a:tr>
              <a:tr h="527074">
                <a:tc>
                  <a:txBody>
                    <a:bodyPr/>
                    <a:lstStyle/>
                    <a:p>
                      <a:r>
                        <a:rPr lang="en-US" sz="2300" dirty="0" smtClean="0"/>
                        <a:t>any</a:t>
                      </a:r>
                      <a:endParaRPr lang="en-US" sz="2300" dirty="0"/>
                    </a:p>
                  </a:txBody>
                  <a:tcPr marL="173276" marR="173276" marT="64982" marB="64982"/>
                </a:tc>
                <a:tc>
                  <a:txBody>
                    <a:bodyPr/>
                    <a:lstStyle/>
                    <a:p>
                      <a:r>
                        <a:rPr lang="en-US" sz="2300" dirty="0" err="1" smtClean="0"/>
                        <a:t>Field:value</a:t>
                      </a:r>
                      <a:r>
                        <a:rPr lang="en-US" sz="2300" dirty="0" smtClean="0"/>
                        <a:t> pairs – returned</a:t>
                      </a:r>
                      <a:r>
                        <a:rPr lang="en-US" sz="2300" baseline="0" dirty="0" smtClean="0"/>
                        <a:t> videos have any</a:t>
                      </a:r>
                      <a:endParaRPr lang="en-US" sz="2300" dirty="0"/>
                    </a:p>
                  </a:txBody>
                  <a:tcPr marL="173276" marR="173276" marT="64982" marB="64982"/>
                </a:tc>
              </a:tr>
              <a:tr h="527074">
                <a:tc>
                  <a:txBody>
                    <a:bodyPr/>
                    <a:lstStyle/>
                    <a:p>
                      <a:r>
                        <a:rPr lang="en-US" sz="2300" dirty="0" smtClean="0"/>
                        <a:t>none</a:t>
                      </a:r>
                      <a:endParaRPr lang="en-US" sz="2300" dirty="0"/>
                    </a:p>
                  </a:txBody>
                  <a:tcPr marL="173276" marR="173276" marT="64982" marB="64982"/>
                </a:tc>
                <a:tc>
                  <a:txBody>
                    <a:bodyPr/>
                    <a:lstStyle/>
                    <a:p>
                      <a:r>
                        <a:rPr lang="en-US" sz="2300" dirty="0" err="1" smtClean="0"/>
                        <a:t>Field:value</a:t>
                      </a:r>
                      <a:r>
                        <a:rPr lang="en-US" sz="2300" dirty="0" smtClean="0"/>
                        <a:t> pairs</a:t>
                      </a:r>
                      <a:r>
                        <a:rPr lang="en-US" sz="2300" baseline="0" dirty="0" smtClean="0"/>
                        <a:t> – returned videos must have none</a:t>
                      </a:r>
                      <a:endParaRPr lang="en-US" sz="2300" dirty="0"/>
                    </a:p>
                  </a:txBody>
                  <a:tcPr marL="173276" marR="173276" marT="64982" marB="64982"/>
                </a:tc>
              </a:tr>
              <a:tr h="1169670">
                <a:tc>
                  <a:txBody>
                    <a:bodyPr/>
                    <a:lstStyle/>
                    <a:p>
                      <a:r>
                        <a:rPr lang="en-US" sz="2300" dirty="0" err="1" smtClean="0"/>
                        <a:t>sort_by</a:t>
                      </a:r>
                      <a:endParaRPr lang="en-US" sz="2300" dirty="0"/>
                    </a:p>
                  </a:txBody>
                  <a:tcPr marL="173276" marR="173276" marT="64982" marB="64982"/>
                </a:tc>
                <a:tc>
                  <a:txBody>
                    <a:bodyPr/>
                    <a:lstStyle/>
                    <a:p>
                      <a:r>
                        <a:rPr lang="en-US" sz="2300" dirty="0" smtClean="0"/>
                        <a:t>DISPLAY_NAME, REFERENCE_ID, PUBLISH_DATE, CREATION_DATE, MODIFIED_DATE, PLAYS_TRAILING_WEEK, PLAYS_TOTAL with :ASC</a:t>
                      </a:r>
                      <a:r>
                        <a:rPr lang="en-US" sz="2300" baseline="0" dirty="0" smtClean="0"/>
                        <a:t> or :DESC</a:t>
                      </a:r>
                      <a:endParaRPr lang="en-US" sz="2300" dirty="0"/>
                    </a:p>
                  </a:txBody>
                  <a:tcPr marL="173276" marR="173276" marT="64982" marB="64982"/>
                </a:tc>
              </a:tr>
              <a:tr h="527074">
                <a:tc>
                  <a:txBody>
                    <a:bodyPr/>
                    <a:lstStyle/>
                    <a:p>
                      <a:r>
                        <a:rPr lang="en-US" sz="2300" dirty="0" err="1" smtClean="0"/>
                        <a:t>page_size</a:t>
                      </a:r>
                      <a:endParaRPr lang="en-US" sz="2300" dirty="0"/>
                    </a:p>
                  </a:txBody>
                  <a:tcPr marL="173276" marR="173276" marT="64982" marB="64982"/>
                </a:tc>
                <a:tc>
                  <a:txBody>
                    <a:bodyPr/>
                    <a:lstStyle/>
                    <a:p>
                      <a:r>
                        <a:rPr lang="en-US" sz="2300" dirty="0" smtClean="0"/>
                        <a:t>Number</a:t>
                      </a:r>
                      <a:r>
                        <a:rPr lang="en-US" sz="2300" baseline="0" dirty="0" smtClean="0"/>
                        <a:t> of items to be returned on each page (up to 100)</a:t>
                      </a:r>
                      <a:endParaRPr lang="en-US" sz="2300" dirty="0"/>
                    </a:p>
                  </a:txBody>
                  <a:tcPr marL="173276" marR="173276" marT="64982" marB="64982"/>
                </a:tc>
              </a:tr>
              <a:tr h="527074">
                <a:tc>
                  <a:txBody>
                    <a:bodyPr/>
                    <a:lstStyle/>
                    <a:p>
                      <a:r>
                        <a:rPr lang="en-US" sz="2300" dirty="0" err="1" smtClean="0"/>
                        <a:t>page_number</a:t>
                      </a:r>
                      <a:endParaRPr lang="en-US" sz="2300" dirty="0"/>
                    </a:p>
                  </a:txBody>
                  <a:tcPr marL="173276" marR="173276" marT="64982" marB="64982"/>
                </a:tc>
                <a:tc>
                  <a:txBody>
                    <a:bodyPr/>
                    <a:lstStyle/>
                    <a:p>
                      <a:r>
                        <a:rPr lang="en-US" sz="2300" dirty="0" smtClean="0"/>
                        <a:t>Page to be returned (zero-indexed)</a:t>
                      </a:r>
                      <a:endParaRPr lang="en-US" sz="2300" dirty="0"/>
                    </a:p>
                  </a:txBody>
                  <a:tcPr marL="173276" marR="173276" marT="64982" marB="64982"/>
                </a:tc>
              </a:tr>
              <a:tr h="527074">
                <a:tc>
                  <a:txBody>
                    <a:bodyPr/>
                    <a:lstStyle/>
                    <a:p>
                      <a:r>
                        <a:rPr lang="en-US" sz="2300" dirty="0" err="1" smtClean="0"/>
                        <a:t>get_item_count</a:t>
                      </a:r>
                      <a:endParaRPr lang="en-US" sz="2300" dirty="0"/>
                    </a:p>
                  </a:txBody>
                  <a:tcPr marL="173276" marR="173276" marT="64982" marB="64982"/>
                </a:tc>
                <a:tc>
                  <a:txBody>
                    <a:bodyPr/>
                    <a:lstStyle/>
                    <a:p>
                      <a:r>
                        <a:rPr lang="en-US" sz="2300" dirty="0" smtClean="0"/>
                        <a:t>Return</a:t>
                      </a:r>
                      <a:r>
                        <a:rPr lang="en-US" sz="2300" baseline="0" dirty="0" smtClean="0"/>
                        <a:t> total number of items</a:t>
                      </a:r>
                      <a:endParaRPr lang="en-US" sz="2300" dirty="0"/>
                    </a:p>
                  </a:txBody>
                  <a:tcPr marL="173276" marR="173276" marT="64982" marB="64982"/>
                </a:tc>
              </a:tr>
              <a:tr h="527074">
                <a:tc>
                  <a:txBody>
                    <a:bodyPr/>
                    <a:lstStyle/>
                    <a:p>
                      <a:r>
                        <a:rPr lang="en-US" sz="2300" dirty="0" err="1" smtClean="0"/>
                        <a:t>video_fields</a:t>
                      </a:r>
                      <a:endParaRPr lang="en-US" sz="2300" dirty="0"/>
                    </a:p>
                  </a:txBody>
                  <a:tcPr marL="173276" marR="173276" marT="64982" marB="64982"/>
                </a:tc>
                <a:tc>
                  <a:txBody>
                    <a:bodyPr/>
                    <a:lstStyle/>
                    <a:p>
                      <a:r>
                        <a:rPr lang="en-US" sz="2300" dirty="0" smtClean="0"/>
                        <a:t>Video</a:t>
                      </a:r>
                      <a:r>
                        <a:rPr lang="en-US" sz="2300" baseline="0" dirty="0" smtClean="0"/>
                        <a:t> fields to be returned</a:t>
                      </a:r>
                      <a:endParaRPr lang="en-US" sz="2300" dirty="0"/>
                    </a:p>
                  </a:txBody>
                  <a:tcPr marL="173276" marR="173276" marT="64982" marB="64982"/>
                </a:tc>
              </a:tr>
              <a:tr h="527074">
                <a:tc>
                  <a:txBody>
                    <a:bodyPr/>
                    <a:lstStyle/>
                    <a:p>
                      <a:r>
                        <a:rPr lang="en-US" sz="2300" dirty="0" err="1" smtClean="0"/>
                        <a:t>custom_fields</a:t>
                      </a:r>
                      <a:endParaRPr lang="en-US" sz="2300" dirty="0"/>
                    </a:p>
                  </a:txBody>
                  <a:tcPr marL="173276" marR="173276" marT="64982" marB="64982"/>
                </a:tc>
                <a:tc>
                  <a:txBody>
                    <a:bodyPr/>
                    <a:lstStyle/>
                    <a:p>
                      <a:r>
                        <a:rPr lang="en-US" sz="2300" dirty="0" smtClean="0"/>
                        <a:t>Custom fields to be returned (for all include</a:t>
                      </a:r>
                      <a:r>
                        <a:rPr lang="en-US" sz="2300" baseline="0" dirty="0" smtClean="0"/>
                        <a:t> </a:t>
                      </a:r>
                      <a:r>
                        <a:rPr lang="en-US" sz="2300" baseline="0" dirty="0" err="1" smtClean="0"/>
                        <a:t>customFields</a:t>
                      </a:r>
                      <a:r>
                        <a:rPr lang="en-US" sz="2300" baseline="0" dirty="0" smtClean="0"/>
                        <a:t> in </a:t>
                      </a:r>
                      <a:r>
                        <a:rPr lang="en-US" sz="2300" baseline="0" dirty="0" err="1" smtClean="0"/>
                        <a:t>video_fields</a:t>
                      </a:r>
                      <a:endParaRPr lang="en-US" sz="2300" dirty="0"/>
                    </a:p>
                  </a:txBody>
                  <a:tcPr marL="173276" marR="173276" marT="64982" marB="64982"/>
                </a:tc>
              </a:tr>
              <a:tr h="527074">
                <a:tc>
                  <a:txBody>
                    <a:bodyPr/>
                    <a:lstStyle/>
                    <a:p>
                      <a:r>
                        <a:rPr lang="en-US" sz="2300" dirty="0" err="1" smtClean="0"/>
                        <a:t>media_delivery</a:t>
                      </a:r>
                      <a:endParaRPr lang="en-US" sz="2300" dirty="0"/>
                    </a:p>
                  </a:txBody>
                  <a:tcPr marL="173276" marR="173276" marT="64982" marB="64982"/>
                </a:tc>
                <a:tc>
                  <a:txBody>
                    <a:bodyPr/>
                    <a:lstStyle/>
                    <a:p>
                      <a:r>
                        <a:rPr lang="en-US" sz="2300" dirty="0" smtClean="0"/>
                        <a:t>http to return download</a:t>
                      </a:r>
                      <a:r>
                        <a:rPr lang="en-US" sz="2300" baseline="0" dirty="0" smtClean="0"/>
                        <a:t> link to video; </a:t>
                      </a:r>
                      <a:r>
                        <a:rPr lang="en-US" sz="2300" baseline="0" dirty="0" err="1" smtClean="0"/>
                        <a:t>http_ios</a:t>
                      </a:r>
                      <a:r>
                        <a:rPr lang="en-US" sz="2300" baseline="0" dirty="0" smtClean="0"/>
                        <a:t> for Apple HTTP Streaming</a:t>
                      </a:r>
                      <a:endParaRPr lang="en-US" sz="2300" dirty="0"/>
                    </a:p>
                  </a:txBody>
                  <a:tcPr marL="173276" marR="173276" marT="64982" marB="64982"/>
                </a:tc>
              </a:tr>
              <a:tr h="527074">
                <a:tc>
                  <a:txBody>
                    <a:bodyPr/>
                    <a:lstStyle/>
                    <a:p>
                      <a:r>
                        <a:rPr lang="en-US" sz="2300" dirty="0" smtClean="0"/>
                        <a:t>output</a:t>
                      </a:r>
                      <a:endParaRPr lang="en-US" sz="2300" dirty="0"/>
                    </a:p>
                  </a:txBody>
                  <a:tcPr marL="173276" marR="173276" marT="64982" marB="64982"/>
                </a:tc>
                <a:tc>
                  <a:txBody>
                    <a:bodyPr/>
                    <a:lstStyle/>
                    <a:p>
                      <a:r>
                        <a:rPr lang="en-US" sz="2300" dirty="0" smtClean="0"/>
                        <a:t>JSON (default)</a:t>
                      </a:r>
                      <a:r>
                        <a:rPr lang="en-US" sz="2300" baseline="0" dirty="0" smtClean="0"/>
                        <a:t> | RSS | MRSS</a:t>
                      </a:r>
                      <a:endParaRPr lang="en-US" sz="2300" dirty="0"/>
                    </a:p>
                  </a:txBody>
                  <a:tcPr marL="173276" marR="173276" marT="64982" marB="64982"/>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74071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3000" dirty="0"/>
              <a:t>http://</a:t>
            </a:r>
            <a:r>
              <a:rPr lang="en-US" sz="3000" dirty="0" err="1"/>
              <a:t>api.brightcove.com</a:t>
            </a:r>
            <a:r>
              <a:rPr lang="en-US" sz="3000" dirty="0"/>
              <a:t>/services/library?</a:t>
            </a:r>
          </a:p>
          <a:p>
            <a:r>
              <a:rPr lang="en-US" sz="3000" dirty="0"/>
              <a:t>token=…</a:t>
            </a:r>
          </a:p>
          <a:p>
            <a:r>
              <a:rPr lang="en-US" sz="3000" dirty="0"/>
              <a:t>&amp;command=</a:t>
            </a:r>
            <a:r>
              <a:rPr lang="en-US" sz="3000" dirty="0" err="1"/>
              <a:t>search_videos</a:t>
            </a:r>
            <a:endParaRPr lang="en-US" sz="3000" dirty="0"/>
          </a:p>
          <a:p>
            <a:r>
              <a:rPr lang="en-US" sz="3000" dirty="0"/>
              <a:t>&amp;all=</a:t>
            </a:r>
            <a:r>
              <a:rPr lang="en-US" sz="3000" dirty="0" err="1"/>
              <a:t>sea&amp;any</a:t>
            </a:r>
            <a:r>
              <a:rPr lang="en-US" sz="3000" dirty="0"/>
              <a:t>=</a:t>
            </a:r>
            <a:r>
              <a:rPr lang="en-US" sz="3000" dirty="0" err="1"/>
              <a:t>tags:fish</a:t>
            </a:r>
            <a:r>
              <a:rPr lang="en-US" sz="3000" err="1"/>
              <a:t>&amp;</a:t>
            </a:r>
            <a:r>
              <a:rPr lang="en-US" sz="3000"/>
              <a:t>any=</a:t>
            </a:r>
            <a:r>
              <a:rPr lang="en-US" sz="3000" dirty="0" err="1"/>
              <a:t>bird&amp;none</a:t>
            </a:r>
            <a:r>
              <a:rPr lang="en-US" sz="3000" dirty="0"/>
              <a:t>=</a:t>
            </a:r>
            <a:r>
              <a:rPr lang="en-US" sz="3000" dirty="0" err="1"/>
              <a:t>videotopic:mammal</a:t>
            </a:r>
            <a:endParaRPr lang="en-US" sz="3000" dirty="0"/>
          </a:p>
          <a:p>
            <a:pPr lvl="1"/>
            <a:r>
              <a:rPr lang="en-US" sz="3000" dirty="0"/>
              <a:t>Note: if you don’t use </a:t>
            </a:r>
            <a:r>
              <a:rPr lang="en-US" sz="3000" dirty="0" err="1"/>
              <a:t>tags:term</a:t>
            </a:r>
            <a:r>
              <a:rPr lang="en-US" sz="3000" dirty="0"/>
              <a:t> or </a:t>
            </a:r>
            <a:r>
              <a:rPr lang="en-US" sz="3000" dirty="0" err="1"/>
              <a:t>customfieldname:term</a:t>
            </a:r>
            <a:r>
              <a:rPr lang="en-US" sz="3000" dirty="0"/>
              <a:t>, the </a:t>
            </a:r>
            <a:r>
              <a:rPr lang="en-US" sz="3000" b="1" dirty="0"/>
              <a:t>name and short description </a:t>
            </a:r>
            <a:r>
              <a:rPr lang="en-US" sz="3000" dirty="0"/>
              <a:t>will be searched</a:t>
            </a:r>
          </a:p>
          <a:p>
            <a:r>
              <a:rPr lang="en-US" sz="3000" dirty="0"/>
              <a:t>&amp;</a:t>
            </a:r>
            <a:r>
              <a:rPr lang="en-US" sz="3000" dirty="0" err="1"/>
              <a:t>video_fields</a:t>
            </a:r>
            <a:r>
              <a:rPr lang="en-US" sz="3000" dirty="0"/>
              <a:t>=</a:t>
            </a:r>
            <a:r>
              <a:rPr lang="en-US" sz="3000" dirty="0" err="1"/>
              <a:t>id,name,customFields&amp;page_size</a:t>
            </a:r>
            <a:r>
              <a:rPr lang="en-US" sz="3000" dirty="0"/>
              <a:t>=3&amp;get_item_count=true</a:t>
            </a:r>
          </a:p>
          <a:p>
            <a:r>
              <a:rPr lang="en-US" sz="3000" dirty="0">
                <a:hlinkClick r:id="rId3"/>
              </a:rPr>
              <a:t>http://api.brightcove.com/services/library?command=search_videos&amp;token=DNoR-SvA5yUqX2eE6KjgefOxRzQilw..&amp;callback=BCL.onSearchResponse&amp;any=wildlife</a:t>
            </a:r>
            <a:endParaRPr lang="en-US" sz="3000" dirty="0"/>
          </a:p>
          <a:p>
            <a:r>
              <a:rPr lang="en-US" sz="3000" dirty="0"/>
              <a:t>parameter order does not matter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334162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62F9587-9336-4675-B545-2515F3A9608E}" type="slidenum">
              <a:rPr lang="en-US" sz="1500" b="1">
                <a:solidFill>
                  <a:srgbClr val="7B7B7B"/>
                </a:solidFill>
                <a:ea typeface="ＭＳ Ｐゴシック" pitchFamily="34" charset="-128"/>
                <a:cs typeface="+mn-cs"/>
              </a:rPr>
              <a:pPr eaLnBrk="0" hangingPunct="0">
                <a:defRPr/>
              </a:pPr>
              <a:t>48</a:t>
            </a:fld>
            <a:endParaRPr lang="en-US" sz="15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3000" dirty="0"/>
              <a:t>Make the API Call</a:t>
            </a:r>
          </a:p>
          <a:p>
            <a:pPr lvl="1"/>
            <a:r>
              <a:rPr lang="en-US" sz="3000" dirty="0"/>
              <a:t>For example, </a:t>
            </a:r>
            <a:r>
              <a:rPr lang="en-US" sz="3000" dirty="0" err="1"/>
              <a:t>search_videos</a:t>
            </a:r>
            <a:endParaRPr lang="en-US" sz="3000" dirty="0"/>
          </a:p>
          <a:p>
            <a:r>
              <a:rPr lang="en-US" sz="3000" dirty="0"/>
              <a:t>Parse the returned JSON String</a:t>
            </a:r>
          </a:p>
          <a:p>
            <a:pPr lvl="1"/>
            <a:r>
              <a:rPr lang="en-US" sz="3000" dirty="0"/>
              <a:t>Check for errors</a:t>
            </a:r>
          </a:p>
          <a:p>
            <a:pPr lvl="1"/>
            <a:r>
              <a:rPr lang="en-US" sz="3000" dirty="0"/>
              <a:t>Loop though the returned collection</a:t>
            </a:r>
          </a:p>
          <a:p>
            <a:r>
              <a:rPr lang="en-US" sz="3000" dirty="0"/>
              <a:t>Insert Into the Web Page (or other view)</a:t>
            </a:r>
          </a:p>
          <a:p>
            <a:pPr lvl="1"/>
            <a:r>
              <a:rPr lang="en-US" sz="3000" dirty="0"/>
              <a:t>Apply Styling &amp; Formatting</a:t>
            </a: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553945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3000" dirty="0"/>
              <a:t>client-side </a:t>
            </a:r>
            <a:r>
              <a:rPr lang="en-US" sz="3000" dirty="0" err="1"/>
              <a:t>Javascript</a:t>
            </a:r>
            <a:endParaRPr lang="en-US" sz="3000" dirty="0"/>
          </a:p>
          <a:p>
            <a:pPr lvl="1"/>
            <a:r>
              <a:rPr lang="en-US" sz="3000" dirty="0"/>
              <a:t>define a function that accepts a single parameter (the response object)</a:t>
            </a:r>
          </a:p>
          <a:p>
            <a:pPr lvl="1"/>
            <a:r>
              <a:rPr lang="en-US" sz="3000" dirty="0"/>
              <a:t>&amp;callback=</a:t>
            </a:r>
            <a:r>
              <a:rPr lang="en-US" sz="3000" dirty="0" err="1"/>
              <a:t>my_func</a:t>
            </a:r>
            <a:endParaRPr lang="en-US" sz="3000" dirty="0"/>
          </a:p>
          <a:p>
            <a:pPr lvl="1"/>
            <a:r>
              <a:rPr lang="en-US" sz="3000" dirty="0"/>
              <a:t>insert the API call into a script tag on the page, and the response will be passed to your callback function</a:t>
            </a:r>
          </a:p>
          <a:p>
            <a:pPr lvl="1"/>
            <a:r>
              <a:rPr lang="en-US" sz="3000" dirty="0">
                <a:hlinkClick r:id="rId3"/>
              </a:rPr>
              <a:t>http://support.brightcove.com/en/docs/media-api-getting-started-using-javascript</a:t>
            </a:r>
            <a:endParaRPr lang="en-US" sz="3000" dirty="0"/>
          </a:p>
          <a:p>
            <a:r>
              <a:rPr lang="en-US" sz="3000" dirty="0"/>
              <a:t>server-side</a:t>
            </a:r>
          </a:p>
          <a:p>
            <a:pPr lvl="1"/>
            <a:r>
              <a:rPr lang="en-US" sz="3000" dirty="0"/>
              <a:t>use a library or built-in function from your language to convert JSON strings to native objects</a:t>
            </a:r>
          </a:p>
          <a:p>
            <a:pPr lvl="1"/>
            <a:r>
              <a:rPr lang="en-US" sz="3000" i="1" dirty="0">
                <a:solidFill>
                  <a:srgbClr val="800000"/>
                </a:solidFill>
              </a:rPr>
              <a:t>Again: DON’T depend on string-parsing to extract data</a:t>
            </a:r>
            <a:r>
              <a:rPr lang="en-US" sz="3000" dirty="0">
                <a:solidFill>
                  <a:srgbClr val="800000"/>
                </a:solidFill>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91690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01C5B2A-D2DB-4F0E-9958-AE49555ACFBE}" type="slidenum">
              <a:rPr lang="en-US" sz="1500" b="1">
                <a:solidFill>
                  <a:srgbClr val="7B7B7B"/>
                </a:solidFill>
                <a:ea typeface="ＭＳ Ｐゴシック" pitchFamily="34" charset="-128"/>
                <a:cs typeface="+mn-cs"/>
              </a:rPr>
              <a:pPr eaLnBrk="0" hangingPunct="0">
                <a:defRPr/>
              </a:pPr>
              <a:t>5</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Player Setup</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008358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3000" dirty="0"/>
              <a:t>in the JSON object</a:t>
            </a:r>
          </a:p>
          <a:p>
            <a:pPr lvl="1"/>
            <a:r>
              <a:rPr lang="en-US" sz="3000" dirty="0"/>
              <a:t>“error”: a human-readable error name or message</a:t>
            </a:r>
          </a:p>
          <a:p>
            <a:pPr lvl="1"/>
            <a:r>
              <a:rPr lang="en-US" sz="3000" dirty="0"/>
              <a:t>“code”: a numeric error code</a:t>
            </a:r>
          </a:p>
          <a:p>
            <a:r>
              <a:rPr lang="en-US" sz="3000" dirty="0"/>
              <a:t>error code table: </a:t>
            </a:r>
            <a:r>
              <a:rPr lang="en-US" sz="3000" dirty="0">
                <a:hlinkClick r:id="rId3"/>
              </a:rPr>
              <a:t>http://support.brightcove.com/en/docs/media-api-error-message-reference</a:t>
            </a:r>
            <a:endParaRPr lang="en-US" sz="3000" dirty="0"/>
          </a:p>
          <a:p>
            <a:r>
              <a:rPr lang="en-US" sz="3000" dirty="0"/>
              <a:t>{"error": "UNKNOWN_METHOD","code":301}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0571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3000" dirty="0"/>
              <a:t>handle large result sets in smaller groups</a:t>
            </a:r>
          </a:p>
          <a:p>
            <a:r>
              <a:rPr lang="en-US" sz="3000" dirty="0"/>
              <a:t>improve performance</a:t>
            </a:r>
          </a:p>
          <a:p>
            <a:r>
              <a:rPr lang="en-US" sz="3000" dirty="0"/>
              <a:t>&amp;</a:t>
            </a:r>
            <a:r>
              <a:rPr lang="en-US" sz="3000" dirty="0" err="1"/>
              <a:t>page_size</a:t>
            </a:r>
            <a:r>
              <a:rPr lang="en-US" sz="3000" dirty="0"/>
              <a:t>=5&amp;page_number=0&amp;get_item_count=true</a:t>
            </a:r>
          </a:p>
          <a:p>
            <a:r>
              <a:rPr lang="en-US" sz="3000" dirty="0"/>
              <a:t>loop for </a:t>
            </a:r>
            <a:r>
              <a:rPr lang="en-US" sz="3000" dirty="0" err="1"/>
              <a:t>total_count/page_size</a:t>
            </a:r>
            <a:endParaRPr lang="en-US" sz="3000" dirty="0"/>
          </a:p>
          <a:p>
            <a:r>
              <a:rPr lang="en-US" sz="3000" dirty="0" err="1"/>
              <a:t>page_size</a:t>
            </a:r>
            <a:r>
              <a:rPr lang="en-US" sz="3000" dirty="0"/>
              <a:t> limited to 100 or less, depending on method</a:t>
            </a:r>
          </a:p>
          <a:p>
            <a:r>
              <a:rPr lang="en-US" sz="3000" dirty="0"/>
              <a:t>we recommend 25 or less for good performance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15922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3000" dirty="0"/>
              <a:t>less bandwidth, better performance</a:t>
            </a:r>
          </a:p>
          <a:p>
            <a:r>
              <a:rPr lang="en-US" sz="3000" dirty="0"/>
              <a:t>only request the metadata you need</a:t>
            </a:r>
          </a:p>
          <a:p>
            <a:r>
              <a:rPr lang="en-US" sz="3000" dirty="0" err="1"/>
              <a:t>video_fields</a:t>
            </a:r>
            <a:r>
              <a:rPr lang="en-US" sz="3000" dirty="0"/>
              <a:t>=</a:t>
            </a:r>
            <a:r>
              <a:rPr lang="en-US" sz="3000" dirty="0" err="1"/>
              <a:t>id,name</a:t>
            </a:r>
            <a:r>
              <a:rPr lang="en-US" sz="3000" dirty="0"/>
              <a:t>,…</a:t>
            </a:r>
          </a:p>
          <a:p>
            <a:r>
              <a:rPr lang="en-US" sz="3000" dirty="0" err="1"/>
              <a:t>playlist_fields</a:t>
            </a:r>
            <a:r>
              <a:rPr lang="en-US" sz="3000" dirty="0"/>
              <a:t>=</a:t>
            </a:r>
            <a:r>
              <a:rPr lang="en-US" sz="3000" dirty="0" err="1"/>
              <a:t>id,name</a:t>
            </a:r>
            <a:r>
              <a:rPr lang="en-US" sz="3000" dirty="0"/>
              <a:t>,…</a:t>
            </a:r>
          </a:p>
          <a:p>
            <a:r>
              <a:rPr lang="en-US" sz="3000" dirty="0"/>
              <a:t>some data fields are only returned when specifically requested</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95471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3000" dirty="0"/>
              <a:t>&amp;</a:t>
            </a:r>
            <a:r>
              <a:rPr lang="en-US" sz="3000" dirty="0" err="1"/>
              <a:t>sort_by</a:t>
            </a:r>
            <a:r>
              <a:rPr lang="en-US" sz="3000" dirty="0"/>
              <a:t>=…</a:t>
            </a:r>
          </a:p>
          <a:p>
            <a:pPr lvl="1">
              <a:lnSpc>
                <a:spcPct val="90000"/>
              </a:lnSpc>
            </a:pPr>
            <a:r>
              <a:rPr lang="en-US" sz="3000" dirty="0"/>
              <a:t>PUBLISH_DATE</a:t>
            </a:r>
          </a:p>
          <a:p>
            <a:pPr lvl="1">
              <a:lnSpc>
                <a:spcPct val="90000"/>
              </a:lnSpc>
            </a:pPr>
            <a:r>
              <a:rPr lang="en-US" sz="3000" dirty="0"/>
              <a:t>CREATION_DATE</a:t>
            </a:r>
          </a:p>
          <a:p>
            <a:pPr lvl="1">
              <a:lnSpc>
                <a:spcPct val="90000"/>
              </a:lnSpc>
            </a:pPr>
            <a:r>
              <a:rPr lang="en-US" sz="3000" dirty="0"/>
              <a:t>MODIFIED_DATE</a:t>
            </a:r>
          </a:p>
          <a:p>
            <a:pPr lvl="1">
              <a:lnSpc>
                <a:spcPct val="90000"/>
              </a:lnSpc>
            </a:pPr>
            <a:r>
              <a:rPr lang="en-US" sz="3000" dirty="0"/>
              <a:t>PLAYS_TOTAL</a:t>
            </a:r>
          </a:p>
          <a:p>
            <a:pPr lvl="1">
              <a:lnSpc>
                <a:spcPct val="90000"/>
              </a:lnSpc>
            </a:pPr>
            <a:r>
              <a:rPr lang="en-US" sz="3000" dirty="0"/>
              <a:t>PLAYS_TRAILING_WEEK</a:t>
            </a:r>
          </a:p>
          <a:p>
            <a:pPr>
              <a:lnSpc>
                <a:spcPct val="90000"/>
              </a:lnSpc>
            </a:pPr>
            <a:r>
              <a:rPr lang="en-US" sz="3000" dirty="0"/>
              <a:t>&amp;</a:t>
            </a:r>
            <a:r>
              <a:rPr lang="en-US" sz="3000" dirty="0" err="1"/>
              <a:t>sort_order</a:t>
            </a:r>
            <a:r>
              <a:rPr lang="en-US" sz="3000" dirty="0"/>
              <a:t>=…</a:t>
            </a:r>
          </a:p>
          <a:p>
            <a:pPr lvl="1">
              <a:lnSpc>
                <a:spcPct val="90000"/>
              </a:lnSpc>
            </a:pPr>
            <a:r>
              <a:rPr lang="en-US" sz="3000" dirty="0"/>
              <a:t>ASC</a:t>
            </a:r>
          </a:p>
          <a:p>
            <a:pPr lvl="1">
              <a:lnSpc>
                <a:spcPct val="90000"/>
              </a:lnSpc>
            </a:pPr>
            <a:r>
              <a:rPr lang="en-US" sz="3000" dirty="0"/>
              <a:t>DESC</a:t>
            </a:r>
          </a:p>
          <a:p>
            <a:pPr>
              <a:lnSpc>
                <a:spcPct val="90000"/>
              </a:lnSpc>
            </a:pPr>
            <a:r>
              <a:rPr lang="en-US" sz="3000" dirty="0"/>
              <a:t>not all sorting options work for all methods---see reference docs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97446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3000" dirty="0"/>
              <a:t>Good for syndication (but consider that an increasing number of developers are used to working with JSON, and many prefer it)</a:t>
            </a:r>
          </a:p>
          <a:p>
            <a:r>
              <a:rPr lang="en-US" sz="3000" dirty="0"/>
              <a:t>&amp;output=</a:t>
            </a:r>
            <a:r>
              <a:rPr lang="en-US" sz="3000" dirty="0" err="1"/>
              <a:t>rss</a:t>
            </a:r>
            <a:endParaRPr lang="en-US" sz="3000" dirty="0"/>
          </a:p>
          <a:p>
            <a:r>
              <a:rPr lang="en-US" sz="3000" dirty="0"/>
              <a:t>&amp;output=</a:t>
            </a:r>
            <a:r>
              <a:rPr lang="en-US" sz="3000" dirty="0" err="1"/>
              <a:t>mrss</a:t>
            </a:r>
            <a:endParaRPr lang="en-US" sz="3000" dirty="0"/>
          </a:p>
          <a:p>
            <a:r>
              <a:rPr lang="en-US" sz="3000" dirty="0"/>
              <a:t>Results are raw feeds, typically need additional processing to create nice MRSS feeds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823689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252EEF3-2887-4DD0-95E8-592AE7E854BE}" type="slidenum">
              <a:rPr lang="en-US" sz="1500" b="1">
                <a:solidFill>
                  <a:srgbClr val="7B7B7B"/>
                </a:solidFill>
                <a:ea typeface="ＭＳ Ｐゴシック" pitchFamily="34" charset="-128"/>
                <a:cs typeface="+mn-cs"/>
              </a:rPr>
              <a:pPr eaLnBrk="0" hangingPunct="0">
                <a:defRPr/>
              </a:pPr>
              <a:t>55</a:t>
            </a:fld>
            <a:endParaRPr lang="en-US" sz="15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577586" y="1516240"/>
          <a:ext cx="16172392" cy="7083000"/>
        </p:xfrm>
        <a:graphic>
          <a:graphicData uri="http://schemas.openxmlformats.org/drawingml/2006/table">
            <a:tbl>
              <a:tblPr>
                <a:tableStyleId>{073A0DAA-6AF3-43AB-8588-CEC1D06C72B9}</a:tableStyleId>
              </a:tblPr>
              <a:tblGrid>
                <a:gridCol w="3864200"/>
                <a:gridCol w="4293556"/>
                <a:gridCol w="8014636"/>
              </a:tblGrid>
              <a:tr h="3898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solidFill>
                            <a:schemeClr val="bg1"/>
                          </a:solidFill>
                          <a:effectLst/>
                        </a:rPr>
                        <a:t>Function </a:t>
                      </a:r>
                      <a:endParaRPr kumimoji="0" lang="en-US" sz="1700" b="0" i="0" u="none" strike="noStrike" cap="none" normalizeH="0" baseline="0" dirty="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solidFill>
                            <a:schemeClr val="bg1"/>
                          </a:solidFill>
                          <a:effectLst/>
                        </a:rPr>
                        <a:t>Parameters</a:t>
                      </a:r>
                      <a:endParaRPr kumimoji="0" lang="en-US" sz="1700" b="0" i="0" u="none" strike="noStrike" cap="none" normalizeH="0" baseline="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solidFill>
                            <a:schemeClr val="bg1"/>
                          </a:solidFill>
                          <a:effectLst/>
                        </a:rPr>
                        <a:t>Description</a:t>
                      </a:r>
                      <a:endParaRPr kumimoji="0" lang="en-US" sz="1700" b="0" i="0" u="none" strike="noStrike" cap="none" normalizeH="0" baseline="0" dirty="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r>
              <a:tr h="1949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find_all_videos</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page_size:Integer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page_number:Integer</a:t>
                      </a:r>
                      <a:r>
                        <a:rPr kumimoji="0" lang="en-US" sz="17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sort_by:SortByType</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sort_order:SortOrderType</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get_item_count:Boolean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10613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find_video_by_id</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video_id:long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single JSON Video Object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2729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find_related_videos</a:t>
                      </a:r>
                      <a:endParaRPr kumimoji="0" lang="en-US" sz="17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video_id:long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page_size:Integer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page_number:Integer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get_item_count:Boolean</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700" b="0" i="0" u="none" strike="noStrike" cap="none" normalizeH="0" baseline="0" dirty="0" smtClean="0">
                        <a:ln>
                          <a:noFill/>
                        </a:ln>
                        <a:solidFill>
                          <a:schemeClr val="tx1"/>
                        </a:solidFill>
                        <a:effectLst/>
                        <a:latin typeface="Arial" charset="0"/>
                        <a:ea typeface="ＭＳ Ｐゴシック"/>
                        <a:cs typeface="ＭＳ Ｐゴシック"/>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700" u="none" strike="noStrike" cap="none" normalizeH="0" baseline="0" dirty="0" err="1" smtClean="0">
                          <a:ln>
                            <a:noFill/>
                          </a:ln>
                          <a:effectLst/>
                        </a:rPr>
                        <a:t>find_videos_by_tags</a:t>
                      </a:r>
                      <a:r>
                        <a:rPr kumimoji="0" lang="en-US" sz="17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95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find_videos_by_ids</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video_ids:List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20288196"/>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4EBFEA3-4541-4185-985D-A1335871170E}" type="slidenum">
              <a:rPr lang="en-US" sz="1500" b="1">
                <a:solidFill>
                  <a:srgbClr val="7B7B7B"/>
                </a:solidFill>
                <a:ea typeface="ＭＳ Ｐゴシック" pitchFamily="34" charset="-128"/>
                <a:cs typeface="+mn-cs"/>
              </a:rPr>
              <a:pPr eaLnBrk="0" hangingPunct="0">
                <a:defRPr/>
              </a:pPr>
              <a:t>56</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894592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1" y="9253119"/>
            <a:ext cx="812230" cy="403878"/>
          </a:xfrm>
          <a:prstGeom prst="rect">
            <a:avLst/>
          </a:prstGeom>
        </p:spPr>
        <p:txBody>
          <a:bodyPr/>
          <a:lstStyle/>
          <a:p>
            <a:pPr>
              <a:defRPr/>
            </a:pPr>
            <a:fld id="{A6630A3C-0D8E-4DC4-961E-03AAC74CCC0E}" type="slidenum">
              <a:rPr lang="en-US" smtClean="0"/>
              <a:pPr>
                <a:defRPr/>
              </a:pPr>
              <a:t>57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529553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3000" dirty="0"/>
              <a:t>In many cases, you will be getting search criteria dynamically</a:t>
            </a:r>
          </a:p>
          <a:p>
            <a:pPr lvl="1"/>
            <a:r>
              <a:rPr lang="en-US" sz="3000" dirty="0"/>
              <a:t>From a user search</a:t>
            </a:r>
          </a:p>
          <a:p>
            <a:pPr lvl="1"/>
            <a:r>
              <a:rPr lang="en-US" sz="3000" dirty="0"/>
              <a:t>From metadata for the currently playing video</a:t>
            </a:r>
          </a:p>
          <a:p>
            <a:pPr lvl="1"/>
            <a:r>
              <a:rPr lang="en-US" sz="3000" dirty="0"/>
              <a:t>From other content on the page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8175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3000" dirty="0"/>
              <a:t>In many cases, you will want to provide a way to play the videos – you can easily do this by using the Media API together with the Player 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59</a:t>
            </a:fld>
            <a:endParaRPr lang="en-US"/>
          </a:p>
        </p:txBody>
      </p:sp>
      <p:sp>
        <p:nvSpPr>
          <p:cNvPr id="5" name="TextBox 4"/>
          <p:cNvSpPr txBox="1"/>
          <p:nvPr/>
        </p:nvSpPr>
        <p:spPr>
          <a:xfrm>
            <a:off x="1443964" y="3357387"/>
            <a:ext cx="11734583" cy="4772867"/>
          </a:xfrm>
          <a:prstGeom prst="rect">
            <a:avLst/>
          </a:prstGeom>
          <a:noFill/>
        </p:spPr>
        <p:txBody>
          <a:bodyPr wrap="none" lIns="154707" tIns="77354" rIns="154707" bIns="77354" rtlCol="0">
            <a:spAutoFit/>
          </a:bodyPr>
          <a:lstStyle/>
          <a:p>
            <a:r>
              <a:rPr lang="en-US" dirty="0" err="1">
                <a:latin typeface="Consolas"/>
                <a:cs typeface="Consolas"/>
              </a:rPr>
              <a:t>onSearchResponse</a:t>
            </a:r>
            <a:r>
              <a:rPr lang="en-US" dirty="0">
                <a:latin typeface="Consolas"/>
                <a:cs typeface="Consolas"/>
              </a:rPr>
              <a:t>(data) {</a:t>
            </a:r>
          </a:p>
          <a:p>
            <a:r>
              <a:rPr lang="en-US" dirty="0">
                <a:latin typeface="Consolas"/>
                <a:cs typeface="Consolas"/>
              </a:rPr>
              <a:t>…</a:t>
            </a:r>
          </a:p>
          <a:p>
            <a:r>
              <a:rPr lang="en-US" dirty="0">
                <a:latin typeface="Consolas"/>
                <a:cs typeface="Consolas"/>
              </a:rPr>
              <a:t>  </a:t>
            </a:r>
            <a:r>
              <a:rPr lang="en-US" dirty="0" err="1">
                <a:latin typeface="Consolas"/>
                <a:cs typeface="Consolas"/>
              </a:rPr>
              <a:t>str</a:t>
            </a:r>
            <a:r>
              <a:rPr lang="en-US" dirty="0">
                <a:latin typeface="Consolas"/>
                <a:cs typeface="Consolas"/>
              </a:rPr>
              <a:t> += "&lt;a </a:t>
            </a:r>
            <a:r>
              <a:rPr lang="en-US" dirty="0" err="1">
                <a:latin typeface="Consolas"/>
                <a:cs typeface="Consolas"/>
              </a:rPr>
              <a:t>onclick</a:t>
            </a:r>
            <a:r>
              <a:rPr lang="en-US" dirty="0">
                <a:latin typeface="Consolas"/>
                <a:cs typeface="Consolas"/>
              </a:rPr>
              <a:t>=\"</a:t>
            </a:r>
            <a:r>
              <a:rPr lang="en-US" dirty="0" err="1">
                <a:solidFill>
                  <a:srgbClr val="FF0000"/>
                </a:solidFill>
                <a:latin typeface="Consolas"/>
                <a:cs typeface="Consolas"/>
              </a:rPr>
              <a:t>playVideo</a:t>
            </a:r>
            <a:r>
              <a:rPr lang="en-US" dirty="0">
                <a:solidFill>
                  <a:srgbClr val="FF0000"/>
                </a:solidFill>
                <a:latin typeface="Consolas"/>
                <a:cs typeface="Consolas"/>
              </a:rPr>
              <a:t>(" + </a:t>
            </a:r>
            <a:r>
              <a:rPr lang="en-US" dirty="0" err="1">
                <a:solidFill>
                  <a:srgbClr val="FF0000"/>
                </a:solidFill>
                <a:latin typeface="Consolas"/>
                <a:cs typeface="Consolas"/>
              </a:rPr>
              <a:t>video.id</a:t>
            </a:r>
            <a:r>
              <a:rPr lang="en-US" dirty="0">
                <a:solidFill>
                  <a:srgbClr val="FF0000"/>
                </a:solidFill>
                <a:latin typeface="Consolas"/>
                <a:cs typeface="Consolas"/>
              </a:rPr>
              <a:t> +")\</a:t>
            </a:r>
            <a:r>
              <a:rPr lang="en-US" dirty="0">
                <a:latin typeface="Consolas"/>
                <a:cs typeface="Consolas"/>
              </a:rPr>
              <a:t>"&gt;";</a:t>
            </a: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function </a:t>
            </a:r>
            <a:r>
              <a:rPr lang="en-US" dirty="0" err="1">
                <a:solidFill>
                  <a:srgbClr val="FF0000"/>
                </a:solidFill>
                <a:latin typeface="Consolas"/>
                <a:cs typeface="Consolas"/>
              </a:rPr>
              <a:t>playVideo(id</a:t>
            </a:r>
            <a:r>
              <a:rPr lang="en-US" dirty="0">
                <a:solidFill>
                  <a:srgbClr val="FF0000"/>
                </a:solidFill>
                <a:latin typeface="Consolas"/>
                <a:cs typeface="Consolas"/>
              </a:rPr>
              <a:t>) </a:t>
            </a:r>
            <a:r>
              <a:rPr lang="en-US" dirty="0">
                <a:latin typeface="Consolas"/>
                <a:cs typeface="Consolas"/>
              </a:rPr>
              <a:t>{</a:t>
            </a:r>
          </a:p>
          <a:p>
            <a:r>
              <a:rPr lang="en-US" dirty="0">
                <a:latin typeface="Consolas"/>
                <a:cs typeface="Consolas"/>
              </a:rPr>
              <a:t>  </a:t>
            </a:r>
            <a:r>
              <a:rPr lang="en-US" dirty="0" err="1">
                <a:latin typeface="Consolas"/>
                <a:cs typeface="Consolas"/>
              </a:rPr>
              <a:t>videoPlayer.loadVideo</a:t>
            </a:r>
            <a:r>
              <a:rPr lang="en-US" dirty="0">
                <a:latin typeface="Consolas"/>
                <a:cs typeface="Consolas"/>
              </a:rPr>
              <a:t>(id);</a:t>
            </a:r>
          </a:p>
          <a:p>
            <a:r>
              <a:rPr lang="en-US" dirty="0">
                <a:latin typeface="Consolas"/>
                <a:cs typeface="Consolas"/>
              </a:rPr>
              <a:t>}</a:t>
            </a:r>
          </a:p>
          <a:p>
            <a:endParaRPr lang="en-US" dirty="0">
              <a:latin typeface="Monaco"/>
              <a:cs typeface="Monaco"/>
            </a:endParaRPr>
          </a:p>
        </p:txBody>
      </p:sp>
      <p:sp>
        <p:nvSpPr>
          <p:cNvPr id="6" name="TextBox 5"/>
          <p:cNvSpPr txBox="1"/>
          <p:nvPr/>
        </p:nvSpPr>
        <p:spPr>
          <a:xfrm>
            <a:off x="1994637" y="8231011"/>
            <a:ext cx="11941415" cy="679439"/>
          </a:xfrm>
          <a:prstGeom prst="rect">
            <a:avLst/>
          </a:prstGeom>
          <a:noFill/>
        </p:spPr>
        <p:txBody>
          <a:bodyPr wrap="none" lIns="154707" tIns="77354" rIns="154707" bIns="77354" rtlCol="0">
            <a:spAutoFit/>
          </a:bodyPr>
          <a:lstStyle/>
          <a:p>
            <a:r>
              <a:rPr lang="en-US" sz="3400" dirty="0"/>
              <a:t>Take the companion course: </a:t>
            </a:r>
            <a:r>
              <a:rPr lang="en-US" sz="3400" i="1" dirty="0"/>
              <a:t>Developing with the Player API</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41906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C090CA9-29C4-49A3-9CE5-1E305FEF0F1E}" type="slidenum">
              <a:rPr lang="en-US" sz="1500" b="1">
                <a:solidFill>
                  <a:srgbClr val="7B7B7B"/>
                </a:solidFill>
                <a:ea typeface="ＭＳ Ｐゴシック" pitchFamily="34" charset="-128"/>
                <a:cs typeface="+mn-cs"/>
              </a:rPr>
              <a:pPr eaLnBrk="0" hangingPunct="0">
                <a:defRPr/>
              </a:pPr>
              <a:t>6</a:t>
            </a:fld>
            <a:endParaRPr lang="en-US" sz="15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3000" dirty="0">
                <a:solidFill>
                  <a:srgbClr val="23383A"/>
                </a:solidFill>
              </a:rPr>
              <a:t>In Brightcove Studio</a:t>
            </a:r>
          </a:p>
          <a:p>
            <a:pPr lvl="1" eaLnBrk="1" hangingPunct="1"/>
            <a:r>
              <a:rPr lang="en-US" sz="3000" dirty="0">
                <a:solidFill>
                  <a:srgbClr val="23383A"/>
                </a:solidFill>
              </a:rPr>
              <a:t>Create player instance</a:t>
            </a:r>
          </a:p>
          <a:p>
            <a:pPr lvl="1" eaLnBrk="1" hangingPunct="1"/>
            <a:r>
              <a:rPr lang="en-US" sz="3000" dirty="0">
                <a:solidFill>
                  <a:srgbClr val="23383A"/>
                </a:solidFill>
              </a:rPr>
              <a:t>Enable the APIs!!!</a:t>
            </a:r>
          </a:p>
          <a:p>
            <a:pPr lvl="1" eaLnBrk="1" hangingPunct="1"/>
            <a:r>
              <a:rPr lang="en-US" sz="3000" dirty="0">
                <a:solidFill>
                  <a:srgbClr val="23383A"/>
                </a:solidFill>
              </a:rPr>
              <a:t>Get the </a:t>
            </a:r>
            <a:r>
              <a:rPr lang="en-US" sz="3000" b="1" dirty="0">
                <a:solidFill>
                  <a:srgbClr val="23383A"/>
                </a:solidFill>
              </a:rPr>
              <a:t>JavaScript </a:t>
            </a:r>
            <a:r>
              <a:rPr lang="en-US" sz="3000" dirty="0">
                <a:solidFill>
                  <a:srgbClr val="23383A"/>
                </a:solidFill>
              </a:rPr>
              <a:t>publishing code</a:t>
            </a:r>
            <a:endParaRPr lang="en-US" sz="3000" dirty="0" smtClean="0">
              <a:solidFill>
                <a:srgbClr val="23383A"/>
              </a:solidFill>
            </a:endParaRPr>
          </a:p>
          <a:p>
            <a:pPr eaLnBrk="1" hangingPunct="1"/>
            <a:r>
              <a:rPr lang="en-US" sz="3000" dirty="0" smtClean="0">
                <a:solidFill>
                  <a:schemeClr val="tx1"/>
                </a:solidFill>
              </a:rPr>
              <a:t>In the Publishing Code</a:t>
            </a:r>
          </a:p>
          <a:p>
            <a:pPr lvl="1"/>
            <a:r>
              <a:rPr lang="en-US" sz="3000" dirty="0" smtClean="0">
                <a:solidFill>
                  <a:schemeClr val="tx1"/>
                </a:solidFill>
              </a:rPr>
              <a:t>Include the API</a:t>
            </a:r>
          </a:p>
          <a:p>
            <a:pPr lvl="1"/>
            <a:r>
              <a:rPr lang="en-US" sz="3000" dirty="0" smtClean="0">
                <a:solidFill>
                  <a:schemeClr val="tx1"/>
                </a:solidFill>
              </a:rPr>
              <a:t>Specify the </a:t>
            </a:r>
            <a:r>
              <a:rPr lang="en-US" sz="3000" dirty="0" err="1" smtClean="0">
                <a:solidFill>
                  <a:schemeClr val="tx1"/>
                </a:solidFill>
              </a:rPr>
              <a:t>TemplateReady</a:t>
            </a:r>
            <a:r>
              <a:rPr lang="en-US" sz="3000" dirty="0" smtClean="0">
                <a:solidFill>
                  <a:schemeClr val="tx1"/>
                </a:solidFill>
              </a:rPr>
              <a:t> event handler</a:t>
            </a:r>
          </a:p>
          <a:p>
            <a:pPr eaLnBrk="1" hangingPunct="1"/>
            <a:r>
              <a:rPr lang="en-US" sz="3000" dirty="0" smtClean="0">
                <a:solidFill>
                  <a:schemeClr val="tx1"/>
                </a:solidFill>
              </a:rPr>
              <a:t>In </a:t>
            </a:r>
            <a:r>
              <a:rPr lang="en-US" sz="3000" dirty="0">
                <a:solidFill>
                  <a:schemeClr val="tx1"/>
                </a:solidFill>
              </a:rPr>
              <a:t>JavaScript:</a:t>
            </a:r>
            <a:endParaRPr lang="en-US" sz="3000" dirty="0" smtClean="0">
              <a:solidFill>
                <a:schemeClr val="tx1"/>
              </a:solidFill>
            </a:endParaRPr>
          </a:p>
          <a:p>
            <a:pPr lvl="1" eaLnBrk="1" hangingPunct="1"/>
            <a:r>
              <a:rPr lang="en-US" sz="3000" dirty="0" smtClean="0">
                <a:solidFill>
                  <a:schemeClr val="tx1"/>
                </a:solidFill>
              </a:rPr>
              <a:t>Set </a:t>
            </a:r>
            <a:r>
              <a:rPr lang="en-US" sz="3000" dirty="0">
                <a:solidFill>
                  <a:schemeClr val="tx1"/>
                </a:solidFill>
              </a:rPr>
              <a:t>up </a:t>
            </a:r>
            <a:r>
              <a:rPr lang="en-US" sz="3000" dirty="0" smtClean="0">
                <a:solidFill>
                  <a:schemeClr val="tx1"/>
                </a:solidFill>
              </a:rPr>
              <a:t>onTemplateReady(</a:t>
            </a:r>
            <a:r>
              <a:rPr lang="en-US" sz="3000" dirty="0">
                <a:solidFill>
                  <a:schemeClr val="tx1"/>
                </a:solidFill>
              </a:rPr>
              <a:t>) handler</a:t>
            </a:r>
          </a:p>
          <a:p>
            <a:pPr lvl="1" eaLnBrk="1" hangingPunct="1"/>
            <a:r>
              <a:rPr lang="en-US" sz="3000" dirty="0">
                <a:solidFill>
                  <a:schemeClr val="tx1"/>
                </a:solidFill>
              </a:rPr>
              <a:t>Get references to API modules and components</a:t>
            </a:r>
          </a:p>
          <a:p>
            <a:pPr lvl="1" eaLnBrk="1" hangingPunct="1"/>
            <a:r>
              <a:rPr lang="en-US" sz="3000" dirty="0">
                <a:solidFill>
                  <a:schemeClr val="tx1"/>
                </a:solidFill>
              </a:rPr>
              <a:t>Set up handlers for events</a:t>
            </a:r>
          </a:p>
        </p:txBody>
      </p:sp>
      <p:sp>
        <p:nvSpPr>
          <p:cNvPr id="2" name="TextBox 1"/>
          <p:cNvSpPr txBox="1"/>
          <p:nvPr/>
        </p:nvSpPr>
        <p:spPr>
          <a:xfrm>
            <a:off x="577585" y="8224195"/>
            <a:ext cx="16027996" cy="894883"/>
          </a:xfrm>
          <a:prstGeom prst="rect">
            <a:avLst/>
          </a:prstGeom>
          <a:noFill/>
        </p:spPr>
        <p:txBody>
          <a:bodyPr wrap="square" lIns="154707" tIns="77354" rIns="154707" bIns="77354" rtlCol="0">
            <a:spAutoFit/>
          </a:bodyPr>
          <a:lstStyle/>
          <a:p>
            <a:r>
              <a:rPr lang="en-US" sz="2400" i="1" dirty="0"/>
              <a:t>Best Practice: create a namespace for variables to avoid name conflicts with other </a:t>
            </a:r>
            <a:r>
              <a:rPr lang="en-US" sz="2400" i="1" dirty="0" smtClean="0"/>
              <a:t>scripts– </a:t>
            </a:r>
            <a:r>
              <a:rPr lang="en-US" sz="2400" i="1" dirty="0"/>
              <a:t>in the sample code, we’ll use a </a:t>
            </a:r>
            <a:r>
              <a:rPr lang="en-US" sz="2400" b="1" i="1" dirty="0"/>
              <a:t>BCL</a:t>
            </a:r>
            <a:r>
              <a:rPr lang="en-US" sz="2400" i="1" dirty="0" smtClean="0"/>
              <a:t> namespace </a:t>
            </a:r>
            <a:r>
              <a:rPr lang="en-US" sz="2400" i="1" dirty="0"/>
              <a:t>by creating a global object</a:t>
            </a:r>
            <a:r>
              <a:rPr lang="en-US" sz="2400" i="1" dirty="0" smtClean="0"/>
              <a:t> and </a:t>
            </a:r>
            <a:r>
              <a:rPr lang="en-US" sz="2400" i="1" dirty="0"/>
              <a:t>storing all “global” </a:t>
            </a:r>
            <a:r>
              <a:rPr lang="en-US" sz="2400" i="1" dirty="0" err="1"/>
              <a:t>vars</a:t>
            </a:r>
            <a:r>
              <a:rPr lang="en-US" sz="2400" i="1" dirty="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0107746" y="2292409"/>
            <a:ext cx="6311078" cy="1498188"/>
          </a:xfrm>
          <a:prstGeom prst="rect">
            <a:avLst/>
          </a:prstGeom>
        </p:spPr>
      </p:pic>
      <p:cxnSp>
        <p:nvCxnSpPr>
          <p:cNvPr id="9" name="Straight Arrow Connector 8"/>
          <p:cNvCxnSpPr>
            <a:endCxn id="3" idx="1"/>
          </p:cNvCxnSpPr>
          <p:nvPr/>
        </p:nvCxnSpPr>
        <p:spPr bwMode="auto">
          <a:xfrm flipV="1">
            <a:off x="5198269" y="3041503"/>
            <a:ext cx="4909477" cy="20758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6455680"/>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C75DC5A-0CC2-41EF-8300-CA8C25584D8B}" type="slidenum">
              <a:rPr lang="en-US" sz="1500" b="1">
                <a:solidFill>
                  <a:srgbClr val="7B7B7B"/>
                </a:solidFill>
                <a:ea typeface="ＭＳ Ｐゴシック" pitchFamily="34" charset="-128"/>
                <a:cs typeface="+mn-cs"/>
              </a:rPr>
              <a:pPr eaLnBrk="0" hangingPunct="0">
                <a:defRPr/>
              </a:pPr>
              <a:t>60</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09691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499383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20E4115-2291-434B-BE77-7318AFD4E87E}" type="slidenum">
              <a:rPr lang="en-US" sz="1500" b="1">
                <a:solidFill>
                  <a:srgbClr val="7B7B7B"/>
                </a:solidFill>
                <a:ea typeface="ＭＳ Ｐゴシック" pitchFamily="34" charset="-128"/>
                <a:cs typeface="+mn-cs"/>
              </a:rPr>
              <a:pPr eaLnBrk="0" hangingPunct="0">
                <a:defRPr/>
              </a:pPr>
              <a:t>62</a:t>
            </a:fld>
            <a:endParaRPr lang="en-US" sz="15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3000" dirty="0"/>
              <a:t>Search engine optimization (SEO): improve volume and quality of traffic from search engines </a:t>
            </a:r>
          </a:p>
          <a:p>
            <a:pPr eaLnBrk="1" hangingPunct="1">
              <a:lnSpc>
                <a:spcPct val="90000"/>
              </a:lnSpc>
            </a:pPr>
            <a:r>
              <a:rPr lang="en-US" sz="3000" dirty="0"/>
              <a:t>Common Approaches</a:t>
            </a:r>
          </a:p>
          <a:p>
            <a:pPr lvl="1" eaLnBrk="1" hangingPunct="1">
              <a:lnSpc>
                <a:spcPct val="90000"/>
              </a:lnSpc>
            </a:pPr>
            <a:r>
              <a:rPr lang="en-US" sz="3000" dirty="0"/>
              <a:t>Add Descriptions as HTML Text</a:t>
            </a:r>
          </a:p>
          <a:p>
            <a:pPr lvl="1" eaLnBrk="1" hangingPunct="1">
              <a:lnSpc>
                <a:spcPct val="90000"/>
              </a:lnSpc>
            </a:pPr>
            <a:r>
              <a:rPr lang="en-US" sz="3000" dirty="0"/>
              <a:t>Add Tags as Metadata keywords</a:t>
            </a:r>
          </a:p>
          <a:p>
            <a:pPr lvl="1" eaLnBrk="1" hangingPunct="1">
              <a:lnSpc>
                <a:spcPct val="90000"/>
              </a:lnSpc>
            </a:pPr>
            <a:r>
              <a:rPr lang="en-US" sz="3000" dirty="0"/>
              <a:t>Provide a unique URL for each item</a:t>
            </a:r>
          </a:p>
          <a:p>
            <a:pPr lvl="1" eaLnBrk="1" hangingPunct="1">
              <a:lnSpc>
                <a:spcPct val="90000"/>
              </a:lnSpc>
            </a:pPr>
            <a:r>
              <a:rPr lang="en-US" sz="3000" dirty="0"/>
              <a:t>Provide video sitemap or MRSS feed</a:t>
            </a:r>
          </a:p>
          <a:p>
            <a:pPr eaLnBrk="1" hangingPunct="1">
              <a:lnSpc>
                <a:spcPct val="90000"/>
              </a:lnSpc>
            </a:pPr>
            <a:r>
              <a:rPr lang="en-US" sz="3000" i="1" dirty="0"/>
              <a:t>Must use server-side scripts! Crawlers don’t run </a:t>
            </a:r>
            <a:r>
              <a:rPr lang="en-US" sz="3000" i="1" dirty="0" err="1"/>
              <a:t>Javascript</a:t>
            </a:r>
            <a:r>
              <a:rPr lang="en-US" sz="3000" i="1" dirty="0"/>
              <a:t>/Flash</a:t>
            </a:r>
          </a:p>
          <a:p>
            <a:pPr eaLnBrk="1" hangingPunct="1">
              <a:lnSpc>
                <a:spcPct val="90000"/>
              </a:lnSpc>
            </a:pPr>
            <a:r>
              <a:rPr lang="en-US" sz="3000" i="1" dirty="0"/>
              <a:t>We will use PHP here - see </a:t>
            </a:r>
            <a:r>
              <a:rPr lang="en-US" sz="3000" i="1" dirty="0">
                <a:hlinkClick r:id="rId3"/>
              </a:rPr>
              <a:t>http://opensource.brightcove.com</a:t>
            </a:r>
            <a:r>
              <a:rPr lang="en-US" sz="3000" i="1" dirty="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3932895"/>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A1A38C2-7D0D-4A36-8208-B51F7DAFD58A}" type="slidenum">
              <a:rPr lang="en-US" sz="1500" b="1">
                <a:solidFill>
                  <a:srgbClr val="7B7B7B"/>
                </a:solidFill>
                <a:ea typeface="ＭＳ Ｐゴシック" pitchFamily="34" charset="-128"/>
                <a:cs typeface="+mn-cs"/>
              </a:rPr>
              <a:pPr eaLnBrk="0" hangingPunct="0">
                <a:defRPr/>
              </a:pPr>
              <a:t>63</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931180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98CD400-5413-40B1-9CA4-E92D0A15B939}" type="slidenum">
              <a:rPr lang="en-US" sz="1500" b="1">
                <a:solidFill>
                  <a:srgbClr val="7B7B7B"/>
                </a:solidFill>
                <a:ea typeface="ＭＳ Ｐゴシック" pitchFamily="34" charset="-128"/>
                <a:cs typeface="+mn-cs"/>
              </a:rPr>
              <a:pPr eaLnBrk="0" hangingPunct="0">
                <a:defRPr/>
              </a:pPr>
              <a:t>64</a:t>
            </a:fld>
            <a:endParaRPr lang="en-US" sz="15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5900" dirty="0"/>
              <a:t>The Media API – Write Methods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6571521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CB902B1-E132-448C-BED4-4CDD22CA392D}" type="slidenum">
              <a:rPr lang="en-US" sz="1500" b="1">
                <a:solidFill>
                  <a:srgbClr val="7B7B7B"/>
                </a:solidFill>
                <a:ea typeface="ＭＳ Ｐゴシック" pitchFamily="34" charset="-128"/>
                <a:cs typeface="+mn-cs"/>
              </a:rPr>
              <a:pPr eaLnBrk="0" hangingPunct="0">
                <a:defRPr/>
              </a:pPr>
              <a:t>65</a:t>
            </a:fld>
            <a:endParaRPr lang="en-US" sz="15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3000" dirty="0"/>
              <a:t>Automate uploading</a:t>
            </a:r>
          </a:p>
          <a:p>
            <a:pPr lvl="1" eaLnBrk="1" hangingPunct="1">
              <a:lnSpc>
                <a:spcPct val="90000"/>
              </a:lnSpc>
            </a:pPr>
            <a:r>
              <a:rPr lang="en-US" sz="3000" dirty="0"/>
              <a:t>Upload directly from CMS or build into your local workflow</a:t>
            </a:r>
          </a:p>
          <a:p>
            <a:pPr lvl="1" eaLnBrk="1" hangingPunct="1">
              <a:lnSpc>
                <a:spcPct val="90000"/>
              </a:lnSpc>
            </a:pPr>
            <a:r>
              <a:rPr lang="en-US" sz="3000" dirty="0"/>
              <a:t>Useful for ongoing uploads or uploading User Generated Content </a:t>
            </a:r>
          </a:p>
          <a:p>
            <a:pPr lvl="1" eaLnBrk="1" hangingPunct="1">
              <a:lnSpc>
                <a:spcPct val="90000"/>
              </a:lnSpc>
            </a:pPr>
            <a:r>
              <a:rPr lang="en-US" sz="3000" i="1" dirty="0"/>
              <a:t>Not the best solution for initial upload of a large library, because Write requests are single-threaded – use Batch Provisioning instead</a:t>
            </a:r>
          </a:p>
          <a:p>
            <a:pPr eaLnBrk="1" hangingPunct="1">
              <a:lnSpc>
                <a:spcPct val="90000"/>
              </a:lnSpc>
            </a:pPr>
            <a:r>
              <a:rPr lang="en-US" sz="3000" dirty="0"/>
              <a:t>Data Consolidation</a:t>
            </a:r>
          </a:p>
          <a:p>
            <a:pPr lvl="1" eaLnBrk="1" hangingPunct="1">
              <a:lnSpc>
                <a:spcPct val="90000"/>
              </a:lnSpc>
            </a:pPr>
            <a:r>
              <a:rPr lang="en-US" sz="3000" dirty="0"/>
              <a:t>Populating </a:t>
            </a:r>
            <a:r>
              <a:rPr lang="en-US" sz="3000" dirty="0" err="1"/>
              <a:t>ReferenceID’s</a:t>
            </a:r>
            <a:r>
              <a:rPr lang="en-US" sz="3000" dirty="0"/>
              <a:t> (with your Database’s primary keys or whatever)</a:t>
            </a:r>
          </a:p>
          <a:p>
            <a:pPr lvl="1" eaLnBrk="1" hangingPunct="1">
              <a:lnSpc>
                <a:spcPct val="90000"/>
              </a:lnSpc>
            </a:pPr>
            <a:r>
              <a:rPr lang="en-US" sz="3000" dirty="0"/>
              <a:t>Populating Descriptions, tags, etc.</a:t>
            </a:r>
          </a:p>
          <a:p>
            <a:pPr eaLnBrk="1" hangingPunct="1">
              <a:lnSpc>
                <a:spcPct val="90000"/>
              </a:lnSpc>
            </a:pPr>
            <a:r>
              <a:rPr lang="en-US" sz="3000"/>
              <a:t>Moderation </a:t>
            </a:r>
            <a:r>
              <a:rPr lang="en-US" sz="3000" dirty="0"/>
              <a:t>(providing limited access to your media library)</a:t>
            </a:r>
          </a:p>
          <a:p>
            <a:pPr lvl="1" eaLnBrk="1" hangingPunct="1">
              <a:lnSpc>
                <a:spcPct val="90000"/>
              </a:lnSpc>
            </a:pPr>
            <a:r>
              <a:rPr lang="en-US" sz="3000" dirty="0"/>
              <a:t>Giving partners or other affiliates the options they need without access to Brightcove Studio</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3804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B63488A-C573-4BCE-B1FE-763F6BBC91F3}" type="slidenum">
              <a:rPr lang="en-US" sz="1500" b="1">
                <a:solidFill>
                  <a:srgbClr val="7B7B7B"/>
                </a:solidFill>
                <a:ea typeface="ＭＳ Ｐゴシック" pitchFamily="34" charset="-128"/>
                <a:cs typeface="+mn-cs"/>
              </a:rPr>
              <a:pPr eaLnBrk="0" hangingPunct="0">
                <a:defRPr/>
              </a:pPr>
              <a:t>66</a:t>
            </a:fld>
            <a:endParaRPr lang="en-US" sz="15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Methods that create, update, or delete videos and playlists </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Calling the WRITE API</a:t>
            </a:r>
          </a:p>
          <a:p>
            <a:pPr marL="1171049" lvl="1" indent="-397512">
              <a:spcBef>
                <a:spcPct val="15000"/>
              </a:spcBef>
              <a:spcAft>
                <a:spcPct val="5000"/>
              </a:spcAft>
              <a:buBlip>
                <a:blip r:embed="rId4"/>
              </a:buBlip>
            </a:pPr>
            <a:r>
              <a:rPr lang="en-US" sz="3000" dirty="0">
                <a:solidFill>
                  <a:srgbClr val="23383A"/>
                </a:solidFill>
                <a:cs typeface="ＭＳ Ｐゴシック"/>
              </a:rPr>
              <a:t>HTTP POST Request</a:t>
            </a:r>
          </a:p>
          <a:p>
            <a:pPr marL="1171049" lvl="1" indent="-397512">
              <a:spcBef>
                <a:spcPct val="15000"/>
              </a:spcBef>
              <a:spcAft>
                <a:spcPct val="5000"/>
              </a:spcAft>
              <a:buBlip>
                <a:blip r:embed="rId4"/>
              </a:buBlip>
            </a:pPr>
            <a:r>
              <a:rPr lang="en-US" sz="3000" dirty="0" err="1">
                <a:cs typeface="ＭＳ Ｐゴシック"/>
              </a:rPr>
              <a:t>application/x-www-form-urlencoded</a:t>
            </a:r>
            <a:r>
              <a:rPr lang="en-US" sz="3000" dirty="0">
                <a:cs typeface="ＭＳ Ｐゴシック"/>
              </a:rPr>
              <a:t> or multipart/form-data</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body as JSON-RPC</a:t>
            </a:r>
          </a:p>
          <a:p>
            <a:pPr marL="1171049" lvl="1" indent="-397512">
              <a:spcBef>
                <a:spcPct val="15000"/>
              </a:spcBef>
              <a:spcAft>
                <a:spcPct val="5000"/>
              </a:spcAft>
              <a:buBlip>
                <a:blip r:embed="rId4"/>
              </a:buBlip>
            </a:pPr>
            <a:r>
              <a:rPr lang="en-US" sz="3000" dirty="0">
                <a:solidFill>
                  <a:srgbClr val="23383A"/>
                </a:solidFill>
                <a:cs typeface="ＭＳ Ｐゴシック"/>
              </a:rPr>
              <a:t>must provide WRITE Token</a:t>
            </a:r>
          </a:p>
          <a:p>
            <a:pPr marL="1171049" lvl="1" indent="-397512">
              <a:spcBef>
                <a:spcPct val="15000"/>
              </a:spcBef>
              <a:spcAft>
                <a:spcPct val="5000"/>
              </a:spcAft>
              <a:buBlip>
                <a:blip r:embed="rId4"/>
              </a:buBlip>
            </a:pPr>
            <a:r>
              <a:rPr lang="en-US" sz="3000" dirty="0">
                <a:solidFill>
                  <a:srgbClr val="23383A"/>
                </a:solidFill>
                <a:cs typeface="ＭＳ Ｐゴシック"/>
              </a:rPr>
              <a:t>ISO-8859-1 for special characters</a:t>
            </a:r>
          </a:p>
          <a:p>
            <a:pPr marL="397512" indent="-397512">
              <a:spcBef>
                <a:spcPct val="15000"/>
              </a:spcBef>
              <a:spcAft>
                <a:spcPct val="5000"/>
              </a:spcAft>
              <a:buBlip>
                <a:blip r:embed="rId4"/>
              </a:buBlip>
            </a:pPr>
            <a:r>
              <a:rPr lang="en-US" sz="3000" i="1" dirty="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3000" i="1">
                <a:solidFill>
                  <a:srgbClr val="23383A"/>
                </a:solidFill>
                <a:cs typeface="ＭＳ Ｐゴシック"/>
              </a:rPr>
              <a:t>side language</a:t>
            </a:r>
            <a:endParaRPr lang="en-US" sz="3000" i="1" dirty="0">
              <a:cs typeface="ＭＳ Ｐゴシック"/>
            </a:endParaRPr>
          </a:p>
          <a:p>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59907986"/>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53C6FB4-88B7-4F60-AD70-09F264A4D2E8}" type="slidenum">
              <a:rPr lang="en-US" sz="1500" b="1">
                <a:solidFill>
                  <a:srgbClr val="7B7B7B"/>
                </a:solidFill>
                <a:ea typeface="ＭＳ Ｐゴシック" pitchFamily="34" charset="-128"/>
                <a:cs typeface="+mn-cs"/>
              </a:rPr>
              <a:pPr eaLnBrk="0" hangingPunct="0">
                <a:defRPr/>
              </a:pPr>
              <a:t>67</a:t>
            </a:fld>
            <a:endParaRPr lang="en-US" sz="15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a:r>
              <a:rPr lang="en-US" sz="3000" dirty="0"/>
              <a:t>Video WRITE</a:t>
            </a:r>
          </a:p>
          <a:p>
            <a:pPr lvl="1" eaLnBrk="1" hangingPunct="1"/>
            <a:r>
              <a:rPr lang="en-US" sz="3000" dirty="0" err="1"/>
              <a:t>create_video</a:t>
            </a:r>
            <a:endParaRPr lang="en-US" sz="3000" dirty="0"/>
          </a:p>
          <a:p>
            <a:pPr lvl="1" eaLnBrk="1" hangingPunct="1"/>
            <a:r>
              <a:rPr lang="en-US" sz="3000" dirty="0" err="1"/>
              <a:t>update_video</a:t>
            </a:r>
            <a:endParaRPr lang="en-US" sz="3000" dirty="0"/>
          </a:p>
          <a:p>
            <a:pPr lvl="1" eaLnBrk="1" hangingPunct="1"/>
            <a:r>
              <a:rPr lang="en-US" sz="3000" dirty="0" err="1"/>
              <a:t>delete_video</a:t>
            </a:r>
            <a:endParaRPr lang="en-US" sz="3000" dirty="0"/>
          </a:p>
          <a:p>
            <a:pPr lvl="1" eaLnBrk="1" hangingPunct="1"/>
            <a:r>
              <a:rPr lang="en-US" sz="3000" dirty="0" err="1"/>
              <a:t>get_upload_status</a:t>
            </a:r>
            <a:endParaRPr lang="en-US" sz="3000" dirty="0"/>
          </a:p>
          <a:p>
            <a:pPr lvl="1" eaLnBrk="1" hangingPunct="1"/>
            <a:r>
              <a:rPr lang="en-US" sz="3000" dirty="0" err="1"/>
              <a:t>share_video</a:t>
            </a:r>
            <a:endParaRPr lang="en-US" sz="3000" dirty="0"/>
          </a:p>
          <a:p>
            <a:pPr lvl="1" eaLnBrk="1" hangingPunct="1"/>
            <a:r>
              <a:rPr lang="en-US" sz="3000" dirty="0" err="1"/>
              <a:t>unshare_video</a:t>
            </a:r>
            <a:endParaRPr lang="en-US" sz="3000" dirty="0"/>
          </a:p>
          <a:p>
            <a:pPr lvl="1" eaLnBrk="1" hangingPunct="1"/>
            <a:r>
              <a:rPr lang="en-US" sz="3000" dirty="0" err="1"/>
              <a:t>add_image</a:t>
            </a:r>
            <a:endParaRPr lang="en-US" sz="3000" dirty="0"/>
          </a:p>
          <a:p>
            <a:pPr lvl="1" eaLnBrk="1" hangingPunct="1"/>
            <a:r>
              <a:rPr lang="en-US" sz="3000" dirty="0" err="1"/>
              <a:t>add_logo_overlay</a:t>
            </a:r>
            <a:endParaRPr lang="en-US" sz="3000" dirty="0"/>
          </a:p>
          <a:p>
            <a:pPr lvl="1" eaLnBrk="1" hangingPunct="1"/>
            <a:r>
              <a:rPr lang="en-US" sz="3000" dirty="0" err="1"/>
              <a:t>remove_logo_overlay</a:t>
            </a:r>
            <a:endParaRPr lang="en-US" sz="3000" dirty="0"/>
          </a:p>
        </p:txBody>
      </p:sp>
      <p:sp>
        <p:nvSpPr>
          <p:cNvPr id="241669" name="Rectangle 7"/>
          <p:cNvSpPr>
            <a:spLocks noGrp="1" noChangeArrowheads="1"/>
          </p:cNvSpPr>
          <p:nvPr>
            <p:ph idx="12"/>
          </p:nvPr>
        </p:nvSpPr>
        <p:spPr>
          <a:prstGeom prst="rect">
            <a:avLst/>
          </a:prstGeom>
        </p:spPr>
        <p:txBody>
          <a:bodyPr/>
          <a:lstStyle/>
          <a:p>
            <a:pPr marL="0" indent="0"/>
            <a:r>
              <a:rPr lang="en-US" sz="3000" dirty="0"/>
              <a:t>Playlist WRITE</a:t>
            </a:r>
          </a:p>
          <a:p>
            <a:pPr lvl="1" eaLnBrk="1" hangingPunct="1"/>
            <a:r>
              <a:rPr lang="en-US" sz="3000" dirty="0" err="1"/>
              <a:t>create_playlist</a:t>
            </a:r>
            <a:endParaRPr lang="en-US" sz="3000" dirty="0"/>
          </a:p>
          <a:p>
            <a:pPr lvl="1" eaLnBrk="1" hangingPunct="1"/>
            <a:r>
              <a:rPr lang="en-US" sz="3000" dirty="0" err="1"/>
              <a:t>update_playlist</a:t>
            </a:r>
            <a:endParaRPr lang="en-US" sz="3000" dirty="0"/>
          </a:p>
          <a:p>
            <a:pPr lvl="1" eaLnBrk="1" hangingPunct="1"/>
            <a:r>
              <a:rPr lang="en-US" sz="3000" dirty="0" err="1"/>
              <a:t>delete_playlist</a:t>
            </a:r>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638522"/>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3000" dirty="0"/>
              <a:t>Remote Procedure Calls with JSON</a:t>
            </a:r>
          </a:p>
          <a:p>
            <a:r>
              <a:rPr lang="en-US" sz="3000" dirty="0"/>
              <a:t>request and response are well-defined JSON objects</a:t>
            </a:r>
          </a:p>
          <a:p>
            <a:r>
              <a:rPr lang="en-US" sz="3000" dirty="0">
                <a:hlinkClick r:id="rId3"/>
              </a:rPr>
              <a:t>http://json-rpc.org/</a:t>
            </a:r>
            <a:endParaRPr lang="en-US" sz="3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7336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3700" dirty="0">
                <a:latin typeface="Consolas"/>
                <a:cs typeface="Consolas"/>
              </a:rPr>
              <a:t>{</a:t>
            </a:r>
          </a:p>
          <a:p>
            <a:pPr>
              <a:lnSpc>
                <a:spcPct val="90000"/>
              </a:lnSpc>
              <a:buFontTx/>
              <a:buNone/>
            </a:pPr>
            <a:r>
              <a:rPr lang="en-US" sz="3700" dirty="0">
                <a:latin typeface="Consolas"/>
                <a:cs typeface="Consolas"/>
              </a:rPr>
              <a:t>    "method": "</a:t>
            </a:r>
            <a:r>
              <a:rPr lang="en-US" sz="3700" dirty="0" err="1">
                <a:latin typeface="Consolas"/>
                <a:cs typeface="Consolas"/>
              </a:rPr>
              <a:t>update_video</a:t>
            </a:r>
            <a:r>
              <a:rPr lang="en-US" sz="3700" dirty="0">
                <a:latin typeface="Consolas"/>
                <a:cs typeface="Consolas"/>
              </a:rPr>
              <a:t>",</a:t>
            </a:r>
          </a:p>
          <a:p>
            <a:pPr>
              <a:lnSpc>
                <a:spcPct val="90000"/>
              </a:lnSpc>
              <a:buFontTx/>
              <a:buNone/>
            </a:pPr>
            <a:r>
              <a:rPr lang="en-US" sz="3700" dirty="0">
                <a:latin typeface="Consolas"/>
                <a:cs typeface="Consolas"/>
              </a:rPr>
              <a:t>    "</a:t>
            </a:r>
            <a:r>
              <a:rPr lang="en-US" sz="3700" dirty="0" err="1">
                <a:latin typeface="Consolas"/>
                <a:cs typeface="Consolas"/>
              </a:rPr>
              <a:t>params</a:t>
            </a:r>
            <a:r>
              <a:rPr lang="en-US" sz="3700" dirty="0">
                <a:latin typeface="Consolas"/>
                <a:cs typeface="Consolas"/>
              </a:rPr>
              <a:t>": {</a:t>
            </a:r>
          </a:p>
          <a:p>
            <a:pPr>
              <a:lnSpc>
                <a:spcPct val="90000"/>
              </a:lnSpc>
              <a:buFontTx/>
              <a:buNone/>
            </a:pPr>
            <a:r>
              <a:rPr lang="en-US" sz="3700" dirty="0">
                <a:latin typeface="Consolas"/>
                <a:cs typeface="Consolas"/>
              </a:rPr>
              <a:t>        "token": "...",</a:t>
            </a:r>
          </a:p>
          <a:p>
            <a:pPr>
              <a:lnSpc>
                <a:spcPct val="90000"/>
              </a:lnSpc>
              <a:buFontTx/>
              <a:buNone/>
            </a:pPr>
            <a:r>
              <a:rPr lang="en-US" sz="3700" dirty="0">
                <a:latin typeface="Consolas"/>
                <a:cs typeface="Consolas"/>
              </a:rPr>
              <a:t>        "video" : {</a:t>
            </a:r>
          </a:p>
          <a:p>
            <a:pPr>
              <a:lnSpc>
                <a:spcPct val="90000"/>
              </a:lnSpc>
              <a:buFontTx/>
              <a:buNone/>
            </a:pPr>
            <a:r>
              <a:rPr lang="en-US" sz="3700" dirty="0">
                <a:latin typeface="Consolas"/>
                <a:cs typeface="Consolas"/>
              </a:rPr>
              <a:t>            "id" : 1234,</a:t>
            </a:r>
          </a:p>
          <a:p>
            <a:pPr>
              <a:lnSpc>
                <a:spcPct val="90000"/>
              </a:lnSpc>
              <a:buFontTx/>
              <a:buNone/>
            </a:pPr>
            <a:r>
              <a:rPr lang="en-US" sz="3700" dirty="0">
                <a:latin typeface="Consolas"/>
                <a:cs typeface="Consolas"/>
              </a:rPr>
              <a:t>            "name" : "new name"</a:t>
            </a:r>
          </a:p>
          <a:p>
            <a:pPr>
              <a:lnSpc>
                <a:spcPct val="90000"/>
              </a:lnSpc>
              <a:buFontTx/>
              <a:buNone/>
            </a:pPr>
            <a:r>
              <a:rPr lang="en-US" sz="3700" dirty="0">
                <a:latin typeface="Consolas"/>
                <a:cs typeface="Consolas"/>
              </a:rPr>
              <a:t>        } </a:t>
            </a:r>
          </a:p>
          <a:p>
            <a:pPr>
              <a:lnSpc>
                <a:spcPct val="90000"/>
              </a:lnSpc>
              <a:buFontTx/>
              <a:buNone/>
            </a:pPr>
            <a:r>
              <a:rPr lang="en-US" sz="3700" dirty="0">
                <a:latin typeface="Consolas"/>
                <a:cs typeface="Consolas"/>
              </a:rPr>
              <a:t>    }</a:t>
            </a:r>
          </a:p>
          <a:p>
            <a:pPr>
              <a:lnSpc>
                <a:spcPct val="90000"/>
              </a:lnSpc>
              <a:buFontTx/>
              <a:buNone/>
            </a:pPr>
            <a:r>
              <a:rPr lang="en-US" sz="3700" dirty="0">
                <a:latin typeface="Consolas"/>
                <a:cs typeface="Consolas"/>
              </a:rPr>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861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FA3BBB6-1155-4578-97E6-9B9B7E5ADF61}" type="slidenum">
              <a:rPr lang="en-US" sz="1500" b="1">
                <a:solidFill>
                  <a:srgbClr val="7B7B7B"/>
                </a:solidFill>
                <a:ea typeface="ＭＳ Ｐゴシック" pitchFamily="34" charset="-128"/>
                <a:cs typeface="+mn-cs"/>
              </a:rPr>
              <a:pPr eaLnBrk="0" hangingPunct="0">
                <a:defRPr/>
              </a:pPr>
              <a:t>7</a:t>
            </a:fld>
            <a:endParaRPr lang="en-US" sz="15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Code with added </a:t>
            </a:r>
            <a:r>
              <a:rPr lang="en-US" dirty="0" err="1" smtClean="0"/>
              <a:t>params</a:t>
            </a:r>
            <a:endParaRPr lang="en-US" dirty="0" smtClean="0"/>
          </a:p>
        </p:txBody>
      </p:sp>
      <p:sp>
        <p:nvSpPr>
          <p:cNvPr id="367619" name="Rectangle 3"/>
          <p:cNvSpPr>
            <a:spLocks noGrp="1" noChangeArrowheads="1"/>
          </p:cNvSpPr>
          <p:nvPr>
            <p:ph idx="1"/>
          </p:nvPr>
        </p:nvSpPr>
        <p:spPr>
          <a:xfrm>
            <a:off x="541346" y="1911090"/>
            <a:ext cx="15877477" cy="7278853"/>
          </a:xfrm>
          <a:prstGeom prst="rect">
            <a:avLst/>
          </a:prstGeom>
        </p:spPr>
        <p:txBody>
          <a:bodyPr>
            <a:normAutofit fontScale="70000" lnSpcReduction="20000"/>
          </a:bodyPr>
          <a:lstStyle/>
          <a:p>
            <a:pPr>
              <a:lnSpc>
                <a:spcPct val="120000"/>
              </a:lnSpc>
              <a:buNone/>
              <a:defRPr/>
            </a:pPr>
            <a:r>
              <a:rPr lang="en-US" sz="3200" dirty="0" smtClean="0">
                <a:latin typeface="Consolas"/>
                <a:cs typeface="Consolas"/>
              </a:rPr>
              <a:t>&lt;script language="JavaScript" type="text/</a:t>
            </a:r>
            <a:r>
              <a:rPr lang="en-US" sz="3200" dirty="0" err="1" smtClean="0">
                <a:latin typeface="Consolas"/>
                <a:cs typeface="Consolas"/>
              </a:rPr>
              <a:t>javascript</a:t>
            </a:r>
            <a:r>
              <a:rPr lang="en-US" sz="3200" dirty="0" smtClean="0">
                <a:latin typeface="Consolas"/>
                <a:cs typeface="Consolas"/>
              </a:rPr>
              <a:t>" </a:t>
            </a:r>
            <a:r>
              <a:rPr lang="en-US" sz="3200" dirty="0" err="1" smtClean="0">
                <a:latin typeface="Consolas"/>
                <a:cs typeface="Consolas"/>
              </a:rPr>
              <a:t>src</a:t>
            </a:r>
            <a:r>
              <a:rPr lang="en-US" sz="3200" dirty="0" smtClean="0">
                <a:latin typeface="Consolas"/>
                <a:cs typeface="Consolas"/>
              </a:rPr>
              <a:t>="http://</a:t>
            </a:r>
            <a:r>
              <a:rPr lang="en-US" sz="3200" dirty="0" err="1" smtClean="0">
                <a:latin typeface="Consolas"/>
                <a:cs typeface="Consolas"/>
              </a:rPr>
              <a:t>admin.brightcove.com/js/BrightcoveExperiences.js</a:t>
            </a:r>
            <a:r>
              <a:rPr lang="en-US" sz="3200" dirty="0" smtClean="0">
                <a:latin typeface="Consolas"/>
                <a:cs typeface="Consolas"/>
              </a:rPr>
              <a:t>"&gt;&lt;/script&gt;</a:t>
            </a:r>
          </a:p>
          <a:p>
            <a:pPr>
              <a:lnSpc>
                <a:spcPct val="120000"/>
              </a:lnSpc>
              <a:buNone/>
              <a:defRPr/>
            </a:pPr>
            <a:r>
              <a:rPr lang="en-US" sz="3200" dirty="0" smtClean="0">
                <a:latin typeface="Consolas"/>
                <a:cs typeface="Consolas"/>
              </a:rPr>
              <a:t>&lt;object id="</a:t>
            </a:r>
            <a:r>
              <a:rPr lang="en-US" sz="3200" dirty="0" err="1" smtClean="0">
                <a:solidFill>
                  <a:schemeClr val="accent3"/>
                </a:solidFill>
                <a:latin typeface="Consolas"/>
                <a:cs typeface="Consolas"/>
              </a:rPr>
              <a:t>myExperience</a:t>
            </a:r>
            <a:r>
              <a:rPr lang="en-US" sz="3200" dirty="0" smtClean="0">
                <a:latin typeface="Consolas"/>
                <a:cs typeface="Consolas"/>
              </a:rPr>
              <a:t>" class="</a:t>
            </a:r>
            <a:r>
              <a:rPr lang="en-US" sz="3200" dirty="0" err="1" smtClean="0">
                <a:latin typeface="Consolas"/>
                <a:cs typeface="Consolas"/>
              </a:rPr>
              <a:t>BrightcoveExperience</a:t>
            </a:r>
            <a:r>
              <a:rPr lang="en-US" sz="3200" dirty="0" smtClean="0">
                <a:latin typeface="Consolas"/>
                <a:cs typeface="Consolas"/>
              </a:rPr>
              <a:t>"&gt;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bgcolor</a:t>
            </a:r>
            <a:r>
              <a:rPr lang="en-US" sz="3200" dirty="0" smtClean="0">
                <a:latin typeface="Consolas"/>
                <a:cs typeface="Consolas"/>
              </a:rPr>
              <a:t>" value="#FFFFFF"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name="width" value="480"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name="height" value="270"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playerID</a:t>
            </a:r>
            <a:r>
              <a:rPr lang="en-US" sz="3200" dirty="0" smtClean="0">
                <a:latin typeface="Consolas"/>
                <a:cs typeface="Consolas"/>
              </a:rPr>
              <a:t>" value="1146049103001"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playerKey</a:t>
            </a:r>
            <a:r>
              <a:rPr lang="en-US" sz="3200" dirty="0" smtClean="0">
                <a:latin typeface="Consolas"/>
                <a:cs typeface="Consolas"/>
              </a:rPr>
              <a:t>" value="AQ~~,AAAA1oy1bvE~,ALl2ezBj3WEd1K9zn5lA_OOffNUFbVae"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isVid</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isUI</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dynamicStreaming</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videoPlayer</a:t>
            </a:r>
            <a:r>
              <a:rPr lang="en-US" sz="3200" dirty="0" smtClean="0">
                <a:latin typeface="Consolas"/>
                <a:cs typeface="Consolas"/>
              </a:rPr>
              <a:t>" value="928121847001" /&gt;</a:t>
            </a:r>
          </a:p>
          <a:p>
            <a:pPr>
              <a:lnSpc>
                <a:spcPct val="120000"/>
              </a:lnSpc>
              <a:buNone/>
              <a:defRPr/>
            </a:pPr>
            <a:r>
              <a:rPr lang="en-US" sz="3200" dirty="0" smtClean="0">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includeAPI</a:t>
            </a:r>
            <a:r>
              <a:rPr lang="en-US" sz="3200" dirty="0" smtClean="0">
                <a:solidFill>
                  <a:schemeClr val="accent3"/>
                </a:solidFill>
                <a:latin typeface="Consolas"/>
                <a:cs typeface="Consolas"/>
              </a:rPr>
              <a:t>" value="true" /&gt;</a:t>
            </a:r>
          </a:p>
          <a:p>
            <a:pPr>
              <a:lnSpc>
                <a:spcPct val="120000"/>
              </a:lnSpc>
              <a:buNone/>
              <a:defRPr/>
            </a:pPr>
            <a:r>
              <a:rPr lang="en-US" sz="3200" dirty="0">
                <a:solidFill>
                  <a:schemeClr val="accent3"/>
                </a:solidFill>
                <a:latin typeface="Consolas"/>
                <a:cs typeface="Consolas"/>
              </a:rPr>
              <a:t>	&lt;</a:t>
            </a:r>
            <a:r>
              <a:rPr lang="en-US" sz="3200" dirty="0" err="1">
                <a:solidFill>
                  <a:schemeClr val="accent3"/>
                </a:solidFill>
                <a:latin typeface="Consolas"/>
                <a:cs typeface="Consolas"/>
              </a:rPr>
              <a:t>param</a:t>
            </a:r>
            <a:r>
              <a:rPr lang="en-US" sz="3200" dirty="0">
                <a:solidFill>
                  <a:schemeClr val="accent3"/>
                </a:solidFill>
                <a:latin typeface="Consolas"/>
                <a:cs typeface="Consolas"/>
              </a:rPr>
              <a:t> name="</a:t>
            </a:r>
            <a:r>
              <a:rPr lang="en-US" sz="3200" dirty="0" err="1">
                <a:solidFill>
                  <a:schemeClr val="accent3"/>
                </a:solidFill>
                <a:latin typeface="Consolas"/>
                <a:cs typeface="Consolas"/>
              </a:rPr>
              <a:t>templateLoadHandler</a:t>
            </a:r>
            <a:r>
              <a:rPr lang="en-US" sz="3200" dirty="0">
                <a:solidFill>
                  <a:schemeClr val="accent3"/>
                </a:solidFill>
                <a:latin typeface="Consolas"/>
                <a:cs typeface="Consolas"/>
              </a:rPr>
              <a:t>" value="</a:t>
            </a:r>
            <a:r>
              <a:rPr lang="en-US" sz="3200" dirty="0" err="1">
                <a:solidFill>
                  <a:schemeClr val="accent3"/>
                </a:solidFill>
                <a:latin typeface="Consolas"/>
                <a:cs typeface="Consolas"/>
              </a:rPr>
              <a:t>onTemplateLoad</a:t>
            </a:r>
            <a:r>
              <a:rPr lang="en-US" sz="3200" dirty="0">
                <a:solidFill>
                  <a:schemeClr val="accent3"/>
                </a:solidFill>
                <a:latin typeface="Consolas"/>
                <a:cs typeface="Consolas"/>
              </a:rPr>
              <a:t>" /&gt;</a:t>
            </a:r>
          </a:p>
          <a:p>
            <a:pPr>
              <a:lnSpc>
                <a:spcPct val="120000"/>
              </a:lnSpc>
              <a:buNone/>
              <a:defRPr/>
            </a:pPr>
            <a:r>
              <a:rPr lang="en-US" sz="3200" dirty="0" smtClean="0">
                <a:solidFill>
                  <a:schemeClr val="accent3"/>
                </a:solidFill>
                <a:latin typeface="Consolas"/>
                <a:cs typeface="Consolas"/>
              </a:rPr>
              <a:t>  &lt;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templateReadyHandler</a:t>
            </a:r>
            <a:r>
              <a:rPr lang="en-US" sz="3200" dirty="0" smtClean="0">
                <a:solidFill>
                  <a:schemeClr val="accent3"/>
                </a:solidFill>
                <a:latin typeface="Consolas"/>
                <a:cs typeface="Consolas"/>
              </a:rPr>
              <a:t>" value="</a:t>
            </a:r>
            <a:r>
              <a:rPr lang="en-US" sz="3200" dirty="0" err="1" smtClean="0">
                <a:solidFill>
                  <a:schemeClr val="accent3"/>
                </a:solidFill>
                <a:latin typeface="Consolas"/>
                <a:cs typeface="Consolas"/>
              </a:rPr>
              <a:t>onTemplateReady</a:t>
            </a:r>
            <a:r>
              <a:rPr lang="en-US" sz="3200" dirty="0" smtClean="0">
                <a:solidFill>
                  <a:schemeClr val="accent3"/>
                </a:solidFill>
                <a:latin typeface="Consolas"/>
                <a:cs typeface="Consolas"/>
              </a:rPr>
              <a:t>" /&gt;</a:t>
            </a:r>
          </a:p>
          <a:p>
            <a:pPr>
              <a:lnSpc>
                <a:spcPct val="120000"/>
              </a:lnSpc>
              <a:buNone/>
              <a:defRPr/>
            </a:pPr>
            <a:r>
              <a:rPr lang="en-US" sz="3200" dirty="0" smtClean="0">
                <a:latin typeface="Consolas"/>
                <a:cs typeface="Consolas"/>
              </a:rPr>
              <a:t>&lt;/object&gt;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2469737"/>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3700" dirty="0">
                <a:latin typeface="Consolas"/>
                <a:cs typeface="Consolas"/>
              </a:rPr>
              <a:t>{</a:t>
            </a:r>
          </a:p>
          <a:p>
            <a:pPr>
              <a:lnSpc>
                <a:spcPct val="80000"/>
              </a:lnSpc>
              <a:buFontTx/>
              <a:buNone/>
            </a:pPr>
            <a:r>
              <a:rPr lang="en-US" sz="3700" dirty="0">
                <a:latin typeface="Consolas"/>
                <a:cs typeface="Consolas"/>
              </a:rPr>
              <a:t>    "result": {</a:t>
            </a:r>
          </a:p>
          <a:p>
            <a:pPr>
              <a:lnSpc>
                <a:spcPct val="80000"/>
              </a:lnSpc>
              <a:buFontTx/>
              <a:buNone/>
            </a:pPr>
            <a:r>
              <a:rPr lang="en-US" sz="3700" dirty="0">
                <a:latin typeface="Consolas"/>
                <a:cs typeface="Consolas"/>
              </a:rPr>
              <a:t>        "video" : {</a:t>
            </a:r>
          </a:p>
          <a:p>
            <a:pPr>
              <a:lnSpc>
                <a:spcPct val="80000"/>
              </a:lnSpc>
              <a:buFontTx/>
              <a:buNone/>
            </a:pPr>
            <a:r>
              <a:rPr lang="en-US" sz="3700" dirty="0">
                <a:latin typeface="Consolas"/>
                <a:cs typeface="Consolas"/>
              </a:rPr>
              <a:t>            "id": 1234,</a:t>
            </a:r>
          </a:p>
          <a:p>
            <a:pPr>
              <a:lnSpc>
                <a:spcPct val="80000"/>
              </a:lnSpc>
              <a:buFontTx/>
              <a:buNone/>
            </a:pPr>
            <a:r>
              <a:rPr lang="en-US" sz="3700" dirty="0">
                <a:latin typeface="Consolas"/>
                <a:cs typeface="Consolas"/>
              </a:rPr>
              <a:t>            "name" : "new name"</a:t>
            </a:r>
          </a:p>
          <a:p>
            <a:pPr>
              <a:lnSpc>
                <a:spcPct val="80000"/>
              </a:lnSpc>
              <a:buFontTx/>
              <a:buNone/>
            </a:pPr>
            <a:r>
              <a:rPr lang="en-US" sz="3700" dirty="0">
                <a:latin typeface="Consolas"/>
                <a:cs typeface="Consolas"/>
              </a:rPr>
              <a:t>        } </a:t>
            </a:r>
          </a:p>
          <a:p>
            <a:pPr>
              <a:lnSpc>
                <a:spcPct val="80000"/>
              </a:lnSpc>
              <a:buFontTx/>
              <a:buNone/>
            </a:pPr>
            <a:r>
              <a:rPr lang="en-US" sz="3700" dirty="0">
                <a:latin typeface="Consolas"/>
                <a:cs typeface="Consolas"/>
              </a:rPr>
              <a:t>    },</a:t>
            </a:r>
          </a:p>
          <a:p>
            <a:pPr>
              <a:lnSpc>
                <a:spcPct val="80000"/>
              </a:lnSpc>
              <a:buFontTx/>
              <a:buNone/>
            </a:pPr>
            <a:r>
              <a:rPr lang="en-US" sz="3700" dirty="0">
                <a:latin typeface="Consolas"/>
                <a:cs typeface="Consolas"/>
              </a:rPr>
              <a:t>    "error": null</a:t>
            </a:r>
          </a:p>
          <a:p>
            <a:pPr>
              <a:lnSpc>
                <a:spcPct val="80000"/>
              </a:lnSpc>
              <a:buFontTx/>
              <a:buNone/>
            </a:pPr>
            <a:r>
              <a:rPr lang="en-US" sz="3700" dirty="0">
                <a:latin typeface="Consolas"/>
                <a:cs typeface="Consolas"/>
              </a:rPr>
              <a:t>}</a:t>
            </a:r>
          </a:p>
          <a:p>
            <a:pPr>
              <a:lnSpc>
                <a:spcPct val="80000"/>
              </a:lnSpc>
              <a:buFontTx/>
              <a:buNone/>
            </a:pPr>
            <a:endParaRPr lang="en-US" sz="3700" dirty="0"/>
          </a:p>
          <a:p>
            <a:pPr>
              <a:lnSpc>
                <a:spcPct val="80000"/>
              </a:lnSpc>
            </a:pPr>
            <a:r>
              <a:rPr lang="en-US" sz="3700" dirty="0"/>
              <a:t>either “result” or “error” will be null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6833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3000" dirty="0"/>
              <a:t>http://</a:t>
            </a:r>
            <a:r>
              <a:rPr lang="en-US" sz="3000" dirty="0" err="1"/>
              <a:t>api.brightcove.com</a:t>
            </a:r>
            <a:r>
              <a:rPr lang="en-US" sz="3000" dirty="0"/>
              <a:t>/services/post</a:t>
            </a:r>
          </a:p>
          <a:p>
            <a:r>
              <a:rPr lang="en-US" sz="3000" dirty="0"/>
              <a:t>{“method” : “</a:t>
            </a:r>
            <a:r>
              <a:rPr lang="en-US" sz="3000" dirty="0" err="1"/>
              <a:t>update_video</a:t>
            </a:r>
            <a:r>
              <a:rPr lang="en-US" sz="3000" dirty="0"/>
              <a:t>”,</a:t>
            </a:r>
          </a:p>
          <a:p>
            <a:r>
              <a:rPr lang="en-US" sz="3000" dirty="0"/>
              <a:t>“</a:t>
            </a:r>
            <a:r>
              <a:rPr lang="en-US" sz="3000" dirty="0" err="1"/>
              <a:t>params</a:t>
            </a:r>
            <a:r>
              <a:rPr lang="en-US" sz="3000" dirty="0"/>
              <a:t>” : {“token” : “…”, …}}</a:t>
            </a:r>
          </a:p>
          <a:p>
            <a:r>
              <a:rPr lang="en-US" sz="3000" dirty="0"/>
              <a:t>parameter order does not matter</a:t>
            </a:r>
          </a:p>
          <a:p>
            <a:r>
              <a:rPr lang="en-US" sz="3000" dirty="0"/>
              <a:t>most methods use application/x-www-form-</a:t>
            </a:r>
            <a:r>
              <a:rPr lang="en-US" sz="3000" dirty="0" err="1"/>
              <a:t>urlencoded</a:t>
            </a:r>
            <a:r>
              <a:rPr lang="en-US" sz="3000" dirty="0"/>
              <a:t>, with “</a:t>
            </a:r>
            <a:r>
              <a:rPr lang="en-US" sz="3000" dirty="0" err="1"/>
              <a:t>json</a:t>
            </a:r>
            <a:r>
              <a:rPr lang="en-US" sz="3000" dirty="0"/>
              <a:t>” as the name of the JSON-RPC data</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81925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3400" dirty="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3000" dirty="0"/>
              <a:t>upload methods (</a:t>
            </a:r>
            <a:r>
              <a:rPr lang="en-US" sz="3000" dirty="0" err="1"/>
              <a:t>create_video</a:t>
            </a:r>
            <a:r>
              <a:rPr lang="en-US" sz="3000" dirty="0"/>
              <a:t>, </a:t>
            </a:r>
            <a:r>
              <a:rPr lang="en-US" sz="3000" dirty="0" err="1"/>
              <a:t>add_image</a:t>
            </a:r>
            <a:r>
              <a:rPr lang="en-US" sz="3000" dirty="0"/>
              <a:t>) use multipart/form-data POST</a:t>
            </a:r>
          </a:p>
          <a:p>
            <a:r>
              <a:rPr lang="en-US" sz="3000" dirty="0"/>
              <a:t>JSON-RPC must come first</a:t>
            </a:r>
          </a:p>
          <a:p>
            <a:r>
              <a:rPr lang="en-US" sz="3000" dirty="0"/>
              <a:t>followed by a File part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221720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3000" dirty="0">
                <a:hlinkClick r:id="rId3"/>
              </a:rPr>
              <a:t>http://jsonlint.com</a:t>
            </a:r>
            <a:endParaRPr lang="en-US" sz="3000" dirty="0"/>
          </a:p>
          <a:p>
            <a:pPr lvl="1"/>
            <a:r>
              <a:rPr lang="en-US" sz="3000" dirty="0"/>
              <a:t>ensure your JSON post is valid</a:t>
            </a:r>
          </a:p>
          <a:p>
            <a:r>
              <a:rPr lang="en-US" sz="3000" dirty="0"/>
              <a:t>HTTP proxy</a:t>
            </a:r>
          </a:p>
          <a:p>
            <a:pPr lvl="1"/>
            <a:r>
              <a:rPr lang="en-US" sz="3000" dirty="0">
                <a:hlinkClick r:id="rId4"/>
              </a:rPr>
              <a:t>http://www.charlesproxy.com/</a:t>
            </a:r>
            <a:endParaRPr lang="en-US" sz="3000" dirty="0"/>
          </a:p>
          <a:p>
            <a:pPr lvl="1"/>
            <a:r>
              <a:rPr lang="en-US" sz="3000" dirty="0">
                <a:hlinkClick r:id="rId5"/>
              </a:rPr>
              <a:t>http://www.kevinlangdon.com/serviceCapture/</a:t>
            </a:r>
            <a:endParaRPr lang="en-US" sz="3000" dirty="0"/>
          </a:p>
          <a:p>
            <a:pPr lvl="1"/>
            <a:r>
              <a:rPr lang="en-US" sz="3000" dirty="0"/>
              <a:t>verify that your POST is formed correctly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945889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FA6F13A-FE92-4D93-A596-A0A8F2AA99F7}" type="slidenum">
              <a:rPr lang="en-US" sz="1500" b="1">
                <a:solidFill>
                  <a:srgbClr val="7B7B7B"/>
                </a:solidFill>
                <a:ea typeface="ＭＳ Ｐゴシック" pitchFamily="34" charset="-128"/>
                <a:cs typeface="+mn-cs"/>
              </a:rPr>
              <a:pPr eaLnBrk="0" hangingPunct="0">
                <a:defRPr/>
              </a:pPr>
              <a:t>74</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814372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3000" dirty="0"/>
              <a:t>There are wrappers for Media API methods for several languages on </a:t>
            </a:r>
            <a:r>
              <a:rPr lang="en-US" sz="3000" dirty="0">
                <a:hlinkClick r:id="rId2"/>
              </a:rPr>
              <a:t>http://opensource.brightcove.com</a:t>
            </a:r>
            <a:endParaRPr lang="en-US" sz="3000" dirty="0"/>
          </a:p>
          <a:p>
            <a:r>
              <a:rPr lang="en-US" sz="3000" dirty="0"/>
              <a:t>Simplifies your coding and saves typos/errors</a:t>
            </a:r>
          </a:p>
          <a:p>
            <a:r>
              <a:rPr lang="en-US" sz="3000" dirty="0"/>
              <a:t>Also other tools, like a Media API request tester, and frameworks for building context-aware related video lists and a UGC </a:t>
            </a:r>
            <a:r>
              <a:rPr lang="en-US" sz="3000" dirty="0" err="1"/>
              <a:t>uploader</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75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67200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3000" dirty="0"/>
              <a:t>In addition to Support Documentation and Developer Articles, don’t forget the Brightcove Support Forums:</a:t>
            </a:r>
          </a:p>
          <a:p>
            <a:endParaRPr lang="en-US" sz="3000" dirty="0"/>
          </a:p>
          <a:p>
            <a:pPr algn="ctr">
              <a:buNone/>
            </a:pPr>
            <a:r>
              <a:rPr lang="en-US" sz="3000" dirty="0">
                <a:hlinkClick r:id="rId2"/>
              </a:rPr>
              <a:t>http://forum.brightcove.com</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76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9505708"/>
      </p:ext>
    </p:extLst>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3000" dirty="0"/>
              <a:t>Questions later: </a:t>
            </a:r>
            <a:r>
              <a:rPr lang="en-US" sz="3000" dirty="0" err="1"/>
              <a:t>training@brightcove.com</a:t>
            </a:r>
            <a:endParaRPr lang="en-US" sz="3000" dirty="0"/>
          </a:p>
        </p:txBody>
      </p:sp>
      <p:sp>
        <p:nvSpPr>
          <p:cNvPr id="4" name="Slide Number Placeholder 3"/>
          <p:cNvSpPr>
            <a:spLocks noGrp="1"/>
          </p:cNvSpPr>
          <p:nvPr>
            <p:ph type="sldNum" sz="quarter" idx="4294967295"/>
          </p:nvPr>
        </p:nvSpPr>
        <p:spPr>
          <a:xfrm>
            <a:off x="0" y="9241838"/>
            <a:ext cx="676859" cy="518951"/>
          </a:xfrm>
          <a:prstGeom prst="rect">
            <a:avLst/>
          </a:prstGeom>
        </p:spPr>
        <p:txBody>
          <a:bodyPr/>
          <a:lstStyle/>
          <a:p>
            <a:pPr>
              <a:defRPr/>
            </a:pPr>
            <a:fld id="{E089BD15-BC77-46D6-86B9-64976AF1A8F1}" type="slidenum">
              <a:rPr lang="en-US" smtClean="0"/>
              <a:pPr>
                <a:defRPr/>
              </a:pPr>
              <a:t>77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245076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access to modules</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Source Code Pro"/>
                <a:cs typeface="Source Code Pro"/>
              </a:rPr>
              <a:t>onTemplateLoad</a:t>
            </a:r>
            <a:r>
              <a:rPr lang="en-US" dirty="0" smtClean="0">
                <a:latin typeface="Source Code Pro"/>
                <a:cs typeface="Source Code Pro"/>
              </a:rPr>
              <a:t> = function(</a:t>
            </a:r>
            <a:r>
              <a:rPr lang="en-US" dirty="0" err="1" smtClean="0">
                <a:latin typeface="Source Code Pro"/>
                <a:cs typeface="Source Code Pro"/>
              </a:rPr>
              <a:t>experienceID</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a:latin typeface="Source Code Pro"/>
                <a:cs typeface="Source Code Pro"/>
              </a:rPr>
              <a:t> player = </a:t>
            </a:r>
            <a:r>
              <a:rPr lang="en-US" dirty="0" err="1">
                <a:latin typeface="Source Code Pro"/>
                <a:cs typeface="Source Code Pro"/>
              </a:rPr>
              <a:t>brightcove.api.getExperience</a:t>
            </a:r>
            <a:r>
              <a:rPr lang="en-US" dirty="0">
                <a:latin typeface="Source Code Pro"/>
                <a:cs typeface="Source Code Pro"/>
              </a:rPr>
              <a:t>(</a:t>
            </a:r>
            <a:r>
              <a:rPr lang="en-US" dirty="0" err="1">
                <a:latin typeface="Source Code Pro"/>
                <a:cs typeface="Source Code Pro"/>
              </a:rPr>
              <a:t>experienceID</a:t>
            </a:r>
            <a:r>
              <a:rPr lang="en-US" dirty="0">
                <a:latin typeface="Source Code Pro"/>
                <a:cs typeface="Source Code Pro"/>
              </a:rPr>
              <a:t>)</a:t>
            </a:r>
            <a:r>
              <a:rPr lang="en-US" dirty="0" smtClean="0">
                <a:latin typeface="Source Code Pro"/>
                <a:cs typeface="Source Code Pro"/>
              </a:rPr>
              <a:t>;</a:t>
            </a:r>
          </a:p>
          <a:p>
            <a:pPr marL="0" indent="0">
              <a:buNone/>
            </a:pPr>
            <a:r>
              <a:rPr lang="en-US" dirty="0">
                <a:latin typeface="Source Code Pro"/>
                <a:cs typeface="Source Code Pro"/>
              </a:rPr>
              <a:t>  </a:t>
            </a:r>
            <a:r>
              <a:rPr lang="en-US" dirty="0" err="1">
                <a:latin typeface="Source Code Pro"/>
                <a:cs typeface="Source Code Pro"/>
              </a:rPr>
              <a:t>APIModules</a:t>
            </a:r>
            <a:r>
              <a:rPr lang="en-US" dirty="0">
                <a:latin typeface="Source Code Pro"/>
                <a:cs typeface="Source Code Pro"/>
              </a:rPr>
              <a:t> = </a:t>
            </a:r>
            <a:r>
              <a:rPr lang="en-US" dirty="0" err="1">
                <a:latin typeface="Source Code Pro"/>
                <a:cs typeface="Source Code Pro"/>
              </a:rPr>
              <a:t>brightcove.api.modules.APIModules</a:t>
            </a:r>
            <a:r>
              <a:rPr lang="en-US" dirty="0" smtClean="0">
                <a:latin typeface="Source Code Pro"/>
                <a:cs typeface="Source Code Pro"/>
              </a:rPr>
              <a:t>;</a:t>
            </a:r>
          </a:p>
          <a:p>
            <a:pPr marL="0" indent="0">
              <a:buNone/>
            </a:pPr>
            <a:r>
              <a:rPr lang="en-US" dirty="0">
                <a:latin typeface="Source Code Pro"/>
                <a:cs typeface="Source Code Pro"/>
              </a:rPr>
              <a:t>  </a:t>
            </a:r>
            <a:r>
              <a:rPr lang="en-US" dirty="0" err="1">
                <a:latin typeface="Source Code Pro"/>
                <a:cs typeface="Source Code Pro"/>
              </a:rPr>
              <a:t>mediaEvent</a:t>
            </a:r>
            <a:r>
              <a:rPr lang="en-US" dirty="0">
                <a:latin typeface="Source Code Pro"/>
                <a:cs typeface="Source Code Pro"/>
              </a:rPr>
              <a:t> = </a:t>
            </a:r>
            <a:r>
              <a:rPr lang="en-US" dirty="0" err="1">
                <a:latin typeface="Source Code Pro"/>
                <a:cs typeface="Source Code Pro"/>
              </a:rPr>
              <a:t>brightcove.api.events.MediaEvent</a:t>
            </a:r>
            <a:r>
              <a:rPr lang="en-US" dirty="0">
                <a:latin typeface="Source Code Pro"/>
                <a:cs typeface="Source Code Pro"/>
              </a:rPr>
              <a:t>;</a:t>
            </a:r>
          </a:p>
          <a:p>
            <a:pPr marL="0" indent="0">
              <a:buNone/>
            </a:pPr>
            <a:r>
              <a:rPr lang="en-US" dirty="0" smtClean="0">
                <a:latin typeface="Source Code Pro"/>
                <a:cs typeface="Source Code Pro"/>
              </a:rPr>
              <a:t>}</a:t>
            </a:r>
          </a:p>
          <a:p>
            <a:pPr marL="0" indent="0">
              <a:buNone/>
            </a:pPr>
            <a:r>
              <a:rPr lang="en-US" dirty="0" err="1" smtClean="0">
                <a:latin typeface="Source Code Pro"/>
                <a:cs typeface="Source Code Pro"/>
              </a:rPr>
              <a:t>onTemplateReady</a:t>
            </a:r>
            <a:r>
              <a:rPr lang="en-US" dirty="0" smtClean="0">
                <a:latin typeface="Source Code Pro"/>
                <a:cs typeface="Source Code Pro"/>
              </a:rPr>
              <a:t> = function(</a:t>
            </a:r>
            <a:r>
              <a:rPr lang="en-US" dirty="0" err="1" smtClean="0">
                <a:latin typeface="Source Code Pro"/>
                <a:cs typeface="Source Code Pro"/>
              </a:rPr>
              <a:t>evt</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 </a:t>
            </a:r>
            <a:r>
              <a:rPr lang="en-US" dirty="0" err="1" smtClean="0">
                <a:latin typeface="Source Code Pro"/>
                <a:cs typeface="Source Code Pro"/>
              </a:rPr>
              <a:t>player.getModule</a:t>
            </a:r>
            <a:r>
              <a:rPr lang="en-US" dirty="0" smtClean="0">
                <a:latin typeface="Source Code Pro"/>
                <a:cs typeface="Source Code Pro"/>
              </a:rPr>
              <a:t>(</a:t>
            </a:r>
            <a:r>
              <a:rPr lang="en-US" dirty="0" err="1" smtClean="0">
                <a:latin typeface="Source Code Pro"/>
                <a:cs typeface="Source Code Pro"/>
              </a:rPr>
              <a:t>APIModules.VIDEO_PLAYER</a:t>
            </a:r>
            <a:r>
              <a:rPr lang="en-US" dirty="0" smtClean="0">
                <a:latin typeface="Source Code Pro"/>
                <a:cs typeface="Source Code Pro"/>
              </a:rPr>
              <a:t>);</a:t>
            </a:r>
            <a:endParaRPr lang="en-US" dirty="0">
              <a:latin typeface="Source Code Pro"/>
              <a:cs typeface="Source Code Pro"/>
            </a:endParaRPr>
          </a:p>
          <a:p>
            <a:pPr marL="0" indent="0">
              <a:buNone/>
            </a:pPr>
            <a:r>
              <a:rPr lang="en-US" dirty="0" smtClean="0">
                <a:latin typeface="Source Code Pro"/>
                <a:cs typeface="Source Code Pro"/>
              </a:rPr>
              <a:t>}</a:t>
            </a:r>
            <a:endParaRPr lang="en-US" dirty="0"/>
          </a:p>
          <a:p>
            <a:r>
              <a:rPr lang="en-US" dirty="0" smtClean="0"/>
              <a:t>When getting references to Modules, always use the public constant names:</a:t>
            </a:r>
          </a:p>
          <a:p>
            <a:pPr lvl="1"/>
            <a:r>
              <a:rPr lang="en-US" dirty="0" smtClean="0"/>
              <a:t>EXERIENCE</a:t>
            </a:r>
          </a:p>
          <a:p>
            <a:pPr lvl="1"/>
            <a:r>
              <a:rPr lang="en-US" dirty="0" smtClean="0"/>
              <a:t>VIDEO_PLAYER</a:t>
            </a:r>
          </a:p>
          <a:p>
            <a:pPr lvl="1"/>
            <a:r>
              <a:rPr lang="en-US" dirty="0" smtClean="0"/>
              <a:t>CONTENT</a:t>
            </a:r>
          </a:p>
          <a:p>
            <a:pPr lvl="1"/>
            <a:r>
              <a:rPr lang="en-US" dirty="0" smtClean="0"/>
              <a:t>CUE_POINTS</a:t>
            </a:r>
          </a:p>
          <a:p>
            <a:pPr lvl="1"/>
            <a:r>
              <a:rPr lang="en-US" dirty="0" smtClean="0"/>
              <a:t>ADVERTISING</a:t>
            </a:r>
          </a:p>
          <a:p>
            <a:pPr lvl="1"/>
            <a:r>
              <a:rPr lang="en-US" dirty="0" smtClean="0"/>
              <a:t>CAPTIONS</a:t>
            </a:r>
            <a:endParaRPr lang="en-US" dirty="0"/>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8</a:t>
            </a:fld>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0812449"/>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Methods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42611970"/>
      </p:ext>
    </p:extLst>
  </p:cSld>
  <p:clrMapOvr>
    <a:masterClrMapping/>
  </p:clrMapOvr>
</p:sld>
</file>

<file path=ppt/theme/theme1.xml><?xml version="1.0" encoding="utf-8"?>
<a:theme xmlns:a="http://schemas.openxmlformats.org/drawingml/2006/main" name="Default Theme">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14950</TotalTime>
  <Words>4437</Words>
  <Application>Microsoft Macintosh PowerPoint</Application>
  <PresentationFormat>Custom</PresentationFormat>
  <Paragraphs>699</Paragraphs>
  <Slides>77</Slides>
  <Notes>53</Notes>
  <HiddenSlides>0</HiddenSlides>
  <MMClips>0</MMClips>
  <ScaleCrop>false</ScaleCrop>
  <HeadingPairs>
    <vt:vector size="4" baseType="variant">
      <vt:variant>
        <vt:lpstr>Design Template</vt:lpstr>
      </vt:variant>
      <vt:variant>
        <vt:i4>1</vt:i4>
      </vt:variant>
      <vt:variant>
        <vt:lpstr>Slide Titles</vt:lpstr>
      </vt:variant>
      <vt:variant>
        <vt:i4>77</vt:i4>
      </vt:variant>
    </vt:vector>
  </HeadingPairs>
  <TitlesOfParts>
    <vt:vector size="78" baseType="lpstr">
      <vt:lpstr>Default Theme</vt:lpstr>
      <vt:lpstr>Developing with the Video Cloud APIs</vt:lpstr>
      <vt:lpstr>Agenda</vt:lpstr>
      <vt:lpstr>Slide 3</vt:lpstr>
      <vt:lpstr>Smart Player API Classes</vt:lpstr>
      <vt:lpstr>Slide 5</vt:lpstr>
      <vt:lpstr>Setup</vt:lpstr>
      <vt:lpstr>Studio Generated JS Code with added params</vt:lpstr>
      <vt:lpstr>Getting access to modules</vt:lpstr>
      <vt:lpstr>Slide 9</vt:lpstr>
      <vt:lpstr>Methods are asynchronous</vt:lpstr>
      <vt:lpstr>Calling Methods</vt:lpstr>
      <vt:lpstr>Slide 12</vt:lpstr>
      <vt:lpstr>Event Listeners</vt:lpstr>
      <vt:lpstr>CONSTANT NAMES FOR EVENTS</vt:lpstr>
      <vt:lpstr>Slide 15</vt:lpstr>
      <vt:lpstr>What is the Media API?</vt:lpstr>
      <vt:lpstr>Media API &amp; Security</vt:lpstr>
      <vt:lpstr>Slide 18</vt:lpstr>
      <vt:lpstr>Read API Data Format</vt:lpstr>
      <vt:lpstr>search_videos</vt:lpstr>
      <vt:lpstr>Constructing a Read API Request</vt:lpstr>
      <vt:lpstr>Parsing the JSON response</vt:lpstr>
      <vt:lpstr>Slide 23</vt:lpstr>
      <vt:lpstr>Write API</vt:lpstr>
      <vt:lpstr>Media API JSON-RPC Request</vt:lpstr>
      <vt:lpstr>JSON-RPC Response</vt:lpstr>
      <vt:lpstr>Constructing a Write API Request</vt:lpstr>
      <vt:lpstr>Constructing a Write API Request with Upload</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Slide 77</vt:lpstr>
    </vt:vector>
  </TitlesOfParts>
  <Company>Boston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Universal Player API</dc:title>
  <dc:creator>Robert Crooks</dc:creator>
  <cp:lastModifiedBy>Robert Crooks</cp:lastModifiedBy>
  <cp:revision>97</cp:revision>
  <dcterms:created xsi:type="dcterms:W3CDTF">2013-07-17T16:40:49Z</dcterms:created>
  <dcterms:modified xsi:type="dcterms:W3CDTF">2013-07-17T17:52:07Z</dcterms:modified>
</cp:coreProperties>
</file>