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2" r:id="rId2"/>
    <p:sldMasterId id="2147483653" r:id="rId3"/>
    <p:sldMasterId id="2147483701" r:id="rId4"/>
    <p:sldMasterId id="2147483706" r:id="rId5"/>
  </p:sldMasterIdLst>
  <p:notesMasterIdLst>
    <p:notesMasterId r:id="rId55"/>
  </p:notesMasterIdLst>
  <p:handoutMasterIdLst>
    <p:handoutMasterId r:id="rId56"/>
  </p:handoutMasterIdLst>
  <p:sldIdLst>
    <p:sldId id="1077" r:id="rId6"/>
    <p:sldId id="1107" r:id="rId7"/>
    <p:sldId id="1108" r:id="rId8"/>
    <p:sldId id="1193" r:id="rId9"/>
    <p:sldId id="1109" r:id="rId10"/>
    <p:sldId id="1183" r:id="rId11"/>
    <p:sldId id="1110" r:id="rId12"/>
    <p:sldId id="1111" r:id="rId13"/>
    <p:sldId id="1112" r:id="rId14"/>
    <p:sldId id="1113" r:id="rId15"/>
    <p:sldId id="1114" r:id="rId16"/>
    <p:sldId id="1115" r:id="rId17"/>
    <p:sldId id="1116" r:id="rId18"/>
    <p:sldId id="1117" r:id="rId19"/>
    <p:sldId id="1118" r:id="rId20"/>
    <p:sldId id="1119" r:id="rId21"/>
    <p:sldId id="1184" r:id="rId22"/>
    <p:sldId id="1185" r:id="rId23"/>
    <p:sldId id="1121" r:id="rId24"/>
    <p:sldId id="1122" r:id="rId25"/>
    <p:sldId id="1123" r:id="rId26"/>
    <p:sldId id="1124" r:id="rId27"/>
    <p:sldId id="1125" r:id="rId28"/>
    <p:sldId id="1126" r:id="rId29"/>
    <p:sldId id="1127" r:id="rId30"/>
    <p:sldId id="1128" r:id="rId31"/>
    <p:sldId id="1120" r:id="rId32"/>
    <p:sldId id="1129" r:id="rId33"/>
    <p:sldId id="1188" r:id="rId34"/>
    <p:sldId id="1189" r:id="rId35"/>
    <p:sldId id="1190" r:id="rId36"/>
    <p:sldId id="1131" r:id="rId37"/>
    <p:sldId id="1191" r:id="rId38"/>
    <p:sldId id="1133" r:id="rId39"/>
    <p:sldId id="1134" r:id="rId40"/>
    <p:sldId id="1136" r:id="rId41"/>
    <p:sldId id="1137" r:id="rId42"/>
    <p:sldId id="1138" r:id="rId43"/>
    <p:sldId id="1139" r:id="rId44"/>
    <p:sldId id="1140" r:id="rId45"/>
    <p:sldId id="1141" r:id="rId46"/>
    <p:sldId id="1143" r:id="rId47"/>
    <p:sldId id="1144" r:id="rId48"/>
    <p:sldId id="1145" r:id="rId49"/>
    <p:sldId id="1146" r:id="rId50"/>
    <p:sldId id="1147" r:id="rId51"/>
    <p:sldId id="1186" r:id="rId52"/>
    <p:sldId id="1192" r:id="rId53"/>
    <p:sldId id="1076" r:id="rId54"/>
  </p:sldIdLst>
  <p:sldSz cx="9144000" cy="6858000" type="screen4x3"/>
  <p:notesSz cx="6858000" cy="9296400"/>
  <p:custDataLst>
    <p:tags r:id="rId58"/>
  </p:custDataLst>
  <p:defaultTextStyle>
    <a:defPPr>
      <a:defRPr lang="en-US"/>
    </a:defPPr>
    <a:lvl1pPr algn="l" rtl="0" fontAlgn="base">
      <a:spcBef>
        <a:spcPct val="0"/>
      </a:spcBef>
      <a:spcAft>
        <a:spcPct val="0"/>
      </a:spcAft>
      <a:defRPr sz="2800" kern="1200">
        <a:solidFill>
          <a:schemeClr val="tx1"/>
        </a:solidFill>
        <a:latin typeface="Arial" charset="0"/>
        <a:ea typeface="ＭＳ Ｐゴシック"/>
        <a:cs typeface="Arial" charset="0"/>
      </a:defRPr>
    </a:lvl1pPr>
    <a:lvl2pPr marL="457200" algn="l" rtl="0" fontAlgn="base">
      <a:spcBef>
        <a:spcPct val="0"/>
      </a:spcBef>
      <a:spcAft>
        <a:spcPct val="0"/>
      </a:spcAft>
      <a:defRPr sz="2800" kern="1200">
        <a:solidFill>
          <a:schemeClr val="tx1"/>
        </a:solidFill>
        <a:latin typeface="Arial" charset="0"/>
        <a:ea typeface="ＭＳ Ｐゴシック"/>
        <a:cs typeface="Arial" charset="0"/>
      </a:defRPr>
    </a:lvl2pPr>
    <a:lvl3pPr marL="914400" algn="l" rtl="0" fontAlgn="base">
      <a:spcBef>
        <a:spcPct val="0"/>
      </a:spcBef>
      <a:spcAft>
        <a:spcPct val="0"/>
      </a:spcAft>
      <a:defRPr sz="2800" kern="1200">
        <a:solidFill>
          <a:schemeClr val="tx1"/>
        </a:solidFill>
        <a:latin typeface="Arial" charset="0"/>
        <a:ea typeface="ＭＳ Ｐゴシック"/>
        <a:cs typeface="Arial" charset="0"/>
      </a:defRPr>
    </a:lvl3pPr>
    <a:lvl4pPr marL="1371600" algn="l" rtl="0" fontAlgn="base">
      <a:spcBef>
        <a:spcPct val="0"/>
      </a:spcBef>
      <a:spcAft>
        <a:spcPct val="0"/>
      </a:spcAft>
      <a:defRPr sz="2800" kern="1200">
        <a:solidFill>
          <a:schemeClr val="tx1"/>
        </a:solidFill>
        <a:latin typeface="Arial" charset="0"/>
        <a:ea typeface="ＭＳ Ｐゴシック"/>
        <a:cs typeface="Arial" charset="0"/>
      </a:defRPr>
    </a:lvl4pPr>
    <a:lvl5pPr marL="1828800" algn="l" rtl="0" fontAlgn="base">
      <a:spcBef>
        <a:spcPct val="0"/>
      </a:spcBef>
      <a:spcAft>
        <a:spcPct val="0"/>
      </a:spcAft>
      <a:defRPr sz="2800" kern="1200">
        <a:solidFill>
          <a:schemeClr val="tx1"/>
        </a:solidFill>
        <a:latin typeface="Arial" charset="0"/>
        <a:ea typeface="ＭＳ Ｐゴシック"/>
        <a:cs typeface="Arial" charset="0"/>
      </a:defRPr>
    </a:lvl5pPr>
    <a:lvl6pPr marL="2286000" algn="l" defTabSz="914400" rtl="0" eaLnBrk="1" latinLnBrk="0" hangingPunct="1">
      <a:defRPr sz="2800" kern="1200">
        <a:solidFill>
          <a:schemeClr val="tx1"/>
        </a:solidFill>
        <a:latin typeface="Arial" charset="0"/>
        <a:ea typeface="ＭＳ Ｐゴシック"/>
        <a:cs typeface="Arial" charset="0"/>
      </a:defRPr>
    </a:lvl6pPr>
    <a:lvl7pPr marL="2743200" algn="l" defTabSz="914400" rtl="0" eaLnBrk="1" latinLnBrk="0" hangingPunct="1">
      <a:defRPr sz="2800" kern="1200">
        <a:solidFill>
          <a:schemeClr val="tx1"/>
        </a:solidFill>
        <a:latin typeface="Arial" charset="0"/>
        <a:ea typeface="ＭＳ Ｐゴシック"/>
        <a:cs typeface="Arial" charset="0"/>
      </a:defRPr>
    </a:lvl7pPr>
    <a:lvl8pPr marL="3200400" algn="l" defTabSz="914400" rtl="0" eaLnBrk="1" latinLnBrk="0" hangingPunct="1">
      <a:defRPr sz="2800" kern="1200">
        <a:solidFill>
          <a:schemeClr val="tx1"/>
        </a:solidFill>
        <a:latin typeface="Arial" charset="0"/>
        <a:ea typeface="ＭＳ Ｐゴシック"/>
        <a:cs typeface="Arial" charset="0"/>
      </a:defRPr>
    </a:lvl8pPr>
    <a:lvl9pPr marL="3657600" algn="l" defTabSz="914400" rtl="0" eaLnBrk="1" latinLnBrk="0" hangingPunct="1">
      <a:defRPr sz="2800" kern="1200">
        <a:solidFill>
          <a:schemeClr val="tx1"/>
        </a:solidFill>
        <a:latin typeface="Arial" charset="0"/>
        <a:ea typeface="ＭＳ Ｐゴシック"/>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am Berrey"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BA9"/>
    <a:srgbClr val="3C9386"/>
    <a:srgbClr val="2E6E65"/>
    <a:srgbClr val="2B606E"/>
    <a:srgbClr val="4AA6BC"/>
    <a:srgbClr val="50B3CB"/>
    <a:srgbClr val="23383A"/>
    <a:srgbClr val="CC3366"/>
    <a:srgbClr val="777777"/>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92588" autoAdjust="0"/>
  </p:normalViewPr>
  <p:slideViewPr>
    <p:cSldViewPr>
      <p:cViewPr varScale="1">
        <p:scale>
          <a:sx n="112" d="100"/>
          <a:sy n="112" d="100"/>
        </p:scale>
        <p:origin x="-153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tags" Target="tags/tag1.xml"/><Relationship Id="rId59" Type="http://schemas.openxmlformats.org/officeDocument/2006/relationships/commentAuthors" Target="commentAuthors.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16387"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34" charset="-128"/>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16389"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a typeface="ＭＳ Ｐゴシック" pitchFamily="34" charset="-128"/>
                <a:cs typeface="+mn-cs"/>
              </a:defRPr>
            </a:lvl1pPr>
          </a:lstStyle>
          <a:p>
            <a:pPr>
              <a:defRPr/>
            </a:pPr>
            <a:fld id="{DCB517C2-9026-48AD-839E-D04F79261C42}" type="slidenum">
              <a:rPr lang="en-US"/>
              <a:pPr>
                <a:defRPr/>
              </a:pPr>
              <a:t>‹#›</a:t>
            </a:fld>
            <a:endParaRPr lang="en-US"/>
          </a:p>
        </p:txBody>
      </p:sp>
    </p:spTree>
    <p:extLst>
      <p:ext uri="{BB962C8B-B14F-4D97-AF65-F5344CB8AC3E}">
        <p14:creationId xmlns:p14="http://schemas.microsoft.com/office/powerpoint/2010/main" val="2209539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65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6147" name="Rectangle 3"/>
          <p:cNvSpPr>
            <a:spLocks noGrp="1" noChangeArrowheads="1"/>
          </p:cNvSpPr>
          <p:nvPr>
            <p:ph type="dt" idx="1"/>
          </p:nvPr>
        </p:nvSpPr>
        <p:spPr bwMode="auto">
          <a:xfrm>
            <a:off x="3886200" y="0"/>
            <a:ext cx="2971800" cy="465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34" charset="-128"/>
                <a:cs typeface="+mn-cs"/>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a typeface="ＭＳ Ｐゴシック" pitchFamily="34" charset="-128"/>
                <a:cs typeface="+mn-cs"/>
              </a:defRPr>
            </a:lvl1pPr>
          </a:lstStyle>
          <a:p>
            <a:pPr>
              <a:defRPr/>
            </a:pPr>
            <a:fld id="{18837D3C-1142-43FB-813A-9254E64BDA92}" type="slidenum">
              <a:rPr lang="en-US"/>
              <a:pPr>
                <a:defRPr/>
              </a:pPr>
              <a:t>‹#›</a:t>
            </a:fld>
            <a:endParaRPr lang="en-US"/>
          </a:p>
        </p:txBody>
      </p:sp>
    </p:spTree>
    <p:extLst>
      <p:ext uri="{BB962C8B-B14F-4D97-AF65-F5344CB8AC3E}">
        <p14:creationId xmlns:p14="http://schemas.microsoft.com/office/powerpoint/2010/main" val="4107708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09"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B3D6B611-22A9-4CAC-B775-3FBE30EF39F1}" type="slidenum">
              <a:rPr lang="en-US" sz="1200">
                <a:ea typeface="ＭＳ Ｐゴシック" pitchFamily="34" charset="-128"/>
                <a:cs typeface="+mn-cs"/>
              </a:rPr>
              <a:pPr algn="r" eaLnBrk="0" hangingPunct="0">
                <a:defRPr/>
              </a:pPr>
              <a:t>3</a:t>
            </a:fld>
            <a:endParaRPr lang="en-US" sz="1200">
              <a:ea typeface="ＭＳ Ｐゴシック" pitchFamily="34" charset="-128"/>
              <a:cs typeface="+mn-cs"/>
            </a:endParaRPr>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5"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C10AD6B6-11AA-4958-BA8F-FF8440C8E99B}" type="slidenum">
              <a:rPr lang="en-US" sz="1200">
                <a:ea typeface="ＭＳ Ｐゴシック" pitchFamily="34" charset="-128"/>
                <a:cs typeface="+mn-cs"/>
              </a:rPr>
              <a:pPr algn="r" eaLnBrk="0" hangingPunct="0">
                <a:defRPr/>
              </a:pPr>
              <a:t>14</a:t>
            </a:fld>
            <a:endParaRPr lang="en-US" sz="1200">
              <a:ea typeface="ＭＳ Ｐゴシック" pitchFamily="34" charset="-128"/>
              <a:cs typeface="+mn-cs"/>
            </a:endParaRPr>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3"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D7E27CCD-BC89-4434-983F-FBCA609A78EF}" type="slidenum">
              <a:rPr lang="en-US" sz="1200">
                <a:ea typeface="ＭＳ Ｐゴシック" pitchFamily="34" charset="-128"/>
                <a:cs typeface="+mn-cs"/>
              </a:rPr>
              <a:pPr algn="r" eaLnBrk="0" hangingPunct="0">
                <a:defRPr/>
              </a:pPr>
              <a:t>15</a:t>
            </a:fld>
            <a:endParaRPr lang="en-US" sz="1200">
              <a:ea typeface="ＭＳ Ｐゴシック" pitchFamily="34" charset="-128"/>
              <a:cs typeface="+mn-cs"/>
            </a:endParaRPr>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64867858-D544-4E08-91A0-B9B625A48CF9}" type="slidenum">
              <a:rPr lang="en-US" sz="1200">
                <a:ea typeface="ＭＳ Ｐゴシック" pitchFamily="34" charset="-128"/>
                <a:cs typeface="+mn-cs"/>
              </a:rPr>
              <a:pPr algn="r" eaLnBrk="0" hangingPunct="0">
                <a:defRPr/>
              </a:pPr>
              <a:t>16</a:t>
            </a:fld>
            <a:endParaRPr lang="en-US" sz="1200">
              <a:ea typeface="ＭＳ Ｐゴシック" pitchFamily="34" charset="-128"/>
              <a:cs typeface="+mn-cs"/>
            </a:endParaRPr>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Rot="1" noChangeAspect="1" noChangeArrowheads="1" noTextEdit="1"/>
          </p:cNvSpPr>
          <p:nvPr>
            <p:ph type="sldImg"/>
          </p:nvPr>
        </p:nvSpPr>
        <p:spPr>
          <a:ln/>
        </p:spPr>
      </p:sp>
      <p:sp>
        <p:nvSpPr>
          <p:cNvPr id="205826" name="Rectangle 3"/>
          <p:cNvSpPr>
            <a:spLocks noGrp="1" noChangeArrowheads="1"/>
          </p:cNvSpPr>
          <p:nvPr>
            <p:ph type="body" idx="1"/>
          </p:nvPr>
        </p:nvSpPr>
        <p:spPr>
          <a:noFill/>
          <a:ln/>
        </p:spPr>
        <p:txBody>
          <a:bodyPr/>
          <a:lstStyle/>
          <a:p>
            <a:pPr>
              <a:buFontTx/>
              <a:buChar char="•"/>
            </a:pPr>
            <a:r>
              <a:rPr lang="en-US" smtClean="0">
                <a:ea typeface="ＭＳ Ｐゴシック"/>
              </a:rPr>
              <a:t>base URL</a:t>
            </a:r>
          </a:p>
          <a:p>
            <a:pPr>
              <a:buFontTx/>
              <a:buChar char="•"/>
            </a:pPr>
            <a:r>
              <a:rPr lang="en-US" smtClean="0">
                <a:ea typeface="ＭＳ Ｐゴシック"/>
              </a:rPr>
              <a:t>token</a:t>
            </a:r>
          </a:p>
          <a:p>
            <a:pPr>
              <a:buFontTx/>
              <a:buChar char="•"/>
            </a:pPr>
            <a:r>
              <a:rPr lang="en-US" smtClean="0">
                <a:ea typeface="ＭＳ Ｐゴシック"/>
              </a:rPr>
              <a:t>command</a:t>
            </a:r>
          </a:p>
          <a:p>
            <a:pPr>
              <a:buFontTx/>
              <a:buChar char="•"/>
            </a:pPr>
            <a:r>
              <a:rPr lang="en-US" smtClean="0">
                <a:ea typeface="ＭＳ Ｐゴシック"/>
              </a:rPr>
              <a:t>additional params</a:t>
            </a:r>
          </a:p>
          <a:p>
            <a:pPr>
              <a:buFontTx/>
              <a:buChar char="•"/>
            </a:pPr>
            <a:r>
              <a:rPr lang="en-US" smtClean="0">
                <a:ea typeface="ＭＳ Ｐゴシック"/>
              </a:rPr>
              <a:t>all together now</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C2EB95B8-1EC8-4804-B2B9-81B7E3304A1B}" type="slidenum">
              <a:rPr lang="en-US" sz="1200">
                <a:ea typeface="ＭＳ Ｐゴシック" pitchFamily="34" charset="-128"/>
                <a:cs typeface="+mn-cs"/>
              </a:rPr>
              <a:pPr algn="r" eaLnBrk="0" hangingPunct="0">
                <a:defRPr/>
              </a:pPr>
              <a:t>20</a:t>
            </a:fld>
            <a:endParaRPr lang="en-US" sz="1200">
              <a:ea typeface="ＭＳ Ｐゴシック" pitchFamily="34" charset="-128"/>
              <a:cs typeface="+mn-cs"/>
            </a:endParaRPr>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Rot="1" noChangeAspect="1" noChangeArrowheads="1" noTextEdit="1"/>
          </p:cNvSpPr>
          <p:nvPr>
            <p:ph type="sldImg"/>
          </p:nvPr>
        </p:nvSpPr>
        <p:spPr>
          <a:ln/>
        </p:spPr>
      </p:sp>
      <p:sp>
        <p:nvSpPr>
          <p:cNvPr id="20992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Rot="1" noChangeAspect="1" noChangeArrowheads="1" noTextEdit="1"/>
          </p:cNvSpPr>
          <p:nvPr>
            <p:ph type="sldImg"/>
          </p:nvPr>
        </p:nvSpPr>
        <p:spPr>
          <a:ln/>
        </p:spPr>
      </p:sp>
      <p:sp>
        <p:nvSpPr>
          <p:cNvPr id="21197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Rot="1" noChangeAspect="1" noChangeArrowheads="1" noTextEdit="1"/>
          </p:cNvSpPr>
          <p:nvPr>
            <p:ph type="sldImg"/>
          </p:nvPr>
        </p:nvSpPr>
        <p:spPr>
          <a:ln/>
        </p:spPr>
      </p:sp>
      <p:sp>
        <p:nvSpPr>
          <p:cNvPr id="21401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noRot="1" noChangeAspect="1" noChangeArrowheads="1" noTextEdit="1"/>
          </p:cNvSpPr>
          <p:nvPr>
            <p:ph type="sldImg"/>
          </p:nvPr>
        </p:nvSpPr>
        <p:spPr>
          <a:ln/>
        </p:spPr>
      </p:sp>
      <p:sp>
        <p:nvSpPr>
          <p:cNvPr id="21606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noRot="1" noChangeAspect="1" noChangeArrowheads="1" noTextEdit="1"/>
          </p:cNvSpPr>
          <p:nvPr>
            <p:ph type="sldImg"/>
          </p:nvPr>
        </p:nvSpPr>
        <p:spPr>
          <a:ln/>
        </p:spPr>
      </p:sp>
      <p:sp>
        <p:nvSpPr>
          <p:cNvPr id="218114"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D64CFFD9-00A4-4DBB-AC98-D59C95ED0AC7}" type="slidenum">
              <a:rPr lang="en-US" sz="1200">
                <a:ea typeface="ＭＳ Ｐゴシック" pitchFamily="34" charset="-128"/>
                <a:cs typeface="+mn-cs"/>
              </a:rPr>
              <a:pPr algn="r" eaLnBrk="0" hangingPunct="0">
                <a:defRPr/>
              </a:pPr>
              <a:t>5</a:t>
            </a:fld>
            <a:endParaRPr lang="en-US" sz="1200">
              <a:ea typeface="ＭＳ Ｐゴシック" pitchFamily="34" charset="-128"/>
              <a:cs typeface="+mn-cs"/>
            </a:endParaRPr>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p:spPr>
        <p:txBody>
          <a:bodyPr/>
          <a:lstStyle/>
          <a:p>
            <a:pPr eaLnBrk="1" hangingPunct="1"/>
            <a:r>
              <a:rPr lang="en-US" smtClean="0">
                <a:ea typeface="ＭＳ Ｐゴシック"/>
              </a:rPr>
              <a:t>Started at 3:04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noRot="1" noChangeAspect="1" noChangeArrowheads="1" noTextEdit="1"/>
          </p:cNvSpPr>
          <p:nvPr>
            <p:ph type="sldImg"/>
          </p:nvPr>
        </p:nvSpPr>
        <p:spPr>
          <a:ln/>
        </p:spPr>
      </p:sp>
      <p:sp>
        <p:nvSpPr>
          <p:cNvPr id="22016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89"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37A6EE27-EE83-446C-AC6D-F4FA57E8C459}" type="slidenum">
              <a:rPr lang="en-US" sz="1200">
                <a:ea typeface="ＭＳ Ｐゴシック" pitchFamily="34" charset="-128"/>
                <a:cs typeface="+mn-cs"/>
              </a:rPr>
              <a:pPr algn="r" eaLnBrk="0" hangingPunct="0">
                <a:defRPr/>
              </a:pPr>
              <a:t>27</a:t>
            </a:fld>
            <a:endParaRPr lang="en-US" sz="1200">
              <a:ea typeface="ＭＳ Ｐゴシック" pitchFamily="34" charset="-128"/>
              <a:cs typeface="+mn-cs"/>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5"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A2841FCF-7883-46CB-8F26-D706C8315843}" type="slidenum">
              <a:rPr lang="en-US" sz="1200">
                <a:ea typeface="ＭＳ Ｐゴシック" pitchFamily="34" charset="-128"/>
                <a:cs typeface="+mn-cs"/>
              </a:rPr>
              <a:pPr algn="r" eaLnBrk="0" hangingPunct="0">
                <a:defRPr/>
              </a:pPr>
              <a:t>28</a:t>
            </a:fld>
            <a:endParaRPr lang="en-US" sz="1200">
              <a:ea typeface="ＭＳ Ｐゴシック" pitchFamily="34" charset="-128"/>
              <a:cs typeface="+mn-cs"/>
            </a:endParaRPr>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050488F4-6C98-4B65-83F5-0E69DAAD1FE9}" type="slidenum">
              <a:rPr lang="en-US" sz="1200">
                <a:ea typeface="ＭＳ Ｐゴシック" pitchFamily="34" charset="-128"/>
                <a:cs typeface="+mn-cs"/>
              </a:rPr>
              <a:pPr algn="r" eaLnBrk="0" hangingPunct="0">
                <a:defRPr/>
              </a:pPr>
              <a:t>32</a:t>
            </a:fld>
            <a:endParaRPr lang="en-US" sz="1200">
              <a:ea typeface="ＭＳ Ｐゴシック" pitchFamily="34" charset="-128"/>
              <a:cs typeface="+mn-cs"/>
            </a:endParaRPr>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F0C226BB-A083-40C1-B91A-299B2215328D}" type="slidenum">
              <a:rPr lang="en-US" sz="1200">
                <a:ea typeface="ＭＳ Ｐゴシック" pitchFamily="34" charset="-128"/>
                <a:cs typeface="+mn-cs"/>
              </a:rPr>
              <a:pPr algn="r" eaLnBrk="0" hangingPunct="0">
                <a:defRPr/>
              </a:pPr>
              <a:t>34</a:t>
            </a:fld>
            <a:endParaRPr lang="en-US" sz="1200">
              <a:ea typeface="ＭＳ Ｐゴシック" pitchFamily="34" charset="-128"/>
              <a:cs typeface="+mn-cs"/>
            </a:endParaRPr>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a:noFill/>
          <a:ln/>
        </p:spPr>
        <p:txBody>
          <a:bodyPr/>
          <a:lstStyle/>
          <a:p>
            <a:pPr eaLnBrk="1" hangingPunct="1"/>
            <a:r>
              <a:rPr lang="en-US" smtClean="0">
                <a:ea typeface="ＭＳ Ｐゴシック"/>
              </a:rPr>
              <a:t>client-side scripts won’t be run by search engines, so use server-side (e.g. PHP)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5"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213C00A4-5A65-4B58-BB04-8E0DF460D851}" type="slidenum">
              <a:rPr lang="en-US" sz="1200">
                <a:ea typeface="ＭＳ Ｐゴシック" pitchFamily="34" charset="-128"/>
                <a:cs typeface="+mn-cs"/>
              </a:rPr>
              <a:pPr algn="r" eaLnBrk="0" hangingPunct="0">
                <a:defRPr/>
              </a:pPr>
              <a:t>35</a:t>
            </a:fld>
            <a:endParaRPr lang="en-US" sz="1200">
              <a:ea typeface="ＭＳ Ｐゴシック" pitchFamily="34" charset="-128"/>
              <a:cs typeface="+mn-cs"/>
            </a:endParaRPr>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4AC0A057-BEAF-4CF3-B3D9-BD8EFA45F6BB}" type="slidenum">
              <a:rPr lang="en-US" sz="1200">
                <a:ea typeface="ＭＳ Ｐゴシック" pitchFamily="34" charset="-128"/>
                <a:cs typeface="+mn-cs"/>
              </a:rPr>
              <a:pPr algn="r" eaLnBrk="0" hangingPunct="0">
                <a:defRPr/>
              </a:pPr>
              <a:t>36</a:t>
            </a:fld>
            <a:endParaRPr lang="en-US" sz="1200">
              <a:ea typeface="ＭＳ Ｐゴシック" pitchFamily="34" charset="-128"/>
              <a:cs typeface="+mn-cs"/>
            </a:endParaRPr>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685800" y="4416425"/>
            <a:ext cx="5486400" cy="4183063"/>
          </a:xfrm>
          <a:noFill/>
          <a:ln/>
        </p:spPr>
        <p:txBody>
          <a:bodyPr/>
          <a:lstStyle/>
          <a:p>
            <a:pPr eaLnBrk="1" hangingPunct="1"/>
            <a:endParaRPr lang="en-US" smtClean="0">
              <a:ea typeface="ＭＳ Ｐゴシック"/>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69"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39D8AACD-5892-4A52-92C2-9DA4D16CC6AA}" type="slidenum">
              <a:rPr lang="en-US" sz="1200">
                <a:ea typeface="ＭＳ Ｐゴシック" pitchFamily="34" charset="-128"/>
                <a:cs typeface="+mn-cs"/>
              </a:rPr>
              <a:pPr algn="r" eaLnBrk="0" hangingPunct="0">
                <a:defRPr/>
              </a:pPr>
              <a:t>37</a:t>
            </a:fld>
            <a:endParaRPr lang="en-US" sz="1200">
              <a:ea typeface="ＭＳ Ｐゴシック" pitchFamily="34" charset="-128"/>
              <a:cs typeface="+mn-cs"/>
            </a:endParaRPr>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3"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B0CA4F3F-94BB-4D09-9981-49890CF0679E}" type="slidenum">
              <a:rPr lang="en-US" sz="1200">
                <a:ea typeface="ＭＳ Ｐゴシック" pitchFamily="34" charset="-128"/>
                <a:cs typeface="+mn-cs"/>
              </a:rPr>
              <a:pPr algn="r" eaLnBrk="0" hangingPunct="0">
                <a:defRPr/>
              </a:pPr>
              <a:t>38</a:t>
            </a:fld>
            <a:endParaRPr lang="en-US" sz="1200">
              <a:ea typeface="ＭＳ Ｐゴシック" pitchFamily="34" charset="-128"/>
              <a:cs typeface="+mn-cs"/>
            </a:endParaRPr>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E2CEA1CA-7A40-4BF2-A11B-F51B78C5A214}" type="slidenum">
              <a:rPr lang="en-US" sz="1200">
                <a:ea typeface="ＭＳ Ｐゴシック" pitchFamily="34" charset="-128"/>
                <a:cs typeface="+mn-cs"/>
              </a:rPr>
              <a:pPr algn="r" eaLnBrk="0" hangingPunct="0">
                <a:defRPr/>
              </a:pPr>
              <a:t>39</a:t>
            </a:fld>
            <a:endParaRPr lang="en-US" sz="1200">
              <a:ea typeface="ＭＳ Ｐゴシック" pitchFamily="34" charset="-128"/>
              <a:cs typeface="+mn-cs"/>
            </a:endParaRPr>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5"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C8D008D3-DFF7-4DA6-B221-F3B790C0F885}" type="slidenum">
              <a:rPr lang="en-US" sz="1200">
                <a:ea typeface="ＭＳ Ｐゴシック" pitchFamily="34" charset="-128"/>
                <a:cs typeface="+mn-cs"/>
              </a:rPr>
              <a:pPr algn="r" eaLnBrk="0" hangingPunct="0">
                <a:defRPr/>
              </a:pPr>
              <a:t>7</a:t>
            </a:fld>
            <a:endParaRPr lang="en-US" sz="1200">
              <a:ea typeface="ＭＳ Ｐゴシック" pitchFamily="34" charset="-128"/>
              <a:cs typeface="+mn-cs"/>
            </a:endParaRPr>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2"/>
          <p:cNvSpPr>
            <a:spLocks noGrp="1" noRot="1" noChangeAspect="1" noChangeArrowheads="1" noTextEdit="1"/>
          </p:cNvSpPr>
          <p:nvPr>
            <p:ph type="sldImg"/>
          </p:nvPr>
        </p:nvSpPr>
        <p:spPr>
          <a:ln/>
        </p:spPr>
      </p:sp>
      <p:sp>
        <p:nvSpPr>
          <p:cNvPr id="24473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p:cNvSpPr>
            <a:spLocks noGrp="1" noRot="1" noChangeAspect="1" noChangeArrowheads="1" noTextEdit="1"/>
          </p:cNvSpPr>
          <p:nvPr>
            <p:ph type="sldImg"/>
          </p:nvPr>
        </p:nvSpPr>
        <p:spPr>
          <a:ln/>
        </p:spPr>
      </p:sp>
      <p:sp>
        <p:nvSpPr>
          <p:cNvPr id="24678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noRot="1" noChangeAspect="1" noChangeArrowheads="1" noTextEdit="1"/>
          </p:cNvSpPr>
          <p:nvPr>
            <p:ph type="sldImg"/>
          </p:nvPr>
        </p:nvSpPr>
        <p:spPr>
          <a:ln/>
        </p:spPr>
      </p:sp>
      <p:sp>
        <p:nvSpPr>
          <p:cNvPr id="25088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noRot="1" noChangeAspect="1" noChangeArrowheads="1" noTextEdit="1"/>
          </p:cNvSpPr>
          <p:nvPr>
            <p:ph type="sldImg"/>
          </p:nvPr>
        </p:nvSpPr>
        <p:spPr>
          <a:ln/>
        </p:spPr>
      </p:sp>
      <p:sp>
        <p:nvSpPr>
          <p:cNvPr id="25293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2"/>
          <p:cNvSpPr>
            <a:spLocks noGrp="1" noRot="1" noChangeAspect="1" noChangeArrowheads="1" noTextEdit="1"/>
          </p:cNvSpPr>
          <p:nvPr>
            <p:ph type="sldImg"/>
          </p:nvPr>
        </p:nvSpPr>
        <p:spPr>
          <a:ln/>
        </p:spPr>
      </p:sp>
      <p:sp>
        <p:nvSpPr>
          <p:cNvPr id="25497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2"/>
          <p:cNvSpPr>
            <a:spLocks noGrp="1" noRot="1" noChangeAspect="1" noChangeArrowheads="1" noTextEdit="1"/>
          </p:cNvSpPr>
          <p:nvPr>
            <p:ph type="sldImg"/>
          </p:nvPr>
        </p:nvSpPr>
        <p:spPr>
          <a:ln/>
        </p:spPr>
      </p:sp>
      <p:sp>
        <p:nvSpPr>
          <p:cNvPr id="25702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DF613578-D0B9-4907-98F6-3989E5C6EDE5}" type="slidenum">
              <a:rPr lang="en-US" sz="1200">
                <a:ea typeface="ＭＳ Ｐゴシック" pitchFamily="34" charset="-128"/>
                <a:cs typeface="+mn-cs"/>
              </a:rPr>
              <a:pPr algn="r" eaLnBrk="0" hangingPunct="0">
                <a:defRPr/>
              </a:pPr>
              <a:t>46</a:t>
            </a:fld>
            <a:endParaRPr lang="en-US" sz="1200">
              <a:ea typeface="ＭＳ Ｐゴシック" pitchFamily="34" charset="-128"/>
              <a:cs typeface="+mn-cs"/>
            </a:endParaRPr>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3"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31E4F672-EF5B-401B-825B-9228D837A0C5}" type="slidenum">
              <a:rPr lang="en-US" sz="1200">
                <a:ea typeface="ＭＳ Ｐゴシック" pitchFamily="34" charset="-128"/>
                <a:cs typeface="+mn-cs"/>
              </a:rPr>
              <a:pPr algn="r" eaLnBrk="0" hangingPunct="0">
                <a:defRPr/>
              </a:pPr>
              <a:t>8</a:t>
            </a:fld>
            <a:endParaRPr lang="en-US" sz="1200">
              <a:ea typeface="ＭＳ Ｐゴシック" pitchFamily="34" charset="-128"/>
              <a:cs typeface="+mn-cs"/>
            </a:endParaRPr>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6A8FF475-5C27-4821-8411-50EFD7B01BC9}" type="slidenum">
              <a:rPr lang="en-US" sz="1200">
                <a:ea typeface="ＭＳ Ｐゴシック" pitchFamily="34" charset="-128"/>
                <a:cs typeface="+mn-cs"/>
              </a:rPr>
              <a:pPr algn="r" eaLnBrk="0" hangingPunct="0">
                <a:defRPr/>
              </a:pPr>
              <a:t>9</a:t>
            </a:fld>
            <a:endParaRPr lang="en-US" sz="1200">
              <a:ea typeface="ＭＳ Ｐゴシック" pitchFamily="34" charset="-128"/>
              <a:cs typeface="+mn-cs"/>
            </a:endParaRPr>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FA494D2F-85E4-4D53-949F-E90346B46C70}" type="slidenum">
              <a:rPr lang="en-US" sz="1200">
                <a:ea typeface="ＭＳ Ｐゴシック" pitchFamily="34" charset="-128"/>
                <a:cs typeface="+mn-cs"/>
              </a:rPr>
              <a:pPr algn="r" eaLnBrk="0" hangingPunct="0">
                <a:defRPr/>
              </a:pPr>
              <a:t>10</a:t>
            </a:fld>
            <a:endParaRPr lang="en-US" sz="1200">
              <a:ea typeface="ＭＳ Ｐゴシック" pitchFamily="34" charset="-128"/>
              <a:cs typeface="+mn-cs"/>
            </a:endParaRPr>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9B275CD6-55E1-4506-9ACE-5DCDCE49A094}" type="slidenum">
              <a:rPr lang="en-US" sz="1200">
                <a:ea typeface="ＭＳ Ｐゴシック" pitchFamily="34" charset="-128"/>
                <a:cs typeface="+mn-cs"/>
              </a:rPr>
              <a:pPr algn="r" eaLnBrk="0" hangingPunct="0">
                <a:defRPr/>
              </a:pPr>
              <a:t>11</a:t>
            </a:fld>
            <a:endParaRPr lang="en-US" sz="1200">
              <a:ea typeface="ＭＳ Ｐゴシック" pitchFamily="34" charset="-128"/>
              <a:cs typeface="+mn-cs"/>
            </a:endParaRPr>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49"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8C4973DE-C176-4A04-86B2-54DB43D35974}" type="slidenum">
              <a:rPr lang="en-US" sz="1200">
                <a:ea typeface="ＭＳ Ｐゴシック" pitchFamily="34" charset="-128"/>
                <a:cs typeface="+mn-cs"/>
              </a:rPr>
              <a:pPr algn="r" eaLnBrk="0" hangingPunct="0">
                <a:defRPr/>
              </a:pPr>
              <a:t>12</a:t>
            </a:fld>
            <a:endParaRPr lang="en-US" sz="1200">
              <a:ea typeface="ＭＳ Ｐゴシック" pitchFamily="34" charset="-128"/>
              <a:cs typeface="+mn-cs"/>
            </a:endParaRPr>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0C35697F-FF76-456F-A1F2-C036798BED68}" type="slidenum">
              <a:rPr lang="en-US" sz="1200">
                <a:ea typeface="ＭＳ Ｐゴシック" pitchFamily="34" charset="-128"/>
                <a:cs typeface="+mn-cs"/>
              </a:rPr>
              <a:pPr algn="r" eaLnBrk="0" hangingPunct="0">
                <a:defRPr/>
              </a:pPr>
              <a:t>13</a:t>
            </a:fld>
            <a:endParaRPr lang="en-US" sz="1200">
              <a:ea typeface="ＭＳ Ｐゴシック" pitchFamily="34" charset="-128"/>
              <a:cs typeface="+mn-cs"/>
            </a:endParaRPr>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xfrm>
            <a:off x="685800" y="4416425"/>
            <a:ext cx="5486400" cy="4183063"/>
          </a:xfrm>
          <a:noFill/>
          <a:ln/>
        </p:spPr>
        <p:txBody>
          <a:bodyPr/>
          <a:lstStyle/>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9.png"/><Relationship Id="rId3" Type="http://schemas.openxmlformats.org/officeDocument/2006/relationships/image" Target="../media/image2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5.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Slidev2"/>
          <p:cNvPicPr>
            <a:picLocks noChangeAspect="1" noChangeArrowheads="1"/>
          </p:cNvPicPr>
          <p:nvPr/>
        </p:nvPicPr>
        <p:blipFill>
          <a:blip r:embed="rId2"/>
          <a:srcRect/>
          <a:stretch>
            <a:fillRect/>
          </a:stretch>
        </p:blipFill>
        <p:spPr bwMode="auto">
          <a:xfrm>
            <a:off x="0" y="0"/>
            <a:ext cx="9144000" cy="6872288"/>
          </a:xfrm>
          <a:prstGeom prst="rect">
            <a:avLst/>
          </a:prstGeom>
          <a:noFill/>
          <a:ln w="9525">
            <a:noFill/>
            <a:miter lim="800000"/>
            <a:headEnd/>
            <a:tailEnd/>
          </a:ln>
        </p:spPr>
      </p:pic>
      <p:sp>
        <p:nvSpPr>
          <p:cNvPr id="84995" name="Rectangle 3"/>
          <p:cNvSpPr>
            <a:spLocks noGrp="1" noChangeArrowheads="1"/>
          </p:cNvSpPr>
          <p:nvPr>
            <p:ph type="ctrTitle"/>
          </p:nvPr>
        </p:nvSpPr>
        <p:spPr>
          <a:xfrm>
            <a:off x="457200" y="2014538"/>
            <a:ext cx="8318500" cy="1066800"/>
          </a:xfrm>
        </p:spPr>
        <p:txBody>
          <a:bodyPr anchor="b"/>
          <a:lstStyle>
            <a:lvl1pPr>
              <a:defRPr>
                <a:solidFill>
                  <a:srgbClr val="76B3BA"/>
                </a:solidFill>
              </a:defRPr>
            </a:lvl1pPr>
          </a:lstStyle>
          <a:p>
            <a:r>
              <a:rPr lang="en-US"/>
              <a:t>Click to edit Master title style</a:t>
            </a:r>
          </a:p>
        </p:txBody>
      </p:sp>
      <p:sp>
        <p:nvSpPr>
          <p:cNvPr id="84996" name="Rectangle 4"/>
          <p:cNvSpPr>
            <a:spLocks noGrp="1" noChangeArrowheads="1"/>
          </p:cNvSpPr>
          <p:nvPr>
            <p:ph type="subTitle" idx="1"/>
          </p:nvPr>
        </p:nvSpPr>
        <p:spPr>
          <a:xfrm>
            <a:off x="457200" y="3181350"/>
            <a:ext cx="8318500" cy="1524000"/>
          </a:xfrm>
        </p:spPr>
        <p:txBody>
          <a:bodyPr/>
          <a:lstStyle>
            <a:lvl1pPr marL="0" indent="0">
              <a:buFontTx/>
              <a:buNone/>
              <a:defRPr sz="2400">
                <a:solidFill>
                  <a:srgbClr val="C0C0C0"/>
                </a:solidFill>
              </a:defRPr>
            </a:lvl1pPr>
          </a:lstStyle>
          <a:p>
            <a:r>
              <a:rPr lang="en-US"/>
              <a:t>Click to edit Master subtitle style</a:t>
            </a:r>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94BCC307-61C7-4E72-BA1D-5840ECEC63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07695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56EECF34-F02B-4064-AC49-1CE3F0D6936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625" y="1189038"/>
            <a:ext cx="4062413"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189038"/>
            <a:ext cx="4062412"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ECFE6419-C3A8-4A74-B457-8FEC962B254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3" y="0"/>
            <a:ext cx="20716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9100" y="0"/>
            <a:ext cx="6062663"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1"/>
          <p:cNvSpPr>
            <a:spLocks noGrp="1" noChangeArrowheads="1"/>
          </p:cNvSpPr>
          <p:nvPr>
            <p:ph type="sldNum" sz="quarter" idx="10"/>
          </p:nvPr>
        </p:nvSpPr>
        <p:spPr>
          <a:ln/>
        </p:spPr>
        <p:txBody>
          <a:bodyPr/>
          <a:lstStyle>
            <a:lvl1pPr>
              <a:defRPr/>
            </a:lvl1pPr>
          </a:lstStyle>
          <a:p>
            <a:pPr>
              <a:defRPr/>
            </a:pPr>
            <a:fld id="{088E2636-B17E-405A-8870-470677E09AAE}"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E089BD15-BC77-46D6-86B9-64976AF1A8F1}"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491432E0-6DA0-4A78-803C-CC58A180283D}"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625" y="1189038"/>
            <a:ext cx="4062413"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189038"/>
            <a:ext cx="4062412"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ln/>
        </p:spPr>
        <p:txBody>
          <a:bodyPr/>
          <a:lstStyle>
            <a:lvl1pPr>
              <a:defRPr/>
            </a:lvl1pPr>
          </a:lstStyle>
          <a:p>
            <a:pPr>
              <a:defRPr/>
            </a:pPr>
            <a:fld id="{F9DF21DB-86EC-403F-8EDC-8DA5D8370DC3}"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ln/>
        </p:spPr>
        <p:txBody>
          <a:bodyPr/>
          <a:lstStyle>
            <a:lvl1pPr>
              <a:defRPr/>
            </a:lvl1pPr>
          </a:lstStyle>
          <a:p>
            <a:pPr>
              <a:defRPr/>
            </a:pPr>
            <a:fld id="{3E0A4D16-0A06-493E-8FBD-299516F1FE1E}"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sldNum" sz="quarter" idx="10"/>
          </p:nvPr>
        </p:nvSpPr>
        <p:spPr>
          <a:ln/>
        </p:spPr>
        <p:txBody>
          <a:bodyPr/>
          <a:lstStyle>
            <a:lvl1pPr>
              <a:defRPr/>
            </a:lvl1pPr>
          </a:lstStyle>
          <a:p>
            <a:pPr>
              <a:defRPr/>
            </a:pPr>
            <a:fld id="{B8CEADA8-65BA-419B-A5AC-81C44B50C410}"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A6630A3C-0D8E-4DC4-961E-03AAC74CCC0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C5CD2A9C-81AB-4507-A4E8-4931FE11AC5E}"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01B9387A-B075-4BA6-9279-47E592FE6092}"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709FCD81-EB17-46B3-BCE1-78FC327D44C4}"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3287FD6D-3FB7-40BF-990A-21FC8BD14A91}"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3" y="0"/>
            <a:ext cx="20716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9100" y="0"/>
            <a:ext cx="6062663"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1618CE8A-67D3-4AA5-9312-3B2CA67D0DCA}"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5" name="Title 3"/>
          <p:cNvSpPr>
            <a:spLocks noGrp="1"/>
          </p:cNvSpPr>
          <p:nvPr>
            <p:ph type="title"/>
          </p:nvPr>
        </p:nvSpPr>
        <p:spPr>
          <a:xfrm>
            <a:off x="457200" y="2819400"/>
            <a:ext cx="8229600" cy="838200"/>
          </a:xfrm>
          <a:prstGeom prst="rect">
            <a:avLst/>
          </a:prstGeom>
        </p:spPr>
        <p:txBody>
          <a:bodyPr vert="horz"/>
          <a:lstStyle>
            <a:lvl1pPr>
              <a:defRPr sz="3200" b="0">
                <a:solidFill>
                  <a:schemeClr val="bg1"/>
                </a:solidFill>
              </a:defRPr>
            </a:lvl1pPr>
          </a:lstStyle>
          <a:p>
            <a:r>
              <a:rPr lang="en-US" smtClean="0"/>
              <a:t>Click to edit Master title style</a:t>
            </a:r>
            <a:endParaRPr lang="en-US"/>
          </a:p>
        </p:txBody>
      </p:sp>
      <p:sp>
        <p:nvSpPr>
          <p:cNvPr id="20" name="Text Placeholder 19"/>
          <p:cNvSpPr>
            <a:spLocks noGrp="1"/>
          </p:cNvSpPr>
          <p:nvPr>
            <p:ph type="body" sz="quarter" idx="10"/>
          </p:nvPr>
        </p:nvSpPr>
        <p:spPr>
          <a:xfrm>
            <a:off x="457200" y="3657600"/>
            <a:ext cx="8229600" cy="457200"/>
          </a:xfrm>
          <a:prstGeom prst="rect">
            <a:avLst/>
          </a:prstGeom>
        </p:spPr>
        <p:txBody>
          <a:bodyPr vert="horz" anchor="t"/>
          <a:lstStyle>
            <a:lvl1pPr>
              <a:buFontTx/>
              <a:buNone/>
              <a:defRPr sz="2000">
                <a:solidFill>
                  <a:schemeClr val="accent2"/>
                </a:solidFill>
              </a:defRPr>
            </a:lvl1pPr>
          </a:lstStyle>
          <a:p>
            <a:pPr lvl="0"/>
            <a:r>
              <a:rPr lang="en-US" smtClean="0"/>
              <a:t>Click to edit Master text styles</a:t>
            </a:r>
          </a:p>
        </p:txBody>
      </p:sp>
      <p:sp>
        <p:nvSpPr>
          <p:cNvPr id="21" name="Text Placeholder 19"/>
          <p:cNvSpPr>
            <a:spLocks noGrp="1"/>
          </p:cNvSpPr>
          <p:nvPr>
            <p:ph type="body" sz="quarter" idx="11"/>
          </p:nvPr>
        </p:nvSpPr>
        <p:spPr>
          <a:xfrm>
            <a:off x="457200" y="4114800"/>
            <a:ext cx="8229600" cy="457200"/>
          </a:xfrm>
          <a:prstGeom prst="rect">
            <a:avLst/>
          </a:prstGeom>
        </p:spPr>
        <p:txBody>
          <a:bodyPr vert="horz" anchor="t"/>
          <a:lstStyle>
            <a:lvl1pPr>
              <a:buFontTx/>
              <a:buNone/>
              <a:defRPr sz="2000">
                <a:solidFill>
                  <a:srgbClr val="7FB6BB"/>
                </a:solidFill>
              </a:defRPr>
            </a:lvl1pPr>
          </a:lstStyle>
          <a:p>
            <a:pPr lvl="0"/>
            <a:r>
              <a:rPr lang="en-US" smtClean="0"/>
              <a:t>Click to edit Master text styles</a:t>
            </a:r>
          </a:p>
        </p:txBody>
      </p:sp>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0"/>
          <p:cNvSpPr txBox="1">
            <a:spLocks/>
          </p:cNvSpPr>
          <p:nvPr/>
        </p:nvSpPr>
        <p:spPr>
          <a:xfrm>
            <a:off x="304800" y="1371600"/>
            <a:ext cx="8382000" cy="4114800"/>
          </a:xfrm>
          <a:prstGeom prst="rect">
            <a:avLst/>
          </a:prstGeom>
        </p:spPr>
        <p:txBody>
          <a:bodyPr anchor="ctr">
            <a:prstTxWarp prst="textNoShape">
              <a:avLst/>
            </a:prstTxWarp>
          </a:bodyPr>
          <a:lstStyle/>
          <a:p>
            <a:pPr algn="ctr">
              <a:defRPr/>
            </a:pPr>
            <a:r>
              <a:rPr lang="en-US" sz="2000" dirty="0">
                <a:solidFill>
                  <a:srgbClr val="F2F2F2"/>
                </a:solidFill>
                <a:latin typeface="Arial'" charset="0"/>
              </a:rPr>
              <a:t>Thank you.</a:t>
            </a:r>
          </a:p>
        </p:txBody>
      </p:sp>
      <p:pic>
        <p:nvPicPr>
          <p:cNvPr id="3" name="Picture 6" descr="logoBits.png"/>
          <p:cNvPicPr>
            <a:picLocks noChangeAspect="1"/>
          </p:cNvPicPr>
          <p:nvPr/>
        </p:nvPicPr>
        <p:blipFill>
          <a:blip r:embed="rId2"/>
          <a:srcRect/>
          <a:stretch>
            <a:fillRect/>
          </a:stretch>
        </p:blipFill>
        <p:spPr bwMode="auto">
          <a:xfrm>
            <a:off x="5029200" y="2895600"/>
            <a:ext cx="719138" cy="463550"/>
          </a:xfrm>
          <a:prstGeom prst="rect">
            <a:avLst/>
          </a:prstGeom>
          <a:noFill/>
          <a:ln w="9525">
            <a:noFill/>
            <a:miter lim="800000"/>
            <a:headEnd/>
            <a:tailEnd/>
          </a:ln>
        </p:spPr>
      </p:pic>
      <p:sp>
        <p:nvSpPr>
          <p:cNvPr id="4" name="Footer Placeholder 3"/>
          <p:cNvSpPr txBox="1">
            <a:spLocks/>
          </p:cNvSpPr>
          <p:nvPr/>
        </p:nvSpPr>
        <p:spPr bwMode="auto">
          <a:xfrm>
            <a:off x="6629400" y="6356350"/>
            <a:ext cx="2209800" cy="365125"/>
          </a:xfrm>
          <a:prstGeom prst="rect">
            <a:avLst/>
          </a:prstGeom>
          <a:noFill/>
          <a:ln w="9525">
            <a:noFill/>
            <a:miter lim="800000"/>
            <a:headEnd/>
            <a:tailEnd/>
          </a:ln>
        </p:spPr>
        <p:txBody>
          <a:bodyPr anchor="ctr">
            <a:prstTxWarp prst="textNoShape">
              <a:avLst/>
            </a:prstTxWarp>
          </a:bodyPr>
          <a:lstStyle/>
          <a:p>
            <a:pPr>
              <a:defRPr/>
            </a:pPr>
            <a:r>
              <a:rPr lang="en-US" sz="800">
                <a:solidFill>
                  <a:srgbClr val="595959"/>
                </a:solidFill>
                <a:ea typeface="Arial" charset="0"/>
                <a:cs typeface="Arial" charset="0"/>
              </a:rPr>
              <a:t>© 2010 Brightcove, Inc. All Rights Reserved.</a:t>
            </a:r>
          </a:p>
        </p:txBody>
      </p:sp>
    </p:spTree>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8277225" cy="731838"/>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28625" y="1189038"/>
            <a:ext cx="8277225" cy="49164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182563" y="6510338"/>
            <a:ext cx="428625" cy="284162"/>
          </a:xfrm>
          <a:prstGeom prst="rect">
            <a:avLst/>
          </a:prstGeom>
          <a:ln/>
        </p:spPr>
        <p:txBody>
          <a:bodyPr/>
          <a:lstStyle>
            <a:lvl1pPr>
              <a:defRPr/>
            </a:lvl1pPr>
          </a:lstStyle>
          <a:p>
            <a:pPr>
              <a:defRPr/>
            </a:pPr>
            <a:fld id="{E089BD15-BC77-46D6-86B9-64976AF1A8F1}" type="slidenum">
              <a:rPr lang="en-US"/>
              <a:pPr>
                <a:defRPr/>
              </a:pPr>
              <a:t>‹#›</a:t>
            </a:fld>
            <a:endParaRPr lang="en-US"/>
          </a:p>
        </p:txBody>
      </p:sp>
    </p:spTree>
    <p:extLst>
      <p:ext uri="{BB962C8B-B14F-4D97-AF65-F5344CB8AC3E}">
        <p14:creationId xmlns:p14="http://schemas.microsoft.com/office/powerpoint/2010/main" val="7639915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5" descr="green-arrow.png"/>
          <p:cNvPicPr>
            <a:picLocks noChangeAspect="1"/>
          </p:cNvPicPr>
          <p:nvPr/>
        </p:nvPicPr>
        <p:blipFill>
          <a:blip r:embed="rId3"/>
          <a:srcRect/>
          <a:stretch>
            <a:fillRect/>
          </a:stretch>
        </p:blipFill>
        <p:spPr bwMode="auto">
          <a:xfrm>
            <a:off x="540346" y="3186625"/>
            <a:ext cx="247973" cy="375291"/>
          </a:xfrm>
          <a:prstGeom prst="rect">
            <a:avLst/>
          </a:prstGeom>
          <a:noFill/>
          <a:ln w="9525">
            <a:noFill/>
            <a:miter lim="800000"/>
            <a:headEnd/>
            <a:tailEnd/>
          </a:ln>
        </p:spPr>
      </p:pic>
      <p:sp>
        <p:nvSpPr>
          <p:cNvPr id="2" name="Title 1"/>
          <p:cNvSpPr>
            <a:spLocks noGrp="1"/>
          </p:cNvSpPr>
          <p:nvPr>
            <p:ph type="ctrTitle"/>
          </p:nvPr>
        </p:nvSpPr>
        <p:spPr>
          <a:xfrm>
            <a:off x="823662" y="2951085"/>
            <a:ext cx="7772400" cy="807464"/>
          </a:xfrm>
        </p:spPr>
        <p:txBody>
          <a:bodyPr>
            <a:normAutofit/>
          </a:bodyPr>
          <a:lstStyle>
            <a:lvl1pPr>
              <a:defRPr sz="3500" cap="none">
                <a:solidFill>
                  <a:srgbClr val="60616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9413" y="3758550"/>
            <a:ext cx="7848713" cy="379889"/>
          </a:xfrm>
        </p:spPr>
        <p:txBody>
          <a:bodyPr>
            <a:normAutofit/>
          </a:bodyPr>
          <a:lstStyle>
            <a:lvl1pPr marL="0" indent="0" algn="l">
              <a:buNone/>
              <a:defRPr sz="1200" cap="all">
                <a:solidFill>
                  <a:srgbClr val="959594"/>
                </a:solidFill>
              </a:defRPr>
            </a:lvl1pPr>
            <a:lvl2pPr marL="457160" indent="0" algn="ctr">
              <a:buNone/>
              <a:defRPr>
                <a:solidFill>
                  <a:schemeClr val="tx1">
                    <a:tint val="75000"/>
                  </a:schemeClr>
                </a:solidFill>
              </a:defRPr>
            </a:lvl2pPr>
            <a:lvl3pPr marL="914320" indent="0" algn="ctr">
              <a:buNone/>
              <a:defRPr>
                <a:solidFill>
                  <a:schemeClr val="tx1">
                    <a:tint val="75000"/>
                  </a:schemeClr>
                </a:solidFill>
              </a:defRPr>
            </a:lvl3pPr>
            <a:lvl4pPr marL="1371481" indent="0" algn="ctr">
              <a:buNone/>
              <a:defRPr>
                <a:solidFill>
                  <a:schemeClr val="tx1">
                    <a:tint val="75000"/>
                  </a:schemeClr>
                </a:solidFill>
              </a:defRPr>
            </a:lvl4pPr>
            <a:lvl5pPr marL="1828641" indent="0" algn="ctr">
              <a:buNone/>
              <a:defRPr>
                <a:solidFill>
                  <a:schemeClr val="tx1">
                    <a:tint val="75000"/>
                  </a:schemeClr>
                </a:solidFill>
              </a:defRPr>
            </a:lvl5pPr>
            <a:lvl6pPr marL="2285801" indent="0" algn="ctr">
              <a:buNone/>
              <a:defRPr>
                <a:solidFill>
                  <a:schemeClr val="tx1">
                    <a:tint val="75000"/>
                  </a:schemeClr>
                </a:solidFill>
              </a:defRPr>
            </a:lvl6pPr>
            <a:lvl7pPr marL="2742961" indent="0" algn="ctr">
              <a:buNone/>
              <a:defRPr>
                <a:solidFill>
                  <a:schemeClr val="tx1">
                    <a:tint val="75000"/>
                  </a:schemeClr>
                </a:solidFill>
              </a:defRPr>
            </a:lvl7pPr>
            <a:lvl8pPr marL="3200121" indent="0" algn="ctr">
              <a:buNone/>
              <a:defRPr>
                <a:solidFill>
                  <a:schemeClr val="tx1">
                    <a:tint val="75000"/>
                  </a:schemeClr>
                </a:solidFill>
              </a:defRPr>
            </a:lvl8pPr>
            <a:lvl9pPr marL="3657281"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Single Elem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5676" y="1344611"/>
            <a:ext cx="8378769" cy="43638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pPr>
              <a:defRPr/>
            </a:pPr>
            <a:fld id="{3BEB2E47-3EB2-7B4C-8CBB-96C276A0FE3D}" type="slidenum">
              <a:rPr lang="en-US"/>
              <a:pPr>
                <a:defRPr/>
              </a:pPr>
              <a:t>‹#›</a:t>
            </a:fld>
            <a:r>
              <a:rPr lang="en-US"/>
              <a:t> |</a:t>
            </a:r>
          </a:p>
        </p:txBody>
      </p:sp>
      <p:sp>
        <p:nvSpPr>
          <p:cNvPr id="6" name="Footer Placeholder 6"/>
          <p:cNvSpPr>
            <a:spLocks noGrp="1"/>
          </p:cNvSpPr>
          <p:nvPr>
            <p:ph type="ftr" sz="quarter" idx="11"/>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Two Element">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5676" y="1344611"/>
            <a:ext cx="4136054" cy="4363878"/>
          </a:xfrm>
        </p:spPr>
        <p:txBody>
          <a:bodyPr/>
          <a:lstStyle>
            <a:lvl1pPr>
              <a:defRPr baseline="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2"/>
          </p:nvPr>
        </p:nvSpPr>
        <p:spPr>
          <a:xfrm>
            <a:off x="4528755" y="1344611"/>
            <a:ext cx="4136054" cy="43638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4"/>
          <p:cNvSpPr>
            <a:spLocks noGrp="1"/>
          </p:cNvSpPr>
          <p:nvPr>
            <p:ph type="sldNum" sz="quarter" idx="13"/>
          </p:nvPr>
        </p:nvSpPr>
        <p:spPr/>
        <p:txBody>
          <a:bodyPr/>
          <a:lstStyle>
            <a:lvl1pPr>
              <a:defRPr/>
            </a:lvl1pPr>
          </a:lstStyle>
          <a:p>
            <a:pPr>
              <a:defRPr/>
            </a:pPr>
            <a:fld id="{9F5EE07B-F34A-FA4F-B1CE-CFC0CBB33D03}" type="slidenum">
              <a:rPr lang="en-US"/>
              <a:pPr>
                <a:defRPr/>
              </a:pPr>
              <a:t>‹#›</a:t>
            </a:fld>
            <a:r>
              <a:rPr lang="en-US"/>
              <a:t> |</a:t>
            </a:r>
          </a:p>
        </p:txBody>
      </p:sp>
      <p:sp>
        <p:nvSpPr>
          <p:cNvPr id="8" name="Footer Placeholder 6"/>
          <p:cNvSpPr>
            <a:spLocks noGrp="1"/>
          </p:cNvSpPr>
          <p:nvPr>
            <p:ph type="ftr" sz="quarter" idx="14"/>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7838" y="1169988"/>
            <a:ext cx="3951287" cy="4926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81525" y="1169988"/>
            <a:ext cx="3952875" cy="4926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6" name="Rectangle 7"/>
          <p:cNvSpPr>
            <a:spLocks noGrp="1" noChangeArrowheads="1"/>
          </p:cNvSpPr>
          <p:nvPr>
            <p:ph type="sldNum" sz="quarter" idx="11"/>
          </p:nvPr>
        </p:nvSpPr>
        <p:spPr>
          <a:ln/>
        </p:spPr>
        <p:txBody>
          <a:bodyPr/>
          <a:lstStyle>
            <a:lvl1pPr>
              <a:defRPr/>
            </a:lvl1pPr>
          </a:lstStyle>
          <a:p>
            <a:pPr>
              <a:defRPr/>
            </a:pPr>
            <a:fld id="{795388F7-D1A2-4E47-83DA-0EF1FCEDC069}"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and Blank">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67E65049-4C82-E04B-9F6B-F7891345E80F}" type="slidenum">
              <a:rPr lang="en-US"/>
              <a:pPr>
                <a:defRPr/>
              </a:pPr>
              <a:t>‹#›</a:t>
            </a:fld>
            <a:r>
              <a:rPr lang="en-US"/>
              <a:t> |</a:t>
            </a:r>
          </a:p>
        </p:txBody>
      </p:sp>
      <p:sp>
        <p:nvSpPr>
          <p:cNvPr id="5" name="Footer Placeholder 6"/>
          <p:cNvSpPr>
            <a:spLocks noGrp="1"/>
          </p:cNvSpPr>
          <p:nvPr>
            <p:ph type="ftr" sz="quarter" idx="11"/>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Left Text and Right Image">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6236" y="1344885"/>
            <a:ext cx="4459720" cy="43630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4848534" y="1353729"/>
            <a:ext cx="3815912" cy="4363878"/>
          </a:xfrm>
        </p:spPr>
        <p:txBody>
          <a:bodyPr rtlCol="0">
            <a:normAutofit/>
          </a:bodyPr>
          <a:lstStyle/>
          <a:p>
            <a:pPr lvl="0"/>
            <a:r>
              <a:rPr lang="en-US" noProof="0" smtClean="0"/>
              <a:t>Click icon to add picture</a:t>
            </a:r>
          </a:p>
        </p:txBody>
      </p:sp>
      <p:sp>
        <p:nvSpPr>
          <p:cNvPr id="7" name="Slide Number Placeholder 4"/>
          <p:cNvSpPr>
            <a:spLocks noGrp="1"/>
          </p:cNvSpPr>
          <p:nvPr>
            <p:ph type="sldNum" sz="quarter" idx="11"/>
          </p:nvPr>
        </p:nvSpPr>
        <p:spPr/>
        <p:txBody>
          <a:bodyPr/>
          <a:lstStyle>
            <a:lvl1pPr>
              <a:defRPr/>
            </a:lvl1pPr>
          </a:lstStyle>
          <a:p>
            <a:pPr>
              <a:defRPr/>
            </a:pPr>
            <a:fld id="{5FBAC513-4D0E-C74B-A7A1-892545C7785F}" type="slidenum">
              <a:rPr lang="en-US"/>
              <a:pPr>
                <a:defRPr/>
              </a:pPr>
              <a:t>‹#›</a:t>
            </a:fld>
            <a:r>
              <a:rPr lang="en-US"/>
              <a:t> |</a:t>
            </a:r>
          </a:p>
        </p:txBody>
      </p:sp>
      <p:sp>
        <p:nvSpPr>
          <p:cNvPr id="8" name="Footer Placeholder 6"/>
          <p:cNvSpPr>
            <a:spLocks noGrp="1"/>
          </p:cNvSpPr>
          <p:nvPr>
            <p:ph type="ftr" sz="quarter" idx="12"/>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eft Image and Right Text">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350520" y="1344885"/>
            <a:ext cx="4459720" cy="43630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409658" y="1353729"/>
            <a:ext cx="3815912" cy="4363878"/>
          </a:xfrm>
        </p:spPr>
        <p:txBody>
          <a:bodyPr rtlCol="0">
            <a:normAutofit/>
          </a:bodyPr>
          <a:lstStyle/>
          <a:p>
            <a:pPr lvl="0"/>
            <a:r>
              <a:rPr lang="en-US" noProof="0" smtClean="0"/>
              <a:t>Click icon to add picture</a:t>
            </a:r>
          </a:p>
        </p:txBody>
      </p:sp>
      <p:sp>
        <p:nvSpPr>
          <p:cNvPr id="7" name="Slide Number Placeholder 4"/>
          <p:cNvSpPr>
            <a:spLocks noGrp="1"/>
          </p:cNvSpPr>
          <p:nvPr>
            <p:ph type="sldNum" sz="quarter" idx="11"/>
          </p:nvPr>
        </p:nvSpPr>
        <p:spPr/>
        <p:txBody>
          <a:bodyPr/>
          <a:lstStyle>
            <a:lvl1pPr>
              <a:defRPr/>
            </a:lvl1pPr>
          </a:lstStyle>
          <a:p>
            <a:pPr>
              <a:defRPr/>
            </a:pPr>
            <a:fld id="{B8A89BF3-E600-C144-A21B-6A3E008C3C47}" type="slidenum">
              <a:rPr lang="en-US"/>
              <a:pPr>
                <a:defRPr/>
              </a:pPr>
              <a:t>‹#›</a:t>
            </a:fld>
            <a:r>
              <a:rPr lang="en-US"/>
              <a:t> |</a:t>
            </a:r>
          </a:p>
        </p:txBody>
      </p:sp>
      <p:sp>
        <p:nvSpPr>
          <p:cNvPr id="8" name="Footer Placeholder 6"/>
          <p:cNvSpPr>
            <a:spLocks noGrp="1"/>
          </p:cNvSpPr>
          <p:nvPr>
            <p:ph type="ftr" sz="quarter" idx="12"/>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mpact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444504" y="2972519"/>
            <a:ext cx="6147860" cy="866225"/>
          </a:xfrm>
        </p:spPr>
        <p:txBody>
          <a:bodyPr>
            <a:noAutofit/>
          </a:bodyPr>
          <a:lstStyle>
            <a:lvl1pPr algn="l">
              <a:buFontTx/>
              <a:buNone/>
              <a:defRPr sz="35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mpact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44504" y="2972519"/>
            <a:ext cx="6147860" cy="866225"/>
          </a:xfrm>
        </p:spPr>
        <p:txBody>
          <a:bodyPr>
            <a:noAutofit/>
          </a:bodyPr>
          <a:lstStyle>
            <a:lvl1pPr algn="l">
              <a:buFontTx/>
              <a:buNone/>
              <a:defRPr sz="35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mpact Slide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44504" y="2972519"/>
            <a:ext cx="6147860" cy="866225"/>
          </a:xfrm>
        </p:spPr>
        <p:txBody>
          <a:bodyPr>
            <a:noAutofit/>
          </a:bodyPr>
          <a:lstStyle>
            <a:lvl1pPr algn="l">
              <a:buFontTx/>
              <a:buNone/>
              <a:defRPr sz="35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Impact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Tree>
  </p:cSld>
  <p:clrMapOvr>
    <a:masterClrMapping/>
  </p:clrMapOvr>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Slide - Neutr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1"/>
          </p:nvPr>
        </p:nvSpPr>
        <p:spPr>
          <a:xfrm>
            <a:off x="1524996" y="2599232"/>
            <a:ext cx="6147860" cy="1668069"/>
          </a:xfrm>
        </p:spPr>
        <p:txBody>
          <a:bodyPr>
            <a:noAutofit/>
          </a:bodyPr>
          <a:lstStyle>
            <a:lvl1pPr algn="l">
              <a:buFontTx/>
              <a:buNone/>
              <a:defRPr lang="en-US" sz="21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2"/>
          </p:nvPr>
        </p:nvSpPr>
        <p:spPr>
          <a:xfrm>
            <a:off x="5894537" y="4769143"/>
            <a:ext cx="1778319" cy="765103"/>
          </a:xfrm>
        </p:spPr>
        <p:txBody>
          <a:bodyPr/>
          <a:lstStyle>
            <a:lvl1pPr>
              <a:buFontTx/>
              <a:buNone/>
              <a:defRPr lang="en-US" sz="12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6"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8" name="Rectangle 7"/>
          <p:cNvSpPr>
            <a:spLocks noGrp="1" noChangeArrowheads="1"/>
          </p:cNvSpPr>
          <p:nvPr>
            <p:ph type="sldNum" sz="quarter" idx="11"/>
          </p:nvPr>
        </p:nvSpPr>
        <p:spPr>
          <a:ln/>
        </p:spPr>
        <p:txBody>
          <a:bodyPr/>
          <a:lstStyle>
            <a:lvl1pPr>
              <a:defRPr/>
            </a:lvl1pPr>
          </a:lstStyle>
          <a:p>
            <a:pPr>
              <a:defRPr/>
            </a:pPr>
            <a:fld id="{793FBA02-02BD-4C30-A129-14BE138E316D}"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Orange Quot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5"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hank You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7"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ank You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hank You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hank You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5" name="Title 3"/>
          <p:cNvSpPr>
            <a:spLocks noGrp="1"/>
          </p:cNvSpPr>
          <p:nvPr>
            <p:ph type="title"/>
          </p:nvPr>
        </p:nvSpPr>
        <p:spPr>
          <a:xfrm>
            <a:off x="457200" y="2819400"/>
            <a:ext cx="8229600" cy="838200"/>
          </a:xfrm>
          <a:prstGeom prst="rect">
            <a:avLst/>
          </a:prstGeom>
        </p:spPr>
        <p:txBody>
          <a:bodyPr vert="horz"/>
          <a:lstStyle>
            <a:lvl1pPr>
              <a:defRPr sz="3200" b="0">
                <a:solidFill>
                  <a:schemeClr val="bg1"/>
                </a:solidFill>
              </a:defRPr>
            </a:lvl1pPr>
          </a:lstStyle>
          <a:p>
            <a:r>
              <a:rPr lang="en-US" smtClean="0"/>
              <a:t>Click to edit Master title style</a:t>
            </a:r>
            <a:endParaRPr lang="en-US"/>
          </a:p>
        </p:txBody>
      </p:sp>
      <p:sp>
        <p:nvSpPr>
          <p:cNvPr id="20" name="Text Placeholder 19"/>
          <p:cNvSpPr>
            <a:spLocks noGrp="1"/>
          </p:cNvSpPr>
          <p:nvPr>
            <p:ph type="body" sz="quarter" idx="10"/>
          </p:nvPr>
        </p:nvSpPr>
        <p:spPr>
          <a:xfrm>
            <a:off x="457200" y="3657600"/>
            <a:ext cx="8229600" cy="457200"/>
          </a:xfrm>
          <a:prstGeom prst="rect">
            <a:avLst/>
          </a:prstGeom>
        </p:spPr>
        <p:txBody>
          <a:bodyPr vert="horz" anchor="t"/>
          <a:lstStyle>
            <a:lvl1pPr>
              <a:buFontTx/>
              <a:buNone/>
              <a:defRPr sz="2000">
                <a:solidFill>
                  <a:schemeClr val="accent2"/>
                </a:solidFill>
              </a:defRPr>
            </a:lvl1pPr>
          </a:lstStyle>
          <a:p>
            <a:pPr lvl="0"/>
            <a:r>
              <a:rPr lang="en-US" smtClean="0"/>
              <a:t>Click to edit Master text styles</a:t>
            </a:r>
          </a:p>
        </p:txBody>
      </p:sp>
      <p:sp>
        <p:nvSpPr>
          <p:cNvPr id="21" name="Text Placeholder 19"/>
          <p:cNvSpPr>
            <a:spLocks noGrp="1"/>
          </p:cNvSpPr>
          <p:nvPr>
            <p:ph type="body" sz="quarter" idx="11"/>
          </p:nvPr>
        </p:nvSpPr>
        <p:spPr>
          <a:xfrm>
            <a:off x="457200" y="4114800"/>
            <a:ext cx="8229600" cy="457200"/>
          </a:xfrm>
          <a:prstGeom prst="rect">
            <a:avLst/>
          </a:prstGeom>
        </p:spPr>
        <p:txBody>
          <a:bodyPr vert="horz" anchor="t"/>
          <a:lstStyle>
            <a:lvl1pPr>
              <a:buFontTx/>
              <a:buNone/>
              <a:defRPr sz="2000">
                <a:solidFill>
                  <a:srgbClr val="7FB6BB"/>
                </a:solidFill>
              </a:defRPr>
            </a:lvl1pPr>
          </a:lstStyle>
          <a:p>
            <a:pPr lvl="0"/>
            <a:r>
              <a:rPr lang="en-US" smtClean="0"/>
              <a:t>Click to edit Master text styles</a:t>
            </a:r>
          </a:p>
        </p:txBody>
      </p:sp>
    </p:spTree>
  </p:cSld>
  <p:clrMapOvr>
    <a:masterClrMapping/>
  </p:clrMapOvr>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4" name="Rectangle 7"/>
          <p:cNvSpPr>
            <a:spLocks noGrp="1" noChangeArrowheads="1"/>
          </p:cNvSpPr>
          <p:nvPr>
            <p:ph type="sldNum" sz="quarter" idx="11"/>
          </p:nvPr>
        </p:nvSpPr>
        <p:spPr>
          <a:ln/>
        </p:spPr>
        <p:txBody>
          <a:bodyPr/>
          <a:lstStyle>
            <a:lvl1pPr>
              <a:defRPr/>
            </a:lvl1pPr>
          </a:lstStyle>
          <a:p>
            <a:pPr>
              <a:defRPr/>
            </a:pPr>
            <a:fld id="{03813E29-7EE7-4243-9A18-A276FD273E2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3" name="Rectangle 7"/>
          <p:cNvSpPr>
            <a:spLocks noGrp="1" noChangeArrowheads="1"/>
          </p:cNvSpPr>
          <p:nvPr>
            <p:ph type="sldNum" sz="quarter" idx="11"/>
          </p:nvPr>
        </p:nvSpPr>
        <p:spPr>
          <a:ln/>
        </p:spPr>
        <p:txBody>
          <a:bodyPr/>
          <a:lstStyle>
            <a:lvl1pPr>
              <a:defRPr/>
            </a:lvl1pPr>
          </a:lstStyle>
          <a:p>
            <a:pPr>
              <a:defRPr/>
            </a:pPr>
            <a:fld id="{3C6AE4AE-1418-4342-8C9B-F51438C903A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6" name="Rectangle 7"/>
          <p:cNvSpPr>
            <a:spLocks noGrp="1" noChangeArrowheads="1"/>
          </p:cNvSpPr>
          <p:nvPr>
            <p:ph type="sldNum" sz="quarter" idx="11"/>
          </p:nvPr>
        </p:nvSpPr>
        <p:spPr>
          <a:ln/>
        </p:spPr>
        <p:txBody>
          <a:bodyPr/>
          <a:lstStyle>
            <a:lvl1pPr>
              <a:defRPr/>
            </a:lvl1pPr>
          </a:lstStyle>
          <a:p>
            <a:pPr>
              <a:defRPr/>
            </a:pPr>
            <a:fld id="{A912F945-444F-4620-AABE-F20830EAEA2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6" name="Rectangle 7"/>
          <p:cNvSpPr>
            <a:spLocks noGrp="1" noChangeArrowheads="1"/>
          </p:cNvSpPr>
          <p:nvPr>
            <p:ph type="sldNum" sz="quarter" idx="11"/>
          </p:nvPr>
        </p:nvSpPr>
        <p:spPr>
          <a:ln/>
        </p:spPr>
        <p:txBody>
          <a:bodyPr/>
          <a:lstStyle>
            <a:lvl1pPr>
              <a:defRPr/>
            </a:lvl1pPr>
          </a:lstStyle>
          <a:p>
            <a:pPr>
              <a:defRPr/>
            </a:pPr>
            <a:fld id="{5FC0D2C4-055F-4D80-92E7-6FB89EA653B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0.jpe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4" Type="http://schemas.openxmlformats.org/officeDocument/2006/relationships/theme" Target="../theme/theme4.xml"/><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34.xml"/><Relationship Id="rId2"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5.xml"/><Relationship Id="rId20" Type="http://schemas.openxmlformats.org/officeDocument/2006/relationships/slideLayout" Target="../slideLayouts/slideLayout56.xml"/><Relationship Id="rId21" Type="http://schemas.openxmlformats.org/officeDocument/2006/relationships/slideLayout" Target="../slideLayouts/slideLayout57.xml"/><Relationship Id="rId22" Type="http://schemas.openxmlformats.org/officeDocument/2006/relationships/theme" Target="../theme/theme5.xml"/><Relationship Id="rId23" Type="http://schemas.openxmlformats.org/officeDocument/2006/relationships/image" Target="../media/image15.png"/><Relationship Id="rId24" Type="http://schemas.openxmlformats.org/officeDocument/2006/relationships/image" Target="../media/image16.png"/><Relationship Id="rId25" Type="http://schemas.openxmlformats.org/officeDocument/2006/relationships/image" Target="../media/image17.png"/><Relationship Id="rId26" Type="http://schemas.openxmlformats.org/officeDocument/2006/relationships/image" Target="../media/image18.png"/><Relationship Id="rId10" Type="http://schemas.openxmlformats.org/officeDocument/2006/relationships/slideLayout" Target="../slideLayouts/slideLayout46.xml"/><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slideLayout" Target="../slideLayouts/slideLayout49.xml"/><Relationship Id="rId14" Type="http://schemas.openxmlformats.org/officeDocument/2006/relationships/slideLayout" Target="../slideLayouts/slideLayout50.xml"/><Relationship Id="rId15" Type="http://schemas.openxmlformats.org/officeDocument/2006/relationships/slideLayout" Target="../slideLayouts/slideLayout51.xml"/><Relationship Id="rId16" Type="http://schemas.openxmlformats.org/officeDocument/2006/relationships/slideLayout" Target="../slideLayouts/slideLayout52.xml"/><Relationship Id="rId17" Type="http://schemas.openxmlformats.org/officeDocument/2006/relationships/slideLayout" Target="../slideLayouts/slideLayout53.xml"/><Relationship Id="rId18" Type="http://schemas.openxmlformats.org/officeDocument/2006/relationships/slideLayout" Target="../slideLayouts/slideLayout54.xml"/><Relationship Id="rId19" Type="http://schemas.openxmlformats.org/officeDocument/2006/relationships/slideLayout" Target="../slideLayouts/slideLayout55.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srcRect/>
          <a:stretch>
            <a:fillRect/>
          </a:stretch>
        </p:blipFill>
        <p:spPr bwMode="auto">
          <a:xfrm>
            <a:off x="0" y="0"/>
            <a:ext cx="9144000" cy="6859588"/>
          </a:xfrm>
          <a:prstGeom prst="rect">
            <a:avLst/>
          </a:prstGeom>
          <a:noFill/>
          <a:ln w="9525">
            <a:noFill/>
            <a:miter lim="800000"/>
            <a:headEnd/>
            <a:tailEnd/>
          </a:ln>
        </p:spPr>
      </p:pic>
      <p:pic>
        <p:nvPicPr>
          <p:cNvPr id="1027" name="Picture 3" descr="bc_logo_transparent"/>
          <p:cNvPicPr>
            <a:picLocks noChangeAspect="1" noChangeArrowheads="1"/>
          </p:cNvPicPr>
          <p:nvPr/>
        </p:nvPicPr>
        <p:blipFill>
          <a:blip r:embed="rId14"/>
          <a:srcRect r="73817"/>
          <a:stretch>
            <a:fillRect/>
          </a:stretch>
        </p:blipFill>
        <p:spPr bwMode="auto">
          <a:xfrm>
            <a:off x="8382000" y="6248400"/>
            <a:ext cx="533400" cy="493713"/>
          </a:xfrm>
          <a:prstGeom prst="rect">
            <a:avLst/>
          </a:prstGeom>
          <a:noFill/>
          <a:ln w="9525">
            <a:noFill/>
            <a:miter lim="800000"/>
            <a:headEnd/>
            <a:tailEnd/>
          </a:ln>
        </p:spPr>
      </p:pic>
      <p:sp>
        <p:nvSpPr>
          <p:cNvPr id="1028" name="Rectangle 4"/>
          <p:cNvSpPr>
            <a:spLocks noGrp="1" noChangeArrowheads="1"/>
          </p:cNvSpPr>
          <p:nvPr>
            <p:ph type="title"/>
          </p:nvPr>
        </p:nvSpPr>
        <p:spPr bwMode="auto">
          <a:xfrm>
            <a:off x="457200" y="152400"/>
            <a:ext cx="8305800" cy="550863"/>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477838" y="1169988"/>
            <a:ext cx="8056562" cy="4926012"/>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3974" name="Rectangle 6"/>
          <p:cNvSpPr>
            <a:spLocks noGrp="1" noChangeArrowheads="1"/>
          </p:cNvSpPr>
          <p:nvPr>
            <p:ph type="ftr" sz="quarter" idx="3"/>
          </p:nvPr>
        </p:nvSpPr>
        <p:spPr bwMode="auto">
          <a:xfrm>
            <a:off x="479425" y="6494463"/>
            <a:ext cx="4495800" cy="3810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eaLnBrk="1" hangingPunct="1">
              <a:defRPr sz="800">
                <a:solidFill>
                  <a:srgbClr val="7B7B7B"/>
                </a:solidFill>
                <a:ea typeface="ＭＳ Ｐゴシック" pitchFamily="34" charset="-128"/>
                <a:cs typeface="+mn-cs"/>
              </a:defRPr>
            </a:lvl1pPr>
          </a:lstStyle>
          <a:p>
            <a:pPr>
              <a:defRPr/>
            </a:pPr>
            <a:r>
              <a:rPr lang="en-US"/>
              <a:t>© 2008 Brightcove, Inc. All rights reserved. Company Confidential.</a:t>
            </a:r>
          </a:p>
        </p:txBody>
      </p:sp>
      <p:sp>
        <p:nvSpPr>
          <p:cNvPr id="83975" name="Rectangle 7"/>
          <p:cNvSpPr>
            <a:spLocks noGrp="1" noChangeArrowheads="1"/>
          </p:cNvSpPr>
          <p:nvPr>
            <p:ph type="sldNum" sz="quarter" idx="4"/>
          </p:nvPr>
        </p:nvSpPr>
        <p:spPr bwMode="auto">
          <a:xfrm>
            <a:off x="166688" y="6477000"/>
            <a:ext cx="457200" cy="3810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eaLnBrk="0" hangingPunct="0">
              <a:defRPr sz="900" b="1">
                <a:solidFill>
                  <a:srgbClr val="7B7B7B"/>
                </a:solidFill>
                <a:ea typeface="ＭＳ Ｐゴシック" pitchFamily="34" charset="-128"/>
                <a:cs typeface="+mn-cs"/>
              </a:defRPr>
            </a:lvl1pPr>
          </a:lstStyle>
          <a:p>
            <a:pPr>
              <a:defRPr/>
            </a:pPr>
            <a:fld id="{8B76F327-E8A3-4011-9BCA-AE550BD06D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665" r:id="rId2"/>
    <p:sldLayoutId id="2147483664" r:id="rId3"/>
    <p:sldLayoutId id="2147483663" r:id="rId4"/>
    <p:sldLayoutId id="2147483662" r:id="rId5"/>
    <p:sldLayoutId id="2147483661" r:id="rId6"/>
    <p:sldLayoutId id="2147483660" r:id="rId7"/>
    <p:sldLayoutId id="2147483659" r:id="rId8"/>
    <p:sldLayoutId id="2147483658" r:id="rId9"/>
    <p:sldLayoutId id="2147483657" r:id="rId10"/>
    <p:sldLayoutId id="2147483656" r:id="rId11"/>
  </p:sldLayoutIdLst>
  <p:transition xmlns:p14="http://schemas.microsoft.com/office/powerpoint/2010/main">
    <p:fade/>
  </p:transition>
  <p:hf hdr="0" dt="0"/>
  <p:txStyles>
    <p:titleStyle>
      <a:lvl1pPr algn="l" rtl="0" eaLnBrk="0" fontAlgn="base" hangingPunct="0">
        <a:spcBef>
          <a:spcPct val="0"/>
        </a:spcBef>
        <a:spcAft>
          <a:spcPct val="0"/>
        </a:spcAft>
        <a:defRPr sz="3200">
          <a:solidFill>
            <a:srgbClr val="B1C644"/>
          </a:solidFill>
          <a:latin typeface="+mj-lt"/>
          <a:ea typeface="+mj-ea"/>
          <a:cs typeface="ＭＳ Ｐゴシック"/>
        </a:defRPr>
      </a:lvl1pPr>
      <a:lvl2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2pPr>
      <a:lvl3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3pPr>
      <a:lvl4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4pPr>
      <a:lvl5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5pPr>
      <a:lvl6pPr marL="457200" algn="l" rtl="0" fontAlgn="base">
        <a:spcBef>
          <a:spcPct val="0"/>
        </a:spcBef>
        <a:spcAft>
          <a:spcPct val="0"/>
        </a:spcAft>
        <a:defRPr sz="3200">
          <a:solidFill>
            <a:srgbClr val="B1C644"/>
          </a:solidFill>
          <a:latin typeface="Arial" charset="0"/>
          <a:ea typeface="ＭＳ Ｐゴシック" pitchFamily="34" charset="-128"/>
        </a:defRPr>
      </a:lvl6pPr>
      <a:lvl7pPr marL="914400" algn="l" rtl="0" fontAlgn="base">
        <a:spcBef>
          <a:spcPct val="0"/>
        </a:spcBef>
        <a:spcAft>
          <a:spcPct val="0"/>
        </a:spcAft>
        <a:defRPr sz="3200">
          <a:solidFill>
            <a:srgbClr val="B1C644"/>
          </a:solidFill>
          <a:latin typeface="Arial" charset="0"/>
          <a:ea typeface="ＭＳ Ｐゴシック" pitchFamily="34" charset="-128"/>
        </a:defRPr>
      </a:lvl7pPr>
      <a:lvl8pPr marL="1371600" algn="l" rtl="0" fontAlgn="base">
        <a:spcBef>
          <a:spcPct val="0"/>
        </a:spcBef>
        <a:spcAft>
          <a:spcPct val="0"/>
        </a:spcAft>
        <a:defRPr sz="3200">
          <a:solidFill>
            <a:srgbClr val="B1C644"/>
          </a:solidFill>
          <a:latin typeface="Arial" charset="0"/>
          <a:ea typeface="ＭＳ Ｐゴシック" pitchFamily="34" charset="-128"/>
        </a:defRPr>
      </a:lvl8pPr>
      <a:lvl9pPr marL="1828800" algn="l" rtl="0" fontAlgn="base">
        <a:spcBef>
          <a:spcPct val="0"/>
        </a:spcBef>
        <a:spcAft>
          <a:spcPct val="0"/>
        </a:spcAft>
        <a:defRPr sz="3200">
          <a:solidFill>
            <a:srgbClr val="B1C644"/>
          </a:solidFill>
          <a:latin typeface="Arial" charset="0"/>
          <a:ea typeface="ＭＳ Ｐゴシック" pitchFamily="34" charset="-128"/>
        </a:defRPr>
      </a:lvl9pPr>
    </p:titleStyle>
    <p:bodyStyle>
      <a:lvl1pPr marL="284163" indent="-284163" algn="l" rtl="0" eaLnBrk="0" fontAlgn="base" hangingPunct="0">
        <a:spcBef>
          <a:spcPct val="40000"/>
        </a:spcBef>
        <a:spcAft>
          <a:spcPct val="0"/>
        </a:spcAft>
        <a:buBlip>
          <a:blip r:embed="rId15"/>
        </a:buBlip>
        <a:defRPr sz="2800">
          <a:solidFill>
            <a:schemeClr val="bg1"/>
          </a:solidFill>
          <a:latin typeface="+mn-lt"/>
          <a:ea typeface="+mn-ea"/>
          <a:cs typeface="ＭＳ Ｐゴシック"/>
        </a:defRPr>
      </a:lvl1pPr>
      <a:lvl2pPr marL="692150" indent="-234950" algn="l" rtl="0" eaLnBrk="0" fontAlgn="base" hangingPunct="0">
        <a:spcBef>
          <a:spcPct val="15000"/>
        </a:spcBef>
        <a:spcAft>
          <a:spcPct val="5000"/>
        </a:spcAft>
        <a:buBlip>
          <a:blip r:embed="rId16"/>
        </a:buBlip>
        <a:defRPr sz="2400">
          <a:solidFill>
            <a:srgbClr val="EAEAEA"/>
          </a:solidFill>
          <a:latin typeface="+mn-lt"/>
          <a:ea typeface="+mn-ea"/>
          <a:cs typeface="ＭＳ Ｐゴシック"/>
        </a:defRPr>
      </a:lvl2pPr>
      <a:lvl3pPr marL="1025525" indent="-168275" algn="l" rtl="0" eaLnBrk="0" fontAlgn="base" hangingPunct="0">
        <a:spcBef>
          <a:spcPct val="20000"/>
        </a:spcBef>
        <a:spcAft>
          <a:spcPct val="20000"/>
        </a:spcAft>
        <a:buChar char="•"/>
        <a:defRPr sz="2200">
          <a:solidFill>
            <a:srgbClr val="969696"/>
          </a:solidFill>
          <a:latin typeface="+mn-lt"/>
          <a:ea typeface="+mn-ea"/>
          <a:cs typeface="ＭＳ Ｐゴシック"/>
        </a:defRPr>
      </a:lvl3pPr>
      <a:lvl4pPr marL="1371600" indent="-171450" algn="l" rtl="0" eaLnBrk="0" fontAlgn="base" hangingPunct="0">
        <a:spcBef>
          <a:spcPct val="20000"/>
        </a:spcBef>
        <a:spcAft>
          <a:spcPct val="20000"/>
        </a:spcAft>
        <a:buFont typeface="Times" pitchFamily="18" charset="0"/>
        <a:buChar char="•"/>
        <a:defRPr sz="2000">
          <a:solidFill>
            <a:srgbClr val="969696"/>
          </a:solidFill>
          <a:latin typeface="+mn-lt"/>
          <a:ea typeface="+mn-ea"/>
          <a:cs typeface="ＭＳ Ｐゴシック"/>
        </a:defRPr>
      </a:lvl4pPr>
      <a:lvl5pPr marL="1770063" indent="-227013" algn="l" rtl="0" eaLnBrk="0" fontAlgn="base" hangingPunct="0">
        <a:spcBef>
          <a:spcPct val="20000"/>
        </a:spcBef>
        <a:spcAft>
          <a:spcPct val="20000"/>
        </a:spcAft>
        <a:buChar char="–"/>
        <a:defRPr sz="2000">
          <a:solidFill>
            <a:srgbClr val="969696"/>
          </a:solidFill>
          <a:latin typeface="+mn-lt"/>
          <a:ea typeface="+mn-ea"/>
          <a:cs typeface="ＭＳ Ｐゴシック"/>
        </a:defRPr>
      </a:lvl5pPr>
      <a:lvl6pPr marL="2227263" indent="-227013" algn="l" rtl="0" fontAlgn="base">
        <a:spcBef>
          <a:spcPct val="20000"/>
        </a:spcBef>
        <a:spcAft>
          <a:spcPct val="20000"/>
        </a:spcAft>
        <a:buChar char="–"/>
        <a:defRPr sz="2000">
          <a:solidFill>
            <a:srgbClr val="969696"/>
          </a:solidFill>
          <a:latin typeface="+mn-lt"/>
          <a:ea typeface="+mn-ea"/>
        </a:defRPr>
      </a:lvl6pPr>
      <a:lvl7pPr marL="2684463" indent="-227013" algn="l" rtl="0" fontAlgn="base">
        <a:spcBef>
          <a:spcPct val="20000"/>
        </a:spcBef>
        <a:spcAft>
          <a:spcPct val="20000"/>
        </a:spcAft>
        <a:buChar char="–"/>
        <a:defRPr sz="2000">
          <a:solidFill>
            <a:srgbClr val="969696"/>
          </a:solidFill>
          <a:latin typeface="+mn-lt"/>
          <a:ea typeface="+mn-ea"/>
        </a:defRPr>
      </a:lvl7pPr>
      <a:lvl8pPr marL="3141663" indent="-227013" algn="l" rtl="0" fontAlgn="base">
        <a:spcBef>
          <a:spcPct val="20000"/>
        </a:spcBef>
        <a:spcAft>
          <a:spcPct val="20000"/>
        </a:spcAft>
        <a:buChar char="–"/>
        <a:defRPr sz="2000">
          <a:solidFill>
            <a:srgbClr val="969696"/>
          </a:solidFill>
          <a:latin typeface="+mn-lt"/>
          <a:ea typeface="+mn-ea"/>
        </a:defRPr>
      </a:lvl8pPr>
      <a:lvl9pPr marL="3598863" indent="-227013" algn="l" rtl="0" fontAlgn="base">
        <a:spcBef>
          <a:spcPct val="20000"/>
        </a:spcBef>
        <a:spcAft>
          <a:spcPct val="20000"/>
        </a:spcAft>
        <a:buChar char="–"/>
        <a:defRPr sz="2000">
          <a:solidFill>
            <a:srgbClr val="969696"/>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6626" name="Title Placeholder 1"/>
          <p:cNvSpPr>
            <a:spLocks noGrp="1"/>
          </p:cNvSpPr>
          <p:nvPr>
            <p:ph type="title"/>
          </p:nvPr>
        </p:nvSpPr>
        <p:spPr bwMode="auto">
          <a:xfrm>
            <a:off x="419100" y="0"/>
            <a:ext cx="8277225"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content style</a:t>
            </a:r>
          </a:p>
        </p:txBody>
      </p:sp>
      <p:sp>
        <p:nvSpPr>
          <p:cNvPr id="26627" name="Text Placeholder 2"/>
          <p:cNvSpPr>
            <a:spLocks noGrp="1"/>
          </p:cNvSpPr>
          <p:nvPr>
            <p:ph type="body" idx="1"/>
          </p:nvPr>
        </p:nvSpPr>
        <p:spPr bwMode="auto">
          <a:xfrm>
            <a:off x="428625" y="1189038"/>
            <a:ext cx="8277225" cy="4916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4"/>
            <a:endParaRPr lang="en-US" smtClean="0"/>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1" r:id="rId7"/>
    <p:sldLayoutId id="2147483680" r:id="rId8"/>
    <p:sldLayoutId id="2147483679" r:id="rId9"/>
    <p:sldLayoutId id="2147483678" r:id="rId10"/>
    <p:sldLayoutId id="2147483677" r:id="rId11"/>
  </p:sldLayoutIdLst>
  <p:transition xmlns:p14="http://schemas.microsoft.com/office/powerpoint/2010/main" spd="med">
    <p:fade/>
  </p:transition>
  <p:hf hdr="0" ftr="0" dt="0"/>
  <p:txStyles>
    <p:titleStyle>
      <a:lvl1pPr algn="l" defTabSz="457200" rtl="0" eaLnBrk="0" fontAlgn="base" hangingPunct="0">
        <a:spcBef>
          <a:spcPct val="0"/>
        </a:spcBef>
        <a:spcAft>
          <a:spcPct val="0"/>
        </a:spcAft>
        <a:defRPr sz="3200">
          <a:solidFill>
            <a:srgbClr val="76B2BA"/>
          </a:solidFill>
          <a:latin typeface="+mj-lt"/>
          <a:ea typeface="+mj-ea"/>
          <a:cs typeface="ＭＳ Ｐゴシック"/>
        </a:defRPr>
      </a:lvl1pPr>
      <a:lvl2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2pPr>
      <a:lvl3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3pPr>
      <a:lvl4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4pPr>
      <a:lvl5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5pPr>
      <a:lvl6pPr marL="457200" algn="l" defTabSz="457200" rtl="0" fontAlgn="base">
        <a:spcBef>
          <a:spcPct val="0"/>
        </a:spcBef>
        <a:spcAft>
          <a:spcPct val="0"/>
        </a:spcAft>
        <a:defRPr sz="3200">
          <a:solidFill>
            <a:srgbClr val="76B2BA"/>
          </a:solidFill>
          <a:latin typeface="Arial" charset="0"/>
          <a:ea typeface="ＭＳ Ｐゴシック" pitchFamily="34" charset="-128"/>
        </a:defRPr>
      </a:lvl6pPr>
      <a:lvl7pPr marL="914400" algn="l" defTabSz="457200" rtl="0" fontAlgn="base">
        <a:spcBef>
          <a:spcPct val="0"/>
        </a:spcBef>
        <a:spcAft>
          <a:spcPct val="0"/>
        </a:spcAft>
        <a:defRPr sz="3200">
          <a:solidFill>
            <a:srgbClr val="76B2BA"/>
          </a:solidFill>
          <a:latin typeface="Arial" charset="0"/>
          <a:ea typeface="ＭＳ Ｐゴシック" pitchFamily="34" charset="-128"/>
        </a:defRPr>
      </a:lvl7pPr>
      <a:lvl8pPr marL="1371600" algn="l" defTabSz="457200" rtl="0" fontAlgn="base">
        <a:spcBef>
          <a:spcPct val="0"/>
        </a:spcBef>
        <a:spcAft>
          <a:spcPct val="0"/>
        </a:spcAft>
        <a:defRPr sz="3200">
          <a:solidFill>
            <a:srgbClr val="76B2BA"/>
          </a:solidFill>
          <a:latin typeface="Arial" charset="0"/>
          <a:ea typeface="ＭＳ Ｐゴシック" pitchFamily="34" charset="-128"/>
        </a:defRPr>
      </a:lvl8pPr>
      <a:lvl9pPr marL="1828800" algn="l" defTabSz="457200" rtl="0" fontAlgn="base">
        <a:spcBef>
          <a:spcPct val="0"/>
        </a:spcBef>
        <a:spcAft>
          <a:spcPct val="0"/>
        </a:spcAft>
        <a:defRPr sz="3200">
          <a:solidFill>
            <a:srgbClr val="76B2BA"/>
          </a:solidFill>
          <a:latin typeface="Arial" charset="0"/>
          <a:ea typeface="ＭＳ Ｐゴシック" pitchFamily="34" charset="-128"/>
        </a:defRPr>
      </a:lvl9pPr>
    </p:titleStyle>
    <p:bodyStyle>
      <a:lvl1pPr marL="342900" indent="-342900" algn="l" defTabSz="457200" rtl="0" eaLnBrk="0" fontAlgn="base" hangingPunct="0">
        <a:spcBef>
          <a:spcPts val="500"/>
        </a:spcBef>
        <a:spcAft>
          <a:spcPts val="300"/>
        </a:spcAft>
        <a:buSzPct val="80000"/>
        <a:buBlip>
          <a:blip r:embed="rId14"/>
        </a:buBlip>
        <a:defRPr sz="2400">
          <a:solidFill>
            <a:srgbClr val="333333"/>
          </a:solidFill>
          <a:latin typeface="+mn-lt"/>
          <a:ea typeface="+mn-ea"/>
          <a:cs typeface="ＭＳ Ｐゴシック"/>
        </a:defRPr>
      </a:lvl1pPr>
      <a:lvl2pPr marL="742950" indent="-285750" algn="l" defTabSz="457200" rtl="0" eaLnBrk="0" fontAlgn="base" hangingPunct="0">
        <a:spcBef>
          <a:spcPct val="0"/>
        </a:spcBef>
        <a:spcAft>
          <a:spcPts val="500"/>
        </a:spcAft>
        <a:buSzPct val="80000"/>
        <a:buBlip>
          <a:blip r:embed="rId15"/>
        </a:buBlip>
        <a:defRPr sz="2000">
          <a:solidFill>
            <a:srgbClr val="4C4C4C"/>
          </a:solidFill>
          <a:latin typeface="+mn-lt"/>
          <a:ea typeface="+mn-ea"/>
          <a:cs typeface="Arial" charset="0"/>
        </a:defRPr>
      </a:lvl2pPr>
      <a:lvl3pPr marL="1143000" indent="-228600" algn="l" defTabSz="457200" rtl="0" eaLnBrk="0" fontAlgn="base" hangingPunct="0">
        <a:spcBef>
          <a:spcPct val="0"/>
        </a:spcBef>
        <a:spcAft>
          <a:spcPts val="300"/>
        </a:spcAft>
        <a:buSzPct val="30000"/>
        <a:buBlip>
          <a:blip r:embed="rId16"/>
        </a:buBlip>
        <a:defRPr sz="1600">
          <a:solidFill>
            <a:srgbClr val="666666"/>
          </a:solidFill>
          <a:latin typeface="+mn-lt"/>
          <a:ea typeface="+mn-ea"/>
          <a:cs typeface="Arial" charset="0"/>
        </a:defRPr>
      </a:lvl3pPr>
      <a:lvl4pPr marL="1600200" indent="-228600" algn="l" defTabSz="457200" rtl="0" eaLnBrk="0" fontAlgn="base" hangingPunct="0">
        <a:spcBef>
          <a:spcPts val="100"/>
        </a:spcBef>
        <a:spcAft>
          <a:spcPts val="300"/>
        </a:spcAft>
        <a:buSzPct val="100000"/>
        <a:buFont typeface="Arial" charset="0"/>
        <a:buChar char="•"/>
        <a:defRPr sz="1400">
          <a:solidFill>
            <a:srgbClr val="666666"/>
          </a:solidFill>
          <a:latin typeface="+mn-lt"/>
          <a:ea typeface="+mn-ea"/>
          <a:cs typeface="Arial" charset="0"/>
        </a:defRPr>
      </a:lvl4pPr>
      <a:lvl5pPr marL="20574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5pPr>
      <a:lvl6pPr marL="25146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6pPr>
      <a:lvl7pPr marL="29718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7pPr>
      <a:lvl8pPr marL="34290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8pPr>
      <a:lvl9pPr marL="38862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8914" name="Title Placeholder 1"/>
          <p:cNvSpPr>
            <a:spLocks noGrp="1"/>
          </p:cNvSpPr>
          <p:nvPr>
            <p:ph type="title"/>
          </p:nvPr>
        </p:nvSpPr>
        <p:spPr bwMode="auto">
          <a:xfrm>
            <a:off x="419100" y="0"/>
            <a:ext cx="8277225"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content style</a:t>
            </a:r>
          </a:p>
        </p:txBody>
      </p:sp>
      <p:sp>
        <p:nvSpPr>
          <p:cNvPr id="38915" name="Text Placeholder 2"/>
          <p:cNvSpPr>
            <a:spLocks noGrp="1"/>
          </p:cNvSpPr>
          <p:nvPr>
            <p:ph type="body" idx="1"/>
          </p:nvPr>
        </p:nvSpPr>
        <p:spPr bwMode="auto">
          <a:xfrm>
            <a:off x="428625" y="1189038"/>
            <a:ext cx="8277225" cy="4916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4"/>
            <a:endParaRPr lang="en-US" smtClean="0"/>
          </a:p>
        </p:txBody>
      </p:sp>
      <p:sp>
        <p:nvSpPr>
          <p:cNvPr id="11271" name="Text Box 7"/>
          <p:cNvSpPr txBox="1">
            <a:spLocks noChangeArrowheads="1"/>
          </p:cNvSpPr>
          <p:nvPr/>
        </p:nvSpPr>
        <p:spPr bwMode="auto">
          <a:xfrm>
            <a:off x="431800" y="6513513"/>
            <a:ext cx="2122488" cy="214312"/>
          </a:xfrm>
          <a:prstGeom prst="rect">
            <a:avLst/>
          </a:prstGeom>
          <a:solidFill>
            <a:schemeClr val="bg1"/>
          </a:solidFill>
          <a:ln w="9525">
            <a:noFill/>
            <a:miter lim="800000"/>
            <a:headEnd/>
            <a:tailEnd/>
          </a:ln>
          <a:effectLst/>
        </p:spPr>
        <p:txBody>
          <a:bodyPr wrap="none">
            <a:spAutoFit/>
          </a:bodyPr>
          <a:lstStyle/>
          <a:p>
            <a:pPr defTabSz="457200" eaLnBrk="0" hangingPunct="0">
              <a:defRPr/>
            </a:pPr>
            <a:r>
              <a:rPr lang="en-US" sz="800">
                <a:solidFill>
                  <a:srgbClr val="BFBFBF"/>
                </a:solidFill>
                <a:ea typeface="ＭＳ Ｐゴシック" pitchFamily="34" charset="-128"/>
                <a:cs typeface="+mn-cs"/>
              </a:rPr>
              <a:t>© 2008 Brightcove, Inc. All rights reserved.</a:t>
            </a:r>
          </a:p>
        </p:txBody>
      </p:sp>
      <p:sp>
        <p:nvSpPr>
          <p:cNvPr id="11275" name="Rectangle 11"/>
          <p:cNvSpPr>
            <a:spLocks noGrp="1" noChangeArrowheads="1"/>
          </p:cNvSpPr>
          <p:nvPr>
            <p:ph type="sldNum" sz="quarter" idx="4"/>
          </p:nvPr>
        </p:nvSpPr>
        <p:spPr bwMode="auto">
          <a:xfrm>
            <a:off x="182563" y="6510338"/>
            <a:ext cx="428625" cy="284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solidFill>
                  <a:srgbClr val="666666"/>
                </a:solidFill>
                <a:ea typeface="ＭＳ Ｐゴシック" pitchFamily="34" charset="-128"/>
                <a:cs typeface="+mn-cs"/>
              </a:defRPr>
            </a:lvl1pPr>
          </a:lstStyle>
          <a:p>
            <a:pPr>
              <a:defRPr/>
            </a:pPr>
            <a:fld id="{9C76288A-3934-4ADC-B40C-C933493A27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7" r:id="rId2"/>
    <p:sldLayoutId id="2147483696" r:id="rId3"/>
    <p:sldLayoutId id="2147483695" r:id="rId4"/>
    <p:sldLayoutId id="2147483694" r:id="rId5"/>
    <p:sldLayoutId id="2147483693" r:id="rId6"/>
    <p:sldLayoutId id="2147483692" r:id="rId7"/>
    <p:sldLayoutId id="2147483691" r:id="rId8"/>
    <p:sldLayoutId id="2147483690" r:id="rId9"/>
    <p:sldLayoutId id="2147483689" r:id="rId10"/>
    <p:sldLayoutId id="2147483688" r:id="rId11"/>
  </p:sldLayoutIdLst>
  <p:transition xmlns:p14="http://schemas.microsoft.com/office/powerpoint/2010/main" spd="med">
    <p:fade/>
  </p:transition>
  <p:hf hdr="0" ftr="0" dt="0"/>
  <p:txStyles>
    <p:titleStyle>
      <a:lvl1pPr algn="l" defTabSz="457200" rtl="0" eaLnBrk="0" fontAlgn="base" hangingPunct="0">
        <a:spcBef>
          <a:spcPct val="0"/>
        </a:spcBef>
        <a:spcAft>
          <a:spcPct val="0"/>
        </a:spcAft>
        <a:defRPr sz="3200">
          <a:solidFill>
            <a:srgbClr val="76B2BA"/>
          </a:solidFill>
          <a:latin typeface="+mj-lt"/>
          <a:ea typeface="+mj-ea"/>
          <a:cs typeface="ＭＳ Ｐゴシック"/>
        </a:defRPr>
      </a:lvl1pPr>
      <a:lvl2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2pPr>
      <a:lvl3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3pPr>
      <a:lvl4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4pPr>
      <a:lvl5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5pPr>
      <a:lvl6pPr marL="4572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6pPr>
      <a:lvl7pPr marL="9144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7pPr>
      <a:lvl8pPr marL="13716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8pPr>
      <a:lvl9pPr marL="18288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9pPr>
    </p:titleStyle>
    <p:bodyStyle>
      <a:lvl1pPr marL="342900" indent="-342900" algn="l" defTabSz="457200" rtl="0" eaLnBrk="0" fontAlgn="base" hangingPunct="0">
        <a:spcBef>
          <a:spcPts val="500"/>
        </a:spcBef>
        <a:spcAft>
          <a:spcPts val="300"/>
        </a:spcAft>
        <a:buSzPct val="80000"/>
        <a:buBlip>
          <a:blip r:embed="rId14"/>
        </a:buBlip>
        <a:defRPr sz="2400">
          <a:solidFill>
            <a:srgbClr val="333333"/>
          </a:solidFill>
          <a:latin typeface="+mn-lt"/>
          <a:ea typeface="+mn-ea"/>
          <a:cs typeface="ＭＳ Ｐゴシック"/>
        </a:defRPr>
      </a:lvl1pPr>
      <a:lvl2pPr marL="742950" indent="-285750" algn="l" defTabSz="457200" rtl="0" eaLnBrk="0" fontAlgn="base" hangingPunct="0">
        <a:spcBef>
          <a:spcPct val="0"/>
        </a:spcBef>
        <a:spcAft>
          <a:spcPts val="500"/>
        </a:spcAft>
        <a:buSzPct val="80000"/>
        <a:buBlip>
          <a:blip r:embed="rId15"/>
        </a:buBlip>
        <a:defRPr sz="2000">
          <a:solidFill>
            <a:srgbClr val="4C4C4C"/>
          </a:solidFill>
          <a:latin typeface="+mn-lt"/>
          <a:ea typeface="+mn-ea"/>
          <a:cs typeface="Arial" charset="0"/>
        </a:defRPr>
      </a:lvl2pPr>
      <a:lvl3pPr marL="1143000" indent="-228600" algn="l" defTabSz="457200" rtl="0" eaLnBrk="0" fontAlgn="base" hangingPunct="0">
        <a:spcBef>
          <a:spcPct val="0"/>
        </a:spcBef>
        <a:spcAft>
          <a:spcPts val="300"/>
        </a:spcAft>
        <a:buSzPct val="30000"/>
        <a:buBlip>
          <a:blip r:embed="rId16"/>
        </a:buBlip>
        <a:defRPr sz="1600">
          <a:solidFill>
            <a:srgbClr val="666666"/>
          </a:solidFill>
          <a:latin typeface="+mn-lt"/>
          <a:ea typeface="+mn-ea"/>
          <a:cs typeface="Arial" charset="0"/>
        </a:defRPr>
      </a:lvl3pPr>
      <a:lvl4pPr marL="1600200" indent="-228600" algn="l" defTabSz="457200" rtl="0" eaLnBrk="0" fontAlgn="base" hangingPunct="0">
        <a:spcBef>
          <a:spcPts val="100"/>
        </a:spcBef>
        <a:spcAft>
          <a:spcPts val="300"/>
        </a:spcAft>
        <a:buSzPct val="100000"/>
        <a:buFont typeface="Arial" charset="0"/>
        <a:buChar char="•"/>
        <a:defRPr sz="1400">
          <a:solidFill>
            <a:srgbClr val="666666"/>
          </a:solidFill>
          <a:latin typeface="+mn-lt"/>
          <a:ea typeface="+mn-ea"/>
          <a:cs typeface="Arial" charset="0"/>
        </a:defRPr>
      </a:lvl4pPr>
      <a:lvl5pPr marL="20574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5pPr>
      <a:lvl6pPr marL="25146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6pPr>
      <a:lvl7pPr marL="29718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7pPr>
      <a:lvl8pPr marL="34290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8pPr>
      <a:lvl9pPr marL="38862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2" r:id="rId1"/>
    <p:sldLayoutId id="2147483703" r:id="rId2"/>
    <p:sldLayoutId id="2147483705" r:id="rId3"/>
  </p:sldLayoutIdLst>
  <p:timing>
    <p:tnLst>
      <p:par>
        <p:cTn xmlns:p14="http://schemas.microsoft.com/office/powerpoint/2010/main" id="1" dur="indefinite" restart="never" nodeType="tmRoot"/>
      </p:par>
    </p:tnLst>
  </p:timing>
  <p:hf hdr="0" dt="0"/>
  <p:txStyles>
    <p:titleStyle>
      <a:lvl1pPr algn="l" rtl="0" eaLnBrk="1" fontAlgn="base" hangingPunct="1">
        <a:spcBef>
          <a:spcPct val="0"/>
        </a:spcBef>
        <a:spcAft>
          <a:spcPct val="0"/>
        </a:spcAft>
        <a:defRPr sz="2000" b="1" kern="1200">
          <a:solidFill>
            <a:srgbClr val="404040"/>
          </a:solidFill>
          <a:latin typeface="Arial'"/>
          <a:ea typeface="ＭＳ Ｐゴシック" charset="-128"/>
          <a:cs typeface="ＭＳ Ｐゴシック" pitchFamily="-108" charset="-128"/>
        </a:defRPr>
      </a:lvl1pPr>
      <a:lvl2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2pPr>
      <a:lvl3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3pPr>
      <a:lvl4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4pPr>
      <a:lvl5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5pPr>
      <a:lvl6pPr marL="457200" algn="l" rtl="0" eaLnBrk="1" fontAlgn="base" hangingPunct="1">
        <a:spcBef>
          <a:spcPct val="0"/>
        </a:spcBef>
        <a:spcAft>
          <a:spcPct val="0"/>
        </a:spcAft>
        <a:defRPr sz="2000" b="1">
          <a:solidFill>
            <a:srgbClr val="404040"/>
          </a:solidFill>
          <a:latin typeface="Arial'"/>
        </a:defRPr>
      </a:lvl6pPr>
      <a:lvl7pPr marL="914400" algn="l" rtl="0" eaLnBrk="1" fontAlgn="base" hangingPunct="1">
        <a:spcBef>
          <a:spcPct val="0"/>
        </a:spcBef>
        <a:spcAft>
          <a:spcPct val="0"/>
        </a:spcAft>
        <a:defRPr sz="2000" b="1">
          <a:solidFill>
            <a:srgbClr val="404040"/>
          </a:solidFill>
          <a:latin typeface="Arial'"/>
        </a:defRPr>
      </a:lvl7pPr>
      <a:lvl8pPr marL="1371600" algn="l" rtl="0" eaLnBrk="1" fontAlgn="base" hangingPunct="1">
        <a:spcBef>
          <a:spcPct val="0"/>
        </a:spcBef>
        <a:spcAft>
          <a:spcPct val="0"/>
        </a:spcAft>
        <a:defRPr sz="2000" b="1">
          <a:solidFill>
            <a:srgbClr val="404040"/>
          </a:solidFill>
          <a:latin typeface="Arial'"/>
        </a:defRPr>
      </a:lvl8pPr>
      <a:lvl9pPr marL="1828800" algn="l" rtl="0" eaLnBrk="1" fontAlgn="base" hangingPunct="1">
        <a:spcBef>
          <a:spcPct val="0"/>
        </a:spcBef>
        <a:spcAft>
          <a:spcPct val="0"/>
        </a:spcAft>
        <a:defRPr sz="2000" b="1">
          <a:solidFill>
            <a:srgbClr val="404040"/>
          </a:solidFill>
          <a:latin typeface="Arial'"/>
        </a:defRPr>
      </a:lvl9pPr>
    </p:titleStyle>
    <p:bodyStyle>
      <a:lvl1pPr marL="342900" indent="-342900" algn="l" rtl="0" eaLnBrk="1" fontAlgn="base" hangingPunct="1">
        <a:lnSpc>
          <a:spcPct val="125000"/>
        </a:lnSpc>
        <a:spcBef>
          <a:spcPct val="20000"/>
        </a:spcBef>
        <a:spcAft>
          <a:spcPct val="0"/>
        </a:spcAft>
        <a:buBlip>
          <a:blip r:embed="rId6"/>
        </a:buBlip>
        <a:defRPr sz="1600" kern="1200">
          <a:solidFill>
            <a:srgbClr val="404040"/>
          </a:solidFill>
          <a:latin typeface="Arial" pitchFamily="34" charset="0"/>
          <a:ea typeface="Arial" charset="0"/>
          <a:cs typeface="Arial" pitchFamily="34" charset="0"/>
        </a:defRPr>
      </a:lvl1pPr>
      <a:lvl2pPr marL="742950" indent="-285750" algn="l" rtl="0" eaLnBrk="1" fontAlgn="base" hangingPunct="1">
        <a:lnSpc>
          <a:spcPct val="125000"/>
        </a:lnSpc>
        <a:spcBef>
          <a:spcPct val="20000"/>
        </a:spcBef>
        <a:spcAft>
          <a:spcPct val="0"/>
        </a:spcAft>
        <a:buBlip>
          <a:blip r:embed="rId7"/>
        </a:buBlip>
        <a:defRPr sz="1400" kern="1200">
          <a:solidFill>
            <a:srgbClr val="404040"/>
          </a:solidFill>
          <a:latin typeface="Arial" pitchFamily="34" charset="0"/>
          <a:ea typeface="Arial" charset="0"/>
          <a:cs typeface="Arial" pitchFamily="34" charset="0"/>
        </a:defRPr>
      </a:lvl2pPr>
      <a:lvl3pPr marL="1143000" indent="-228600" algn="l" rtl="0" eaLnBrk="1" fontAlgn="base" hangingPunct="1">
        <a:lnSpc>
          <a:spcPct val="125000"/>
        </a:lnSpc>
        <a:spcBef>
          <a:spcPct val="20000"/>
        </a:spcBef>
        <a:spcAft>
          <a:spcPct val="0"/>
        </a:spcAft>
        <a:buFont typeface="Arial" charset="0"/>
        <a:buChar char="•"/>
        <a:defRPr sz="1400" kern="1200">
          <a:solidFill>
            <a:srgbClr val="404040"/>
          </a:solidFill>
          <a:latin typeface="Arial" pitchFamily="34" charset="0"/>
          <a:ea typeface="Arial" charset="0"/>
          <a:cs typeface="Arial" pitchFamily="34" charset="0"/>
        </a:defRPr>
      </a:lvl3pPr>
      <a:lvl4pPr marL="1600200" indent="-228600" algn="l" rtl="0" eaLnBrk="1" fontAlgn="base" hangingPunct="1">
        <a:lnSpc>
          <a:spcPct val="125000"/>
        </a:lnSpc>
        <a:spcBef>
          <a:spcPct val="20000"/>
        </a:spcBef>
        <a:spcAft>
          <a:spcPct val="0"/>
        </a:spcAft>
        <a:buFont typeface="Arial" charset="0"/>
        <a:buChar char="–"/>
        <a:defRPr sz="1400" kern="1200">
          <a:solidFill>
            <a:srgbClr val="404040"/>
          </a:solidFill>
          <a:latin typeface="Arial" pitchFamily="34" charset="0"/>
          <a:ea typeface="Arial" charset="0"/>
          <a:cs typeface="Arial" pitchFamily="34" charset="0"/>
        </a:defRPr>
      </a:lvl4pPr>
      <a:lvl5pPr marL="2057400" indent="-228600" algn="l" rtl="0" eaLnBrk="1" fontAlgn="base" hangingPunct="1">
        <a:lnSpc>
          <a:spcPct val="125000"/>
        </a:lnSpc>
        <a:spcBef>
          <a:spcPct val="20000"/>
        </a:spcBef>
        <a:spcAft>
          <a:spcPct val="0"/>
        </a:spcAft>
        <a:buFont typeface="Arial" charset="0"/>
        <a:buChar char="»"/>
        <a:defRPr sz="1400" kern="1200">
          <a:solidFill>
            <a:srgbClr val="404040"/>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2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09658" y="211102"/>
            <a:ext cx="7646109" cy="1019764"/>
          </a:xfrm>
          <a:prstGeom prst="rect">
            <a:avLst/>
          </a:prstGeom>
          <a:noFill/>
          <a:ln w="9525">
            <a:noFill/>
            <a:miter lim="800000"/>
            <a:headEnd/>
            <a:tailEnd/>
          </a:ln>
        </p:spPr>
        <p:txBody>
          <a:bodyPr vert="horz" wrap="square" lIns="91432" tIns="45716" rIns="91432" bIns="45716"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285672" y="1344794"/>
            <a:ext cx="7790202" cy="4363878"/>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4"/>
          </p:nvPr>
        </p:nvSpPr>
        <p:spPr>
          <a:xfrm>
            <a:off x="313317" y="6502814"/>
            <a:ext cx="356880" cy="365239"/>
          </a:xfrm>
          <a:prstGeom prst="rect">
            <a:avLst/>
          </a:prstGeom>
        </p:spPr>
        <p:txBody>
          <a:bodyPr vert="horz" wrap="square" lIns="54041" tIns="27021" rIns="54041" bIns="27021" numCol="1" anchor="ctr" anchorCtr="0" compatLnSpc="1">
            <a:prstTxWarp prst="textNoShape">
              <a:avLst/>
            </a:prstTxWarp>
          </a:bodyPr>
          <a:lstStyle>
            <a:lvl1pPr algn="r">
              <a:defRPr sz="800">
                <a:solidFill>
                  <a:srgbClr val="FBFCFF"/>
                </a:solidFill>
                <a:ea typeface="ＭＳ Ｐゴシック" charset="0"/>
                <a:cs typeface="ＭＳ Ｐゴシック" charset="0"/>
              </a:defRPr>
            </a:lvl1pPr>
          </a:lstStyle>
          <a:p>
            <a:pPr>
              <a:defRPr/>
            </a:pPr>
            <a:fld id="{8B76F327-E8A3-4011-9BCA-AE550BD06D7C}" type="slidenum">
              <a:rPr lang="en-US" smtClean="0"/>
              <a:pPr>
                <a:defRPr/>
              </a:pPr>
              <a:t>‹#›</a:t>
            </a:fld>
            <a:endParaRPr lang="en-US"/>
          </a:p>
        </p:txBody>
      </p:sp>
      <p:sp>
        <p:nvSpPr>
          <p:cNvPr id="7" name="Footer Placeholder 6"/>
          <p:cNvSpPr>
            <a:spLocks noGrp="1"/>
          </p:cNvSpPr>
          <p:nvPr>
            <p:ph type="ftr" sz="quarter" idx="3"/>
          </p:nvPr>
        </p:nvSpPr>
        <p:spPr>
          <a:xfrm>
            <a:off x="608204" y="6502814"/>
            <a:ext cx="2896089" cy="365239"/>
          </a:xfrm>
          <a:prstGeom prst="rect">
            <a:avLst/>
          </a:prstGeom>
        </p:spPr>
        <p:txBody>
          <a:bodyPr vert="horz" lIns="54041" tIns="27021" rIns="54041" bIns="27021" rtlCol="0" anchor="ctr"/>
          <a:lstStyle>
            <a:lvl1pPr algn="l">
              <a:defRPr sz="800">
                <a:solidFill>
                  <a:srgbClr val="FBFCFF"/>
                </a:solidFill>
                <a:ea typeface="ＭＳ Ｐゴシック" charset="-128"/>
                <a:cs typeface="ＭＳ Ｐゴシック" charset="-128"/>
              </a:defRPr>
            </a:lvl1pPr>
          </a:lstStyle>
          <a:p>
            <a:pPr>
              <a:defRPr/>
            </a:pPr>
            <a:r>
              <a:rPr lang="en-US" smtClean="0"/>
              <a:t>© 2008 Brightcove, Inc. All rights reserved. Company Confidential.</a:t>
            </a:r>
            <a:endParaRPr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Lst>
  <p:hf hdr="0" dt="0"/>
  <p:txStyles>
    <p:titleStyle>
      <a:lvl1pPr algn="l" defTabSz="456910" rtl="0" eaLnBrk="1" fontAlgn="base" hangingPunct="1">
        <a:spcBef>
          <a:spcPct val="0"/>
        </a:spcBef>
        <a:spcAft>
          <a:spcPct val="0"/>
        </a:spcAft>
        <a:defRPr sz="2100" b="1" kern="1200" cap="all">
          <a:solidFill>
            <a:srgbClr val="606163"/>
          </a:solidFill>
          <a:latin typeface="Arial"/>
          <a:ea typeface="ＭＳ Ｐゴシック" charset="-128"/>
          <a:cs typeface="Arial"/>
        </a:defRPr>
      </a:lvl1pPr>
      <a:lvl2pPr algn="l" defTabSz="456910" rtl="0" eaLnBrk="1" fontAlgn="base" hangingPunct="1">
        <a:spcBef>
          <a:spcPct val="0"/>
        </a:spcBef>
        <a:spcAft>
          <a:spcPct val="0"/>
        </a:spcAft>
        <a:defRPr sz="2100" b="1">
          <a:solidFill>
            <a:srgbClr val="606163"/>
          </a:solidFill>
          <a:latin typeface="Arial" charset="0"/>
          <a:ea typeface="ＭＳ Ｐゴシック" charset="-128"/>
        </a:defRPr>
      </a:lvl2pPr>
      <a:lvl3pPr algn="l" defTabSz="456910" rtl="0" eaLnBrk="1" fontAlgn="base" hangingPunct="1">
        <a:spcBef>
          <a:spcPct val="0"/>
        </a:spcBef>
        <a:spcAft>
          <a:spcPct val="0"/>
        </a:spcAft>
        <a:defRPr sz="2100" b="1">
          <a:solidFill>
            <a:srgbClr val="606163"/>
          </a:solidFill>
          <a:latin typeface="Arial" charset="0"/>
          <a:ea typeface="ＭＳ Ｐゴシック" charset="-128"/>
        </a:defRPr>
      </a:lvl3pPr>
      <a:lvl4pPr algn="l" defTabSz="456910" rtl="0" eaLnBrk="1" fontAlgn="base" hangingPunct="1">
        <a:spcBef>
          <a:spcPct val="0"/>
        </a:spcBef>
        <a:spcAft>
          <a:spcPct val="0"/>
        </a:spcAft>
        <a:defRPr sz="2100" b="1">
          <a:solidFill>
            <a:srgbClr val="606163"/>
          </a:solidFill>
          <a:latin typeface="Arial" charset="0"/>
          <a:ea typeface="ＭＳ Ｐゴシック" charset="-128"/>
        </a:defRPr>
      </a:lvl4pPr>
      <a:lvl5pPr algn="l" defTabSz="456910" rtl="0" eaLnBrk="1" fontAlgn="base" hangingPunct="1">
        <a:spcBef>
          <a:spcPct val="0"/>
        </a:spcBef>
        <a:spcAft>
          <a:spcPct val="0"/>
        </a:spcAft>
        <a:defRPr sz="2100" b="1">
          <a:solidFill>
            <a:srgbClr val="606163"/>
          </a:solidFill>
          <a:latin typeface="Arial" charset="0"/>
          <a:ea typeface="ＭＳ Ｐゴシック" charset="-128"/>
        </a:defRPr>
      </a:lvl5pPr>
      <a:lvl6pPr marL="270205" algn="l" defTabSz="456910" rtl="0" eaLnBrk="1" fontAlgn="base" hangingPunct="1">
        <a:spcBef>
          <a:spcPct val="0"/>
        </a:spcBef>
        <a:spcAft>
          <a:spcPct val="0"/>
        </a:spcAft>
        <a:defRPr sz="2100" b="1">
          <a:solidFill>
            <a:srgbClr val="C8C9CB"/>
          </a:solidFill>
          <a:latin typeface="Arial" charset="0"/>
          <a:ea typeface="ＭＳ Ｐゴシック" charset="-128"/>
        </a:defRPr>
      </a:lvl6pPr>
      <a:lvl7pPr marL="540410" algn="l" defTabSz="456910" rtl="0" eaLnBrk="1" fontAlgn="base" hangingPunct="1">
        <a:spcBef>
          <a:spcPct val="0"/>
        </a:spcBef>
        <a:spcAft>
          <a:spcPct val="0"/>
        </a:spcAft>
        <a:defRPr sz="2100" b="1">
          <a:solidFill>
            <a:srgbClr val="C8C9CB"/>
          </a:solidFill>
          <a:latin typeface="Arial" charset="0"/>
          <a:ea typeface="ＭＳ Ｐゴシック" charset="-128"/>
        </a:defRPr>
      </a:lvl7pPr>
      <a:lvl8pPr marL="810616" algn="l" defTabSz="456910" rtl="0" eaLnBrk="1" fontAlgn="base" hangingPunct="1">
        <a:spcBef>
          <a:spcPct val="0"/>
        </a:spcBef>
        <a:spcAft>
          <a:spcPct val="0"/>
        </a:spcAft>
        <a:defRPr sz="2100" b="1">
          <a:solidFill>
            <a:srgbClr val="C8C9CB"/>
          </a:solidFill>
          <a:latin typeface="Arial" charset="0"/>
          <a:ea typeface="ＭＳ Ｐゴシック" charset="-128"/>
        </a:defRPr>
      </a:lvl8pPr>
      <a:lvl9pPr marL="1080821" algn="l" defTabSz="456910" rtl="0" eaLnBrk="1" fontAlgn="base" hangingPunct="1">
        <a:spcBef>
          <a:spcPct val="0"/>
        </a:spcBef>
        <a:spcAft>
          <a:spcPct val="0"/>
        </a:spcAft>
        <a:defRPr sz="2100" b="1">
          <a:solidFill>
            <a:srgbClr val="C8C9CB"/>
          </a:solidFill>
          <a:latin typeface="Arial" charset="0"/>
          <a:ea typeface="ＭＳ Ｐゴシック" charset="-128"/>
        </a:defRPr>
      </a:lvl9pPr>
    </p:titleStyle>
    <p:bodyStyle>
      <a:lvl1pPr marL="161373" indent="-161373" algn="l" defTabSz="456910" rtl="0" eaLnBrk="1" fontAlgn="base" hangingPunct="1">
        <a:spcBef>
          <a:spcPts val="355"/>
        </a:spcBef>
        <a:spcAft>
          <a:spcPct val="0"/>
        </a:spcAft>
        <a:buSzPct val="80000"/>
        <a:buBlip>
          <a:blip r:embed="rId24"/>
        </a:buBlip>
        <a:defRPr sz="1400" kern="1200">
          <a:solidFill>
            <a:srgbClr val="606163"/>
          </a:solidFill>
          <a:latin typeface="Arial"/>
          <a:ea typeface="ＭＳ Ｐゴシック" charset="-128"/>
          <a:cs typeface="Arial"/>
        </a:defRPr>
      </a:lvl1pPr>
      <a:lvl2pPr marL="448466" indent="-161373" algn="l" defTabSz="456910" rtl="0" eaLnBrk="1" fontAlgn="base" hangingPunct="1">
        <a:spcBef>
          <a:spcPct val="20000"/>
        </a:spcBef>
        <a:spcAft>
          <a:spcPct val="0"/>
        </a:spcAft>
        <a:buSzPct val="60000"/>
        <a:buBlip>
          <a:blip r:embed="rId25"/>
        </a:buBlip>
        <a:defRPr sz="1400" kern="1200">
          <a:solidFill>
            <a:srgbClr val="606163"/>
          </a:solidFill>
          <a:latin typeface="Arial"/>
          <a:ea typeface="ＭＳ Ｐゴシック" charset="-128"/>
          <a:cs typeface="Arial"/>
        </a:defRPr>
      </a:lvl2pPr>
      <a:lvl3pPr marL="999197" indent="-161373" algn="l" defTabSz="456910" rtl="0" eaLnBrk="1" fontAlgn="base" hangingPunct="1">
        <a:spcBef>
          <a:spcPct val="20000"/>
        </a:spcBef>
        <a:spcAft>
          <a:spcPct val="0"/>
        </a:spcAft>
        <a:buSzPct val="40000"/>
        <a:buBlip>
          <a:blip r:embed="rId26"/>
        </a:buBlip>
        <a:defRPr sz="1400" kern="1200">
          <a:solidFill>
            <a:srgbClr val="606163"/>
          </a:solidFill>
          <a:latin typeface="Arial"/>
          <a:ea typeface="ＭＳ Ｐゴシック" charset="-128"/>
          <a:cs typeface="Arial"/>
        </a:defRPr>
      </a:lvl3pPr>
      <a:lvl4pPr marL="1599653" indent="-161373" algn="l" defTabSz="456910" rtl="0" eaLnBrk="1" fontAlgn="base" hangingPunct="1">
        <a:spcBef>
          <a:spcPct val="20000"/>
        </a:spcBef>
        <a:spcAft>
          <a:spcPct val="0"/>
        </a:spcAft>
        <a:buSzPct val="40000"/>
        <a:buBlip>
          <a:blip r:embed="rId26"/>
        </a:buBlip>
        <a:defRPr sz="1400" kern="1200">
          <a:solidFill>
            <a:srgbClr val="606163"/>
          </a:solidFill>
          <a:latin typeface="Arial"/>
          <a:ea typeface="ＭＳ Ｐゴシック" charset="-128"/>
          <a:cs typeface="Arial"/>
        </a:defRPr>
      </a:lvl4pPr>
      <a:lvl5pPr marL="2056562" indent="-161373" algn="l" defTabSz="456910" rtl="0" eaLnBrk="1" fontAlgn="base" hangingPunct="1">
        <a:spcBef>
          <a:spcPct val="20000"/>
        </a:spcBef>
        <a:spcAft>
          <a:spcPct val="0"/>
        </a:spcAft>
        <a:buSzPct val="40000"/>
        <a:buBlip>
          <a:blip r:embed="rId26"/>
        </a:buBlip>
        <a:defRPr sz="1400" kern="1200">
          <a:solidFill>
            <a:srgbClr val="606163"/>
          </a:solidFill>
          <a:latin typeface="Arial"/>
          <a:ea typeface="ＭＳ Ｐゴシック" charset="-128"/>
          <a:cs typeface="Arial"/>
        </a:defRPr>
      </a:lvl5pPr>
      <a:lvl6pPr marL="2514381" indent="-228580" algn="l" defTabSz="457160" rtl="0" eaLnBrk="1" latinLnBrk="0" hangingPunct="1">
        <a:spcBef>
          <a:spcPct val="20000"/>
        </a:spcBef>
        <a:buFont typeface="Arial"/>
        <a:buChar char="•"/>
        <a:defRPr sz="2000" kern="1200">
          <a:solidFill>
            <a:schemeClr val="tx1"/>
          </a:solidFill>
          <a:latin typeface="+mn-lt"/>
          <a:ea typeface="+mn-ea"/>
          <a:cs typeface="+mn-cs"/>
        </a:defRPr>
      </a:lvl6pPr>
      <a:lvl7pPr marL="2971541" indent="-228580" algn="l" defTabSz="457160" rtl="0" eaLnBrk="1" latinLnBrk="0" hangingPunct="1">
        <a:spcBef>
          <a:spcPct val="20000"/>
        </a:spcBef>
        <a:buFont typeface="Arial"/>
        <a:buChar char="•"/>
        <a:defRPr sz="2000" kern="1200">
          <a:solidFill>
            <a:schemeClr val="tx1"/>
          </a:solidFill>
          <a:latin typeface="+mn-lt"/>
          <a:ea typeface="+mn-ea"/>
          <a:cs typeface="+mn-cs"/>
        </a:defRPr>
      </a:lvl7pPr>
      <a:lvl8pPr marL="3428701" indent="-228580" algn="l" defTabSz="457160" rtl="0" eaLnBrk="1" latinLnBrk="0" hangingPunct="1">
        <a:spcBef>
          <a:spcPct val="20000"/>
        </a:spcBef>
        <a:buFont typeface="Arial"/>
        <a:buChar char="•"/>
        <a:defRPr sz="2000" kern="1200">
          <a:solidFill>
            <a:schemeClr val="tx1"/>
          </a:solidFill>
          <a:latin typeface="+mn-lt"/>
          <a:ea typeface="+mn-ea"/>
          <a:cs typeface="+mn-cs"/>
        </a:defRPr>
      </a:lvl8pPr>
      <a:lvl9pPr marL="3885862" indent="-228580" algn="l" defTabSz="45716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60" rtl="0" eaLnBrk="1" latinLnBrk="0" hangingPunct="1">
        <a:defRPr sz="1800" kern="1200">
          <a:solidFill>
            <a:schemeClr val="tx1"/>
          </a:solidFill>
          <a:latin typeface="+mn-lt"/>
          <a:ea typeface="+mn-ea"/>
          <a:cs typeface="+mn-cs"/>
        </a:defRPr>
      </a:lvl1pPr>
      <a:lvl2pPr marL="457160" algn="l" defTabSz="457160" rtl="0" eaLnBrk="1" latinLnBrk="0" hangingPunct="1">
        <a:defRPr sz="1800" kern="1200">
          <a:solidFill>
            <a:schemeClr val="tx1"/>
          </a:solidFill>
          <a:latin typeface="+mn-lt"/>
          <a:ea typeface="+mn-ea"/>
          <a:cs typeface="+mn-cs"/>
        </a:defRPr>
      </a:lvl2pPr>
      <a:lvl3pPr marL="914320" algn="l" defTabSz="457160" rtl="0" eaLnBrk="1" latinLnBrk="0" hangingPunct="1">
        <a:defRPr sz="1800" kern="1200">
          <a:solidFill>
            <a:schemeClr val="tx1"/>
          </a:solidFill>
          <a:latin typeface="+mn-lt"/>
          <a:ea typeface="+mn-ea"/>
          <a:cs typeface="+mn-cs"/>
        </a:defRPr>
      </a:lvl3pPr>
      <a:lvl4pPr marL="1371481" algn="l" defTabSz="457160" rtl="0" eaLnBrk="1" latinLnBrk="0" hangingPunct="1">
        <a:defRPr sz="1800" kern="1200">
          <a:solidFill>
            <a:schemeClr val="tx1"/>
          </a:solidFill>
          <a:latin typeface="+mn-lt"/>
          <a:ea typeface="+mn-ea"/>
          <a:cs typeface="+mn-cs"/>
        </a:defRPr>
      </a:lvl4pPr>
      <a:lvl5pPr marL="1828641" algn="l" defTabSz="457160" rtl="0" eaLnBrk="1" latinLnBrk="0" hangingPunct="1">
        <a:defRPr sz="1800" kern="1200">
          <a:solidFill>
            <a:schemeClr val="tx1"/>
          </a:solidFill>
          <a:latin typeface="+mn-lt"/>
          <a:ea typeface="+mn-ea"/>
          <a:cs typeface="+mn-cs"/>
        </a:defRPr>
      </a:lvl5pPr>
      <a:lvl6pPr marL="2285801" algn="l" defTabSz="457160" rtl="0" eaLnBrk="1" latinLnBrk="0" hangingPunct="1">
        <a:defRPr sz="1800" kern="1200">
          <a:solidFill>
            <a:schemeClr val="tx1"/>
          </a:solidFill>
          <a:latin typeface="+mn-lt"/>
          <a:ea typeface="+mn-ea"/>
          <a:cs typeface="+mn-cs"/>
        </a:defRPr>
      </a:lvl6pPr>
      <a:lvl7pPr marL="2742961" algn="l" defTabSz="457160" rtl="0" eaLnBrk="1" latinLnBrk="0" hangingPunct="1">
        <a:defRPr sz="1800" kern="1200">
          <a:solidFill>
            <a:schemeClr val="tx1"/>
          </a:solidFill>
          <a:latin typeface="+mn-lt"/>
          <a:ea typeface="+mn-ea"/>
          <a:cs typeface="+mn-cs"/>
        </a:defRPr>
      </a:lvl7pPr>
      <a:lvl8pPr marL="3200121" algn="l" defTabSz="457160" rtl="0" eaLnBrk="1" latinLnBrk="0" hangingPunct="1">
        <a:defRPr sz="1800" kern="1200">
          <a:solidFill>
            <a:schemeClr val="tx1"/>
          </a:solidFill>
          <a:latin typeface="+mn-lt"/>
          <a:ea typeface="+mn-ea"/>
          <a:cs typeface="+mn-cs"/>
        </a:defRPr>
      </a:lvl8pPr>
      <a:lvl9pPr marL="3657281" algn="l" defTabSz="45716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8.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8.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hyperlink" Target="http://api.brightcove.com/services/library?command=search_videos&amp;video_fields=id,name&amp;page_size=3&amp;get_item_count=true&amp;token=WDGO_XdKqXUpy8fzD41MKA8kAhQRAmdux8cu8LNhRzAywCnuBpgV_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upport.brightcove.com/en/docs/media-api-reference" TargetMode="External"/><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 Id="rId3" Type="http://schemas.openxmlformats.org/officeDocument/2006/relationships/hyperlink" Target="http://api.brightcove.com/services/library?command=search_videos&amp;token=WDGO_XdKqXVJRVGtrNuGLxCYDNoR-SvA5yUqX2eE6KjgefOxRzQilw..&amp;callback=BCL.onSearchResponse&amp;any=wildlif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hyperlink" Target="http://support.brightcove.com/en/docs/media-api-getting-started-using-javascrip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hyperlink" Target="http://support.brightcove.com/en/docs/media-api-error-message-referenc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 Id="rId3" Type="http://schemas.openxmlformats.org/officeDocument/2006/relationships/hyperlink" Target="http://opensource.brightcov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8.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 Id="rId3" Type="http://schemas.openxmlformats.org/officeDocument/2006/relationships/hyperlink" Target="http://json-rpc.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3" Type="http://schemas.openxmlformats.org/officeDocument/2006/relationships/hyperlink" Target="http://jsonlint.com/" TargetMode="External"/><Relationship Id="rId4" Type="http://schemas.openxmlformats.org/officeDocument/2006/relationships/hyperlink" Target="http://www.charlesproxy.com/" TargetMode="External"/><Relationship Id="rId5" Type="http://schemas.openxmlformats.org/officeDocument/2006/relationships/hyperlink" Target="http://www.kevinlangdon.com/serviceCapture/" TargetMode="External"/><Relationship Id="rId1" Type="http://schemas.openxmlformats.org/officeDocument/2006/relationships/slideLayout" Target="../slideLayouts/slideLayout38.xml"/><Relationship Id="rId2"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opensource.brightcov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forum.brightcov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api.brightcove.com/services/library?command=search_videos&amp;token=WDGO_XdKqXUpy8fzD41MKA8kAhQRAmdux8cu8LNhRzAywCnuBpgV_A.." TargetMode="External"/><Relationship Id="rId1" Type="http://schemas.openxmlformats.org/officeDocument/2006/relationships/slideLayout" Target="../slideLayouts/slideLayout38.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docs.brightcove.com/en/medi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json.org" TargetMode="External"/><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Developing with the Media API</a:t>
            </a:r>
            <a:endParaRPr lang="en-US" dirty="0"/>
          </a:p>
        </p:txBody>
      </p:sp>
      <p:sp>
        <p:nvSpPr>
          <p:cNvPr id="7" name="Text Placeholder 6"/>
          <p:cNvSpPr>
            <a:spLocks noGrp="1"/>
          </p:cNvSpPr>
          <p:nvPr>
            <p:ph type="subTitle" idx="1"/>
          </p:nvPr>
        </p:nvSpPr>
        <p:spPr>
          <a:xfrm>
            <a:off x="829413" y="3758550"/>
            <a:ext cx="7848713" cy="889650"/>
          </a:xfrm>
        </p:spPr>
        <p:txBody>
          <a:bodyPr>
            <a:normAutofit/>
          </a:bodyPr>
          <a:lstStyle/>
          <a:p>
            <a:r>
              <a:rPr lang="en-US" dirty="0" smtClean="0"/>
              <a:t>Brightcove </a:t>
            </a:r>
            <a:r>
              <a:rPr lang="en-US" dirty="0" smtClean="0"/>
              <a:t>Learning Services</a:t>
            </a:r>
          </a:p>
          <a:p>
            <a:endParaRPr lang="en-US" dirty="0"/>
          </a:p>
          <a:p>
            <a:r>
              <a:rPr lang="en-US" dirty="0" smtClean="0"/>
              <a:t>Robert Crooks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E64A0D17-F028-45CA-8E36-382E8E04B61C}" type="slidenum">
              <a:rPr lang="en-US" sz="900" b="1">
                <a:solidFill>
                  <a:srgbClr val="7B7B7B"/>
                </a:solidFill>
                <a:ea typeface="ＭＳ Ｐゴシック" pitchFamily="34" charset="-128"/>
                <a:cs typeface="+mn-cs"/>
              </a:rPr>
              <a:pPr eaLnBrk="0" hangingPunct="0">
                <a:defRPr/>
              </a:pPr>
              <a:t>10</a:t>
            </a:fld>
            <a:endParaRPr lang="en-US" sz="900" b="1">
              <a:solidFill>
                <a:srgbClr val="7B7B7B"/>
              </a:solidFill>
              <a:ea typeface="ＭＳ Ｐゴシック" pitchFamily="34" charset="-128"/>
              <a:cs typeface="+mn-cs"/>
            </a:endParaRPr>
          </a:p>
        </p:txBody>
      </p:sp>
      <p:sp>
        <p:nvSpPr>
          <p:cNvPr id="188419" name="Rectangle 2"/>
          <p:cNvSpPr>
            <a:spLocks noGrp="1" noChangeArrowheads="1"/>
          </p:cNvSpPr>
          <p:nvPr>
            <p:ph type="title"/>
          </p:nvPr>
        </p:nvSpPr>
        <p:spPr>
          <a:prstGeom prst="rect">
            <a:avLst/>
          </a:prstGeom>
        </p:spPr>
        <p:txBody>
          <a:bodyPr/>
          <a:lstStyle/>
          <a:p>
            <a:pPr eaLnBrk="1" hangingPunct="1"/>
            <a:r>
              <a:rPr lang="en-US" smtClean="0"/>
              <a:t>JSON Format</a:t>
            </a:r>
          </a:p>
        </p:txBody>
      </p:sp>
      <p:sp>
        <p:nvSpPr>
          <p:cNvPr id="3" name="Content Placeholder 2"/>
          <p:cNvSpPr>
            <a:spLocks noGrp="1"/>
          </p:cNvSpPr>
          <p:nvPr>
            <p:ph idx="1"/>
          </p:nvPr>
        </p:nvSpPr>
        <p:spPr/>
        <p:txBody>
          <a:bodyPr/>
          <a:lstStyle/>
          <a:p>
            <a:pPr marL="284163" indent="-284163">
              <a:spcBef>
                <a:spcPct val="50000"/>
              </a:spcBef>
              <a:buFontTx/>
              <a:buBlip>
                <a:blip r:embed="rId3"/>
              </a:buBlip>
            </a:pPr>
            <a:r>
              <a:rPr lang="en-US" sz="1800" b="1" dirty="0">
                <a:solidFill>
                  <a:srgbClr val="23383A"/>
                </a:solidFill>
              </a:rPr>
              <a:t>Object</a:t>
            </a:r>
            <a:endParaRPr lang="en-US" sz="1800" dirty="0">
              <a:solidFill>
                <a:srgbClr val="23383A"/>
              </a:solidFill>
            </a:endParaRPr>
          </a:p>
          <a:p>
            <a:pPr marL="692150" lvl="1" indent="-234950">
              <a:spcBef>
                <a:spcPct val="15000"/>
              </a:spcBef>
              <a:spcAft>
                <a:spcPct val="5000"/>
              </a:spcAft>
              <a:buFontTx/>
              <a:buBlip>
                <a:blip r:embed="rId4"/>
              </a:buBlip>
            </a:pPr>
            <a:r>
              <a:rPr lang="en-US" sz="1800" dirty="0">
                <a:solidFill>
                  <a:srgbClr val="23383A"/>
                </a:solidFill>
                <a:cs typeface="ＭＳ Ｐゴシック"/>
              </a:rPr>
              <a:t>unordered name/value pairs</a:t>
            </a:r>
          </a:p>
          <a:p>
            <a:pPr marL="692150" lvl="1" indent="-234950">
              <a:spcBef>
                <a:spcPct val="15000"/>
              </a:spcBef>
              <a:spcAft>
                <a:spcPct val="5000"/>
              </a:spcAft>
              <a:buFontTx/>
              <a:buBlip>
                <a:blip r:embed="rId4"/>
              </a:buBlip>
            </a:pPr>
            <a:r>
              <a:rPr lang="en-US" sz="1800" dirty="0">
                <a:solidFill>
                  <a:srgbClr val="23383A"/>
                </a:solidFill>
                <a:cs typeface="ＭＳ Ｐゴシック"/>
              </a:rPr>
              <a:t>begins with </a:t>
            </a:r>
            <a:r>
              <a:rPr lang="en-US" sz="1800" b="1" dirty="0">
                <a:solidFill>
                  <a:srgbClr val="23383A"/>
                </a:solidFill>
                <a:cs typeface="ＭＳ Ｐゴシック"/>
              </a:rPr>
              <a:t>{</a:t>
            </a:r>
            <a:r>
              <a:rPr lang="en-US" sz="1800" dirty="0">
                <a:solidFill>
                  <a:srgbClr val="23383A"/>
                </a:solidFill>
                <a:cs typeface="ＭＳ Ｐゴシック"/>
              </a:rPr>
              <a:t> and ends with </a:t>
            </a:r>
            <a:r>
              <a:rPr lang="en-US" sz="1800" b="1" dirty="0">
                <a:solidFill>
                  <a:srgbClr val="23383A"/>
                </a:solidFill>
                <a:cs typeface="ＭＳ Ｐゴシック"/>
              </a:rPr>
              <a:t>}</a:t>
            </a:r>
          </a:p>
          <a:p>
            <a:pPr marL="692150" lvl="1" indent="-234950">
              <a:spcBef>
                <a:spcPct val="15000"/>
              </a:spcBef>
              <a:spcAft>
                <a:spcPct val="5000"/>
              </a:spcAft>
              <a:buFontTx/>
              <a:buBlip>
                <a:blip r:embed="rId4"/>
              </a:buBlip>
            </a:pPr>
            <a:r>
              <a:rPr lang="en-US" sz="1800" dirty="0">
                <a:solidFill>
                  <a:srgbClr val="23383A"/>
                </a:solidFill>
                <a:cs typeface="ＭＳ Ｐゴシック"/>
              </a:rPr>
              <a:t>name is followed by </a:t>
            </a:r>
            <a:r>
              <a:rPr lang="en-US" sz="1800" b="1" dirty="0">
                <a:solidFill>
                  <a:srgbClr val="23383A"/>
                </a:solidFill>
                <a:cs typeface="ＭＳ Ｐゴシック"/>
              </a:rPr>
              <a:t>:</a:t>
            </a:r>
          </a:p>
          <a:p>
            <a:pPr marL="692150" lvl="1" indent="-234950">
              <a:spcBef>
                <a:spcPct val="15000"/>
              </a:spcBef>
              <a:spcAft>
                <a:spcPct val="5000"/>
              </a:spcAft>
              <a:buFontTx/>
              <a:buBlip>
                <a:blip r:embed="rId4"/>
              </a:buBlip>
            </a:pPr>
            <a:r>
              <a:rPr lang="en-US" sz="1800" dirty="0">
                <a:solidFill>
                  <a:srgbClr val="23383A"/>
                </a:solidFill>
                <a:cs typeface="ＭＳ Ｐゴシック"/>
              </a:rPr>
              <a:t>name/value pairs are separated by </a:t>
            </a:r>
            <a:r>
              <a:rPr lang="en-US" sz="1800" b="1" dirty="0">
                <a:solidFill>
                  <a:srgbClr val="23383A"/>
                </a:solidFill>
                <a:cs typeface="ＭＳ Ｐゴシック"/>
              </a:rPr>
              <a:t>,</a:t>
            </a:r>
          </a:p>
          <a:p>
            <a:pPr marL="284163" indent="-284163">
              <a:spcBef>
                <a:spcPct val="15000"/>
              </a:spcBef>
              <a:spcAft>
                <a:spcPct val="5000"/>
              </a:spcAft>
              <a:buFontTx/>
              <a:buBlip>
                <a:blip r:embed="rId4"/>
              </a:buBlip>
            </a:pPr>
            <a:r>
              <a:rPr lang="en-US" sz="1800" b="1" dirty="0">
                <a:solidFill>
                  <a:srgbClr val="23383A"/>
                </a:solidFill>
              </a:rPr>
              <a:t>Array</a:t>
            </a:r>
          </a:p>
          <a:p>
            <a:pPr marL="692150" lvl="1" indent="-234950">
              <a:spcBef>
                <a:spcPct val="15000"/>
              </a:spcBef>
              <a:spcAft>
                <a:spcPct val="5000"/>
              </a:spcAft>
              <a:buFontTx/>
              <a:buBlip>
                <a:blip r:embed="rId4"/>
              </a:buBlip>
            </a:pPr>
            <a:r>
              <a:rPr lang="en-US" sz="1800" dirty="0">
                <a:solidFill>
                  <a:srgbClr val="23383A"/>
                </a:solidFill>
                <a:cs typeface="ＭＳ Ｐゴシック"/>
              </a:rPr>
              <a:t>collection of values</a:t>
            </a:r>
          </a:p>
          <a:p>
            <a:pPr marL="692150" lvl="1" indent="-234950">
              <a:spcBef>
                <a:spcPct val="15000"/>
              </a:spcBef>
              <a:spcAft>
                <a:spcPct val="5000"/>
              </a:spcAft>
              <a:buFontTx/>
              <a:buBlip>
                <a:blip r:embed="rId4"/>
              </a:buBlip>
            </a:pPr>
            <a:r>
              <a:rPr lang="en-US" sz="1800" dirty="0">
                <a:solidFill>
                  <a:srgbClr val="23383A"/>
                </a:solidFill>
                <a:cs typeface="ＭＳ Ｐゴシック"/>
              </a:rPr>
              <a:t>begins with </a:t>
            </a:r>
            <a:r>
              <a:rPr lang="en-US" sz="1800" b="1" dirty="0">
                <a:solidFill>
                  <a:srgbClr val="23383A"/>
                </a:solidFill>
                <a:cs typeface="ＭＳ Ｐゴシック"/>
              </a:rPr>
              <a:t>[</a:t>
            </a:r>
            <a:r>
              <a:rPr lang="en-US" sz="1800" dirty="0">
                <a:solidFill>
                  <a:srgbClr val="23383A"/>
                </a:solidFill>
                <a:cs typeface="ＭＳ Ｐゴシック"/>
              </a:rPr>
              <a:t> and ends with </a:t>
            </a:r>
            <a:r>
              <a:rPr lang="en-US" sz="1800" b="1" dirty="0">
                <a:solidFill>
                  <a:srgbClr val="23383A"/>
                </a:solidFill>
                <a:cs typeface="ＭＳ Ｐゴシック"/>
              </a:rPr>
              <a:t>]</a:t>
            </a:r>
            <a:endParaRPr lang="en-US" sz="1800" dirty="0">
              <a:solidFill>
                <a:srgbClr val="23383A"/>
              </a:solidFill>
              <a:cs typeface="ＭＳ Ｐゴシック"/>
            </a:endParaRPr>
          </a:p>
          <a:p>
            <a:pPr marL="692150" lvl="1" indent="-234950">
              <a:spcBef>
                <a:spcPct val="15000"/>
              </a:spcBef>
              <a:spcAft>
                <a:spcPct val="5000"/>
              </a:spcAft>
              <a:buFontTx/>
              <a:buBlip>
                <a:blip r:embed="rId4"/>
              </a:buBlip>
            </a:pPr>
            <a:r>
              <a:rPr lang="en-US" sz="1800" dirty="0">
                <a:solidFill>
                  <a:srgbClr val="23383A"/>
                </a:solidFill>
                <a:cs typeface="ＭＳ Ｐゴシック"/>
              </a:rPr>
              <a:t>values are separated by </a:t>
            </a:r>
            <a:r>
              <a:rPr lang="en-US" sz="1800" b="1" dirty="0" smtClean="0">
                <a:solidFill>
                  <a:srgbClr val="23383A"/>
                </a:solidFill>
                <a:cs typeface="ＭＳ Ｐゴシック"/>
              </a:rPr>
              <a:t>,</a:t>
            </a:r>
            <a:r>
              <a:rPr lang="en-US" sz="1800" dirty="0" smtClean="0"/>
              <a:t> </a:t>
            </a:r>
            <a:endParaRPr lang="en-US" sz="1800" dirty="0">
              <a:solidFill>
                <a:srgbClr val="23383A"/>
              </a:solidFill>
              <a:cs typeface="ＭＳ Ｐゴシック"/>
            </a:endParaRPr>
          </a:p>
        </p:txBody>
      </p:sp>
      <p:sp>
        <p:nvSpPr>
          <p:cNvPr id="249860" name="Rectangle 4"/>
          <p:cNvSpPr>
            <a:spLocks noChangeArrowheads="1"/>
          </p:cNvSpPr>
          <p:nvPr/>
        </p:nvSpPr>
        <p:spPr bwMode="auto">
          <a:xfrm>
            <a:off x="457200" y="1219200"/>
            <a:ext cx="8077200" cy="4572000"/>
          </a:xfrm>
          <a:prstGeom prst="rect">
            <a:avLst/>
          </a:prstGeom>
          <a:noFill/>
          <a:ln w="9525">
            <a:noFill/>
            <a:miter lim="800000"/>
            <a:headEnd/>
            <a:tailEnd/>
          </a:ln>
        </p:spPr>
        <p:txBody>
          <a:bodyPr/>
          <a:lstStyle/>
          <a:p>
            <a:pPr marL="284163" indent="-284163">
              <a:spcBef>
                <a:spcPct val="50000"/>
              </a:spcBef>
              <a:buFontTx/>
              <a:buBlip>
                <a:blip r:embed="rId3"/>
              </a:buBlip>
            </a:pPr>
            <a:endParaRPr lang="en-US" sz="2400" dirty="0">
              <a:solidFill>
                <a:srgbClr val="23383A"/>
              </a:solidFill>
              <a:cs typeface="ＭＳ Ｐゴシック"/>
            </a:endParaRPr>
          </a:p>
        </p:txBody>
      </p:sp>
    </p:spTree>
    <p:extLst>
      <p:ext uri="{BB962C8B-B14F-4D97-AF65-F5344CB8AC3E}">
        <p14:creationId xmlns:p14="http://schemas.microsoft.com/office/powerpoint/2010/main" val="313105344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49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14A09656-285F-4EA5-9E80-4E1E38EA4ECA}" type="slidenum">
              <a:rPr lang="en-US" sz="900" b="1">
                <a:solidFill>
                  <a:srgbClr val="7B7B7B"/>
                </a:solidFill>
                <a:ea typeface="ＭＳ Ｐゴシック" pitchFamily="34" charset="-128"/>
                <a:cs typeface="+mn-cs"/>
              </a:rPr>
              <a:pPr eaLnBrk="0" hangingPunct="0">
                <a:defRPr/>
              </a:pPr>
              <a:t>11</a:t>
            </a:fld>
            <a:endParaRPr lang="en-US" sz="900" b="1">
              <a:solidFill>
                <a:srgbClr val="7B7B7B"/>
              </a:solidFill>
              <a:ea typeface="ＭＳ Ｐゴシック" pitchFamily="34" charset="-128"/>
              <a:cs typeface="+mn-cs"/>
            </a:endParaRPr>
          </a:p>
        </p:txBody>
      </p:sp>
      <p:sp>
        <p:nvSpPr>
          <p:cNvPr id="190467" name="Rectangle 2"/>
          <p:cNvSpPr>
            <a:spLocks noGrp="1" noChangeArrowheads="1"/>
          </p:cNvSpPr>
          <p:nvPr>
            <p:ph type="title"/>
          </p:nvPr>
        </p:nvSpPr>
        <p:spPr>
          <a:prstGeom prst="rect">
            <a:avLst/>
          </a:prstGeom>
        </p:spPr>
        <p:txBody>
          <a:bodyPr/>
          <a:lstStyle/>
          <a:p>
            <a:pPr eaLnBrk="1" hangingPunct="1"/>
            <a:r>
              <a:rPr lang="en-US" smtClean="0"/>
              <a:t>JSON Format</a:t>
            </a:r>
          </a:p>
        </p:txBody>
      </p:sp>
      <p:sp>
        <p:nvSpPr>
          <p:cNvPr id="5" name="Content Placeholder 4"/>
          <p:cNvSpPr>
            <a:spLocks noGrp="1"/>
          </p:cNvSpPr>
          <p:nvPr>
            <p:ph idx="1"/>
          </p:nvPr>
        </p:nvSpPr>
        <p:spPr/>
        <p:txBody>
          <a:bodyPr/>
          <a:lstStyle/>
          <a:p>
            <a:pPr marL="284163" indent="-284163">
              <a:spcBef>
                <a:spcPct val="50000"/>
              </a:spcBef>
              <a:buFontTx/>
              <a:buBlip>
                <a:blip r:embed="rId3"/>
              </a:buBlip>
            </a:pPr>
            <a:r>
              <a:rPr lang="en-US" sz="1800" b="1" dirty="0" smtClean="0">
                <a:solidFill>
                  <a:srgbClr val="23383A"/>
                </a:solidFill>
                <a:cs typeface="ＭＳ Ｐゴシック"/>
              </a:rPr>
              <a:t>Value</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dirty="0" smtClean="0">
                <a:solidFill>
                  <a:srgbClr val="23383A"/>
                </a:solidFill>
                <a:cs typeface="ＭＳ Ｐゴシック"/>
              </a:rPr>
              <a:t>string: “strings are double-quoted”</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number: 12345</a:t>
            </a:r>
          </a:p>
          <a:p>
            <a:pPr marL="692150" lvl="1" indent="-234950">
              <a:spcBef>
                <a:spcPct val="15000"/>
              </a:spcBef>
              <a:spcAft>
                <a:spcPct val="5000"/>
              </a:spcAft>
              <a:buFontTx/>
              <a:buBlip>
                <a:blip r:embed="rId4"/>
              </a:buBlip>
            </a:pPr>
            <a:r>
              <a:rPr lang="en-US" sz="1800" dirty="0" err="1" smtClean="0">
                <a:solidFill>
                  <a:srgbClr val="23383A"/>
                </a:solidFill>
                <a:cs typeface="ＭＳ Ｐゴシック"/>
              </a:rPr>
              <a:t>boolean</a:t>
            </a:r>
            <a:r>
              <a:rPr lang="en-US" sz="1800" dirty="0" smtClean="0">
                <a:solidFill>
                  <a:srgbClr val="23383A"/>
                </a:solidFill>
                <a:cs typeface="ＭＳ Ｐゴシック"/>
              </a:rPr>
              <a:t>: </a:t>
            </a:r>
            <a:r>
              <a:rPr lang="en-US" sz="1800" b="1" dirty="0" smtClean="0">
                <a:solidFill>
                  <a:srgbClr val="23383A"/>
                </a:solidFill>
                <a:cs typeface="ＭＳ Ｐゴシック"/>
              </a:rPr>
              <a:t>true</a:t>
            </a:r>
            <a:r>
              <a:rPr lang="en-US" sz="1800" dirty="0" smtClean="0">
                <a:solidFill>
                  <a:srgbClr val="23383A"/>
                </a:solidFill>
                <a:cs typeface="ＭＳ Ｐゴシック"/>
              </a:rPr>
              <a:t> or </a:t>
            </a:r>
            <a:r>
              <a:rPr lang="en-US" sz="1800" b="1" dirty="0" smtClean="0">
                <a:solidFill>
                  <a:srgbClr val="23383A"/>
                </a:solidFill>
                <a:cs typeface="ＭＳ Ｐゴシック"/>
              </a:rPr>
              <a:t>false</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b="1" dirty="0" smtClean="0">
                <a:solidFill>
                  <a:srgbClr val="23383A"/>
                </a:solidFill>
                <a:cs typeface="ＭＳ Ｐゴシック"/>
              </a:rPr>
              <a:t>null</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dirty="0" smtClean="0">
                <a:solidFill>
                  <a:srgbClr val="23383A"/>
                </a:solidFill>
                <a:cs typeface="ＭＳ Ｐゴシック"/>
              </a:rPr>
              <a:t>object</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array</a:t>
            </a:r>
            <a:endParaRPr lang="en-US" sz="1800" b="1" dirty="0" smtClean="0">
              <a:solidFill>
                <a:srgbClr val="23383A"/>
              </a:solidFill>
              <a:cs typeface="ＭＳ Ｐゴシック"/>
            </a:endParaRPr>
          </a:p>
          <a:p>
            <a:pPr marL="284163" indent="-284163">
              <a:spcBef>
                <a:spcPct val="15000"/>
              </a:spcBef>
              <a:spcAft>
                <a:spcPct val="5000"/>
              </a:spcAft>
              <a:buFontTx/>
              <a:buBlip>
                <a:blip r:embed="rId4"/>
              </a:buBlip>
            </a:pPr>
            <a:r>
              <a:rPr lang="en-US" sz="1800" b="1" dirty="0" smtClean="0">
                <a:solidFill>
                  <a:srgbClr val="23383A"/>
                </a:solidFill>
                <a:cs typeface="ＭＳ Ｐゴシック"/>
              </a:rPr>
              <a:t>Name</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double-quoted string</a:t>
            </a:r>
          </a:p>
          <a:p>
            <a:endParaRPr lang="en-US" sz="1800" dirty="0"/>
          </a:p>
        </p:txBody>
      </p:sp>
    </p:spTree>
    <p:extLst>
      <p:ext uri="{BB962C8B-B14F-4D97-AF65-F5344CB8AC3E}">
        <p14:creationId xmlns:p14="http://schemas.microsoft.com/office/powerpoint/2010/main" val="3406666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960B1C3F-6472-4DD2-AE5F-82D8FFFF76B3}" type="slidenum">
              <a:rPr lang="en-US" sz="900" b="1">
                <a:solidFill>
                  <a:srgbClr val="7B7B7B"/>
                </a:solidFill>
                <a:ea typeface="ＭＳ Ｐゴシック" pitchFamily="34" charset="-128"/>
                <a:cs typeface="+mn-cs"/>
              </a:rPr>
              <a:pPr eaLnBrk="0" hangingPunct="0">
                <a:defRPr/>
              </a:pPr>
              <a:t>12</a:t>
            </a:fld>
            <a:endParaRPr lang="en-US" sz="900" b="1">
              <a:solidFill>
                <a:srgbClr val="7B7B7B"/>
              </a:solidFill>
              <a:ea typeface="ＭＳ Ｐゴシック" pitchFamily="34" charset="-128"/>
              <a:cs typeface="+mn-cs"/>
            </a:endParaRPr>
          </a:p>
        </p:txBody>
      </p:sp>
      <p:sp>
        <p:nvSpPr>
          <p:cNvPr id="192515" name="Rectangle 2"/>
          <p:cNvSpPr>
            <a:spLocks noGrp="1" noChangeArrowheads="1"/>
          </p:cNvSpPr>
          <p:nvPr>
            <p:ph type="title"/>
          </p:nvPr>
        </p:nvSpPr>
        <p:spPr>
          <a:prstGeom prst="rect">
            <a:avLst/>
          </a:prstGeom>
        </p:spPr>
        <p:txBody>
          <a:bodyPr/>
          <a:lstStyle/>
          <a:p>
            <a:pPr eaLnBrk="1" hangingPunct="1"/>
            <a:r>
              <a:rPr lang="en-US" smtClean="0"/>
              <a:t>Example JSON Object</a:t>
            </a:r>
          </a:p>
        </p:txBody>
      </p:sp>
      <p:sp>
        <p:nvSpPr>
          <p:cNvPr id="5" name="Content Placeholder 4"/>
          <p:cNvSpPr>
            <a:spLocks noGrp="1"/>
          </p:cNvSpPr>
          <p:nvPr>
            <p:ph idx="1"/>
          </p:nvPr>
        </p:nvSpPr>
        <p:spPr/>
        <p:txBody>
          <a:bodyPr>
            <a:noAutofit/>
          </a:bodyPr>
          <a:lstStyle/>
          <a:p>
            <a:pPr marL="237744" lvl="1" indent="-234950">
              <a:buNone/>
            </a:pPr>
            <a:r>
              <a:rPr lang="en-US" sz="1800" dirty="0" smtClean="0">
                <a:latin typeface="Monaco"/>
                <a:cs typeface="Monaco"/>
              </a:rPr>
              <a:t>{"items":[</a:t>
            </a:r>
          </a:p>
          <a:p>
            <a:pPr marL="237744" lvl="1" indent="-234950">
              <a:buNone/>
            </a:pPr>
            <a:r>
              <a:rPr lang="en-US" sz="1800" dirty="0" smtClean="0">
                <a:latin typeface="Monaco"/>
                <a:cs typeface="Monaco"/>
              </a:rPr>
              <a:t>	{"id":921449662001,"name":"Sea_SeaHorse"},</a:t>
            </a:r>
          </a:p>
          <a:p>
            <a:pPr marL="237744" lvl="1" indent="-234950">
              <a:buNone/>
            </a:pPr>
            <a:r>
              <a:rPr lang="en-US" sz="1800" dirty="0" smtClean="0">
                <a:latin typeface="Monaco"/>
                <a:cs typeface="Monaco"/>
              </a:rPr>
              <a:t>	{"id":921447844001,"name":"Sea_SeaHorse"},</a:t>
            </a:r>
          </a:p>
          <a:p>
            <a:pPr marL="237744" lvl="1" indent="-234950">
              <a:buNone/>
            </a:pPr>
            <a:r>
              <a:rPr lang="en-US" sz="1800" dirty="0" smtClean="0">
                <a:latin typeface="Monaco"/>
                <a:cs typeface="Monaco"/>
              </a:rPr>
              <a:t>	{"id":921494004001,"name":"Wildlife_Tiger -- has </a:t>
            </a:r>
            <a:r>
              <a:rPr lang="en-US" sz="1800" dirty="0" err="1" smtClean="0">
                <a:latin typeface="Monaco"/>
                <a:cs typeface="Monaco"/>
              </a:rPr>
              <a:t>cuepoints</a:t>
            </a:r>
            <a:r>
              <a:rPr lang="en-US" sz="1800" dirty="0" smtClean="0">
                <a:latin typeface="Monaco"/>
                <a:cs typeface="Monaco"/>
              </a:rPr>
              <a:t>"}</a:t>
            </a:r>
          </a:p>
          <a:p>
            <a:pPr marL="237744" lvl="1" indent="-234950">
              <a:buNone/>
            </a:pPr>
            <a:r>
              <a:rPr lang="en-US" sz="1800" dirty="0" smtClean="0">
                <a:latin typeface="Monaco"/>
                <a:cs typeface="Monaco"/>
              </a:rPr>
              <a:t>	],</a:t>
            </a:r>
          </a:p>
          <a:p>
            <a:pPr marL="237744" lvl="1" indent="-234950">
              <a:buNone/>
            </a:pPr>
            <a:r>
              <a:rPr lang="en-US" sz="1800" dirty="0" smtClean="0">
                <a:latin typeface="Monaco"/>
                <a:cs typeface="Monaco"/>
              </a:rPr>
              <a:t>	"page_number":0,</a:t>
            </a:r>
          </a:p>
          <a:p>
            <a:pPr marL="237744" lvl="1" indent="-234950">
              <a:buNone/>
            </a:pPr>
            <a:r>
              <a:rPr lang="en-US" sz="1800" dirty="0" smtClean="0">
                <a:latin typeface="Monaco"/>
                <a:cs typeface="Monaco"/>
              </a:rPr>
              <a:t>	"page_size":3,</a:t>
            </a:r>
          </a:p>
          <a:p>
            <a:pPr marL="237744" lvl="1" indent="-234950">
              <a:buNone/>
            </a:pPr>
            <a:r>
              <a:rPr lang="en-US" sz="1800" dirty="0" smtClean="0">
                <a:latin typeface="Monaco"/>
                <a:cs typeface="Monaco"/>
              </a:rPr>
              <a:t>	"total_count":16}</a:t>
            </a:r>
          </a:p>
          <a:p>
            <a:pPr marL="237744" lvl="1" indent="-234950"/>
            <a:endParaRPr lang="en-US" sz="1800" dirty="0" smtClean="0">
              <a:cs typeface="ＭＳ Ｐゴシック"/>
              <a:hlinkClick r:id="rId3"/>
            </a:endParaRPr>
          </a:p>
          <a:p>
            <a:pPr marL="692150" lvl="1" indent="-234950">
              <a:buNone/>
            </a:pPr>
            <a:r>
              <a:rPr lang="en-US" sz="1800" i="1" dirty="0" smtClean="0">
                <a:cs typeface="ＭＳ Ｐゴシック"/>
                <a:hlinkClick r:id="rId3"/>
              </a:rPr>
              <a:t>http://api.brightcove.com/services/library?command=search_videos&amp;video_fields=id,name&amp;page_size=3&amp;get_item_count=true&amp;token=</a:t>
            </a:r>
            <a:r>
              <a:rPr lang="en-US" sz="1800" dirty="0" smtClean="0">
                <a:hlinkClick r:id="rId3"/>
              </a:rPr>
              <a:t>WDGO_XdKqXUpy8fzD41MKA8kAhQRAmdux8cu8LNhRzAywCnuBpgV_A..</a:t>
            </a:r>
            <a:endParaRPr lang="en-US" sz="1800" i="1" dirty="0" smtClean="0">
              <a:cs typeface="ＭＳ Ｐゴシック"/>
            </a:endParaRPr>
          </a:p>
          <a:p>
            <a:endParaRPr lang="en-US" sz="1800" dirty="0"/>
          </a:p>
        </p:txBody>
      </p:sp>
    </p:spTree>
    <p:extLst>
      <p:ext uri="{BB962C8B-B14F-4D97-AF65-F5344CB8AC3E}">
        <p14:creationId xmlns:p14="http://schemas.microsoft.com/office/powerpoint/2010/main" val="9780177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Slide Number Placeholder 2"/>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06E96BDD-1DE6-4917-81D6-AED4C0ABC4D3}" type="slidenum">
              <a:rPr lang="en-US" sz="900" b="1">
                <a:solidFill>
                  <a:srgbClr val="7B7B7B"/>
                </a:solidFill>
                <a:ea typeface="ＭＳ Ｐゴシック" pitchFamily="34" charset="-128"/>
                <a:cs typeface="+mn-cs"/>
              </a:rPr>
              <a:pPr eaLnBrk="0" hangingPunct="0">
                <a:defRPr/>
              </a:pPr>
              <a:t>13</a:t>
            </a:fld>
            <a:endParaRPr lang="en-US" sz="900" b="1">
              <a:solidFill>
                <a:srgbClr val="7B7B7B"/>
              </a:solidFill>
              <a:ea typeface="ＭＳ Ｐゴシック" pitchFamily="34" charset="-128"/>
              <a:cs typeface="+mn-cs"/>
            </a:endParaRPr>
          </a:p>
        </p:txBody>
      </p:sp>
      <p:sp>
        <p:nvSpPr>
          <p:cNvPr id="194563" name="Rectangle 4"/>
          <p:cNvSpPr>
            <a:spLocks noGrp="1"/>
          </p:cNvSpPr>
          <p:nvPr>
            <p:ph type="ctrTitle"/>
          </p:nvPr>
        </p:nvSpPr>
        <p:spPr>
          <a:prstGeom prst="rect">
            <a:avLst/>
          </a:prstGeom>
        </p:spPr>
        <p:txBody>
          <a:bodyPr anchor="ctr"/>
          <a:lstStyle/>
          <a:p>
            <a:r>
              <a:rPr lang="en-US" sz="3500" dirty="0"/>
              <a:t>The Media API – Read Methods </a:t>
            </a:r>
            <a:endParaRPr lang="en-US" sz="3500" dirty="0" smtClean="0"/>
          </a:p>
        </p:txBody>
      </p:sp>
    </p:spTree>
    <p:extLst>
      <p:ext uri="{BB962C8B-B14F-4D97-AF65-F5344CB8AC3E}">
        <p14:creationId xmlns:p14="http://schemas.microsoft.com/office/powerpoint/2010/main" val="25058705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F434615D-3012-4BF4-AE22-5E2B122F6C7E}" type="slidenum">
              <a:rPr lang="en-US" sz="900" b="1">
                <a:solidFill>
                  <a:srgbClr val="7B7B7B"/>
                </a:solidFill>
                <a:ea typeface="ＭＳ Ｐゴシック" pitchFamily="34" charset="-128"/>
                <a:cs typeface="+mn-cs"/>
              </a:rPr>
              <a:pPr eaLnBrk="0" hangingPunct="0">
                <a:defRPr/>
              </a:pPr>
              <a:t>14</a:t>
            </a:fld>
            <a:endParaRPr lang="en-US" sz="900" b="1">
              <a:solidFill>
                <a:srgbClr val="7B7B7B"/>
              </a:solidFill>
              <a:ea typeface="ＭＳ Ｐゴシック" pitchFamily="34" charset="-128"/>
              <a:cs typeface="+mn-cs"/>
            </a:endParaRPr>
          </a:p>
        </p:txBody>
      </p:sp>
      <p:sp>
        <p:nvSpPr>
          <p:cNvPr id="196611" name="Rectangle 2"/>
          <p:cNvSpPr>
            <a:spLocks noGrp="1" noChangeArrowheads="1"/>
          </p:cNvSpPr>
          <p:nvPr>
            <p:ph type="title"/>
          </p:nvPr>
        </p:nvSpPr>
        <p:spPr>
          <a:prstGeom prst="rect">
            <a:avLst/>
          </a:prstGeom>
        </p:spPr>
        <p:txBody>
          <a:bodyPr/>
          <a:lstStyle/>
          <a:p>
            <a:pPr eaLnBrk="1" hangingPunct="1"/>
            <a:r>
              <a:rPr lang="en-US" sz="2200" smtClean="0"/>
              <a:t>Read API – Typical Applications</a:t>
            </a:r>
          </a:p>
        </p:txBody>
      </p:sp>
      <p:sp>
        <p:nvSpPr>
          <p:cNvPr id="250885" name="Rectangle 5"/>
          <p:cNvSpPr>
            <a:spLocks noGrp="1" noChangeArrowheads="1"/>
          </p:cNvSpPr>
          <p:nvPr>
            <p:ph idx="1"/>
          </p:nvPr>
        </p:nvSpPr>
        <p:spPr>
          <a:prstGeom prst="rect">
            <a:avLst/>
          </a:prstGeom>
        </p:spPr>
        <p:txBody>
          <a:bodyPr/>
          <a:lstStyle/>
          <a:p>
            <a:pPr eaLnBrk="1" hangingPunct="1"/>
            <a:r>
              <a:rPr lang="en-US" sz="1800" dirty="0" smtClean="0"/>
              <a:t>Contextual Publishing</a:t>
            </a:r>
          </a:p>
          <a:p>
            <a:pPr lvl="1" eaLnBrk="1" hangingPunct="1"/>
            <a:r>
              <a:rPr lang="en-US" sz="1800" dirty="0" smtClean="0"/>
              <a:t>Displaying Video Metadata in the embedding web page</a:t>
            </a:r>
          </a:p>
          <a:p>
            <a:pPr eaLnBrk="1" hangingPunct="1"/>
            <a:r>
              <a:rPr lang="en-US" sz="1800" dirty="0" smtClean="0"/>
              <a:t>Search Engine Optimization</a:t>
            </a:r>
          </a:p>
          <a:p>
            <a:pPr lvl="1" eaLnBrk="1" hangingPunct="1"/>
            <a:r>
              <a:rPr lang="en-US" sz="1800" dirty="0" smtClean="0"/>
              <a:t>Using Metadata to optimize Search Engine pickup</a:t>
            </a:r>
          </a:p>
          <a:p>
            <a:pPr eaLnBrk="1" hangingPunct="1"/>
            <a:r>
              <a:rPr lang="en-US" sz="1800" dirty="0" smtClean="0"/>
              <a:t>CMS Integration</a:t>
            </a:r>
          </a:p>
          <a:p>
            <a:pPr lvl="1" eaLnBrk="1" hangingPunct="1"/>
            <a:r>
              <a:rPr lang="en-US" sz="1800" dirty="0" smtClean="0"/>
              <a:t>Integrating Metadata into your Corporate CMS</a:t>
            </a:r>
          </a:p>
          <a:p>
            <a:pPr eaLnBrk="1" hangingPunct="1"/>
            <a:r>
              <a:rPr lang="en-US" sz="1800" dirty="0" smtClean="0"/>
              <a:t>Syndication</a:t>
            </a:r>
          </a:p>
          <a:p>
            <a:pPr lvl="1" eaLnBrk="1" hangingPunct="1"/>
            <a:r>
              <a:rPr lang="en-US" sz="1800" dirty="0" smtClean="0"/>
              <a:t>Integrating your content into other portals &amp; sites</a:t>
            </a:r>
          </a:p>
          <a:p>
            <a:pPr eaLnBrk="1" hangingPunct="1"/>
            <a:r>
              <a:rPr lang="en-US" sz="1800" dirty="0" smtClean="0"/>
              <a:t>See Also</a:t>
            </a:r>
          </a:p>
          <a:p>
            <a:pPr lvl="1" eaLnBrk="1" hangingPunct="1"/>
            <a:r>
              <a:rPr lang="en-US" sz="1800" dirty="0" smtClean="0"/>
              <a:t>Presenting relevant content the user could be interested in</a:t>
            </a:r>
          </a:p>
        </p:txBody>
      </p:sp>
    </p:spTree>
    <p:extLst>
      <p:ext uri="{BB962C8B-B14F-4D97-AF65-F5344CB8AC3E}">
        <p14:creationId xmlns:p14="http://schemas.microsoft.com/office/powerpoint/2010/main" val="116783969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8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088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088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08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88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08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088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088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088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08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649414A7-B8BC-40CE-922A-230B26BD356B}" type="slidenum">
              <a:rPr lang="en-US" sz="900" b="1">
                <a:solidFill>
                  <a:srgbClr val="7B7B7B"/>
                </a:solidFill>
                <a:ea typeface="ＭＳ Ｐゴシック" pitchFamily="34" charset="-128"/>
                <a:cs typeface="+mn-cs"/>
              </a:rPr>
              <a:pPr eaLnBrk="0" hangingPunct="0">
                <a:defRPr/>
              </a:pPr>
              <a:t>15</a:t>
            </a:fld>
            <a:endParaRPr lang="en-US" sz="900" b="1">
              <a:solidFill>
                <a:srgbClr val="7B7B7B"/>
              </a:solidFill>
              <a:ea typeface="ＭＳ Ｐゴシック" pitchFamily="34" charset="-128"/>
              <a:cs typeface="+mn-cs"/>
            </a:endParaRPr>
          </a:p>
        </p:txBody>
      </p:sp>
      <p:sp>
        <p:nvSpPr>
          <p:cNvPr id="198659" name="Rectangle 2"/>
          <p:cNvSpPr>
            <a:spLocks noGrp="1" noChangeArrowheads="1"/>
          </p:cNvSpPr>
          <p:nvPr>
            <p:ph type="title"/>
          </p:nvPr>
        </p:nvSpPr>
        <p:spPr>
          <a:prstGeom prst="rect">
            <a:avLst/>
          </a:prstGeom>
        </p:spPr>
        <p:txBody>
          <a:bodyPr/>
          <a:lstStyle/>
          <a:p>
            <a:pPr eaLnBrk="1" hangingPunct="1"/>
            <a:r>
              <a:rPr lang="en-US" smtClean="0"/>
              <a:t>Read API Data Format</a:t>
            </a:r>
          </a:p>
        </p:txBody>
      </p:sp>
      <p:sp>
        <p:nvSpPr>
          <p:cNvPr id="5" name="Content Placeholder 4"/>
          <p:cNvSpPr>
            <a:spLocks noGrp="1"/>
          </p:cNvSpPr>
          <p:nvPr>
            <p:ph idx="1"/>
          </p:nvPr>
        </p:nvSpPr>
        <p:spPr/>
        <p:txBody>
          <a:bodyPr>
            <a:normAutofit/>
          </a:bodyPr>
          <a:lstStyle/>
          <a:p>
            <a:pPr marL="284163" indent="-284163">
              <a:spcBef>
                <a:spcPct val="50000"/>
              </a:spcBef>
              <a:buFontTx/>
              <a:buBlip>
                <a:blip r:embed="rId3"/>
              </a:buBlip>
            </a:pPr>
            <a:r>
              <a:rPr lang="en-US" sz="1800" dirty="0" smtClean="0">
                <a:solidFill>
                  <a:srgbClr val="23383A"/>
                </a:solidFill>
                <a:cs typeface="ＭＳ Ｐゴシック"/>
              </a:rPr>
              <a:t>Methods which perform queries on our servers, and return sets of data in DTOs (Data Transfer Objects)</a:t>
            </a:r>
          </a:p>
          <a:p>
            <a:pPr marL="284163" indent="-284163">
              <a:spcBef>
                <a:spcPct val="50000"/>
              </a:spcBef>
              <a:buFontTx/>
              <a:buBlip>
                <a:blip r:embed="rId3"/>
              </a:buBlip>
            </a:pPr>
            <a:r>
              <a:rPr lang="en-US" sz="1800" dirty="0">
                <a:solidFill>
                  <a:srgbClr val="23383A"/>
                </a:solidFill>
                <a:cs typeface="ＭＳ Ｐゴシック"/>
              </a:rPr>
              <a:t>D</a:t>
            </a:r>
            <a:r>
              <a:rPr lang="en-US" sz="1800" dirty="0" smtClean="0">
                <a:solidFill>
                  <a:srgbClr val="23383A"/>
                </a:solidFill>
                <a:cs typeface="ＭＳ Ｐゴシック"/>
              </a:rPr>
              <a:t>ata is cached for performance (up to 20 minutes)</a:t>
            </a:r>
          </a:p>
          <a:p>
            <a:pPr marL="284163" indent="-284163">
              <a:spcBef>
                <a:spcPct val="50000"/>
              </a:spcBef>
              <a:buFontTx/>
              <a:buBlip>
                <a:blip r:embed="rId3"/>
              </a:buBlip>
            </a:pPr>
            <a:r>
              <a:rPr lang="en-US" sz="1800" dirty="0" smtClean="0">
                <a:solidFill>
                  <a:srgbClr val="23383A"/>
                </a:solidFill>
                <a:cs typeface="ＭＳ Ｐゴシック"/>
              </a:rPr>
              <a:t>Calling the READ API</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HTTP GET Request in REST Format</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method-name and parameters in the URL</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Must provide READ Token</a:t>
            </a:r>
          </a:p>
          <a:p>
            <a:pPr marL="692150" lvl="1" indent="-234950">
              <a:spcBef>
                <a:spcPct val="15000"/>
              </a:spcBef>
              <a:spcAft>
                <a:spcPct val="5000"/>
              </a:spcAft>
              <a:buFontTx/>
              <a:buBlip>
                <a:blip r:embed="rId4"/>
              </a:buBlip>
            </a:pPr>
            <a:endParaRPr lang="en-US" sz="1800" dirty="0" smtClean="0">
              <a:solidFill>
                <a:srgbClr val="23383A"/>
              </a:solidFill>
              <a:cs typeface="ＭＳ Ｐゴシック"/>
            </a:endParaRPr>
          </a:p>
          <a:p>
            <a:pPr marL="284163" indent="-284163">
              <a:spcBef>
                <a:spcPct val="50000"/>
              </a:spcBef>
              <a:buFontTx/>
              <a:buBlip>
                <a:blip r:embed="rId3"/>
              </a:buBlip>
            </a:pPr>
            <a:r>
              <a:rPr lang="en-US" sz="1800" dirty="0" smtClean="0">
                <a:solidFill>
                  <a:srgbClr val="23383A"/>
                </a:solidFill>
                <a:cs typeface="ＭＳ Ｐゴシック"/>
              </a:rPr>
              <a:t>Read API Parameters</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All Read API Functions are defined in the online reference:</a:t>
            </a:r>
          </a:p>
          <a:p>
            <a:pPr marL="284163" indent="-284163" algn="ctr">
              <a:spcBef>
                <a:spcPct val="50000"/>
              </a:spcBef>
            </a:pPr>
            <a:r>
              <a:rPr lang="en-US" sz="1800" b="1" dirty="0" smtClean="0">
                <a:cs typeface="ＭＳ Ｐゴシック"/>
                <a:hlinkClick r:id="rId5"/>
              </a:rPr>
              <a:t>http://support.brightcove.com/en/docs/media-api-reference</a:t>
            </a:r>
            <a:endParaRPr lang="en-US" sz="1800" b="1" dirty="0" smtClean="0">
              <a:cs typeface="ＭＳ Ｐゴシック"/>
            </a:endParaRPr>
          </a:p>
          <a:p>
            <a:endParaRPr lang="en-US" sz="1800" dirty="0"/>
          </a:p>
        </p:txBody>
      </p:sp>
    </p:spTree>
    <p:extLst>
      <p:ext uri="{BB962C8B-B14F-4D97-AF65-F5344CB8AC3E}">
        <p14:creationId xmlns:p14="http://schemas.microsoft.com/office/powerpoint/2010/main" val="32748114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Number Placeholder 5"/>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B62A2AE2-48C3-4B46-B22E-A137EBF28587}" type="slidenum">
              <a:rPr lang="en-US" sz="900" b="1">
                <a:solidFill>
                  <a:srgbClr val="7B7B7B"/>
                </a:solidFill>
                <a:ea typeface="ＭＳ Ｐゴシック" pitchFamily="34" charset="-128"/>
                <a:cs typeface="+mn-cs"/>
              </a:rPr>
              <a:pPr eaLnBrk="0" hangingPunct="0">
                <a:defRPr/>
              </a:pPr>
              <a:t>16</a:t>
            </a:fld>
            <a:endParaRPr lang="en-US" sz="900" b="1">
              <a:solidFill>
                <a:srgbClr val="7B7B7B"/>
              </a:solidFill>
              <a:ea typeface="ＭＳ Ｐゴシック" pitchFamily="34" charset="-128"/>
              <a:cs typeface="+mn-cs"/>
            </a:endParaRPr>
          </a:p>
        </p:txBody>
      </p:sp>
      <p:sp>
        <p:nvSpPr>
          <p:cNvPr id="200707" name="Rectangle 2"/>
          <p:cNvSpPr>
            <a:spLocks noGrp="1" noChangeArrowheads="1"/>
          </p:cNvSpPr>
          <p:nvPr>
            <p:ph type="title"/>
          </p:nvPr>
        </p:nvSpPr>
        <p:spPr>
          <a:prstGeom prst="rect">
            <a:avLst/>
          </a:prstGeom>
        </p:spPr>
        <p:txBody>
          <a:bodyPr/>
          <a:lstStyle/>
          <a:p>
            <a:pPr eaLnBrk="1" hangingPunct="1"/>
            <a:r>
              <a:rPr lang="en-US" dirty="0" smtClean="0"/>
              <a:t>The Main READ APIs</a:t>
            </a:r>
          </a:p>
        </p:txBody>
      </p:sp>
      <p:sp>
        <p:nvSpPr>
          <p:cNvPr id="200708" name="Rectangle 6"/>
          <p:cNvSpPr>
            <a:spLocks noGrp="1" noChangeArrowheads="1"/>
          </p:cNvSpPr>
          <p:nvPr>
            <p:ph idx="1"/>
          </p:nvPr>
        </p:nvSpPr>
        <p:spPr>
          <a:prstGeom prst="rect">
            <a:avLst/>
          </a:prstGeom>
        </p:spPr>
        <p:txBody>
          <a:bodyPr/>
          <a:lstStyle/>
          <a:p>
            <a:pPr marL="0" indent="0" eaLnBrk="1" hangingPunct="1"/>
            <a:r>
              <a:rPr lang="en-US" sz="2400" dirty="0" smtClean="0"/>
              <a:t>Video READ</a:t>
            </a:r>
          </a:p>
          <a:p>
            <a:pPr lvl="1" eaLnBrk="1" hangingPunct="1"/>
            <a:r>
              <a:rPr lang="en-US" sz="1800" b="1" dirty="0" err="1" smtClean="0"/>
              <a:t>search_videos</a:t>
            </a:r>
            <a:endParaRPr lang="en-US" sz="1800" b="1" dirty="0" smtClean="0"/>
          </a:p>
          <a:p>
            <a:pPr lvl="1" eaLnBrk="1" hangingPunct="1"/>
            <a:r>
              <a:rPr lang="en-US" sz="1800" dirty="0" err="1" smtClean="0"/>
              <a:t>find_all_videos</a:t>
            </a:r>
            <a:endParaRPr lang="en-US" sz="1800" dirty="0" smtClean="0"/>
          </a:p>
          <a:p>
            <a:pPr lvl="1" eaLnBrk="1" hangingPunct="1"/>
            <a:r>
              <a:rPr lang="en-US" sz="1800" dirty="0" err="1" smtClean="0"/>
              <a:t>find_modified_videos</a:t>
            </a:r>
            <a:endParaRPr lang="en-US" sz="1800" dirty="0" smtClean="0"/>
          </a:p>
          <a:p>
            <a:pPr lvl="1" eaLnBrk="1" hangingPunct="1"/>
            <a:r>
              <a:rPr lang="en-US" sz="1800" dirty="0" err="1" smtClean="0"/>
              <a:t>find_related_videos</a:t>
            </a:r>
            <a:endParaRPr lang="en-US" sz="1800" dirty="0" smtClean="0"/>
          </a:p>
          <a:p>
            <a:pPr lvl="1" eaLnBrk="1" hangingPunct="1"/>
            <a:r>
              <a:rPr lang="en-US" sz="1800" dirty="0" err="1" smtClean="0"/>
              <a:t>find_videos_by_text</a:t>
            </a:r>
            <a:endParaRPr lang="en-US" sz="1800" dirty="0" smtClean="0"/>
          </a:p>
          <a:p>
            <a:pPr lvl="1" eaLnBrk="1" hangingPunct="1"/>
            <a:r>
              <a:rPr lang="en-US" sz="1800" dirty="0" err="1" smtClean="0"/>
              <a:t>find_videos_by_tags</a:t>
            </a:r>
            <a:endParaRPr lang="en-US" sz="1800" dirty="0" smtClean="0"/>
          </a:p>
          <a:p>
            <a:pPr lvl="1" eaLnBrk="1" hangingPunct="1"/>
            <a:r>
              <a:rPr lang="en-US" sz="1800" b="1" dirty="0" err="1" smtClean="0"/>
              <a:t>find_video_by_id</a:t>
            </a:r>
            <a:endParaRPr lang="en-US" sz="1800" b="1" dirty="0" smtClean="0"/>
          </a:p>
          <a:p>
            <a:pPr lvl="1" eaLnBrk="1" hangingPunct="1"/>
            <a:r>
              <a:rPr lang="en-US" sz="1800" dirty="0" err="1" smtClean="0"/>
              <a:t>find_videos_by_ids</a:t>
            </a:r>
            <a:endParaRPr lang="en-US" sz="1800" dirty="0" smtClean="0"/>
          </a:p>
          <a:p>
            <a:pPr lvl="1" eaLnBrk="1" hangingPunct="1"/>
            <a:r>
              <a:rPr lang="en-US" sz="1800" dirty="0" err="1" smtClean="0"/>
              <a:t>find_video_by_reference_id</a:t>
            </a:r>
            <a:endParaRPr lang="en-US" sz="1800" dirty="0" smtClean="0"/>
          </a:p>
          <a:p>
            <a:pPr lvl="1" eaLnBrk="1" hangingPunct="1"/>
            <a:r>
              <a:rPr lang="en-US" sz="1800" dirty="0" err="1" smtClean="0"/>
              <a:t>find_videos_by_reference_ids</a:t>
            </a:r>
            <a:endParaRPr lang="en-US" sz="1800" dirty="0" smtClean="0"/>
          </a:p>
          <a:p>
            <a:pPr lvl="1" eaLnBrk="1" hangingPunct="1"/>
            <a:r>
              <a:rPr lang="en-US" sz="1800" dirty="0" err="1" smtClean="0"/>
              <a:t>find_videos_by_user_id</a:t>
            </a:r>
            <a:endParaRPr lang="en-US" sz="1800" dirty="0" smtClean="0"/>
          </a:p>
          <a:p>
            <a:pPr lvl="1" eaLnBrk="1" hangingPunct="1"/>
            <a:r>
              <a:rPr lang="en-US" sz="1800" dirty="0" err="1" smtClean="0"/>
              <a:t>find_videos_by_campaign_id</a:t>
            </a:r>
            <a:endParaRPr lang="en-US" sz="1800" dirty="0" smtClean="0"/>
          </a:p>
        </p:txBody>
      </p:sp>
      <p:sp>
        <p:nvSpPr>
          <p:cNvPr id="200709" name="Rectangle 7"/>
          <p:cNvSpPr>
            <a:spLocks noGrp="1" noChangeArrowheads="1"/>
          </p:cNvSpPr>
          <p:nvPr>
            <p:ph idx="12"/>
          </p:nvPr>
        </p:nvSpPr>
        <p:spPr>
          <a:prstGeom prst="rect">
            <a:avLst/>
          </a:prstGeom>
        </p:spPr>
        <p:txBody>
          <a:bodyPr/>
          <a:lstStyle/>
          <a:p>
            <a:pPr marL="0" indent="0" eaLnBrk="1" hangingPunct="1"/>
            <a:r>
              <a:rPr lang="en-US" sz="2200" dirty="0" smtClean="0"/>
              <a:t>Playlist READ</a:t>
            </a:r>
          </a:p>
          <a:p>
            <a:pPr lvl="1" eaLnBrk="1" hangingPunct="1"/>
            <a:r>
              <a:rPr lang="en-US" sz="1800" dirty="0" err="1" smtClean="0"/>
              <a:t>find_all_playlists</a:t>
            </a:r>
            <a:endParaRPr lang="en-US" sz="1800" dirty="0" smtClean="0"/>
          </a:p>
          <a:p>
            <a:pPr lvl="1" eaLnBrk="1" hangingPunct="1"/>
            <a:r>
              <a:rPr lang="en-US" sz="1800" dirty="0" err="1" smtClean="0"/>
              <a:t>find_playlist_by_id</a:t>
            </a:r>
            <a:endParaRPr lang="en-US" sz="1800" dirty="0" smtClean="0"/>
          </a:p>
          <a:p>
            <a:pPr lvl="1" eaLnBrk="1" hangingPunct="1"/>
            <a:r>
              <a:rPr lang="en-US" sz="1800" dirty="0" err="1" smtClean="0"/>
              <a:t>find_playlists_by_ids</a:t>
            </a:r>
            <a:endParaRPr lang="en-US" sz="1800" dirty="0" smtClean="0"/>
          </a:p>
          <a:p>
            <a:pPr lvl="1" eaLnBrk="1" hangingPunct="1"/>
            <a:r>
              <a:rPr lang="en-US" sz="1800" dirty="0" err="1" smtClean="0"/>
              <a:t>find_playlist_by_reference_id</a:t>
            </a:r>
            <a:endParaRPr lang="en-US" sz="1800" dirty="0" smtClean="0"/>
          </a:p>
          <a:p>
            <a:pPr lvl="1" eaLnBrk="1" hangingPunct="1"/>
            <a:r>
              <a:rPr lang="en-US" sz="1800" dirty="0" err="1" smtClean="0"/>
              <a:t>find_playlists_by_reference_ids</a:t>
            </a:r>
            <a:endParaRPr lang="en-US" sz="1800" dirty="0" smtClean="0"/>
          </a:p>
          <a:p>
            <a:pPr lvl="1" eaLnBrk="1" hangingPunct="1"/>
            <a:r>
              <a:rPr lang="en-US" sz="1800" dirty="0" err="1" smtClean="0"/>
              <a:t>find_playlists_for_player_id</a:t>
            </a:r>
            <a:endParaRPr lang="en-US" sz="1800" dirty="0" smtClean="0"/>
          </a:p>
        </p:txBody>
      </p:sp>
    </p:spTree>
    <p:extLst>
      <p:ext uri="{BB962C8B-B14F-4D97-AF65-F5344CB8AC3E}">
        <p14:creationId xmlns:p14="http://schemas.microsoft.com/office/powerpoint/2010/main" val="21480391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search_videos</a:t>
            </a:r>
            <a:endParaRPr lang="en-US" dirty="0"/>
          </a:p>
        </p:txBody>
      </p:sp>
      <p:sp>
        <p:nvSpPr>
          <p:cNvPr id="3" name="Content Placeholder 2"/>
          <p:cNvSpPr>
            <a:spLocks noGrp="1"/>
          </p:cNvSpPr>
          <p:nvPr>
            <p:ph idx="1"/>
          </p:nvPr>
        </p:nvSpPr>
        <p:spPr/>
        <p:txBody>
          <a:bodyPr/>
          <a:lstStyle/>
          <a:p>
            <a:r>
              <a:rPr lang="en-US" sz="1800" dirty="0"/>
              <a:t>T</a:t>
            </a:r>
            <a:r>
              <a:rPr lang="en-US" sz="1800" dirty="0" smtClean="0"/>
              <a:t>he recommended method for most video searches (Brightcove is actively working to enhance and optimize this method – use this instead of find methods)</a:t>
            </a:r>
          </a:p>
          <a:p>
            <a:pPr lvl="1"/>
            <a:r>
              <a:rPr lang="en-US" sz="1800" dirty="0" smtClean="0"/>
              <a:t>Exception: you can’t find videos by id with </a:t>
            </a:r>
            <a:r>
              <a:rPr lang="en-US" sz="1800" dirty="0" err="1" smtClean="0"/>
              <a:t>search_videos</a:t>
            </a:r>
            <a:r>
              <a:rPr lang="en-US" sz="1800" dirty="0" smtClean="0"/>
              <a:t> – need to use </a:t>
            </a:r>
            <a:r>
              <a:rPr lang="en-US" sz="1800" dirty="0" err="1" smtClean="0"/>
              <a:t>find_video_by_id</a:t>
            </a:r>
            <a:r>
              <a:rPr lang="en-US" sz="1800" dirty="0" smtClean="0"/>
              <a:t> or </a:t>
            </a:r>
            <a:r>
              <a:rPr lang="en-US" sz="1800" dirty="0" err="1" smtClean="0"/>
              <a:t>find_videos_by_ids</a:t>
            </a:r>
            <a:endParaRPr lang="en-US" sz="1800" dirty="0" smtClean="0"/>
          </a:p>
          <a:p>
            <a:r>
              <a:rPr lang="en-US" sz="1800" dirty="0" err="1" smtClean="0"/>
              <a:t>search_videos</a:t>
            </a:r>
            <a:r>
              <a:rPr lang="en-US" sz="1800" dirty="0" smtClean="0"/>
              <a:t> allows for the most complex searches and is the only method that can search custom field values</a:t>
            </a:r>
            <a:endParaRPr lang="en-US" sz="1800" dirty="0"/>
          </a:p>
        </p:txBody>
      </p:sp>
      <p:sp>
        <p:nvSpPr>
          <p:cNvPr id="5" name="Slide Number Placeholder 4"/>
          <p:cNvSpPr>
            <a:spLocks noGrp="1"/>
          </p:cNvSpPr>
          <p:nvPr>
            <p:ph type="sldNum" sz="quarter" idx="10"/>
          </p:nvPr>
        </p:nvSpPr>
        <p:spPr/>
        <p:txBody>
          <a:bodyPr/>
          <a:lstStyle/>
          <a:p>
            <a:pPr>
              <a:defRPr/>
            </a:pPr>
            <a:fld id="{F9DF21DB-86EC-403F-8EDC-8DA5D8370DC3}" type="slidenum">
              <a:rPr lang="en-US" smtClean="0"/>
              <a:pPr>
                <a:defRPr/>
              </a:pPr>
              <a:t>17</a:t>
            </a:fld>
            <a:endParaRPr lang="en-US"/>
          </a:p>
        </p:txBody>
      </p:sp>
    </p:spTree>
    <p:extLst>
      <p:ext uri="{BB962C8B-B14F-4D97-AF65-F5344CB8AC3E}">
        <p14:creationId xmlns:p14="http://schemas.microsoft.com/office/powerpoint/2010/main" val="36133320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Parameters for </a:t>
            </a:r>
            <a:r>
              <a:rPr lang="en-US" dirty="0" err="1" smtClean="0"/>
              <a:t>search_videos</a:t>
            </a:r>
            <a:endParaRPr lang="en-US" dirty="0"/>
          </a:p>
        </p:txBody>
      </p:sp>
      <p:sp>
        <p:nvSpPr>
          <p:cNvPr id="5" name="Slide Number Placeholder 4"/>
          <p:cNvSpPr>
            <a:spLocks noGrp="1"/>
          </p:cNvSpPr>
          <p:nvPr>
            <p:ph type="sldNum" sz="quarter" idx="10"/>
          </p:nvPr>
        </p:nvSpPr>
        <p:spPr/>
        <p:txBody>
          <a:bodyPr/>
          <a:lstStyle/>
          <a:p>
            <a:pPr>
              <a:defRPr/>
            </a:pPr>
            <a:fld id="{F9DF21DB-86EC-403F-8EDC-8DA5D8370DC3}" type="slidenum">
              <a:rPr lang="en-US" smtClean="0"/>
              <a:pPr>
                <a:defRPr/>
              </a:pPr>
              <a:t>18</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215291216"/>
              </p:ext>
            </p:extLst>
          </p:nvPr>
        </p:nvGraphicFramePr>
        <p:xfrm>
          <a:off x="152400" y="1051560"/>
          <a:ext cx="8839200" cy="4902200"/>
        </p:xfrm>
        <a:graphic>
          <a:graphicData uri="http://schemas.openxmlformats.org/drawingml/2006/table">
            <a:tbl>
              <a:tblPr firstRow="1" bandRow="1">
                <a:tableStyleId>{69012ECD-51FC-41F1-AA8D-1B2483CD663E}</a:tableStyleId>
              </a:tblPr>
              <a:tblGrid>
                <a:gridCol w="2168105"/>
                <a:gridCol w="6671095"/>
              </a:tblGrid>
              <a:tr h="370840">
                <a:tc>
                  <a:txBody>
                    <a:bodyPr/>
                    <a:lstStyle/>
                    <a:p>
                      <a:r>
                        <a:rPr lang="en-US" sz="1600" dirty="0" smtClean="0"/>
                        <a:t>Parameter</a:t>
                      </a:r>
                      <a:endParaRPr lang="en-US" sz="1600" dirty="0"/>
                    </a:p>
                  </a:txBody>
                  <a:tcPr/>
                </a:tc>
                <a:tc>
                  <a:txBody>
                    <a:bodyPr/>
                    <a:lstStyle/>
                    <a:p>
                      <a:r>
                        <a:rPr lang="en-US" sz="1600" dirty="0" smtClean="0"/>
                        <a:t>Description</a:t>
                      </a:r>
                      <a:endParaRPr lang="en-US" sz="1600" dirty="0"/>
                    </a:p>
                  </a:txBody>
                  <a:tcPr/>
                </a:tc>
              </a:tr>
              <a:tr h="370840">
                <a:tc>
                  <a:txBody>
                    <a:bodyPr/>
                    <a:lstStyle/>
                    <a:p>
                      <a:r>
                        <a:rPr lang="en-US" sz="1600" dirty="0" smtClean="0"/>
                        <a:t>all</a:t>
                      </a:r>
                      <a:endParaRPr lang="en-US" sz="1600" dirty="0"/>
                    </a:p>
                  </a:txBody>
                  <a:tcPr/>
                </a:tc>
                <a:tc>
                  <a:txBody>
                    <a:bodyPr/>
                    <a:lstStyle/>
                    <a:p>
                      <a:r>
                        <a:rPr lang="en-US" sz="1600" dirty="0" err="1" smtClean="0"/>
                        <a:t>Field:value</a:t>
                      </a:r>
                      <a:r>
                        <a:rPr lang="en-US" sz="1600" dirty="0" smtClean="0"/>
                        <a:t> pairs</a:t>
                      </a:r>
                      <a:r>
                        <a:rPr lang="en-US" sz="1600" baseline="0" dirty="0" smtClean="0"/>
                        <a:t> – returned videos must have all</a:t>
                      </a:r>
                      <a:endParaRPr lang="en-US" sz="1600" dirty="0"/>
                    </a:p>
                  </a:txBody>
                  <a:tcPr/>
                </a:tc>
              </a:tr>
              <a:tr h="370840">
                <a:tc>
                  <a:txBody>
                    <a:bodyPr/>
                    <a:lstStyle/>
                    <a:p>
                      <a:r>
                        <a:rPr lang="en-US" sz="1600" dirty="0" smtClean="0"/>
                        <a:t>any</a:t>
                      </a:r>
                      <a:endParaRPr lang="en-US" sz="1600" dirty="0"/>
                    </a:p>
                  </a:txBody>
                  <a:tcPr/>
                </a:tc>
                <a:tc>
                  <a:txBody>
                    <a:bodyPr/>
                    <a:lstStyle/>
                    <a:p>
                      <a:r>
                        <a:rPr lang="en-US" sz="1600" dirty="0" err="1" smtClean="0"/>
                        <a:t>Field:value</a:t>
                      </a:r>
                      <a:r>
                        <a:rPr lang="en-US" sz="1600" dirty="0" smtClean="0"/>
                        <a:t> pairs – returned</a:t>
                      </a:r>
                      <a:r>
                        <a:rPr lang="en-US" sz="1600" baseline="0" dirty="0" smtClean="0"/>
                        <a:t> videos have any</a:t>
                      </a:r>
                      <a:endParaRPr lang="en-US" sz="1600" dirty="0"/>
                    </a:p>
                  </a:txBody>
                  <a:tcPr/>
                </a:tc>
              </a:tr>
              <a:tr h="370840">
                <a:tc>
                  <a:txBody>
                    <a:bodyPr/>
                    <a:lstStyle/>
                    <a:p>
                      <a:r>
                        <a:rPr lang="en-US" sz="1600" dirty="0" smtClean="0"/>
                        <a:t>none</a:t>
                      </a:r>
                      <a:endParaRPr lang="en-US" sz="1600" dirty="0"/>
                    </a:p>
                  </a:txBody>
                  <a:tcPr/>
                </a:tc>
                <a:tc>
                  <a:txBody>
                    <a:bodyPr/>
                    <a:lstStyle/>
                    <a:p>
                      <a:r>
                        <a:rPr lang="en-US" sz="1600" dirty="0" err="1" smtClean="0"/>
                        <a:t>Field:value</a:t>
                      </a:r>
                      <a:r>
                        <a:rPr lang="en-US" sz="1600" dirty="0" smtClean="0"/>
                        <a:t> pairs</a:t>
                      </a:r>
                      <a:r>
                        <a:rPr lang="en-US" sz="1600" baseline="0" dirty="0" smtClean="0"/>
                        <a:t> – returned videos must have none</a:t>
                      </a:r>
                      <a:endParaRPr lang="en-US" sz="1600" dirty="0"/>
                    </a:p>
                  </a:txBody>
                  <a:tcPr/>
                </a:tc>
              </a:tr>
              <a:tr h="370840">
                <a:tc>
                  <a:txBody>
                    <a:bodyPr/>
                    <a:lstStyle/>
                    <a:p>
                      <a:r>
                        <a:rPr lang="en-US" sz="1600" dirty="0" err="1" smtClean="0"/>
                        <a:t>sort_by</a:t>
                      </a:r>
                      <a:endParaRPr lang="en-US" sz="1600" dirty="0"/>
                    </a:p>
                  </a:txBody>
                  <a:tcPr/>
                </a:tc>
                <a:tc>
                  <a:txBody>
                    <a:bodyPr/>
                    <a:lstStyle/>
                    <a:p>
                      <a:r>
                        <a:rPr lang="en-US" sz="1600" dirty="0" smtClean="0"/>
                        <a:t>DISPLAY_NAME, REFERENCE_ID, PUBLISH_DATE, CREATION_DATE, MODIFIED_DATE, PLAYS_TRAILING_WEEK, PLAYS_TOTAL with :ASC</a:t>
                      </a:r>
                      <a:r>
                        <a:rPr lang="en-US" sz="1600" baseline="0" dirty="0" smtClean="0"/>
                        <a:t> or :DESC</a:t>
                      </a:r>
                      <a:endParaRPr lang="en-US" sz="1600" dirty="0"/>
                    </a:p>
                  </a:txBody>
                  <a:tcPr/>
                </a:tc>
              </a:tr>
              <a:tr h="370840">
                <a:tc>
                  <a:txBody>
                    <a:bodyPr/>
                    <a:lstStyle/>
                    <a:p>
                      <a:r>
                        <a:rPr lang="en-US" sz="1600" dirty="0" err="1" smtClean="0"/>
                        <a:t>page_size</a:t>
                      </a:r>
                      <a:endParaRPr lang="en-US" sz="1600" dirty="0"/>
                    </a:p>
                  </a:txBody>
                  <a:tcPr/>
                </a:tc>
                <a:tc>
                  <a:txBody>
                    <a:bodyPr/>
                    <a:lstStyle/>
                    <a:p>
                      <a:r>
                        <a:rPr lang="en-US" sz="1600" dirty="0" smtClean="0"/>
                        <a:t>Number</a:t>
                      </a:r>
                      <a:r>
                        <a:rPr lang="en-US" sz="1600" baseline="0" dirty="0" smtClean="0"/>
                        <a:t> of items to be returned on each page (up to 100)</a:t>
                      </a:r>
                      <a:endParaRPr lang="en-US" sz="1600" dirty="0"/>
                    </a:p>
                  </a:txBody>
                  <a:tcPr/>
                </a:tc>
              </a:tr>
              <a:tr h="370840">
                <a:tc>
                  <a:txBody>
                    <a:bodyPr/>
                    <a:lstStyle/>
                    <a:p>
                      <a:r>
                        <a:rPr lang="en-US" sz="1600" dirty="0" err="1" smtClean="0"/>
                        <a:t>page_number</a:t>
                      </a:r>
                      <a:endParaRPr lang="en-US" sz="1600" dirty="0"/>
                    </a:p>
                  </a:txBody>
                  <a:tcPr/>
                </a:tc>
                <a:tc>
                  <a:txBody>
                    <a:bodyPr/>
                    <a:lstStyle/>
                    <a:p>
                      <a:r>
                        <a:rPr lang="en-US" sz="1600" dirty="0" smtClean="0"/>
                        <a:t>Page to be returned (zero-indexed)</a:t>
                      </a:r>
                      <a:endParaRPr lang="en-US" sz="1600" dirty="0"/>
                    </a:p>
                  </a:txBody>
                  <a:tcPr/>
                </a:tc>
              </a:tr>
              <a:tr h="370840">
                <a:tc>
                  <a:txBody>
                    <a:bodyPr/>
                    <a:lstStyle/>
                    <a:p>
                      <a:r>
                        <a:rPr lang="en-US" sz="1600" dirty="0" err="1" smtClean="0"/>
                        <a:t>get_item_count</a:t>
                      </a:r>
                      <a:endParaRPr lang="en-US" sz="1600" dirty="0"/>
                    </a:p>
                  </a:txBody>
                  <a:tcPr/>
                </a:tc>
                <a:tc>
                  <a:txBody>
                    <a:bodyPr/>
                    <a:lstStyle/>
                    <a:p>
                      <a:r>
                        <a:rPr lang="en-US" sz="1600" dirty="0" smtClean="0"/>
                        <a:t>Return</a:t>
                      </a:r>
                      <a:r>
                        <a:rPr lang="en-US" sz="1600" baseline="0" dirty="0" smtClean="0"/>
                        <a:t> total number of items</a:t>
                      </a:r>
                      <a:endParaRPr lang="en-US" sz="1600" dirty="0"/>
                    </a:p>
                  </a:txBody>
                  <a:tcPr/>
                </a:tc>
              </a:tr>
              <a:tr h="370840">
                <a:tc>
                  <a:txBody>
                    <a:bodyPr/>
                    <a:lstStyle/>
                    <a:p>
                      <a:r>
                        <a:rPr lang="en-US" sz="1600" dirty="0" err="1" smtClean="0"/>
                        <a:t>video_fields</a:t>
                      </a:r>
                      <a:endParaRPr lang="en-US" sz="1600" dirty="0"/>
                    </a:p>
                  </a:txBody>
                  <a:tcPr/>
                </a:tc>
                <a:tc>
                  <a:txBody>
                    <a:bodyPr/>
                    <a:lstStyle/>
                    <a:p>
                      <a:r>
                        <a:rPr lang="en-US" sz="1600" dirty="0" smtClean="0"/>
                        <a:t>Video</a:t>
                      </a:r>
                      <a:r>
                        <a:rPr lang="en-US" sz="1600" baseline="0" dirty="0" smtClean="0"/>
                        <a:t> fields to be returned</a:t>
                      </a:r>
                      <a:endParaRPr lang="en-US" sz="1600" dirty="0"/>
                    </a:p>
                  </a:txBody>
                  <a:tcPr/>
                </a:tc>
              </a:tr>
              <a:tr h="370840">
                <a:tc>
                  <a:txBody>
                    <a:bodyPr/>
                    <a:lstStyle/>
                    <a:p>
                      <a:r>
                        <a:rPr lang="en-US" sz="1600" dirty="0" err="1" smtClean="0"/>
                        <a:t>custom_fields</a:t>
                      </a:r>
                      <a:endParaRPr lang="en-US" sz="1600" dirty="0"/>
                    </a:p>
                  </a:txBody>
                  <a:tcPr/>
                </a:tc>
                <a:tc>
                  <a:txBody>
                    <a:bodyPr/>
                    <a:lstStyle/>
                    <a:p>
                      <a:r>
                        <a:rPr lang="en-US" sz="1600" dirty="0" smtClean="0"/>
                        <a:t>Custom fields to be returned (for all include</a:t>
                      </a:r>
                      <a:r>
                        <a:rPr lang="en-US" sz="1600" baseline="0" dirty="0" smtClean="0"/>
                        <a:t> </a:t>
                      </a:r>
                      <a:r>
                        <a:rPr lang="en-US" sz="1600" baseline="0" dirty="0" err="1" smtClean="0"/>
                        <a:t>customFields</a:t>
                      </a:r>
                      <a:r>
                        <a:rPr lang="en-US" sz="1600" baseline="0" dirty="0" smtClean="0"/>
                        <a:t> in </a:t>
                      </a:r>
                      <a:r>
                        <a:rPr lang="en-US" sz="1600" baseline="0" dirty="0" err="1" smtClean="0"/>
                        <a:t>video_fields</a:t>
                      </a:r>
                      <a:endParaRPr lang="en-US" sz="1600" dirty="0"/>
                    </a:p>
                  </a:txBody>
                  <a:tcPr/>
                </a:tc>
              </a:tr>
              <a:tr h="370840">
                <a:tc>
                  <a:txBody>
                    <a:bodyPr/>
                    <a:lstStyle/>
                    <a:p>
                      <a:r>
                        <a:rPr lang="en-US" sz="1600" dirty="0" err="1" smtClean="0"/>
                        <a:t>media_delivery</a:t>
                      </a:r>
                      <a:endParaRPr lang="en-US" sz="1600" dirty="0"/>
                    </a:p>
                  </a:txBody>
                  <a:tcPr/>
                </a:tc>
                <a:tc>
                  <a:txBody>
                    <a:bodyPr/>
                    <a:lstStyle/>
                    <a:p>
                      <a:r>
                        <a:rPr lang="en-US" sz="1600" dirty="0" smtClean="0"/>
                        <a:t>http to return download</a:t>
                      </a:r>
                      <a:r>
                        <a:rPr lang="en-US" sz="1600" baseline="0" dirty="0" smtClean="0"/>
                        <a:t> link to video; </a:t>
                      </a:r>
                      <a:r>
                        <a:rPr lang="en-US" sz="1600" baseline="0" dirty="0" err="1" smtClean="0"/>
                        <a:t>http_ios</a:t>
                      </a:r>
                      <a:r>
                        <a:rPr lang="en-US" sz="1600" baseline="0" dirty="0" smtClean="0"/>
                        <a:t> for Apple HTTP Streaming</a:t>
                      </a:r>
                      <a:endParaRPr lang="en-US" sz="1600" dirty="0"/>
                    </a:p>
                  </a:txBody>
                  <a:tcPr/>
                </a:tc>
              </a:tr>
              <a:tr h="370840">
                <a:tc>
                  <a:txBody>
                    <a:bodyPr/>
                    <a:lstStyle/>
                    <a:p>
                      <a:r>
                        <a:rPr lang="en-US" sz="1600" dirty="0" smtClean="0"/>
                        <a:t>output</a:t>
                      </a:r>
                      <a:endParaRPr lang="en-US" sz="1600" dirty="0"/>
                    </a:p>
                  </a:txBody>
                  <a:tcPr/>
                </a:tc>
                <a:tc>
                  <a:txBody>
                    <a:bodyPr/>
                    <a:lstStyle/>
                    <a:p>
                      <a:r>
                        <a:rPr lang="en-US" sz="1600" dirty="0" smtClean="0"/>
                        <a:t>JSON (default)</a:t>
                      </a:r>
                      <a:r>
                        <a:rPr lang="en-US" sz="1600" baseline="0" dirty="0" smtClean="0"/>
                        <a:t> | RSS | MRSS</a:t>
                      </a:r>
                      <a:endParaRPr lang="en-US" sz="1600" dirty="0"/>
                    </a:p>
                  </a:txBody>
                  <a:tcPr/>
                </a:tc>
              </a:tr>
            </a:tbl>
          </a:graphicData>
        </a:graphic>
      </p:graphicFrame>
    </p:spTree>
    <p:extLst>
      <p:ext uri="{BB962C8B-B14F-4D97-AF65-F5344CB8AC3E}">
        <p14:creationId xmlns:p14="http://schemas.microsoft.com/office/powerpoint/2010/main" val="257603002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noChangeArrowheads="1"/>
          </p:cNvSpPr>
          <p:nvPr>
            <p:ph type="title"/>
          </p:nvPr>
        </p:nvSpPr>
        <p:spPr>
          <a:prstGeom prst="rect">
            <a:avLst/>
          </a:prstGeom>
        </p:spPr>
        <p:txBody>
          <a:bodyPr/>
          <a:lstStyle/>
          <a:p>
            <a:r>
              <a:rPr lang="en-US" smtClean="0"/>
              <a:t>Constructing a Read API Request</a:t>
            </a:r>
          </a:p>
        </p:txBody>
      </p:sp>
      <p:sp>
        <p:nvSpPr>
          <p:cNvPr id="204802" name="Rectangle 3"/>
          <p:cNvSpPr>
            <a:spLocks noGrp="1" noChangeArrowheads="1"/>
          </p:cNvSpPr>
          <p:nvPr>
            <p:ph idx="1"/>
          </p:nvPr>
        </p:nvSpPr>
        <p:spPr>
          <a:prstGeom prst="rect">
            <a:avLst/>
          </a:prstGeom>
        </p:spPr>
        <p:txBody>
          <a:bodyPr>
            <a:normAutofit/>
          </a:bodyPr>
          <a:lstStyle/>
          <a:p>
            <a:r>
              <a:rPr lang="en-US" sz="1800" dirty="0" smtClean="0"/>
              <a:t>http://</a:t>
            </a:r>
            <a:r>
              <a:rPr lang="en-US" sz="1800" dirty="0" err="1" smtClean="0"/>
              <a:t>api.brightcove.com</a:t>
            </a:r>
            <a:r>
              <a:rPr lang="en-US" sz="1800" dirty="0" smtClean="0"/>
              <a:t>/services/library?</a:t>
            </a:r>
          </a:p>
          <a:p>
            <a:r>
              <a:rPr lang="en-US" sz="1800" dirty="0" smtClean="0"/>
              <a:t>token=…</a:t>
            </a:r>
          </a:p>
          <a:p>
            <a:r>
              <a:rPr lang="en-US" sz="1800" dirty="0" smtClean="0"/>
              <a:t>&amp;command=</a:t>
            </a:r>
            <a:r>
              <a:rPr lang="en-US" sz="1800" dirty="0" err="1" smtClean="0"/>
              <a:t>search_videos</a:t>
            </a:r>
            <a:endParaRPr lang="en-US" sz="1800" dirty="0" smtClean="0"/>
          </a:p>
          <a:p>
            <a:r>
              <a:rPr lang="en-US" sz="1800" dirty="0" smtClean="0"/>
              <a:t>&amp;all=</a:t>
            </a:r>
            <a:r>
              <a:rPr lang="en-US" sz="1800" dirty="0" err="1" smtClean="0"/>
              <a:t>sea&amp;any</a:t>
            </a:r>
            <a:r>
              <a:rPr lang="en-US" sz="1800" dirty="0" smtClean="0"/>
              <a:t>=</a:t>
            </a:r>
            <a:r>
              <a:rPr lang="en-US" sz="1800" dirty="0" err="1" smtClean="0"/>
              <a:t>tags:fish</a:t>
            </a:r>
            <a:r>
              <a:rPr lang="en-US" sz="1800" err="1" smtClean="0"/>
              <a:t>&amp;</a:t>
            </a:r>
            <a:r>
              <a:rPr lang="en-US" sz="1800" smtClean="0"/>
              <a:t>any=</a:t>
            </a:r>
            <a:r>
              <a:rPr lang="en-US" sz="1800" dirty="0" err="1" smtClean="0"/>
              <a:t>bird&amp;none</a:t>
            </a:r>
            <a:r>
              <a:rPr lang="en-US" sz="1800" dirty="0" smtClean="0"/>
              <a:t>=</a:t>
            </a:r>
            <a:r>
              <a:rPr lang="en-US" sz="1800" dirty="0" err="1" smtClean="0"/>
              <a:t>videotopic:mammal</a:t>
            </a:r>
            <a:endParaRPr lang="en-US" sz="1800" dirty="0" smtClean="0"/>
          </a:p>
          <a:p>
            <a:pPr lvl="1"/>
            <a:r>
              <a:rPr lang="en-US" sz="1800" dirty="0" smtClean="0"/>
              <a:t>Note: if you don’t use </a:t>
            </a:r>
            <a:r>
              <a:rPr lang="en-US" sz="1800" dirty="0" err="1" smtClean="0"/>
              <a:t>tags:term</a:t>
            </a:r>
            <a:r>
              <a:rPr lang="en-US" sz="1800" dirty="0" smtClean="0"/>
              <a:t> or </a:t>
            </a:r>
            <a:r>
              <a:rPr lang="en-US" sz="1800" dirty="0" err="1" smtClean="0"/>
              <a:t>customfieldname:term</a:t>
            </a:r>
            <a:r>
              <a:rPr lang="en-US" sz="1800" dirty="0" smtClean="0"/>
              <a:t>, the </a:t>
            </a:r>
            <a:r>
              <a:rPr lang="en-US" sz="1800" b="1" dirty="0" smtClean="0"/>
              <a:t>name and short description </a:t>
            </a:r>
            <a:r>
              <a:rPr lang="en-US" sz="1800" dirty="0" smtClean="0"/>
              <a:t>will be searched</a:t>
            </a:r>
          </a:p>
          <a:p>
            <a:r>
              <a:rPr lang="en-US" sz="1800" dirty="0" smtClean="0"/>
              <a:t>&amp;</a:t>
            </a:r>
            <a:r>
              <a:rPr lang="en-US" sz="1800" dirty="0" err="1" smtClean="0"/>
              <a:t>video_fields</a:t>
            </a:r>
            <a:r>
              <a:rPr lang="en-US" sz="1800" dirty="0" smtClean="0"/>
              <a:t>=</a:t>
            </a:r>
            <a:r>
              <a:rPr lang="en-US" sz="1800" dirty="0" err="1" smtClean="0"/>
              <a:t>id,name,customFields&amp;page_size</a:t>
            </a:r>
            <a:r>
              <a:rPr lang="en-US" sz="1800" dirty="0" smtClean="0"/>
              <a:t>=3&amp;get_item_count=true</a:t>
            </a:r>
          </a:p>
          <a:p>
            <a:r>
              <a:rPr lang="en-US" sz="1800" dirty="0">
                <a:hlinkClick r:id="rId3"/>
              </a:rPr>
              <a:t>http://api.brightcove.com/services/library?command=search_videos&amp;token</a:t>
            </a:r>
            <a:r>
              <a:rPr lang="en-US" sz="1800" dirty="0" smtClean="0">
                <a:hlinkClick r:id="rId3"/>
              </a:rPr>
              <a:t>=DNoR</a:t>
            </a:r>
            <a:r>
              <a:rPr lang="en-US" sz="1800" dirty="0">
                <a:hlinkClick r:id="rId3"/>
              </a:rPr>
              <a:t>-SvA5yUqX2eE6KjgefOxRzQilw..&amp;callback=BCL.onSearchResponse&amp;any=</a:t>
            </a:r>
            <a:r>
              <a:rPr lang="en-US" sz="1800" dirty="0" smtClean="0">
                <a:hlinkClick r:id="rId3"/>
              </a:rPr>
              <a:t>wildlife</a:t>
            </a:r>
            <a:endParaRPr lang="en-US" sz="1800" dirty="0" smtClean="0"/>
          </a:p>
          <a:p>
            <a:r>
              <a:rPr lang="en-US" sz="1800" dirty="0" smtClean="0"/>
              <a:t>parameter order does not matter</a:t>
            </a:r>
          </a:p>
        </p:txBody>
      </p:sp>
    </p:spTree>
    <p:extLst>
      <p:ext uri="{BB962C8B-B14F-4D97-AF65-F5344CB8AC3E}">
        <p14:creationId xmlns:p14="http://schemas.microsoft.com/office/powerpoint/2010/main" val="33310366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lvl="0"/>
            <a:r>
              <a:rPr lang="en-US" sz="1800" dirty="0" smtClean="0"/>
              <a:t>Introduction</a:t>
            </a:r>
          </a:p>
          <a:p>
            <a:pPr lvl="0"/>
            <a:r>
              <a:rPr lang="en-US" sz="1800" dirty="0" smtClean="0"/>
              <a:t>Media API Read Methods</a:t>
            </a:r>
          </a:p>
          <a:p>
            <a:pPr lvl="0"/>
            <a:r>
              <a:rPr lang="en-US" sz="1800" dirty="0" smtClean="0"/>
              <a:t>Search Applications</a:t>
            </a:r>
          </a:p>
          <a:p>
            <a:pPr lvl="0"/>
            <a:r>
              <a:rPr lang="en-US" sz="1800" dirty="0" smtClean="0"/>
              <a:t>Automating SEO</a:t>
            </a:r>
          </a:p>
          <a:p>
            <a:pPr lvl="0"/>
            <a:r>
              <a:rPr lang="en-US" sz="1800" dirty="0" smtClean="0"/>
              <a:t>Media API Write Methods</a:t>
            </a:r>
          </a:p>
          <a:p>
            <a:endParaRPr lang="en-US" sz="1800" dirty="0"/>
          </a:p>
        </p:txBody>
      </p:sp>
    </p:spTree>
    <p:extLst>
      <p:ext uri="{BB962C8B-B14F-4D97-AF65-F5344CB8AC3E}">
        <p14:creationId xmlns:p14="http://schemas.microsoft.com/office/powerpoint/2010/main" val="286971483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B62F9587-9336-4675-B545-2515F3A9608E}" type="slidenum">
              <a:rPr lang="en-US" sz="900" b="1">
                <a:solidFill>
                  <a:srgbClr val="7B7B7B"/>
                </a:solidFill>
                <a:ea typeface="ＭＳ Ｐゴシック" pitchFamily="34" charset="-128"/>
                <a:cs typeface="+mn-cs"/>
              </a:rPr>
              <a:pPr eaLnBrk="0" hangingPunct="0">
                <a:defRPr/>
              </a:pPr>
              <a:t>20</a:t>
            </a:fld>
            <a:endParaRPr lang="en-US" sz="900" b="1">
              <a:solidFill>
                <a:srgbClr val="7B7B7B"/>
              </a:solidFill>
              <a:ea typeface="ＭＳ Ｐゴシック" pitchFamily="34" charset="-128"/>
              <a:cs typeface="+mn-cs"/>
            </a:endParaRPr>
          </a:p>
        </p:txBody>
      </p:sp>
      <p:sp>
        <p:nvSpPr>
          <p:cNvPr id="206851" name="Rectangle 2"/>
          <p:cNvSpPr>
            <a:spLocks noGrp="1" noChangeArrowheads="1"/>
          </p:cNvSpPr>
          <p:nvPr>
            <p:ph type="title"/>
          </p:nvPr>
        </p:nvSpPr>
        <p:spPr/>
        <p:txBody>
          <a:bodyPr/>
          <a:lstStyle/>
          <a:p>
            <a:r>
              <a:rPr lang="en-US" dirty="0" smtClean="0"/>
              <a:t>Displaying Metadata</a:t>
            </a:r>
          </a:p>
        </p:txBody>
      </p:sp>
      <p:sp>
        <p:nvSpPr>
          <p:cNvPr id="6" name="Content Placeholder 5"/>
          <p:cNvSpPr>
            <a:spLocks noGrp="1"/>
          </p:cNvSpPr>
          <p:nvPr>
            <p:ph idx="1"/>
          </p:nvPr>
        </p:nvSpPr>
        <p:spPr/>
        <p:txBody>
          <a:bodyPr/>
          <a:lstStyle/>
          <a:p>
            <a:r>
              <a:rPr lang="en-US" sz="1800" dirty="0" smtClean="0"/>
              <a:t>Make the API Call</a:t>
            </a:r>
          </a:p>
          <a:p>
            <a:pPr lvl="1"/>
            <a:r>
              <a:rPr lang="en-US" sz="1800" dirty="0" smtClean="0"/>
              <a:t>For example, </a:t>
            </a:r>
            <a:r>
              <a:rPr lang="en-US" sz="1800" dirty="0" err="1" smtClean="0"/>
              <a:t>search_videos</a:t>
            </a:r>
            <a:endParaRPr lang="en-US" sz="1800" dirty="0" smtClean="0"/>
          </a:p>
          <a:p>
            <a:r>
              <a:rPr lang="en-US" sz="1800" dirty="0" smtClean="0"/>
              <a:t>Parse the returned JSON String</a:t>
            </a:r>
          </a:p>
          <a:p>
            <a:pPr lvl="1"/>
            <a:r>
              <a:rPr lang="en-US" sz="1800" dirty="0" smtClean="0"/>
              <a:t>Check for errors</a:t>
            </a:r>
          </a:p>
          <a:p>
            <a:pPr lvl="1"/>
            <a:r>
              <a:rPr lang="en-US" sz="1800" dirty="0" smtClean="0"/>
              <a:t>Loop though the returned collection</a:t>
            </a:r>
          </a:p>
          <a:p>
            <a:r>
              <a:rPr lang="en-US" sz="1800" dirty="0" smtClean="0"/>
              <a:t>Insert Into the Web Page (or other view)</a:t>
            </a:r>
          </a:p>
          <a:p>
            <a:pPr lvl="1"/>
            <a:r>
              <a:rPr lang="en-US" sz="1800" dirty="0" smtClean="0"/>
              <a:t>Apply Styling &amp; Formatting</a:t>
            </a:r>
          </a:p>
          <a:p>
            <a:endParaRPr lang="en-US" sz="1800" dirty="0"/>
          </a:p>
        </p:txBody>
      </p:sp>
    </p:spTree>
    <p:extLst>
      <p:ext uri="{BB962C8B-B14F-4D97-AF65-F5344CB8AC3E}">
        <p14:creationId xmlns:p14="http://schemas.microsoft.com/office/powerpoint/2010/main" val="29575743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a:prstGeom prst="rect">
            <a:avLst/>
          </a:prstGeom>
        </p:spPr>
        <p:txBody>
          <a:bodyPr/>
          <a:lstStyle/>
          <a:p>
            <a:r>
              <a:rPr lang="en-US" dirty="0" smtClean="0"/>
              <a:t>Parsing the JSON response</a:t>
            </a:r>
          </a:p>
        </p:txBody>
      </p:sp>
      <p:sp>
        <p:nvSpPr>
          <p:cNvPr id="208898" name="Rectangle 3"/>
          <p:cNvSpPr>
            <a:spLocks noGrp="1" noChangeArrowheads="1"/>
          </p:cNvSpPr>
          <p:nvPr>
            <p:ph idx="1"/>
          </p:nvPr>
        </p:nvSpPr>
        <p:spPr>
          <a:prstGeom prst="rect">
            <a:avLst/>
          </a:prstGeom>
        </p:spPr>
        <p:txBody>
          <a:bodyPr/>
          <a:lstStyle/>
          <a:p>
            <a:r>
              <a:rPr lang="en-US" sz="1800" dirty="0" smtClean="0"/>
              <a:t>client-side </a:t>
            </a:r>
            <a:r>
              <a:rPr lang="en-US" sz="1800" dirty="0" err="1" smtClean="0"/>
              <a:t>Javascript</a:t>
            </a:r>
            <a:endParaRPr lang="en-US" sz="1800" dirty="0" smtClean="0"/>
          </a:p>
          <a:p>
            <a:pPr lvl="1"/>
            <a:r>
              <a:rPr lang="en-US" sz="1800" dirty="0" smtClean="0"/>
              <a:t>define a function that accepts a single parameter (the response object)</a:t>
            </a:r>
          </a:p>
          <a:p>
            <a:pPr lvl="1"/>
            <a:r>
              <a:rPr lang="en-US" sz="1800" dirty="0" smtClean="0"/>
              <a:t>&amp;callback=</a:t>
            </a:r>
            <a:r>
              <a:rPr lang="en-US" sz="1800" dirty="0" err="1" smtClean="0"/>
              <a:t>my_func</a:t>
            </a:r>
            <a:endParaRPr lang="en-US" sz="1800" dirty="0" smtClean="0"/>
          </a:p>
          <a:p>
            <a:pPr lvl="1"/>
            <a:r>
              <a:rPr lang="en-US" sz="1800" dirty="0" smtClean="0"/>
              <a:t>insert the API call into a script tag on the page, and the response will be passed to your callback function</a:t>
            </a:r>
          </a:p>
          <a:p>
            <a:pPr lvl="1"/>
            <a:r>
              <a:rPr lang="en-US" sz="1800" dirty="0" smtClean="0">
                <a:hlinkClick r:id="rId3"/>
              </a:rPr>
              <a:t>http://support.brightcove.com/en/docs/media-api-getting-started-using-javascript</a:t>
            </a:r>
            <a:endParaRPr lang="en-US" sz="1800" dirty="0" smtClean="0"/>
          </a:p>
          <a:p>
            <a:r>
              <a:rPr lang="en-US" sz="1800" dirty="0" smtClean="0"/>
              <a:t>server-side</a:t>
            </a:r>
          </a:p>
          <a:p>
            <a:pPr lvl="1"/>
            <a:r>
              <a:rPr lang="en-US" sz="1800" dirty="0" smtClean="0"/>
              <a:t>use a library or built-in function from your language to convert JSON strings to native objects</a:t>
            </a:r>
          </a:p>
          <a:p>
            <a:pPr lvl="1"/>
            <a:r>
              <a:rPr lang="en-US" sz="1800" i="1" dirty="0" smtClean="0">
                <a:solidFill>
                  <a:srgbClr val="800000"/>
                </a:solidFill>
              </a:rPr>
              <a:t>Again: DON’T depend on string-parsing to extract data</a:t>
            </a:r>
            <a:r>
              <a:rPr lang="en-US" sz="1800" dirty="0" smtClean="0">
                <a:solidFill>
                  <a:srgbClr val="800000"/>
                </a:solidFill>
              </a:rPr>
              <a:t>!</a:t>
            </a:r>
          </a:p>
        </p:txBody>
      </p:sp>
    </p:spTree>
    <p:extLst>
      <p:ext uri="{BB962C8B-B14F-4D97-AF65-F5344CB8AC3E}">
        <p14:creationId xmlns:p14="http://schemas.microsoft.com/office/powerpoint/2010/main" val="16078931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2"/>
          <p:cNvSpPr>
            <a:spLocks noGrp="1" noChangeArrowheads="1"/>
          </p:cNvSpPr>
          <p:nvPr>
            <p:ph type="title"/>
          </p:nvPr>
        </p:nvSpPr>
        <p:spPr>
          <a:prstGeom prst="rect">
            <a:avLst/>
          </a:prstGeom>
        </p:spPr>
        <p:txBody>
          <a:bodyPr/>
          <a:lstStyle/>
          <a:p>
            <a:r>
              <a:rPr lang="en-US" smtClean="0"/>
              <a:t>Checking for Errors</a:t>
            </a:r>
          </a:p>
        </p:txBody>
      </p:sp>
      <p:sp>
        <p:nvSpPr>
          <p:cNvPr id="210946" name="Rectangle 3"/>
          <p:cNvSpPr>
            <a:spLocks noGrp="1" noChangeArrowheads="1"/>
          </p:cNvSpPr>
          <p:nvPr>
            <p:ph idx="1"/>
          </p:nvPr>
        </p:nvSpPr>
        <p:spPr>
          <a:prstGeom prst="rect">
            <a:avLst/>
          </a:prstGeom>
        </p:spPr>
        <p:txBody>
          <a:bodyPr/>
          <a:lstStyle/>
          <a:p>
            <a:r>
              <a:rPr lang="en-US" sz="1800" dirty="0" smtClean="0"/>
              <a:t>in the JSON object</a:t>
            </a:r>
          </a:p>
          <a:p>
            <a:pPr lvl="1"/>
            <a:r>
              <a:rPr lang="en-US" sz="1800" dirty="0" smtClean="0"/>
              <a:t>“error”: a human-readable error name or message</a:t>
            </a:r>
          </a:p>
          <a:p>
            <a:pPr lvl="1"/>
            <a:r>
              <a:rPr lang="en-US" sz="1800" dirty="0" smtClean="0"/>
              <a:t>“code”: a numeric error code</a:t>
            </a:r>
          </a:p>
          <a:p>
            <a:r>
              <a:rPr lang="en-US" sz="1800" dirty="0" smtClean="0"/>
              <a:t>error code table: </a:t>
            </a:r>
            <a:r>
              <a:rPr lang="en-US" sz="1800" dirty="0" smtClean="0">
                <a:hlinkClick r:id="rId3"/>
              </a:rPr>
              <a:t>http://support.brightcove.com/en/docs/media-api-error-message-reference</a:t>
            </a:r>
            <a:endParaRPr lang="en-US" sz="1800" dirty="0" smtClean="0"/>
          </a:p>
          <a:p>
            <a:r>
              <a:rPr lang="en-US" sz="1800" dirty="0" smtClean="0"/>
              <a:t>{"error": "UNKNOWN_METHOD","code":301} </a:t>
            </a:r>
          </a:p>
        </p:txBody>
      </p:sp>
    </p:spTree>
    <p:extLst>
      <p:ext uri="{BB962C8B-B14F-4D97-AF65-F5344CB8AC3E}">
        <p14:creationId xmlns:p14="http://schemas.microsoft.com/office/powerpoint/2010/main" val="37262803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2"/>
          <p:cNvSpPr>
            <a:spLocks noGrp="1" noChangeArrowheads="1"/>
          </p:cNvSpPr>
          <p:nvPr>
            <p:ph type="title"/>
          </p:nvPr>
        </p:nvSpPr>
        <p:spPr>
          <a:prstGeom prst="rect">
            <a:avLst/>
          </a:prstGeom>
        </p:spPr>
        <p:txBody>
          <a:bodyPr/>
          <a:lstStyle/>
          <a:p>
            <a:r>
              <a:rPr lang="en-US" smtClean="0"/>
              <a:t>Paging Read API Results</a:t>
            </a:r>
          </a:p>
        </p:txBody>
      </p:sp>
      <p:sp>
        <p:nvSpPr>
          <p:cNvPr id="212994" name="Rectangle 3"/>
          <p:cNvSpPr>
            <a:spLocks noGrp="1" noChangeArrowheads="1"/>
          </p:cNvSpPr>
          <p:nvPr>
            <p:ph idx="1"/>
          </p:nvPr>
        </p:nvSpPr>
        <p:spPr>
          <a:prstGeom prst="rect">
            <a:avLst/>
          </a:prstGeom>
        </p:spPr>
        <p:txBody>
          <a:bodyPr/>
          <a:lstStyle/>
          <a:p>
            <a:r>
              <a:rPr lang="en-US" sz="1800" dirty="0" smtClean="0"/>
              <a:t>handle large result sets in smaller groups</a:t>
            </a:r>
          </a:p>
          <a:p>
            <a:r>
              <a:rPr lang="en-US" sz="1800" dirty="0" smtClean="0"/>
              <a:t>improve performance</a:t>
            </a:r>
          </a:p>
          <a:p>
            <a:r>
              <a:rPr lang="en-US" sz="1800" dirty="0" smtClean="0"/>
              <a:t>&amp;</a:t>
            </a:r>
            <a:r>
              <a:rPr lang="en-US" sz="1800" dirty="0" err="1" smtClean="0"/>
              <a:t>page_size</a:t>
            </a:r>
            <a:r>
              <a:rPr lang="en-US" sz="1800" dirty="0" smtClean="0"/>
              <a:t>=5&amp;page_number=0&amp;get_item_count=true</a:t>
            </a:r>
          </a:p>
          <a:p>
            <a:r>
              <a:rPr lang="en-US" sz="1800" dirty="0" smtClean="0"/>
              <a:t>loop for </a:t>
            </a:r>
            <a:r>
              <a:rPr lang="en-US" sz="1800" dirty="0" err="1" smtClean="0"/>
              <a:t>total_count/page_size</a:t>
            </a:r>
            <a:endParaRPr lang="en-US" sz="1800" dirty="0" smtClean="0"/>
          </a:p>
          <a:p>
            <a:r>
              <a:rPr lang="en-US" sz="1800" dirty="0" err="1" smtClean="0"/>
              <a:t>page_size</a:t>
            </a:r>
            <a:r>
              <a:rPr lang="en-US" sz="1800" dirty="0" smtClean="0"/>
              <a:t> limited to 100 or less, depending on method</a:t>
            </a:r>
          </a:p>
          <a:p>
            <a:r>
              <a:rPr lang="en-US" sz="1800" dirty="0" smtClean="0"/>
              <a:t>we recommend 25 or less for good performance</a:t>
            </a:r>
          </a:p>
        </p:txBody>
      </p:sp>
    </p:spTree>
    <p:extLst>
      <p:ext uri="{BB962C8B-B14F-4D97-AF65-F5344CB8AC3E}">
        <p14:creationId xmlns:p14="http://schemas.microsoft.com/office/powerpoint/2010/main" val="67144174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2"/>
          <p:cNvSpPr>
            <a:spLocks noGrp="1" noChangeArrowheads="1"/>
          </p:cNvSpPr>
          <p:nvPr>
            <p:ph type="title"/>
          </p:nvPr>
        </p:nvSpPr>
        <p:spPr>
          <a:prstGeom prst="rect">
            <a:avLst/>
          </a:prstGeom>
        </p:spPr>
        <p:txBody>
          <a:bodyPr/>
          <a:lstStyle/>
          <a:p>
            <a:r>
              <a:rPr lang="en-US" smtClean="0"/>
              <a:t>Limiting Response Size</a:t>
            </a:r>
          </a:p>
        </p:txBody>
      </p:sp>
      <p:sp>
        <p:nvSpPr>
          <p:cNvPr id="215042" name="Rectangle 3"/>
          <p:cNvSpPr>
            <a:spLocks noGrp="1" noChangeArrowheads="1"/>
          </p:cNvSpPr>
          <p:nvPr>
            <p:ph idx="1"/>
          </p:nvPr>
        </p:nvSpPr>
        <p:spPr>
          <a:prstGeom prst="rect">
            <a:avLst/>
          </a:prstGeom>
        </p:spPr>
        <p:txBody>
          <a:bodyPr/>
          <a:lstStyle/>
          <a:p>
            <a:r>
              <a:rPr lang="en-US" sz="1800" dirty="0" smtClean="0"/>
              <a:t>less bandwidth, better performance</a:t>
            </a:r>
          </a:p>
          <a:p>
            <a:r>
              <a:rPr lang="en-US" sz="1800" dirty="0" smtClean="0"/>
              <a:t>only request the metadata you need</a:t>
            </a:r>
          </a:p>
          <a:p>
            <a:r>
              <a:rPr lang="en-US" sz="1800" dirty="0" err="1" smtClean="0"/>
              <a:t>video_fields</a:t>
            </a:r>
            <a:r>
              <a:rPr lang="en-US" sz="1800" dirty="0" smtClean="0"/>
              <a:t>=</a:t>
            </a:r>
            <a:r>
              <a:rPr lang="en-US" sz="1800" dirty="0" err="1" smtClean="0"/>
              <a:t>id,name</a:t>
            </a:r>
            <a:r>
              <a:rPr lang="en-US" sz="1800" dirty="0" smtClean="0"/>
              <a:t>,…</a:t>
            </a:r>
          </a:p>
          <a:p>
            <a:r>
              <a:rPr lang="en-US" sz="1800" dirty="0" err="1" smtClean="0"/>
              <a:t>playlist_fields</a:t>
            </a:r>
            <a:r>
              <a:rPr lang="en-US" sz="1800" dirty="0" smtClean="0"/>
              <a:t>=</a:t>
            </a:r>
            <a:r>
              <a:rPr lang="en-US" sz="1800" dirty="0" err="1" smtClean="0"/>
              <a:t>id,name</a:t>
            </a:r>
            <a:r>
              <a:rPr lang="en-US" sz="1800" dirty="0" smtClean="0"/>
              <a:t>,…</a:t>
            </a:r>
          </a:p>
          <a:p>
            <a:r>
              <a:rPr lang="en-US" sz="1800" dirty="0" smtClean="0"/>
              <a:t>some data fields are only returned when specifically requested</a:t>
            </a:r>
          </a:p>
        </p:txBody>
      </p:sp>
    </p:spTree>
    <p:extLst>
      <p:ext uri="{BB962C8B-B14F-4D97-AF65-F5344CB8AC3E}">
        <p14:creationId xmlns:p14="http://schemas.microsoft.com/office/powerpoint/2010/main" val="3529479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2"/>
          <p:cNvSpPr>
            <a:spLocks noGrp="1" noChangeArrowheads="1"/>
          </p:cNvSpPr>
          <p:nvPr>
            <p:ph type="title"/>
          </p:nvPr>
        </p:nvSpPr>
        <p:spPr>
          <a:prstGeom prst="rect">
            <a:avLst/>
          </a:prstGeom>
        </p:spPr>
        <p:txBody>
          <a:bodyPr/>
          <a:lstStyle/>
          <a:p>
            <a:r>
              <a:rPr lang="en-US" smtClean="0"/>
              <a:t>Sorting Data</a:t>
            </a:r>
          </a:p>
        </p:txBody>
      </p:sp>
      <p:sp>
        <p:nvSpPr>
          <p:cNvPr id="217090" name="Rectangle 3"/>
          <p:cNvSpPr>
            <a:spLocks noGrp="1" noChangeArrowheads="1"/>
          </p:cNvSpPr>
          <p:nvPr>
            <p:ph idx="1"/>
          </p:nvPr>
        </p:nvSpPr>
        <p:spPr>
          <a:prstGeom prst="rect">
            <a:avLst/>
          </a:prstGeom>
        </p:spPr>
        <p:txBody>
          <a:bodyPr/>
          <a:lstStyle/>
          <a:p>
            <a:pPr>
              <a:lnSpc>
                <a:spcPct val="90000"/>
              </a:lnSpc>
            </a:pPr>
            <a:r>
              <a:rPr lang="en-US" sz="1800" dirty="0" smtClean="0"/>
              <a:t>&amp;</a:t>
            </a:r>
            <a:r>
              <a:rPr lang="en-US" sz="1800" dirty="0" err="1" smtClean="0"/>
              <a:t>sort_by</a:t>
            </a:r>
            <a:r>
              <a:rPr lang="en-US" sz="1800" dirty="0" smtClean="0"/>
              <a:t>=…</a:t>
            </a:r>
          </a:p>
          <a:p>
            <a:pPr lvl="1">
              <a:lnSpc>
                <a:spcPct val="90000"/>
              </a:lnSpc>
            </a:pPr>
            <a:r>
              <a:rPr lang="en-US" sz="1800" dirty="0" smtClean="0"/>
              <a:t>PUBLISH_DATE</a:t>
            </a:r>
          </a:p>
          <a:p>
            <a:pPr lvl="1">
              <a:lnSpc>
                <a:spcPct val="90000"/>
              </a:lnSpc>
            </a:pPr>
            <a:r>
              <a:rPr lang="en-US" sz="1800" dirty="0" smtClean="0"/>
              <a:t>CREATION_DATE</a:t>
            </a:r>
          </a:p>
          <a:p>
            <a:pPr lvl="1">
              <a:lnSpc>
                <a:spcPct val="90000"/>
              </a:lnSpc>
            </a:pPr>
            <a:r>
              <a:rPr lang="en-US" sz="1800" dirty="0" smtClean="0"/>
              <a:t>MODIFIED_DATE</a:t>
            </a:r>
          </a:p>
          <a:p>
            <a:pPr lvl="1">
              <a:lnSpc>
                <a:spcPct val="90000"/>
              </a:lnSpc>
            </a:pPr>
            <a:r>
              <a:rPr lang="en-US" sz="1800" dirty="0" smtClean="0"/>
              <a:t>PLAYS_TOTAL</a:t>
            </a:r>
          </a:p>
          <a:p>
            <a:pPr lvl="1">
              <a:lnSpc>
                <a:spcPct val="90000"/>
              </a:lnSpc>
            </a:pPr>
            <a:r>
              <a:rPr lang="en-US" sz="1800" dirty="0" smtClean="0"/>
              <a:t>PLAYS_TRAILING_WEEK</a:t>
            </a:r>
          </a:p>
          <a:p>
            <a:pPr>
              <a:lnSpc>
                <a:spcPct val="90000"/>
              </a:lnSpc>
            </a:pPr>
            <a:r>
              <a:rPr lang="en-US" sz="1800" dirty="0" smtClean="0"/>
              <a:t>&amp;</a:t>
            </a:r>
            <a:r>
              <a:rPr lang="en-US" sz="1800" dirty="0" err="1" smtClean="0"/>
              <a:t>sort_order</a:t>
            </a:r>
            <a:r>
              <a:rPr lang="en-US" sz="1800" dirty="0" smtClean="0"/>
              <a:t>=…</a:t>
            </a:r>
          </a:p>
          <a:p>
            <a:pPr lvl="1">
              <a:lnSpc>
                <a:spcPct val="90000"/>
              </a:lnSpc>
            </a:pPr>
            <a:r>
              <a:rPr lang="en-US" sz="1800" dirty="0" smtClean="0"/>
              <a:t>ASC</a:t>
            </a:r>
          </a:p>
          <a:p>
            <a:pPr lvl="1">
              <a:lnSpc>
                <a:spcPct val="90000"/>
              </a:lnSpc>
            </a:pPr>
            <a:r>
              <a:rPr lang="en-US" sz="1800" dirty="0" smtClean="0"/>
              <a:t>DESC</a:t>
            </a:r>
          </a:p>
          <a:p>
            <a:pPr>
              <a:lnSpc>
                <a:spcPct val="90000"/>
              </a:lnSpc>
            </a:pPr>
            <a:r>
              <a:rPr lang="en-US" sz="1800" dirty="0" smtClean="0"/>
              <a:t>not all sorting options work for all methods---see reference docs</a:t>
            </a:r>
          </a:p>
        </p:txBody>
      </p:sp>
    </p:spTree>
    <p:extLst>
      <p:ext uri="{BB962C8B-B14F-4D97-AF65-F5344CB8AC3E}">
        <p14:creationId xmlns:p14="http://schemas.microsoft.com/office/powerpoint/2010/main" val="338836269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2"/>
          <p:cNvSpPr>
            <a:spLocks noGrp="1" noChangeArrowheads="1"/>
          </p:cNvSpPr>
          <p:nvPr>
            <p:ph type="title"/>
          </p:nvPr>
        </p:nvSpPr>
        <p:spPr>
          <a:prstGeom prst="rect">
            <a:avLst/>
          </a:prstGeom>
        </p:spPr>
        <p:txBody>
          <a:bodyPr/>
          <a:lstStyle/>
          <a:p>
            <a:r>
              <a:rPr lang="en-US" smtClean="0"/>
              <a:t>Read API Results as XML</a:t>
            </a:r>
          </a:p>
        </p:txBody>
      </p:sp>
      <p:sp>
        <p:nvSpPr>
          <p:cNvPr id="219138" name="Rectangle 3"/>
          <p:cNvSpPr>
            <a:spLocks noGrp="1" noChangeArrowheads="1"/>
          </p:cNvSpPr>
          <p:nvPr>
            <p:ph idx="1"/>
          </p:nvPr>
        </p:nvSpPr>
        <p:spPr>
          <a:prstGeom prst="rect">
            <a:avLst/>
          </a:prstGeom>
        </p:spPr>
        <p:txBody>
          <a:bodyPr/>
          <a:lstStyle/>
          <a:p>
            <a:r>
              <a:rPr lang="en-US" sz="1800" dirty="0" smtClean="0"/>
              <a:t>Good for syndication (but consider that an increasing number of developers are used to working with JSON, and many prefer it)</a:t>
            </a:r>
          </a:p>
          <a:p>
            <a:r>
              <a:rPr lang="en-US" sz="1800" dirty="0" smtClean="0"/>
              <a:t>&amp;output=</a:t>
            </a:r>
            <a:r>
              <a:rPr lang="en-US" sz="1800" dirty="0" err="1" smtClean="0"/>
              <a:t>rss</a:t>
            </a:r>
            <a:endParaRPr lang="en-US" sz="1800" dirty="0" smtClean="0"/>
          </a:p>
          <a:p>
            <a:r>
              <a:rPr lang="en-US" sz="1800" dirty="0" smtClean="0"/>
              <a:t>&amp;output=</a:t>
            </a:r>
            <a:r>
              <a:rPr lang="en-US" sz="1800" dirty="0" err="1" smtClean="0"/>
              <a:t>mrss</a:t>
            </a:r>
            <a:endParaRPr lang="en-US" sz="1800" dirty="0" smtClean="0"/>
          </a:p>
          <a:p>
            <a:r>
              <a:rPr lang="en-US" sz="1800" dirty="0" smtClean="0"/>
              <a:t>Results are raw feeds, typically need additional processing to create nice MRSS feeds</a:t>
            </a:r>
          </a:p>
        </p:txBody>
      </p:sp>
    </p:spTree>
    <p:extLst>
      <p:ext uri="{BB962C8B-B14F-4D97-AF65-F5344CB8AC3E}">
        <p14:creationId xmlns:p14="http://schemas.microsoft.com/office/powerpoint/2010/main" val="272211187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Slide Number Placeholder 2"/>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1252EEF3-2887-4DD0-95E8-592AE7E854BE}" type="slidenum">
              <a:rPr lang="en-US" sz="900" b="1">
                <a:solidFill>
                  <a:srgbClr val="7B7B7B"/>
                </a:solidFill>
                <a:ea typeface="ＭＳ Ｐゴシック" pitchFamily="34" charset="-128"/>
                <a:cs typeface="+mn-cs"/>
              </a:rPr>
              <a:pPr eaLnBrk="0" hangingPunct="0">
                <a:defRPr/>
              </a:pPr>
              <a:t>27</a:t>
            </a:fld>
            <a:endParaRPr lang="en-US" sz="900" b="1">
              <a:solidFill>
                <a:srgbClr val="7B7B7B"/>
              </a:solidFill>
              <a:ea typeface="ＭＳ Ｐゴシック" pitchFamily="34" charset="-128"/>
              <a:cs typeface="+mn-cs"/>
            </a:endParaRPr>
          </a:p>
        </p:txBody>
      </p:sp>
      <p:sp>
        <p:nvSpPr>
          <p:cNvPr id="202755" name="Rectangle 2"/>
          <p:cNvSpPr>
            <a:spLocks noGrp="1" noChangeArrowheads="1"/>
          </p:cNvSpPr>
          <p:nvPr>
            <p:ph type="title"/>
          </p:nvPr>
        </p:nvSpPr>
        <p:spPr>
          <a:prstGeom prst="rect">
            <a:avLst/>
          </a:prstGeom>
        </p:spPr>
        <p:txBody>
          <a:bodyPr/>
          <a:lstStyle/>
          <a:p>
            <a:pPr eaLnBrk="1" hangingPunct="1"/>
            <a:r>
              <a:rPr lang="en-US" dirty="0" smtClean="0"/>
              <a:t>The Most Commonly Used Find Methods</a:t>
            </a:r>
          </a:p>
        </p:txBody>
      </p:sp>
      <p:graphicFrame>
        <p:nvGraphicFramePr>
          <p:cNvPr id="79901" name="Group 29"/>
          <p:cNvGraphicFramePr>
            <a:graphicFrameLocks noGrp="1"/>
          </p:cNvGraphicFramePr>
          <p:nvPr/>
        </p:nvGraphicFramePr>
        <p:xfrm>
          <a:off x="304800" y="1066800"/>
          <a:ext cx="8534400" cy="4983479"/>
        </p:xfrm>
        <a:graphic>
          <a:graphicData uri="http://schemas.openxmlformats.org/drawingml/2006/table">
            <a:tbl>
              <a:tblPr>
                <a:tableStyleId>{073A0DAA-6AF3-43AB-8588-CEC1D06C72B9}</a:tableStyleId>
              </a:tblPr>
              <a:tblGrid>
                <a:gridCol w="2039193"/>
                <a:gridCol w="2265770"/>
                <a:gridCol w="4229437"/>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smtClean="0">
                          <a:ln>
                            <a:noFill/>
                          </a:ln>
                          <a:solidFill>
                            <a:schemeClr val="bg1"/>
                          </a:solidFill>
                          <a:effectLst/>
                        </a:rPr>
                        <a:t>Function </a:t>
                      </a:r>
                      <a:endParaRPr kumimoji="0" lang="en-US" sz="1200" b="0" i="0" u="none" strike="noStrike" cap="none" normalizeH="0" baseline="0" dirty="0" smtClean="0">
                        <a:ln>
                          <a:noFill/>
                        </a:ln>
                        <a:solidFill>
                          <a:schemeClr val="bg1"/>
                        </a:solidFill>
                        <a:effectLst/>
                        <a:latin typeface="Arial" charset="0"/>
                        <a:ea typeface="ＭＳ Ｐゴシック"/>
                        <a:cs typeface="ＭＳ Ｐゴシック"/>
                      </a:endParaRPr>
                    </a:p>
                  </a:txBody>
                  <a:tcPr horzOverflow="overflow">
                    <a:solidFill>
                      <a:schemeClr val="tx1">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smtClean="0">
                          <a:ln>
                            <a:noFill/>
                          </a:ln>
                          <a:solidFill>
                            <a:schemeClr val="bg1"/>
                          </a:solidFill>
                          <a:effectLst/>
                        </a:rPr>
                        <a:t>Parameters</a:t>
                      </a:r>
                      <a:endParaRPr kumimoji="0" lang="en-US" sz="1200" b="0" i="0" u="none" strike="noStrike" cap="none" normalizeH="0" baseline="0" smtClean="0">
                        <a:ln>
                          <a:noFill/>
                        </a:ln>
                        <a:solidFill>
                          <a:schemeClr val="bg1"/>
                        </a:solidFill>
                        <a:effectLst/>
                        <a:latin typeface="Arial" charset="0"/>
                        <a:ea typeface="ＭＳ Ｐゴシック"/>
                        <a:cs typeface="ＭＳ Ｐゴシック"/>
                      </a:endParaRPr>
                    </a:p>
                  </a:txBody>
                  <a:tcPr horzOverflow="overflow">
                    <a:solidFill>
                      <a:schemeClr val="tx1">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smtClean="0">
                          <a:ln>
                            <a:noFill/>
                          </a:ln>
                          <a:solidFill>
                            <a:schemeClr val="bg1"/>
                          </a:solidFill>
                          <a:effectLst/>
                        </a:rPr>
                        <a:t>Description</a:t>
                      </a:r>
                      <a:endParaRPr kumimoji="0" lang="en-US" sz="1200" b="0" i="0" u="none" strike="noStrike" cap="none" normalizeH="0" baseline="0" dirty="0" smtClean="0">
                        <a:ln>
                          <a:noFill/>
                        </a:ln>
                        <a:solidFill>
                          <a:schemeClr val="bg1"/>
                        </a:solidFill>
                        <a:effectLst/>
                        <a:latin typeface="Arial" charset="0"/>
                        <a:ea typeface="ＭＳ Ｐゴシック"/>
                        <a:cs typeface="ＭＳ Ｐゴシック"/>
                      </a:endParaRPr>
                    </a:p>
                  </a:txBody>
                  <a:tcPr horzOverflow="overflow">
                    <a:solidFill>
                      <a:schemeClr val="tx1">
                        <a:lumMod val="60000"/>
                        <a:lumOff val="40000"/>
                      </a:schemeClr>
                    </a:solidFill>
                  </a:tcPr>
                </a:tc>
              </a:tr>
              <a:tr h="896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err="1" smtClean="0">
                          <a:ln>
                            <a:noFill/>
                          </a:ln>
                          <a:effectLst/>
                        </a:rPr>
                        <a:t>find_all_videos</a:t>
                      </a:r>
                      <a:endParaRPr kumimoji="0" lang="en-US" sz="12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token:String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page_size:Integer</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page_number:Integer</a:t>
                      </a:r>
                      <a:r>
                        <a:rPr kumimoji="0" lang="en-US" sz="1200" u="none" strike="noStrike" cap="none" normalizeH="0" baseline="0" dirty="0" smtClean="0">
                          <a:ln>
                            <a:noFill/>
                          </a:ln>
                          <a:effectLst/>
                        </a:rPr>
                        <a:t> </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sort_by:SortByType</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sort_order:SortOrderType</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video_fields:Set</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get_item_count:Boolean</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Find all videos in the Brightcove media library for this account.</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Returns a JSON </a:t>
                      </a:r>
                      <a:r>
                        <a:rPr kumimoji="0" lang="en-US" sz="1200" u="none" strike="noStrike" cap="none" normalizeH="0" baseline="0" dirty="0" err="1" smtClean="0">
                          <a:ln>
                            <a:noFill/>
                          </a:ln>
                          <a:effectLst/>
                        </a:rPr>
                        <a:t>ItemCollection</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r>
              <a:tr h="746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err="1" smtClean="0">
                          <a:ln>
                            <a:noFill/>
                          </a:ln>
                          <a:effectLst/>
                        </a:rPr>
                        <a:t>find_video_by_id</a:t>
                      </a:r>
                      <a:endParaRPr kumimoji="0" lang="en-US" sz="12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token:String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video_id:long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video_fields:Set</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Finds a single video with the specified id.</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Returns a single JSON Video Object</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r>
              <a:tr h="690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smtClean="0">
                          <a:ln>
                            <a:noFill/>
                          </a:ln>
                          <a:effectLst/>
                        </a:rPr>
                        <a:t>find_related_videos</a:t>
                      </a:r>
                      <a:endParaRPr kumimoji="0" lang="en-US" sz="1200" b="1" i="0" u="none" strike="noStrike" cap="none" normalizeH="0" baseline="0" smtClean="0">
                        <a:ln>
                          <a:noFill/>
                        </a:ln>
                        <a:solidFill>
                          <a:srgbClr val="CC3366"/>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token:String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video_id:long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page_size:Integer</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page_number:Integer</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get_item_count:Boolean</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video_fields:Set</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None/>
                        <a:tabLst>
                          <a:tab pos="228600" algn="l"/>
                        </a:tabLst>
                      </a:pPr>
                      <a:endParaRPr kumimoji="0" lang="en-US" sz="1200" b="0" i="0" u="none" strike="noStrike" cap="none" normalizeH="0" baseline="0" dirty="0" smtClean="0">
                        <a:ln>
                          <a:noFill/>
                        </a:ln>
                        <a:solidFill>
                          <a:schemeClr val="tx1"/>
                        </a:solidFill>
                        <a:effectLst/>
                        <a:latin typeface="Arial" charset="0"/>
                        <a:ea typeface="ＭＳ Ｐゴシック"/>
                        <a:cs typeface="ＭＳ Ｐゴシック"/>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Finds videos related to the given video. Combines the name and short description of the given video and searches for any partial matches in the name, description, and tags of all videos in the Brightcove media library for this account. More precise ways of finding related videos include tagging your videos by subject and using the </a:t>
                      </a:r>
                      <a:r>
                        <a:rPr kumimoji="0" lang="en-US" sz="1200" u="none" strike="noStrike" cap="none" normalizeH="0" baseline="0" dirty="0" err="1" smtClean="0">
                          <a:ln>
                            <a:noFill/>
                          </a:ln>
                          <a:effectLst/>
                        </a:rPr>
                        <a:t>find_videos_by_tags</a:t>
                      </a:r>
                      <a:r>
                        <a:rPr kumimoji="0" lang="en-US" sz="1200" u="none" strike="noStrike" cap="none" normalizeH="0" baseline="0" dirty="0" smtClean="0">
                          <a:ln>
                            <a:noFill/>
                          </a:ln>
                          <a:effectLst/>
                        </a:rPr>
                        <a:t> method to find videos that share the same tags: or creating a playlist that includes videos that you know are related.</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Returns a JSON </a:t>
                      </a:r>
                      <a:r>
                        <a:rPr kumimoji="0" lang="en-US" sz="1200" u="none" strike="noStrike" cap="none" normalizeH="0" baseline="0" dirty="0" err="1" smtClean="0">
                          <a:ln>
                            <a:noFill/>
                          </a:ln>
                          <a:effectLst/>
                        </a:rPr>
                        <a:t>ItemCollection</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r>
              <a:tr h="6705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err="1" smtClean="0">
                          <a:ln>
                            <a:noFill/>
                          </a:ln>
                          <a:effectLst/>
                        </a:rPr>
                        <a:t>find_videos_by_ids</a:t>
                      </a:r>
                      <a:endParaRPr kumimoji="0" lang="en-US" sz="12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token:String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video_ids:List</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video_fields:Set</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Find multiple videos, given their ids.</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Returns a JSON </a:t>
                      </a:r>
                      <a:r>
                        <a:rPr kumimoji="0" lang="en-US" sz="1200" u="none" strike="noStrike" cap="none" normalizeH="0" baseline="0" dirty="0" err="1" smtClean="0">
                          <a:ln>
                            <a:noFill/>
                          </a:ln>
                          <a:effectLst/>
                        </a:rPr>
                        <a:t>ItemCollection</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r>
            </a:tbl>
          </a:graphicData>
        </a:graphic>
      </p:graphicFrame>
    </p:spTree>
    <p:extLst>
      <p:ext uri="{BB962C8B-B14F-4D97-AF65-F5344CB8AC3E}">
        <p14:creationId xmlns:p14="http://schemas.microsoft.com/office/powerpoint/2010/main" val="32990988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A4EBFEA3-4541-4185-985D-A1335871170E}" type="slidenum">
              <a:rPr lang="en-US" sz="900" b="1">
                <a:solidFill>
                  <a:srgbClr val="7B7B7B"/>
                </a:solidFill>
                <a:ea typeface="ＭＳ Ｐゴシック" pitchFamily="34" charset="-128"/>
                <a:cs typeface="+mn-cs"/>
              </a:rPr>
              <a:pPr eaLnBrk="0" hangingPunct="0">
                <a:defRPr/>
              </a:pPr>
              <a:t>28</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1: Using the Read API</a:t>
            </a:r>
            <a:endParaRPr lang="en-US" dirty="0"/>
          </a:p>
        </p:txBody>
      </p:sp>
    </p:spTree>
    <p:extLst>
      <p:ext uri="{BB962C8B-B14F-4D97-AF65-F5344CB8AC3E}">
        <p14:creationId xmlns:p14="http://schemas.microsoft.com/office/powerpoint/2010/main" val="14669066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Search Applications</a:t>
            </a:r>
            <a:endParaRPr lang="en-US" dirty="0"/>
          </a:p>
        </p:txBody>
      </p:sp>
      <p:sp>
        <p:nvSpPr>
          <p:cNvPr id="2" name="Slide Number Placeholder 1"/>
          <p:cNvSpPr>
            <a:spLocks noGrp="1"/>
          </p:cNvSpPr>
          <p:nvPr>
            <p:ph type="sldNum" sz="quarter" idx="4294967295"/>
          </p:nvPr>
        </p:nvSpPr>
        <p:spPr>
          <a:xfrm>
            <a:off x="0" y="6510338"/>
            <a:ext cx="428625" cy="284162"/>
          </a:xfrm>
          <a:prstGeom prst="rect">
            <a:avLst/>
          </a:prstGeom>
        </p:spPr>
        <p:txBody>
          <a:bodyPr/>
          <a:lstStyle/>
          <a:p>
            <a:pPr>
              <a:defRPr/>
            </a:pPr>
            <a:fld id="{A6630A3C-0D8E-4DC4-961E-03AAC74CCC0E}" type="slidenum">
              <a:rPr lang="en-US" smtClean="0"/>
              <a:pPr>
                <a:defRPr/>
              </a:pPr>
              <a:t>29</a:t>
            </a:fld>
            <a:endParaRPr lang="en-US"/>
          </a:p>
        </p:txBody>
      </p:sp>
    </p:spTree>
    <p:extLst>
      <p:ext uri="{BB962C8B-B14F-4D97-AF65-F5344CB8AC3E}">
        <p14:creationId xmlns:p14="http://schemas.microsoft.com/office/powerpoint/2010/main" val="42837775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2CD37B14-486A-49CC-AD0D-CDCA83D32239}" type="slidenum">
              <a:rPr lang="en-US" sz="900" b="1">
                <a:solidFill>
                  <a:srgbClr val="7B7B7B"/>
                </a:solidFill>
                <a:ea typeface="ＭＳ Ｐゴシック" pitchFamily="34" charset="-128"/>
                <a:cs typeface="+mn-cs"/>
              </a:rPr>
              <a:pPr eaLnBrk="0" hangingPunct="0">
                <a:defRPr/>
              </a:pPr>
              <a:t>3</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42940071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Search Criteria</a:t>
            </a:r>
            <a:endParaRPr lang="en-US" dirty="0"/>
          </a:p>
        </p:txBody>
      </p:sp>
      <p:sp>
        <p:nvSpPr>
          <p:cNvPr id="3" name="Content Placeholder 2"/>
          <p:cNvSpPr>
            <a:spLocks noGrp="1"/>
          </p:cNvSpPr>
          <p:nvPr>
            <p:ph idx="1"/>
          </p:nvPr>
        </p:nvSpPr>
        <p:spPr/>
        <p:txBody>
          <a:bodyPr/>
          <a:lstStyle/>
          <a:p>
            <a:r>
              <a:rPr lang="en-US" sz="1800" dirty="0" smtClean="0"/>
              <a:t>In many cases, you will be getting search criteria dynamically</a:t>
            </a:r>
          </a:p>
          <a:p>
            <a:pPr lvl="1"/>
            <a:r>
              <a:rPr lang="en-US" sz="1800" dirty="0" smtClean="0"/>
              <a:t>From a user search</a:t>
            </a:r>
          </a:p>
          <a:p>
            <a:pPr lvl="1"/>
            <a:r>
              <a:rPr lang="en-US" sz="1800" dirty="0" smtClean="0"/>
              <a:t>From metadata for the currently playing video</a:t>
            </a:r>
          </a:p>
          <a:p>
            <a:pPr lvl="1"/>
            <a:r>
              <a:rPr lang="en-US" sz="1800" dirty="0" smtClean="0"/>
              <a:t>From other content on the page</a:t>
            </a:r>
          </a:p>
        </p:txBody>
      </p:sp>
    </p:spTree>
    <p:extLst>
      <p:ext uri="{BB962C8B-B14F-4D97-AF65-F5344CB8AC3E}">
        <p14:creationId xmlns:p14="http://schemas.microsoft.com/office/powerpoint/2010/main" val="323545697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Media API and the Player API</a:t>
            </a:r>
            <a:endParaRPr lang="en-US" dirty="0"/>
          </a:p>
        </p:txBody>
      </p:sp>
      <p:sp>
        <p:nvSpPr>
          <p:cNvPr id="3" name="Content Placeholder 2"/>
          <p:cNvSpPr>
            <a:spLocks noGrp="1"/>
          </p:cNvSpPr>
          <p:nvPr>
            <p:ph idx="1"/>
          </p:nvPr>
        </p:nvSpPr>
        <p:spPr/>
        <p:txBody>
          <a:bodyPr/>
          <a:lstStyle/>
          <a:p>
            <a:r>
              <a:rPr lang="en-US" sz="1800" dirty="0"/>
              <a:t>In many cases, you will want to provide a way to play the videos – you can easily do this by using the Media API </a:t>
            </a:r>
            <a:r>
              <a:rPr lang="en-US" sz="1800" dirty="0" smtClean="0"/>
              <a:t>together </a:t>
            </a:r>
            <a:r>
              <a:rPr lang="en-US" sz="1800" dirty="0"/>
              <a:t>with the</a:t>
            </a:r>
            <a:r>
              <a:rPr lang="en-US" sz="1800" dirty="0" smtClean="0"/>
              <a:t> Player </a:t>
            </a:r>
            <a:r>
              <a:rPr lang="en-US" sz="1800" dirty="0"/>
              <a:t>API</a:t>
            </a:r>
          </a:p>
          <a:p>
            <a:endParaRPr lang="en-US"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31</a:t>
            </a:fld>
            <a:endParaRPr lang="en-US"/>
          </a:p>
        </p:txBody>
      </p:sp>
      <p:sp>
        <p:nvSpPr>
          <p:cNvPr id="5" name="TextBox 4"/>
          <p:cNvSpPr txBox="1"/>
          <p:nvPr/>
        </p:nvSpPr>
        <p:spPr>
          <a:xfrm>
            <a:off x="762000" y="2362200"/>
            <a:ext cx="7037954" cy="2862323"/>
          </a:xfrm>
          <a:prstGeom prst="rect">
            <a:avLst/>
          </a:prstGeom>
          <a:noFill/>
        </p:spPr>
        <p:txBody>
          <a:bodyPr wrap="none" rtlCol="0">
            <a:spAutoFit/>
          </a:bodyPr>
          <a:lstStyle/>
          <a:p>
            <a:r>
              <a:rPr lang="en-US" sz="1800" dirty="0" err="1" smtClean="0">
                <a:latin typeface="Consolas"/>
                <a:cs typeface="Consolas"/>
              </a:rPr>
              <a:t>onSearchResponse</a:t>
            </a:r>
            <a:r>
              <a:rPr lang="en-US" sz="1800" dirty="0" smtClean="0">
                <a:latin typeface="Consolas"/>
                <a:cs typeface="Consolas"/>
              </a:rPr>
              <a:t>(data) {</a:t>
            </a:r>
          </a:p>
          <a:p>
            <a:r>
              <a:rPr lang="en-US" sz="1800" dirty="0" smtClean="0">
                <a:latin typeface="Consolas"/>
                <a:cs typeface="Consolas"/>
              </a:rPr>
              <a:t>…</a:t>
            </a:r>
          </a:p>
          <a:p>
            <a:r>
              <a:rPr lang="en-US" sz="1800" dirty="0" smtClean="0">
                <a:latin typeface="Consolas"/>
                <a:cs typeface="Consolas"/>
              </a:rPr>
              <a:t>  </a:t>
            </a:r>
            <a:r>
              <a:rPr lang="en-US" sz="1800" dirty="0" err="1" smtClean="0">
                <a:latin typeface="Consolas"/>
                <a:cs typeface="Consolas"/>
              </a:rPr>
              <a:t>str</a:t>
            </a:r>
            <a:r>
              <a:rPr lang="en-US" sz="1800" dirty="0" smtClean="0">
                <a:latin typeface="Consolas"/>
                <a:cs typeface="Consolas"/>
              </a:rPr>
              <a:t> </a:t>
            </a:r>
            <a:r>
              <a:rPr lang="en-US" sz="1800" dirty="0">
                <a:latin typeface="Consolas"/>
                <a:cs typeface="Consolas"/>
              </a:rPr>
              <a:t>+=</a:t>
            </a:r>
            <a:r>
              <a:rPr lang="en-US" sz="1800" dirty="0" smtClean="0">
                <a:latin typeface="Consolas"/>
                <a:cs typeface="Consolas"/>
              </a:rPr>
              <a:t> "&lt;</a:t>
            </a:r>
            <a:r>
              <a:rPr lang="en-US" sz="1800" dirty="0">
                <a:latin typeface="Consolas"/>
                <a:cs typeface="Consolas"/>
              </a:rPr>
              <a:t>a </a:t>
            </a:r>
            <a:r>
              <a:rPr lang="en-US" sz="1800" dirty="0" err="1">
                <a:latin typeface="Consolas"/>
                <a:cs typeface="Consolas"/>
              </a:rPr>
              <a:t>onclick</a:t>
            </a:r>
            <a:r>
              <a:rPr lang="en-US" sz="1800" dirty="0" smtClean="0">
                <a:latin typeface="Consolas"/>
                <a:cs typeface="Consolas"/>
              </a:rPr>
              <a:t>=\"</a:t>
            </a:r>
            <a:r>
              <a:rPr lang="en-US" sz="1800" dirty="0" err="1" smtClean="0">
                <a:solidFill>
                  <a:srgbClr val="FF0000"/>
                </a:solidFill>
                <a:latin typeface="Consolas"/>
                <a:cs typeface="Consolas"/>
              </a:rPr>
              <a:t>playVideo</a:t>
            </a:r>
            <a:r>
              <a:rPr lang="en-US" sz="1800" dirty="0" smtClean="0">
                <a:solidFill>
                  <a:srgbClr val="FF0000"/>
                </a:solidFill>
                <a:latin typeface="Consolas"/>
                <a:cs typeface="Consolas"/>
              </a:rPr>
              <a:t>(" </a:t>
            </a:r>
            <a:r>
              <a:rPr lang="en-US" sz="1800" dirty="0">
                <a:solidFill>
                  <a:srgbClr val="FF0000"/>
                </a:solidFill>
                <a:latin typeface="Consolas"/>
                <a:cs typeface="Consolas"/>
              </a:rPr>
              <a:t>+ </a:t>
            </a:r>
            <a:r>
              <a:rPr lang="en-US" sz="1800" dirty="0" err="1" smtClean="0">
                <a:solidFill>
                  <a:srgbClr val="FF0000"/>
                </a:solidFill>
                <a:latin typeface="Consolas"/>
                <a:cs typeface="Consolas"/>
              </a:rPr>
              <a:t>video.id</a:t>
            </a:r>
            <a:r>
              <a:rPr lang="en-US" sz="1800" dirty="0" smtClean="0">
                <a:solidFill>
                  <a:srgbClr val="FF0000"/>
                </a:solidFill>
                <a:latin typeface="Consolas"/>
                <a:cs typeface="Consolas"/>
              </a:rPr>
              <a:t> +")\</a:t>
            </a:r>
            <a:r>
              <a:rPr lang="en-US" sz="1800" dirty="0" smtClean="0">
                <a:latin typeface="Consolas"/>
                <a:cs typeface="Consolas"/>
              </a:rPr>
              <a:t>"&gt;";</a:t>
            </a:r>
            <a:endParaRPr lang="en-US" sz="1800" dirty="0">
              <a:latin typeface="Consolas"/>
              <a:cs typeface="Consolas"/>
            </a:endParaRPr>
          </a:p>
          <a:p>
            <a:r>
              <a:rPr lang="en-US" sz="1800" dirty="0" smtClean="0">
                <a:latin typeface="Consolas"/>
                <a:cs typeface="Consolas"/>
              </a:rPr>
              <a:t>… </a:t>
            </a:r>
          </a:p>
          <a:p>
            <a:r>
              <a:rPr lang="en-US" sz="1800" dirty="0" smtClean="0">
                <a:latin typeface="Consolas"/>
                <a:cs typeface="Consolas"/>
              </a:rPr>
              <a:t>}</a:t>
            </a:r>
          </a:p>
          <a:p>
            <a:endParaRPr lang="en-US" sz="1800" dirty="0" smtClean="0">
              <a:latin typeface="Consolas"/>
              <a:cs typeface="Consolas"/>
            </a:endParaRPr>
          </a:p>
          <a:p>
            <a:r>
              <a:rPr lang="en-US" sz="1800" dirty="0" smtClean="0">
                <a:latin typeface="Consolas"/>
                <a:cs typeface="Consolas"/>
              </a:rPr>
              <a:t>function </a:t>
            </a:r>
            <a:r>
              <a:rPr lang="en-US" sz="1800" dirty="0" err="1" smtClean="0">
                <a:solidFill>
                  <a:srgbClr val="FF0000"/>
                </a:solidFill>
                <a:latin typeface="Consolas"/>
                <a:cs typeface="Consolas"/>
              </a:rPr>
              <a:t>playVideo</a:t>
            </a:r>
            <a:r>
              <a:rPr lang="en-US" sz="1800" dirty="0" err="1">
                <a:solidFill>
                  <a:srgbClr val="FF0000"/>
                </a:solidFill>
                <a:latin typeface="Consolas"/>
                <a:cs typeface="Consolas"/>
              </a:rPr>
              <a:t>(id</a:t>
            </a:r>
            <a:r>
              <a:rPr lang="en-US" sz="1800" dirty="0">
                <a:solidFill>
                  <a:srgbClr val="FF0000"/>
                </a:solidFill>
                <a:latin typeface="Consolas"/>
                <a:cs typeface="Consolas"/>
              </a:rPr>
              <a:t>) </a:t>
            </a:r>
            <a:r>
              <a:rPr lang="en-US" sz="1800" dirty="0">
                <a:latin typeface="Consolas"/>
                <a:cs typeface="Consolas"/>
              </a:rPr>
              <a:t>{</a:t>
            </a:r>
            <a:endParaRPr lang="en-US" sz="1800" dirty="0" smtClean="0">
              <a:latin typeface="Consolas"/>
              <a:cs typeface="Consolas"/>
            </a:endParaRPr>
          </a:p>
          <a:p>
            <a:r>
              <a:rPr lang="en-US" sz="1800" dirty="0" smtClean="0">
                <a:latin typeface="Consolas"/>
                <a:cs typeface="Consolas"/>
              </a:rPr>
              <a:t>  </a:t>
            </a:r>
            <a:r>
              <a:rPr lang="en-US" sz="1800" dirty="0" err="1" smtClean="0">
                <a:latin typeface="Consolas"/>
                <a:cs typeface="Consolas"/>
              </a:rPr>
              <a:t>videoPlayer.loadVideo</a:t>
            </a:r>
            <a:r>
              <a:rPr lang="en-US" sz="1800" dirty="0">
                <a:latin typeface="Consolas"/>
                <a:cs typeface="Consolas"/>
              </a:rPr>
              <a:t>(id);</a:t>
            </a:r>
          </a:p>
          <a:p>
            <a:r>
              <a:rPr lang="en-US" sz="1800" dirty="0" smtClean="0">
                <a:latin typeface="Consolas"/>
                <a:cs typeface="Consolas"/>
              </a:rPr>
              <a:t>}</a:t>
            </a:r>
            <a:endParaRPr lang="en-US" sz="1800" dirty="0">
              <a:latin typeface="Consolas"/>
              <a:cs typeface="Consolas"/>
            </a:endParaRPr>
          </a:p>
          <a:p>
            <a:endParaRPr lang="en-US" sz="1800" dirty="0">
              <a:latin typeface="Monaco"/>
              <a:cs typeface="Monaco"/>
            </a:endParaRPr>
          </a:p>
        </p:txBody>
      </p:sp>
      <p:sp>
        <p:nvSpPr>
          <p:cNvPr id="6" name="TextBox 5"/>
          <p:cNvSpPr txBox="1"/>
          <p:nvPr/>
        </p:nvSpPr>
        <p:spPr>
          <a:xfrm>
            <a:off x="1052598" y="5791200"/>
            <a:ext cx="7024602" cy="400110"/>
          </a:xfrm>
          <a:prstGeom prst="rect">
            <a:avLst/>
          </a:prstGeom>
          <a:noFill/>
        </p:spPr>
        <p:txBody>
          <a:bodyPr wrap="none" rtlCol="0">
            <a:spAutoFit/>
          </a:bodyPr>
          <a:lstStyle/>
          <a:p>
            <a:r>
              <a:rPr lang="en-US" sz="2000" dirty="0" smtClean="0"/>
              <a:t>Take the companion course: </a:t>
            </a:r>
            <a:r>
              <a:rPr lang="en-US" sz="2000" i="1" dirty="0" smtClean="0"/>
              <a:t>Developing with the Player API</a:t>
            </a:r>
            <a:endParaRPr lang="en-US" sz="2000" i="1" dirty="0"/>
          </a:p>
        </p:txBody>
      </p:sp>
    </p:spTree>
    <p:extLst>
      <p:ext uri="{BB962C8B-B14F-4D97-AF65-F5344CB8AC3E}">
        <p14:creationId xmlns:p14="http://schemas.microsoft.com/office/powerpoint/2010/main" val="428504917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AC75DC5A-0CC2-41EF-8300-CA8C25584D8B}" type="slidenum">
              <a:rPr lang="en-US" sz="900" b="1">
                <a:solidFill>
                  <a:srgbClr val="7B7B7B"/>
                </a:solidFill>
                <a:ea typeface="ＭＳ Ｐゴシック" pitchFamily="34" charset="-128"/>
                <a:cs typeface="+mn-cs"/>
              </a:rPr>
              <a:pPr eaLnBrk="0" hangingPunct="0">
                <a:defRPr/>
              </a:pPr>
              <a:t>32</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2: Setting Up User Search</a:t>
            </a:r>
            <a:endParaRPr lang="en-US" dirty="0"/>
          </a:p>
        </p:txBody>
      </p:sp>
    </p:spTree>
    <p:extLst>
      <p:ext uri="{BB962C8B-B14F-4D97-AF65-F5344CB8AC3E}">
        <p14:creationId xmlns:p14="http://schemas.microsoft.com/office/powerpoint/2010/main" val="25774585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Automating SEO</a:t>
            </a:r>
            <a:endParaRPr lang="en-US" dirty="0"/>
          </a:p>
        </p:txBody>
      </p:sp>
    </p:spTree>
    <p:extLst>
      <p:ext uri="{BB962C8B-B14F-4D97-AF65-F5344CB8AC3E}">
        <p14:creationId xmlns:p14="http://schemas.microsoft.com/office/powerpoint/2010/main" val="231639907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E20E4115-2291-434B-BE77-7318AFD4E87E}" type="slidenum">
              <a:rPr lang="en-US" sz="900" b="1">
                <a:solidFill>
                  <a:srgbClr val="7B7B7B"/>
                </a:solidFill>
                <a:ea typeface="ＭＳ Ｐゴシック" pitchFamily="34" charset="-128"/>
                <a:cs typeface="+mn-cs"/>
              </a:rPr>
              <a:pPr eaLnBrk="0" hangingPunct="0">
                <a:defRPr/>
              </a:pPr>
              <a:t>34</a:t>
            </a:fld>
            <a:endParaRPr lang="en-US" sz="900" b="1">
              <a:solidFill>
                <a:srgbClr val="7B7B7B"/>
              </a:solidFill>
              <a:ea typeface="ＭＳ Ｐゴシック" pitchFamily="34" charset="-128"/>
              <a:cs typeface="+mn-cs"/>
            </a:endParaRPr>
          </a:p>
        </p:txBody>
      </p:sp>
      <p:sp>
        <p:nvSpPr>
          <p:cNvPr id="229379" name="Rectangle 2"/>
          <p:cNvSpPr>
            <a:spLocks noGrp="1" noChangeArrowheads="1"/>
          </p:cNvSpPr>
          <p:nvPr>
            <p:ph type="title"/>
          </p:nvPr>
        </p:nvSpPr>
        <p:spPr>
          <a:prstGeom prst="rect">
            <a:avLst/>
          </a:prstGeom>
        </p:spPr>
        <p:txBody>
          <a:bodyPr/>
          <a:lstStyle/>
          <a:p>
            <a:pPr eaLnBrk="1" hangingPunct="1"/>
            <a:r>
              <a:rPr lang="en-US" smtClean="0"/>
              <a:t>Read API : Enhancing SEO</a:t>
            </a:r>
          </a:p>
        </p:txBody>
      </p:sp>
      <p:sp>
        <p:nvSpPr>
          <p:cNvPr id="229380" name="Rectangle 3"/>
          <p:cNvSpPr>
            <a:spLocks noGrp="1" noChangeArrowheads="1"/>
          </p:cNvSpPr>
          <p:nvPr>
            <p:ph idx="1"/>
          </p:nvPr>
        </p:nvSpPr>
        <p:spPr>
          <a:prstGeom prst="rect">
            <a:avLst/>
          </a:prstGeom>
        </p:spPr>
        <p:txBody>
          <a:bodyPr>
            <a:normAutofit/>
          </a:bodyPr>
          <a:lstStyle/>
          <a:p>
            <a:pPr eaLnBrk="1" hangingPunct="1">
              <a:lnSpc>
                <a:spcPct val="90000"/>
              </a:lnSpc>
            </a:pPr>
            <a:r>
              <a:rPr lang="en-US" sz="1800" dirty="0" smtClean="0"/>
              <a:t>Search engine optimization (SEO): improve volume and quality of traffic from search engines </a:t>
            </a:r>
          </a:p>
          <a:p>
            <a:pPr eaLnBrk="1" hangingPunct="1">
              <a:lnSpc>
                <a:spcPct val="90000"/>
              </a:lnSpc>
            </a:pPr>
            <a:r>
              <a:rPr lang="en-US" sz="1800" dirty="0" smtClean="0"/>
              <a:t>Common Approaches</a:t>
            </a:r>
          </a:p>
          <a:p>
            <a:pPr lvl="1" eaLnBrk="1" hangingPunct="1">
              <a:lnSpc>
                <a:spcPct val="90000"/>
              </a:lnSpc>
            </a:pPr>
            <a:r>
              <a:rPr lang="en-US" sz="1800" dirty="0" smtClean="0"/>
              <a:t>Add Descriptions as HTML Text</a:t>
            </a:r>
          </a:p>
          <a:p>
            <a:pPr lvl="1" eaLnBrk="1" hangingPunct="1">
              <a:lnSpc>
                <a:spcPct val="90000"/>
              </a:lnSpc>
            </a:pPr>
            <a:r>
              <a:rPr lang="en-US" sz="1800" dirty="0" smtClean="0"/>
              <a:t>Add Tags as Metadata keywords</a:t>
            </a:r>
          </a:p>
          <a:p>
            <a:pPr lvl="1" eaLnBrk="1" hangingPunct="1">
              <a:lnSpc>
                <a:spcPct val="90000"/>
              </a:lnSpc>
            </a:pPr>
            <a:r>
              <a:rPr lang="en-US" sz="1800" dirty="0" smtClean="0"/>
              <a:t>Provide a unique URL for each item</a:t>
            </a:r>
          </a:p>
          <a:p>
            <a:pPr lvl="1" eaLnBrk="1" hangingPunct="1">
              <a:lnSpc>
                <a:spcPct val="90000"/>
              </a:lnSpc>
            </a:pPr>
            <a:r>
              <a:rPr lang="en-US" sz="1800" dirty="0" smtClean="0"/>
              <a:t>Provide video sitemap or MRSS feed</a:t>
            </a:r>
          </a:p>
          <a:p>
            <a:pPr eaLnBrk="1" hangingPunct="1">
              <a:lnSpc>
                <a:spcPct val="90000"/>
              </a:lnSpc>
            </a:pPr>
            <a:r>
              <a:rPr lang="en-US" sz="1800" i="1" dirty="0" smtClean="0"/>
              <a:t>Must use server-side scripts! Crawlers don’t run </a:t>
            </a:r>
            <a:r>
              <a:rPr lang="en-US" sz="1800" i="1" dirty="0" err="1" smtClean="0"/>
              <a:t>Javascript</a:t>
            </a:r>
            <a:r>
              <a:rPr lang="en-US" sz="1800" i="1" dirty="0" smtClean="0"/>
              <a:t>/Flash</a:t>
            </a:r>
          </a:p>
          <a:p>
            <a:pPr eaLnBrk="1" hangingPunct="1">
              <a:lnSpc>
                <a:spcPct val="90000"/>
              </a:lnSpc>
            </a:pPr>
            <a:r>
              <a:rPr lang="en-US" sz="1800" i="1" dirty="0" smtClean="0"/>
              <a:t>We will use PHP here - see </a:t>
            </a:r>
            <a:r>
              <a:rPr lang="en-US" sz="1800" i="1" dirty="0" smtClean="0">
                <a:hlinkClick r:id="rId3"/>
              </a:rPr>
              <a:t>http://opensource.brightcove.com</a:t>
            </a:r>
            <a:r>
              <a:rPr lang="en-US" sz="1800" i="1" dirty="0" smtClean="0"/>
              <a:t> for Media API wrappers for most common server-side languages</a:t>
            </a:r>
          </a:p>
          <a:p>
            <a:pPr lvl="1" eaLnBrk="1" hangingPunct="1">
              <a:lnSpc>
                <a:spcPct val="90000"/>
              </a:lnSpc>
              <a:buFontTx/>
              <a:buNone/>
            </a:pPr>
            <a:endParaRPr lang="en-US" dirty="0" smtClean="0"/>
          </a:p>
        </p:txBody>
      </p:sp>
    </p:spTree>
    <p:extLst>
      <p:ext uri="{BB962C8B-B14F-4D97-AF65-F5344CB8AC3E}">
        <p14:creationId xmlns:p14="http://schemas.microsoft.com/office/powerpoint/2010/main" val="16542650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CA1A38C2-7D0D-4A36-8208-B51F7DAFD58A}" type="slidenum">
              <a:rPr lang="en-US" sz="900" b="1">
                <a:solidFill>
                  <a:srgbClr val="7B7B7B"/>
                </a:solidFill>
                <a:ea typeface="ＭＳ Ｐゴシック" pitchFamily="34" charset="-128"/>
                <a:cs typeface="+mn-cs"/>
              </a:rPr>
              <a:pPr eaLnBrk="0" hangingPunct="0">
                <a:defRPr/>
              </a:pPr>
              <a:t>35</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fontScale="90000"/>
          </a:bodyPr>
          <a:lstStyle/>
          <a:p>
            <a:r>
              <a:rPr lang="en-US" dirty="0" smtClean="0">
                <a:solidFill>
                  <a:schemeClr val="bg1"/>
                </a:solidFill>
                <a:cs typeface="ＭＳ Ｐゴシック"/>
              </a:rPr>
              <a:t>Exercise 3: Using the Read API – SEO</a:t>
            </a:r>
            <a:endParaRPr lang="en-US" dirty="0">
              <a:solidFill>
                <a:schemeClr val="bg1"/>
              </a:solidFill>
            </a:endParaRPr>
          </a:p>
        </p:txBody>
      </p:sp>
    </p:spTree>
    <p:extLst>
      <p:ext uri="{BB962C8B-B14F-4D97-AF65-F5344CB8AC3E}">
        <p14:creationId xmlns:p14="http://schemas.microsoft.com/office/powerpoint/2010/main" val="38937107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Slide Number Placeholder 2"/>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198CD400-5413-40B1-9CA4-E92D0A15B939}" type="slidenum">
              <a:rPr lang="en-US" sz="900" b="1">
                <a:solidFill>
                  <a:srgbClr val="7B7B7B"/>
                </a:solidFill>
                <a:ea typeface="ＭＳ Ｐゴシック" pitchFamily="34" charset="-128"/>
                <a:cs typeface="+mn-cs"/>
              </a:rPr>
              <a:pPr eaLnBrk="0" hangingPunct="0">
                <a:defRPr/>
              </a:pPr>
              <a:t>36</a:t>
            </a:fld>
            <a:endParaRPr lang="en-US" sz="900" b="1">
              <a:solidFill>
                <a:srgbClr val="7B7B7B"/>
              </a:solidFill>
              <a:ea typeface="ＭＳ Ｐゴシック" pitchFamily="34" charset="-128"/>
              <a:cs typeface="+mn-cs"/>
            </a:endParaRPr>
          </a:p>
        </p:txBody>
      </p:sp>
      <p:sp>
        <p:nvSpPr>
          <p:cNvPr id="235523" name="Rectangle 4"/>
          <p:cNvSpPr>
            <a:spLocks noGrp="1"/>
          </p:cNvSpPr>
          <p:nvPr>
            <p:ph type="ctrTitle"/>
          </p:nvPr>
        </p:nvSpPr>
        <p:spPr>
          <a:prstGeom prst="rect">
            <a:avLst/>
          </a:prstGeom>
        </p:spPr>
        <p:txBody>
          <a:bodyPr anchor="ctr"/>
          <a:lstStyle/>
          <a:p>
            <a:pPr eaLnBrk="1" hangingPunct="1"/>
            <a:r>
              <a:rPr lang="en-US" sz="3500" dirty="0" smtClean="0"/>
              <a:t>The Media API – Write Methods </a:t>
            </a:r>
          </a:p>
        </p:txBody>
      </p:sp>
    </p:spTree>
    <p:extLst>
      <p:ext uri="{BB962C8B-B14F-4D97-AF65-F5344CB8AC3E}">
        <p14:creationId xmlns:p14="http://schemas.microsoft.com/office/powerpoint/2010/main" val="2333105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DCB902B1-E132-448C-BED4-4CDD22CA392D}" type="slidenum">
              <a:rPr lang="en-US" sz="900" b="1">
                <a:solidFill>
                  <a:srgbClr val="7B7B7B"/>
                </a:solidFill>
                <a:ea typeface="ＭＳ Ｐゴシック" pitchFamily="34" charset="-128"/>
                <a:cs typeface="+mn-cs"/>
              </a:rPr>
              <a:pPr eaLnBrk="0" hangingPunct="0">
                <a:defRPr/>
              </a:pPr>
              <a:t>37</a:t>
            </a:fld>
            <a:endParaRPr lang="en-US" sz="900" b="1">
              <a:solidFill>
                <a:srgbClr val="7B7B7B"/>
              </a:solidFill>
              <a:ea typeface="ＭＳ Ｐゴシック" pitchFamily="34" charset="-128"/>
              <a:cs typeface="+mn-cs"/>
            </a:endParaRPr>
          </a:p>
        </p:txBody>
      </p:sp>
      <p:sp>
        <p:nvSpPr>
          <p:cNvPr id="237571" name="Rectangle 2"/>
          <p:cNvSpPr>
            <a:spLocks noGrp="1" noChangeArrowheads="1"/>
          </p:cNvSpPr>
          <p:nvPr>
            <p:ph type="title"/>
          </p:nvPr>
        </p:nvSpPr>
        <p:spPr>
          <a:prstGeom prst="rect">
            <a:avLst/>
          </a:prstGeom>
        </p:spPr>
        <p:txBody>
          <a:bodyPr/>
          <a:lstStyle/>
          <a:p>
            <a:pPr eaLnBrk="1" hangingPunct="1"/>
            <a:r>
              <a:rPr lang="en-US" smtClean="0"/>
              <a:t>Write API – Typical Applications</a:t>
            </a:r>
          </a:p>
        </p:txBody>
      </p:sp>
      <p:sp>
        <p:nvSpPr>
          <p:cNvPr id="267267" name="Rectangle 3"/>
          <p:cNvSpPr>
            <a:spLocks noGrp="1" noChangeArrowheads="1"/>
          </p:cNvSpPr>
          <p:nvPr>
            <p:ph idx="1"/>
          </p:nvPr>
        </p:nvSpPr>
        <p:spPr>
          <a:prstGeom prst="rect">
            <a:avLst/>
          </a:prstGeom>
        </p:spPr>
        <p:txBody>
          <a:bodyPr>
            <a:normAutofit/>
          </a:bodyPr>
          <a:lstStyle/>
          <a:p>
            <a:pPr eaLnBrk="1" hangingPunct="1">
              <a:lnSpc>
                <a:spcPct val="90000"/>
              </a:lnSpc>
            </a:pPr>
            <a:r>
              <a:rPr lang="en-US" sz="1800" dirty="0" smtClean="0"/>
              <a:t>Automate uploading</a:t>
            </a:r>
          </a:p>
          <a:p>
            <a:pPr lvl="1" eaLnBrk="1" hangingPunct="1">
              <a:lnSpc>
                <a:spcPct val="90000"/>
              </a:lnSpc>
            </a:pPr>
            <a:r>
              <a:rPr lang="en-US" sz="1800" dirty="0" smtClean="0"/>
              <a:t>Upload directly from CMS or build into your local workflow</a:t>
            </a:r>
          </a:p>
          <a:p>
            <a:pPr lvl="1" eaLnBrk="1" hangingPunct="1">
              <a:lnSpc>
                <a:spcPct val="90000"/>
              </a:lnSpc>
            </a:pPr>
            <a:r>
              <a:rPr lang="en-US" sz="1800" dirty="0" smtClean="0"/>
              <a:t>Useful for ongoing uploads or uploading </a:t>
            </a:r>
            <a:r>
              <a:rPr lang="en-US" sz="1800" dirty="0"/>
              <a:t>User Generated Content </a:t>
            </a:r>
            <a:endParaRPr lang="en-US" sz="1800" dirty="0" smtClean="0"/>
          </a:p>
          <a:p>
            <a:pPr lvl="1" eaLnBrk="1" hangingPunct="1">
              <a:lnSpc>
                <a:spcPct val="90000"/>
              </a:lnSpc>
            </a:pPr>
            <a:r>
              <a:rPr lang="en-US" sz="1800" i="1" dirty="0" smtClean="0"/>
              <a:t>Not the best solution for initial upload of a large library, because Write requests are single-threaded – use Batch Provisioning instead</a:t>
            </a:r>
          </a:p>
          <a:p>
            <a:pPr eaLnBrk="1" hangingPunct="1">
              <a:lnSpc>
                <a:spcPct val="90000"/>
              </a:lnSpc>
            </a:pPr>
            <a:r>
              <a:rPr lang="en-US" sz="1800" dirty="0" smtClean="0"/>
              <a:t>Data Consolidation</a:t>
            </a:r>
          </a:p>
          <a:p>
            <a:pPr lvl="1" eaLnBrk="1" hangingPunct="1">
              <a:lnSpc>
                <a:spcPct val="90000"/>
              </a:lnSpc>
            </a:pPr>
            <a:r>
              <a:rPr lang="en-US" sz="1800" dirty="0" smtClean="0"/>
              <a:t>Populating </a:t>
            </a:r>
            <a:r>
              <a:rPr lang="en-US" sz="1800" dirty="0" err="1" smtClean="0"/>
              <a:t>ReferenceID’s</a:t>
            </a:r>
            <a:r>
              <a:rPr lang="en-US" sz="1800" dirty="0" smtClean="0"/>
              <a:t> (with your Database’s primary keys or whatever)</a:t>
            </a:r>
          </a:p>
          <a:p>
            <a:pPr lvl="1" eaLnBrk="1" hangingPunct="1">
              <a:lnSpc>
                <a:spcPct val="90000"/>
              </a:lnSpc>
            </a:pPr>
            <a:r>
              <a:rPr lang="en-US" sz="1800" dirty="0" smtClean="0"/>
              <a:t>Populating Descriptions, tags, etc.</a:t>
            </a:r>
          </a:p>
          <a:p>
            <a:pPr eaLnBrk="1" hangingPunct="1">
              <a:lnSpc>
                <a:spcPct val="90000"/>
              </a:lnSpc>
            </a:pPr>
            <a:r>
              <a:rPr lang="en-US" sz="1800" smtClean="0"/>
              <a:t>Moderation </a:t>
            </a:r>
            <a:r>
              <a:rPr lang="en-US" sz="1800" dirty="0" smtClean="0"/>
              <a:t>(providing limited access to your media library)</a:t>
            </a:r>
          </a:p>
          <a:p>
            <a:pPr lvl="1" eaLnBrk="1" hangingPunct="1">
              <a:lnSpc>
                <a:spcPct val="90000"/>
              </a:lnSpc>
            </a:pPr>
            <a:r>
              <a:rPr lang="en-US" sz="1800" dirty="0" smtClean="0"/>
              <a:t>Giving partners or other affiliates the options they need without access to Brightcove Studio</a:t>
            </a:r>
          </a:p>
        </p:txBody>
      </p:sp>
    </p:spTree>
    <p:extLst>
      <p:ext uri="{BB962C8B-B14F-4D97-AF65-F5344CB8AC3E}">
        <p14:creationId xmlns:p14="http://schemas.microsoft.com/office/powerpoint/2010/main" val="262390118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72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72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72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72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726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726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726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7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6B63488A-C573-4BCE-B1FE-763F6BBC91F3}" type="slidenum">
              <a:rPr lang="en-US" sz="900" b="1">
                <a:solidFill>
                  <a:srgbClr val="7B7B7B"/>
                </a:solidFill>
                <a:ea typeface="ＭＳ Ｐゴシック" pitchFamily="34" charset="-128"/>
                <a:cs typeface="+mn-cs"/>
              </a:rPr>
              <a:pPr eaLnBrk="0" hangingPunct="0">
                <a:defRPr/>
              </a:pPr>
              <a:t>38</a:t>
            </a:fld>
            <a:endParaRPr lang="en-US" sz="900" b="1">
              <a:solidFill>
                <a:srgbClr val="7B7B7B"/>
              </a:solidFill>
              <a:ea typeface="ＭＳ Ｐゴシック" pitchFamily="34" charset="-128"/>
              <a:cs typeface="+mn-cs"/>
            </a:endParaRPr>
          </a:p>
        </p:txBody>
      </p:sp>
      <p:sp>
        <p:nvSpPr>
          <p:cNvPr id="239619" name="Rectangle 2"/>
          <p:cNvSpPr>
            <a:spLocks noGrp="1" noChangeArrowheads="1"/>
          </p:cNvSpPr>
          <p:nvPr>
            <p:ph type="title"/>
          </p:nvPr>
        </p:nvSpPr>
        <p:spPr>
          <a:prstGeom prst="rect">
            <a:avLst/>
          </a:prstGeom>
        </p:spPr>
        <p:txBody>
          <a:bodyPr/>
          <a:lstStyle/>
          <a:p>
            <a:pPr eaLnBrk="1" hangingPunct="1"/>
            <a:r>
              <a:rPr lang="en-US" smtClean="0"/>
              <a:t>Write API</a:t>
            </a:r>
          </a:p>
        </p:txBody>
      </p:sp>
      <p:sp>
        <p:nvSpPr>
          <p:cNvPr id="5" name="Content Placeholder 4"/>
          <p:cNvSpPr>
            <a:spLocks noGrp="1"/>
          </p:cNvSpPr>
          <p:nvPr>
            <p:ph idx="1"/>
          </p:nvPr>
        </p:nvSpPr>
        <p:spPr/>
        <p:txBody>
          <a:bodyPr/>
          <a:lstStyle/>
          <a:p>
            <a:pPr marL="284163" indent="-284163">
              <a:spcBef>
                <a:spcPct val="50000"/>
              </a:spcBef>
              <a:buFontTx/>
              <a:buBlip>
                <a:blip r:embed="rId3"/>
              </a:buBlip>
            </a:pPr>
            <a:r>
              <a:rPr lang="en-US" sz="1800" dirty="0" smtClean="0">
                <a:cs typeface="ＭＳ Ｐゴシック"/>
              </a:rPr>
              <a:t>Methods that create, update, or delete videos and playlists </a:t>
            </a:r>
            <a:endParaRPr lang="en-US" sz="1800" dirty="0" smtClean="0">
              <a:solidFill>
                <a:srgbClr val="23383A"/>
              </a:solidFill>
              <a:cs typeface="ＭＳ Ｐゴシック"/>
            </a:endParaRPr>
          </a:p>
          <a:p>
            <a:pPr marL="284163" indent="-284163">
              <a:spcBef>
                <a:spcPct val="50000"/>
              </a:spcBef>
              <a:buFontTx/>
              <a:buBlip>
                <a:blip r:embed="rId3"/>
              </a:buBlip>
            </a:pPr>
            <a:r>
              <a:rPr lang="en-US" sz="1800" dirty="0" smtClean="0">
                <a:solidFill>
                  <a:srgbClr val="23383A"/>
                </a:solidFill>
                <a:cs typeface="ＭＳ Ｐゴシック"/>
              </a:rPr>
              <a:t>Calling the WRITE API</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HTTP POST Request</a:t>
            </a:r>
          </a:p>
          <a:p>
            <a:pPr marL="692150" lvl="1" indent="-234950">
              <a:spcBef>
                <a:spcPct val="15000"/>
              </a:spcBef>
              <a:spcAft>
                <a:spcPct val="5000"/>
              </a:spcAft>
              <a:buFontTx/>
              <a:buBlip>
                <a:blip r:embed="rId4"/>
              </a:buBlip>
            </a:pPr>
            <a:r>
              <a:rPr lang="en-US" sz="1800" dirty="0" err="1" smtClean="0">
                <a:cs typeface="ＭＳ Ｐゴシック"/>
              </a:rPr>
              <a:t>application/x-www-form-urlencoded</a:t>
            </a:r>
            <a:r>
              <a:rPr lang="en-US" sz="1800" dirty="0" smtClean="0">
                <a:cs typeface="ＭＳ Ｐゴシック"/>
              </a:rPr>
              <a:t> or multipart/form-data</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dirty="0" smtClean="0">
                <a:solidFill>
                  <a:srgbClr val="23383A"/>
                </a:solidFill>
                <a:cs typeface="ＭＳ Ｐゴシック"/>
              </a:rPr>
              <a:t>method-name and parameters in the body as JSON-RPC</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must provide WRITE Token</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ISO-8859-1 for special characters</a:t>
            </a:r>
          </a:p>
          <a:p>
            <a:pPr marL="234950" indent="-234950">
              <a:spcBef>
                <a:spcPct val="15000"/>
              </a:spcBef>
              <a:spcAft>
                <a:spcPct val="5000"/>
              </a:spcAft>
              <a:buFontTx/>
              <a:buBlip>
                <a:blip r:embed="rId4"/>
              </a:buBlip>
            </a:pPr>
            <a:r>
              <a:rPr lang="en-US" sz="1800" i="1" dirty="0" smtClean="0">
                <a:solidFill>
                  <a:srgbClr val="23383A"/>
                </a:solidFill>
                <a:cs typeface="ＭＳ Ｐゴシック"/>
              </a:rPr>
              <a:t>Write methods should not be made on the client-side except in exceptionally secure situations, as your Write Token will be exposed in the source code – PHP is used here, but you can use any server-</a:t>
            </a:r>
            <a:r>
              <a:rPr lang="en-US" sz="1800" i="1" smtClean="0">
                <a:solidFill>
                  <a:srgbClr val="23383A"/>
                </a:solidFill>
                <a:cs typeface="ＭＳ Ｐゴシック"/>
              </a:rPr>
              <a:t>side language</a:t>
            </a:r>
            <a:endParaRPr lang="en-US" sz="1800" i="1" dirty="0" smtClean="0">
              <a:cs typeface="ＭＳ Ｐゴシック"/>
            </a:endParaRPr>
          </a:p>
          <a:p>
            <a:endParaRPr lang="en-US" sz="1800" dirty="0"/>
          </a:p>
        </p:txBody>
      </p:sp>
    </p:spTree>
    <p:extLst>
      <p:ext uri="{BB962C8B-B14F-4D97-AF65-F5344CB8AC3E}">
        <p14:creationId xmlns:p14="http://schemas.microsoft.com/office/powerpoint/2010/main" val="16010137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Number Placeholder 5"/>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D53C6FB4-88B7-4F60-AD70-09F264A4D2E8}" type="slidenum">
              <a:rPr lang="en-US" sz="900" b="1">
                <a:solidFill>
                  <a:srgbClr val="7B7B7B"/>
                </a:solidFill>
                <a:ea typeface="ＭＳ Ｐゴシック" pitchFamily="34" charset="-128"/>
                <a:cs typeface="+mn-cs"/>
              </a:rPr>
              <a:pPr eaLnBrk="0" hangingPunct="0">
                <a:defRPr/>
              </a:pPr>
              <a:t>39</a:t>
            </a:fld>
            <a:endParaRPr lang="en-US" sz="900" b="1" dirty="0">
              <a:solidFill>
                <a:srgbClr val="7B7B7B"/>
              </a:solidFill>
              <a:ea typeface="ＭＳ Ｐゴシック" pitchFamily="34" charset="-128"/>
              <a:cs typeface="+mn-cs"/>
            </a:endParaRPr>
          </a:p>
        </p:txBody>
      </p:sp>
      <p:sp>
        <p:nvSpPr>
          <p:cNvPr id="241667" name="Rectangle 2"/>
          <p:cNvSpPr>
            <a:spLocks noGrp="1" noChangeArrowheads="1"/>
          </p:cNvSpPr>
          <p:nvPr>
            <p:ph type="title"/>
          </p:nvPr>
        </p:nvSpPr>
        <p:spPr>
          <a:prstGeom prst="rect">
            <a:avLst/>
          </a:prstGeom>
        </p:spPr>
        <p:txBody>
          <a:bodyPr/>
          <a:lstStyle/>
          <a:p>
            <a:pPr eaLnBrk="1" hangingPunct="1"/>
            <a:r>
              <a:rPr lang="en-US" dirty="0" smtClean="0"/>
              <a:t>The Main WRITE API's</a:t>
            </a:r>
          </a:p>
        </p:txBody>
      </p:sp>
      <p:sp>
        <p:nvSpPr>
          <p:cNvPr id="241668" name="Rectangle 6"/>
          <p:cNvSpPr>
            <a:spLocks noGrp="1" noChangeArrowheads="1"/>
          </p:cNvSpPr>
          <p:nvPr>
            <p:ph idx="1"/>
          </p:nvPr>
        </p:nvSpPr>
        <p:spPr>
          <a:prstGeom prst="rect">
            <a:avLst/>
          </a:prstGeom>
        </p:spPr>
        <p:txBody>
          <a:bodyPr/>
          <a:lstStyle/>
          <a:p>
            <a:pPr marL="0" indent="0" eaLnBrk="1" hangingPunct="1"/>
            <a:r>
              <a:rPr lang="en-US" sz="1800" dirty="0" smtClean="0"/>
              <a:t>Video WRITE</a:t>
            </a:r>
          </a:p>
          <a:p>
            <a:pPr lvl="1" eaLnBrk="1" hangingPunct="1"/>
            <a:r>
              <a:rPr lang="en-US" sz="1800" dirty="0" err="1" smtClean="0"/>
              <a:t>create_video</a:t>
            </a:r>
            <a:endParaRPr lang="en-US" sz="1800" dirty="0" smtClean="0"/>
          </a:p>
          <a:p>
            <a:pPr lvl="1" eaLnBrk="1" hangingPunct="1"/>
            <a:r>
              <a:rPr lang="en-US" sz="1800" dirty="0" err="1" smtClean="0"/>
              <a:t>update_video</a:t>
            </a:r>
            <a:endParaRPr lang="en-US" sz="1800" dirty="0" smtClean="0"/>
          </a:p>
          <a:p>
            <a:pPr lvl="1" eaLnBrk="1" hangingPunct="1"/>
            <a:r>
              <a:rPr lang="en-US" sz="1800" dirty="0" err="1" smtClean="0"/>
              <a:t>delete_video</a:t>
            </a:r>
            <a:endParaRPr lang="en-US" sz="1800" dirty="0" smtClean="0"/>
          </a:p>
          <a:p>
            <a:pPr lvl="1" eaLnBrk="1" hangingPunct="1"/>
            <a:r>
              <a:rPr lang="en-US" sz="1800" dirty="0" err="1" smtClean="0"/>
              <a:t>get_upload_status</a:t>
            </a:r>
            <a:endParaRPr lang="en-US" sz="1800" dirty="0" smtClean="0"/>
          </a:p>
          <a:p>
            <a:pPr lvl="1" eaLnBrk="1" hangingPunct="1"/>
            <a:r>
              <a:rPr lang="en-US" sz="1800" dirty="0" err="1" smtClean="0"/>
              <a:t>share_video</a:t>
            </a:r>
            <a:endParaRPr lang="en-US" sz="1800" dirty="0" smtClean="0"/>
          </a:p>
          <a:p>
            <a:pPr lvl="1" eaLnBrk="1" hangingPunct="1"/>
            <a:r>
              <a:rPr lang="en-US" sz="1800" dirty="0" err="1" smtClean="0"/>
              <a:t>unshare_video</a:t>
            </a:r>
            <a:endParaRPr lang="en-US" sz="1800" dirty="0" smtClean="0"/>
          </a:p>
          <a:p>
            <a:pPr lvl="1" eaLnBrk="1" hangingPunct="1"/>
            <a:r>
              <a:rPr lang="en-US" sz="1800" dirty="0" err="1" smtClean="0"/>
              <a:t>add_image</a:t>
            </a:r>
            <a:endParaRPr lang="en-US" sz="1800" dirty="0" smtClean="0"/>
          </a:p>
          <a:p>
            <a:pPr lvl="1" eaLnBrk="1" hangingPunct="1"/>
            <a:r>
              <a:rPr lang="en-US" sz="1800" dirty="0" err="1" smtClean="0"/>
              <a:t>add_logo_overlay</a:t>
            </a:r>
            <a:endParaRPr lang="en-US" sz="1800" dirty="0" smtClean="0"/>
          </a:p>
          <a:p>
            <a:pPr lvl="1" eaLnBrk="1" hangingPunct="1"/>
            <a:r>
              <a:rPr lang="en-US" sz="1800" dirty="0" err="1" smtClean="0"/>
              <a:t>remove_logo_overlay</a:t>
            </a:r>
            <a:endParaRPr lang="en-US" sz="1800" dirty="0" smtClean="0"/>
          </a:p>
        </p:txBody>
      </p:sp>
      <p:sp>
        <p:nvSpPr>
          <p:cNvPr id="241669" name="Rectangle 7"/>
          <p:cNvSpPr>
            <a:spLocks noGrp="1" noChangeArrowheads="1"/>
          </p:cNvSpPr>
          <p:nvPr>
            <p:ph idx="12"/>
          </p:nvPr>
        </p:nvSpPr>
        <p:spPr>
          <a:prstGeom prst="rect">
            <a:avLst/>
          </a:prstGeom>
        </p:spPr>
        <p:txBody>
          <a:bodyPr/>
          <a:lstStyle/>
          <a:p>
            <a:pPr marL="0" indent="0" eaLnBrk="1" hangingPunct="1"/>
            <a:r>
              <a:rPr lang="en-US" sz="1800" dirty="0" smtClean="0"/>
              <a:t>Playlist WRITE</a:t>
            </a:r>
          </a:p>
          <a:p>
            <a:pPr lvl="1" eaLnBrk="1" hangingPunct="1"/>
            <a:r>
              <a:rPr lang="en-US" sz="1800" dirty="0" err="1" smtClean="0"/>
              <a:t>create_playlist</a:t>
            </a:r>
            <a:endParaRPr lang="en-US" sz="1800" dirty="0" smtClean="0"/>
          </a:p>
          <a:p>
            <a:pPr lvl="1" eaLnBrk="1" hangingPunct="1"/>
            <a:r>
              <a:rPr lang="en-US" sz="1800" dirty="0" err="1" smtClean="0"/>
              <a:t>update_playlist</a:t>
            </a:r>
            <a:endParaRPr lang="en-US" sz="1800" dirty="0" smtClean="0"/>
          </a:p>
          <a:p>
            <a:pPr lvl="1" eaLnBrk="1" hangingPunct="1"/>
            <a:r>
              <a:rPr lang="en-US" sz="1800" dirty="0" err="1" smtClean="0"/>
              <a:t>delete_playlist</a:t>
            </a:r>
            <a:endParaRPr lang="en-US" sz="1800" dirty="0" smtClean="0"/>
          </a:p>
        </p:txBody>
      </p:sp>
    </p:spTree>
    <p:extLst>
      <p:ext uri="{BB962C8B-B14F-4D97-AF65-F5344CB8AC3E}">
        <p14:creationId xmlns:p14="http://schemas.microsoft.com/office/powerpoint/2010/main" val="17414326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Class</a:t>
            </a:r>
            <a:endParaRPr lang="en-US" dirty="0"/>
          </a:p>
        </p:txBody>
      </p:sp>
      <p:sp>
        <p:nvSpPr>
          <p:cNvPr id="3" name="Content Placeholder 2"/>
          <p:cNvSpPr>
            <a:spLocks noGrp="1"/>
          </p:cNvSpPr>
          <p:nvPr>
            <p:ph idx="1"/>
          </p:nvPr>
        </p:nvSpPr>
        <p:spPr/>
        <p:txBody>
          <a:bodyPr>
            <a:normAutofit/>
          </a:bodyPr>
          <a:lstStyle/>
          <a:p>
            <a:r>
              <a:rPr lang="en-US" sz="1800" dirty="0" smtClean="0"/>
              <a:t>This class covers the the Read and Write methods of the Media API</a:t>
            </a:r>
          </a:p>
          <a:p>
            <a:r>
              <a:rPr lang="en-US" sz="1800" dirty="0" smtClean="0"/>
              <a:t>Designed for developers, or project managers who want to understand the capabilities of the Media API</a:t>
            </a:r>
          </a:p>
          <a:p>
            <a:r>
              <a:rPr lang="en-US" sz="1800" dirty="0" smtClean="0"/>
              <a:t>The Media API Read methods are available in the following editions</a:t>
            </a:r>
          </a:p>
          <a:p>
            <a:pPr lvl="1"/>
            <a:r>
              <a:rPr lang="en-US" sz="1800" dirty="0" smtClean="0"/>
              <a:t>Express 3</a:t>
            </a:r>
          </a:p>
          <a:p>
            <a:pPr lvl="1"/>
            <a:r>
              <a:rPr lang="en-US" sz="1800" dirty="0" smtClean="0"/>
              <a:t>Professional</a:t>
            </a:r>
          </a:p>
          <a:p>
            <a:pPr lvl="1"/>
            <a:r>
              <a:rPr lang="en-US" sz="1800" dirty="0" smtClean="0"/>
              <a:t>Enterprise</a:t>
            </a:r>
          </a:p>
          <a:p>
            <a:r>
              <a:rPr lang="en-US" sz="1800" dirty="0" smtClean="0"/>
              <a:t>The Media API Write methods are available in</a:t>
            </a:r>
          </a:p>
          <a:p>
            <a:pPr lvl="1"/>
            <a:r>
              <a:rPr lang="en-US" sz="1800" dirty="0" smtClean="0"/>
              <a:t>Professional</a:t>
            </a:r>
          </a:p>
          <a:p>
            <a:pPr lvl="1"/>
            <a:r>
              <a:rPr lang="en-US" sz="1800" dirty="0" smtClean="0"/>
              <a:t>Enterprise</a:t>
            </a:r>
          </a:p>
          <a:p>
            <a:pPr lvl="1"/>
            <a:endParaRPr lang="en-US" sz="1800" dirty="0" smtClean="0"/>
          </a:p>
          <a:p>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Rectangle 2"/>
          <p:cNvSpPr>
            <a:spLocks noGrp="1" noChangeArrowheads="1"/>
          </p:cNvSpPr>
          <p:nvPr>
            <p:ph type="title"/>
          </p:nvPr>
        </p:nvSpPr>
        <p:spPr>
          <a:prstGeom prst="rect">
            <a:avLst/>
          </a:prstGeom>
        </p:spPr>
        <p:txBody>
          <a:bodyPr/>
          <a:lstStyle/>
          <a:p>
            <a:r>
              <a:rPr lang="en-US" smtClean="0"/>
              <a:t>JSON-RPC</a:t>
            </a:r>
          </a:p>
        </p:txBody>
      </p:sp>
      <p:sp>
        <p:nvSpPr>
          <p:cNvPr id="243714" name="Rectangle 3"/>
          <p:cNvSpPr>
            <a:spLocks noGrp="1" noChangeArrowheads="1"/>
          </p:cNvSpPr>
          <p:nvPr>
            <p:ph idx="1"/>
          </p:nvPr>
        </p:nvSpPr>
        <p:spPr>
          <a:prstGeom prst="rect">
            <a:avLst/>
          </a:prstGeom>
        </p:spPr>
        <p:txBody>
          <a:bodyPr/>
          <a:lstStyle/>
          <a:p>
            <a:r>
              <a:rPr lang="en-US" sz="1800" dirty="0" smtClean="0"/>
              <a:t>Remote Procedure Calls with JSON</a:t>
            </a:r>
          </a:p>
          <a:p>
            <a:r>
              <a:rPr lang="en-US" sz="1800" dirty="0" smtClean="0"/>
              <a:t>request and response are well-defined JSON objects</a:t>
            </a:r>
          </a:p>
          <a:p>
            <a:r>
              <a:rPr lang="en-US" sz="1800" dirty="0" smtClean="0">
                <a:hlinkClick r:id="rId3"/>
              </a:rPr>
              <a:t>http://json-rpc.org/</a:t>
            </a:r>
            <a:endParaRPr lang="en-US" sz="1800" dirty="0" smtClean="0"/>
          </a:p>
        </p:txBody>
      </p:sp>
    </p:spTree>
    <p:extLst>
      <p:ext uri="{BB962C8B-B14F-4D97-AF65-F5344CB8AC3E}">
        <p14:creationId xmlns:p14="http://schemas.microsoft.com/office/powerpoint/2010/main" val="328130329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Rectangle 2"/>
          <p:cNvSpPr>
            <a:spLocks noGrp="1" noChangeArrowheads="1"/>
          </p:cNvSpPr>
          <p:nvPr>
            <p:ph type="title"/>
          </p:nvPr>
        </p:nvSpPr>
        <p:spPr>
          <a:prstGeom prst="rect">
            <a:avLst/>
          </a:prstGeom>
        </p:spPr>
        <p:txBody>
          <a:bodyPr/>
          <a:lstStyle/>
          <a:p>
            <a:r>
              <a:rPr lang="en-US" dirty="0" smtClean="0"/>
              <a:t>Media API JSON-RPC Request</a:t>
            </a:r>
          </a:p>
        </p:txBody>
      </p:sp>
      <p:sp>
        <p:nvSpPr>
          <p:cNvPr id="245762" name="Rectangle 3"/>
          <p:cNvSpPr>
            <a:spLocks noGrp="1" noChangeArrowheads="1"/>
          </p:cNvSpPr>
          <p:nvPr>
            <p:ph idx="1"/>
          </p:nvPr>
        </p:nvSpPr>
        <p:spPr>
          <a:prstGeom prst="rect">
            <a:avLst/>
          </a:prstGeom>
        </p:spPr>
        <p:txBody>
          <a:bodyPr/>
          <a:lstStyle/>
          <a:p>
            <a:pPr>
              <a:lnSpc>
                <a:spcPct val="90000"/>
              </a:lnSpc>
              <a:buFontTx/>
              <a:buNone/>
            </a:pPr>
            <a:r>
              <a:rPr lang="en-US" sz="2200" dirty="0" smtClean="0">
                <a:latin typeface="Consolas"/>
                <a:cs typeface="Consolas"/>
              </a:rPr>
              <a:t>{</a:t>
            </a:r>
          </a:p>
          <a:p>
            <a:pPr>
              <a:lnSpc>
                <a:spcPct val="90000"/>
              </a:lnSpc>
              <a:buFontTx/>
              <a:buNone/>
            </a:pPr>
            <a:r>
              <a:rPr lang="en-US" sz="2200" dirty="0" smtClean="0">
                <a:latin typeface="Consolas"/>
                <a:cs typeface="Consolas"/>
              </a:rPr>
              <a:t>    "method": "</a:t>
            </a:r>
            <a:r>
              <a:rPr lang="en-US" sz="2200" dirty="0" err="1" smtClean="0">
                <a:latin typeface="Consolas"/>
                <a:cs typeface="Consolas"/>
              </a:rPr>
              <a:t>update_video</a:t>
            </a:r>
            <a:r>
              <a:rPr lang="en-US" sz="2200" dirty="0" smtClean="0">
                <a:latin typeface="Consolas"/>
                <a:cs typeface="Consolas"/>
              </a:rPr>
              <a:t>",</a:t>
            </a:r>
          </a:p>
          <a:p>
            <a:pPr>
              <a:lnSpc>
                <a:spcPct val="90000"/>
              </a:lnSpc>
              <a:buFontTx/>
              <a:buNone/>
            </a:pPr>
            <a:r>
              <a:rPr lang="en-US" sz="2200" dirty="0" smtClean="0">
                <a:latin typeface="Consolas"/>
                <a:cs typeface="Consolas"/>
              </a:rPr>
              <a:t>    "</a:t>
            </a:r>
            <a:r>
              <a:rPr lang="en-US" sz="2200" dirty="0" err="1" smtClean="0">
                <a:latin typeface="Consolas"/>
                <a:cs typeface="Consolas"/>
              </a:rPr>
              <a:t>params</a:t>
            </a:r>
            <a:r>
              <a:rPr lang="en-US" sz="2200" dirty="0" smtClean="0">
                <a:latin typeface="Consolas"/>
                <a:cs typeface="Consolas"/>
              </a:rPr>
              <a:t>": {</a:t>
            </a:r>
          </a:p>
          <a:p>
            <a:pPr>
              <a:lnSpc>
                <a:spcPct val="90000"/>
              </a:lnSpc>
              <a:buFontTx/>
              <a:buNone/>
            </a:pPr>
            <a:r>
              <a:rPr lang="en-US" sz="2200" dirty="0" smtClean="0">
                <a:latin typeface="Consolas"/>
                <a:cs typeface="Consolas"/>
              </a:rPr>
              <a:t>        "token": "...",</a:t>
            </a:r>
          </a:p>
          <a:p>
            <a:pPr>
              <a:lnSpc>
                <a:spcPct val="90000"/>
              </a:lnSpc>
              <a:buFontTx/>
              <a:buNone/>
            </a:pPr>
            <a:r>
              <a:rPr lang="en-US" sz="2200" dirty="0" smtClean="0">
                <a:latin typeface="Consolas"/>
                <a:cs typeface="Consolas"/>
              </a:rPr>
              <a:t>        "video" : {</a:t>
            </a:r>
          </a:p>
          <a:p>
            <a:pPr>
              <a:lnSpc>
                <a:spcPct val="90000"/>
              </a:lnSpc>
              <a:buFontTx/>
              <a:buNone/>
            </a:pPr>
            <a:r>
              <a:rPr lang="en-US" sz="2200" dirty="0" smtClean="0">
                <a:latin typeface="Consolas"/>
                <a:cs typeface="Consolas"/>
              </a:rPr>
              <a:t>            "id" : 1234,</a:t>
            </a:r>
          </a:p>
          <a:p>
            <a:pPr>
              <a:lnSpc>
                <a:spcPct val="90000"/>
              </a:lnSpc>
              <a:buFontTx/>
              <a:buNone/>
            </a:pPr>
            <a:r>
              <a:rPr lang="en-US" sz="2200" dirty="0" smtClean="0">
                <a:latin typeface="Consolas"/>
                <a:cs typeface="Consolas"/>
              </a:rPr>
              <a:t>            "name" : "new name"</a:t>
            </a:r>
          </a:p>
          <a:p>
            <a:pPr>
              <a:lnSpc>
                <a:spcPct val="90000"/>
              </a:lnSpc>
              <a:buFontTx/>
              <a:buNone/>
            </a:pPr>
            <a:r>
              <a:rPr lang="en-US" sz="2200" dirty="0" smtClean="0">
                <a:latin typeface="Consolas"/>
                <a:cs typeface="Consolas"/>
              </a:rPr>
              <a:t>        } </a:t>
            </a:r>
          </a:p>
          <a:p>
            <a:pPr>
              <a:lnSpc>
                <a:spcPct val="90000"/>
              </a:lnSpc>
              <a:buFontTx/>
              <a:buNone/>
            </a:pPr>
            <a:r>
              <a:rPr lang="en-US" sz="2200" dirty="0" smtClean="0">
                <a:latin typeface="Consolas"/>
                <a:cs typeface="Consolas"/>
              </a:rPr>
              <a:t>    }</a:t>
            </a:r>
          </a:p>
          <a:p>
            <a:pPr>
              <a:lnSpc>
                <a:spcPct val="90000"/>
              </a:lnSpc>
              <a:buFontTx/>
              <a:buNone/>
            </a:pPr>
            <a:r>
              <a:rPr lang="en-US" sz="2200" dirty="0" smtClean="0">
                <a:latin typeface="Consolas"/>
                <a:cs typeface="Consolas"/>
              </a:rPr>
              <a:t>}</a:t>
            </a:r>
          </a:p>
        </p:txBody>
      </p:sp>
    </p:spTree>
    <p:extLst>
      <p:ext uri="{BB962C8B-B14F-4D97-AF65-F5344CB8AC3E}">
        <p14:creationId xmlns:p14="http://schemas.microsoft.com/office/powerpoint/2010/main" val="224012903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Rectangle 2"/>
          <p:cNvSpPr>
            <a:spLocks noGrp="1" noChangeArrowheads="1"/>
          </p:cNvSpPr>
          <p:nvPr>
            <p:ph type="title"/>
          </p:nvPr>
        </p:nvSpPr>
        <p:spPr>
          <a:prstGeom prst="rect">
            <a:avLst/>
          </a:prstGeom>
        </p:spPr>
        <p:txBody>
          <a:bodyPr/>
          <a:lstStyle/>
          <a:p>
            <a:r>
              <a:rPr lang="en-US" smtClean="0"/>
              <a:t>JSON-RPC Response</a:t>
            </a:r>
          </a:p>
        </p:txBody>
      </p:sp>
      <p:sp>
        <p:nvSpPr>
          <p:cNvPr id="249858" name="Rectangle 3"/>
          <p:cNvSpPr>
            <a:spLocks noGrp="1" noChangeArrowheads="1"/>
          </p:cNvSpPr>
          <p:nvPr>
            <p:ph idx="1"/>
          </p:nvPr>
        </p:nvSpPr>
        <p:spPr>
          <a:prstGeom prst="rect">
            <a:avLst/>
          </a:prstGeom>
        </p:spPr>
        <p:txBody>
          <a:bodyPr/>
          <a:lstStyle/>
          <a:p>
            <a:pPr>
              <a:lnSpc>
                <a:spcPct val="80000"/>
              </a:lnSpc>
              <a:buFontTx/>
              <a:buNone/>
            </a:pPr>
            <a:r>
              <a:rPr lang="en-US" sz="2200" dirty="0" smtClean="0">
                <a:latin typeface="Consolas"/>
                <a:cs typeface="Consolas"/>
              </a:rPr>
              <a:t>{</a:t>
            </a:r>
          </a:p>
          <a:p>
            <a:pPr>
              <a:lnSpc>
                <a:spcPct val="80000"/>
              </a:lnSpc>
              <a:buFontTx/>
              <a:buNone/>
            </a:pPr>
            <a:r>
              <a:rPr lang="en-US" sz="2200" dirty="0" smtClean="0">
                <a:latin typeface="Consolas"/>
                <a:cs typeface="Consolas"/>
              </a:rPr>
              <a:t>    "result": {</a:t>
            </a:r>
          </a:p>
          <a:p>
            <a:pPr>
              <a:lnSpc>
                <a:spcPct val="80000"/>
              </a:lnSpc>
              <a:buFontTx/>
              <a:buNone/>
            </a:pPr>
            <a:r>
              <a:rPr lang="en-US" sz="2200" dirty="0" smtClean="0">
                <a:latin typeface="Consolas"/>
                <a:cs typeface="Consolas"/>
              </a:rPr>
              <a:t>        "video" : {</a:t>
            </a:r>
          </a:p>
          <a:p>
            <a:pPr>
              <a:lnSpc>
                <a:spcPct val="80000"/>
              </a:lnSpc>
              <a:buFontTx/>
              <a:buNone/>
            </a:pPr>
            <a:r>
              <a:rPr lang="en-US" sz="2200" dirty="0" smtClean="0">
                <a:latin typeface="Consolas"/>
                <a:cs typeface="Consolas"/>
              </a:rPr>
              <a:t>            "id": 1234,</a:t>
            </a:r>
          </a:p>
          <a:p>
            <a:pPr>
              <a:lnSpc>
                <a:spcPct val="80000"/>
              </a:lnSpc>
              <a:buFontTx/>
              <a:buNone/>
            </a:pPr>
            <a:r>
              <a:rPr lang="en-US" sz="2200" dirty="0" smtClean="0">
                <a:latin typeface="Consolas"/>
                <a:cs typeface="Consolas"/>
              </a:rPr>
              <a:t>            "name" : "new name"</a:t>
            </a:r>
          </a:p>
          <a:p>
            <a:pPr>
              <a:lnSpc>
                <a:spcPct val="80000"/>
              </a:lnSpc>
              <a:buFontTx/>
              <a:buNone/>
            </a:pPr>
            <a:r>
              <a:rPr lang="en-US" sz="2200" dirty="0" smtClean="0">
                <a:latin typeface="Consolas"/>
                <a:cs typeface="Consolas"/>
              </a:rPr>
              <a:t>        } </a:t>
            </a:r>
          </a:p>
          <a:p>
            <a:pPr>
              <a:lnSpc>
                <a:spcPct val="80000"/>
              </a:lnSpc>
              <a:buFontTx/>
              <a:buNone/>
            </a:pPr>
            <a:r>
              <a:rPr lang="en-US" sz="2200" dirty="0" smtClean="0">
                <a:latin typeface="Consolas"/>
                <a:cs typeface="Consolas"/>
              </a:rPr>
              <a:t>    },</a:t>
            </a:r>
          </a:p>
          <a:p>
            <a:pPr>
              <a:lnSpc>
                <a:spcPct val="80000"/>
              </a:lnSpc>
              <a:buFontTx/>
              <a:buNone/>
            </a:pPr>
            <a:r>
              <a:rPr lang="en-US" sz="2200" dirty="0" smtClean="0">
                <a:latin typeface="Consolas"/>
                <a:cs typeface="Consolas"/>
              </a:rPr>
              <a:t>    "error": null</a:t>
            </a:r>
          </a:p>
          <a:p>
            <a:pPr>
              <a:lnSpc>
                <a:spcPct val="80000"/>
              </a:lnSpc>
              <a:buFontTx/>
              <a:buNone/>
            </a:pPr>
            <a:r>
              <a:rPr lang="en-US" sz="2200" dirty="0" smtClean="0">
                <a:latin typeface="Consolas"/>
                <a:cs typeface="Consolas"/>
              </a:rPr>
              <a:t>}</a:t>
            </a:r>
          </a:p>
          <a:p>
            <a:pPr>
              <a:lnSpc>
                <a:spcPct val="80000"/>
              </a:lnSpc>
              <a:buFontTx/>
              <a:buNone/>
            </a:pPr>
            <a:endParaRPr lang="en-US" sz="2200" dirty="0" smtClean="0"/>
          </a:p>
          <a:p>
            <a:pPr>
              <a:lnSpc>
                <a:spcPct val="80000"/>
              </a:lnSpc>
            </a:pPr>
            <a:r>
              <a:rPr lang="en-US" sz="2200" dirty="0" smtClean="0"/>
              <a:t>either “result” or “error” will be null</a:t>
            </a:r>
          </a:p>
        </p:txBody>
      </p:sp>
    </p:spTree>
    <p:extLst>
      <p:ext uri="{BB962C8B-B14F-4D97-AF65-F5344CB8AC3E}">
        <p14:creationId xmlns:p14="http://schemas.microsoft.com/office/powerpoint/2010/main" val="39777399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2"/>
          <p:cNvSpPr>
            <a:spLocks noGrp="1" noChangeArrowheads="1"/>
          </p:cNvSpPr>
          <p:nvPr>
            <p:ph type="title"/>
          </p:nvPr>
        </p:nvSpPr>
        <p:spPr>
          <a:prstGeom prst="rect">
            <a:avLst/>
          </a:prstGeom>
        </p:spPr>
        <p:txBody>
          <a:bodyPr/>
          <a:lstStyle/>
          <a:p>
            <a:r>
              <a:rPr lang="en-US" smtClean="0"/>
              <a:t>Constructing a Write API Request</a:t>
            </a:r>
          </a:p>
        </p:txBody>
      </p:sp>
      <p:sp>
        <p:nvSpPr>
          <p:cNvPr id="251906" name="Rectangle 3"/>
          <p:cNvSpPr>
            <a:spLocks noGrp="1" noChangeArrowheads="1"/>
          </p:cNvSpPr>
          <p:nvPr>
            <p:ph idx="1"/>
          </p:nvPr>
        </p:nvSpPr>
        <p:spPr>
          <a:prstGeom prst="rect">
            <a:avLst/>
          </a:prstGeom>
        </p:spPr>
        <p:txBody>
          <a:bodyPr/>
          <a:lstStyle/>
          <a:p>
            <a:r>
              <a:rPr lang="en-US" sz="1800" dirty="0" smtClean="0"/>
              <a:t>http://</a:t>
            </a:r>
            <a:r>
              <a:rPr lang="en-US" sz="1800" dirty="0" err="1" smtClean="0"/>
              <a:t>api.brightcove.com</a:t>
            </a:r>
            <a:r>
              <a:rPr lang="en-US" sz="1800" dirty="0" smtClean="0"/>
              <a:t>/services/post</a:t>
            </a:r>
          </a:p>
          <a:p>
            <a:r>
              <a:rPr lang="en-US" sz="1800" dirty="0" smtClean="0"/>
              <a:t>{“method” : “</a:t>
            </a:r>
            <a:r>
              <a:rPr lang="en-US" sz="1800" dirty="0" err="1" smtClean="0"/>
              <a:t>update_video</a:t>
            </a:r>
            <a:r>
              <a:rPr lang="en-US" sz="1800" dirty="0" smtClean="0"/>
              <a:t>”,</a:t>
            </a:r>
          </a:p>
          <a:p>
            <a:r>
              <a:rPr lang="en-US" sz="1800" dirty="0" smtClean="0"/>
              <a:t>“</a:t>
            </a:r>
            <a:r>
              <a:rPr lang="en-US" sz="1800" dirty="0" err="1" smtClean="0"/>
              <a:t>params</a:t>
            </a:r>
            <a:r>
              <a:rPr lang="en-US" sz="1800" dirty="0" smtClean="0"/>
              <a:t>” : {“token” : “…”, …}}</a:t>
            </a:r>
          </a:p>
          <a:p>
            <a:r>
              <a:rPr lang="en-US" sz="1800" dirty="0" smtClean="0"/>
              <a:t>parameter order does not matter</a:t>
            </a:r>
          </a:p>
          <a:p>
            <a:r>
              <a:rPr lang="en-US" sz="1800" dirty="0" smtClean="0"/>
              <a:t>most methods use application/x-www-form-</a:t>
            </a:r>
            <a:r>
              <a:rPr lang="en-US" sz="1800" dirty="0" err="1" smtClean="0"/>
              <a:t>urlencoded</a:t>
            </a:r>
            <a:r>
              <a:rPr lang="en-US" sz="1800" dirty="0" smtClean="0"/>
              <a:t>, with “</a:t>
            </a:r>
            <a:r>
              <a:rPr lang="en-US" sz="1800" dirty="0" err="1" smtClean="0"/>
              <a:t>json</a:t>
            </a:r>
            <a:r>
              <a:rPr lang="en-US" sz="1800" dirty="0" smtClean="0"/>
              <a:t>” as the name of the JSON-RPC data</a:t>
            </a:r>
          </a:p>
        </p:txBody>
      </p:sp>
    </p:spTree>
    <p:extLst>
      <p:ext uri="{BB962C8B-B14F-4D97-AF65-F5344CB8AC3E}">
        <p14:creationId xmlns:p14="http://schemas.microsoft.com/office/powerpoint/2010/main" val="125036886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2"/>
          <p:cNvSpPr>
            <a:spLocks noGrp="1" noChangeArrowheads="1"/>
          </p:cNvSpPr>
          <p:nvPr>
            <p:ph type="title"/>
          </p:nvPr>
        </p:nvSpPr>
        <p:spPr>
          <a:prstGeom prst="rect">
            <a:avLst/>
          </a:prstGeom>
        </p:spPr>
        <p:txBody>
          <a:bodyPr/>
          <a:lstStyle/>
          <a:p>
            <a:r>
              <a:rPr lang="en-US" sz="2000" dirty="0" smtClean="0"/>
              <a:t>Constructing a Write API Request with Upload</a:t>
            </a:r>
          </a:p>
        </p:txBody>
      </p:sp>
      <p:sp>
        <p:nvSpPr>
          <p:cNvPr id="253954" name="Rectangle 3"/>
          <p:cNvSpPr>
            <a:spLocks noGrp="1" noChangeArrowheads="1"/>
          </p:cNvSpPr>
          <p:nvPr>
            <p:ph idx="1"/>
          </p:nvPr>
        </p:nvSpPr>
        <p:spPr>
          <a:prstGeom prst="rect">
            <a:avLst/>
          </a:prstGeom>
        </p:spPr>
        <p:txBody>
          <a:bodyPr/>
          <a:lstStyle/>
          <a:p>
            <a:r>
              <a:rPr lang="en-US" sz="1800" dirty="0" smtClean="0"/>
              <a:t>upload methods (</a:t>
            </a:r>
            <a:r>
              <a:rPr lang="en-US" sz="1800" dirty="0" err="1" smtClean="0"/>
              <a:t>create_video</a:t>
            </a:r>
            <a:r>
              <a:rPr lang="en-US" sz="1800" dirty="0" smtClean="0"/>
              <a:t>, </a:t>
            </a:r>
            <a:r>
              <a:rPr lang="en-US" sz="1800" dirty="0" err="1" smtClean="0"/>
              <a:t>add_image</a:t>
            </a:r>
            <a:r>
              <a:rPr lang="en-US" sz="1800" dirty="0" smtClean="0"/>
              <a:t>) use multipart/form-data POST</a:t>
            </a:r>
          </a:p>
          <a:p>
            <a:r>
              <a:rPr lang="en-US" sz="1800" dirty="0" smtClean="0"/>
              <a:t>JSON-RPC must come first</a:t>
            </a:r>
          </a:p>
          <a:p>
            <a:r>
              <a:rPr lang="en-US" sz="1800" dirty="0" smtClean="0"/>
              <a:t>followed by a File part</a:t>
            </a:r>
          </a:p>
        </p:txBody>
      </p:sp>
    </p:spTree>
    <p:extLst>
      <p:ext uri="{BB962C8B-B14F-4D97-AF65-F5344CB8AC3E}">
        <p14:creationId xmlns:p14="http://schemas.microsoft.com/office/powerpoint/2010/main" val="146568821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2"/>
          <p:cNvSpPr>
            <a:spLocks noGrp="1" noChangeArrowheads="1"/>
          </p:cNvSpPr>
          <p:nvPr>
            <p:ph type="title"/>
          </p:nvPr>
        </p:nvSpPr>
        <p:spPr>
          <a:prstGeom prst="rect">
            <a:avLst/>
          </a:prstGeom>
        </p:spPr>
        <p:txBody>
          <a:bodyPr/>
          <a:lstStyle/>
          <a:p>
            <a:r>
              <a:rPr lang="en-US" smtClean="0"/>
              <a:t>Write API Debugging Tools</a:t>
            </a:r>
          </a:p>
        </p:txBody>
      </p:sp>
      <p:sp>
        <p:nvSpPr>
          <p:cNvPr id="256002" name="Rectangle 3"/>
          <p:cNvSpPr>
            <a:spLocks noGrp="1" noChangeArrowheads="1"/>
          </p:cNvSpPr>
          <p:nvPr>
            <p:ph idx="1"/>
          </p:nvPr>
        </p:nvSpPr>
        <p:spPr>
          <a:prstGeom prst="rect">
            <a:avLst/>
          </a:prstGeom>
        </p:spPr>
        <p:txBody>
          <a:bodyPr/>
          <a:lstStyle/>
          <a:p>
            <a:r>
              <a:rPr lang="en-US" sz="1800" dirty="0" smtClean="0">
                <a:hlinkClick r:id="rId3"/>
              </a:rPr>
              <a:t>http://jsonlint.com</a:t>
            </a:r>
            <a:endParaRPr lang="en-US" sz="1800" dirty="0" smtClean="0"/>
          </a:p>
          <a:p>
            <a:pPr lvl="1"/>
            <a:r>
              <a:rPr lang="en-US" sz="1800" dirty="0" smtClean="0"/>
              <a:t>ensure your JSON post is valid</a:t>
            </a:r>
          </a:p>
          <a:p>
            <a:r>
              <a:rPr lang="en-US" sz="1800" dirty="0" smtClean="0"/>
              <a:t>HTTP proxy</a:t>
            </a:r>
          </a:p>
          <a:p>
            <a:pPr lvl="1"/>
            <a:r>
              <a:rPr lang="en-US" sz="1800" dirty="0" smtClean="0">
                <a:hlinkClick r:id="rId4"/>
              </a:rPr>
              <a:t>http://www.charlesproxy.com/</a:t>
            </a:r>
            <a:endParaRPr lang="en-US" sz="1800" dirty="0" smtClean="0"/>
          </a:p>
          <a:p>
            <a:pPr lvl="1"/>
            <a:r>
              <a:rPr lang="en-US" sz="1800" dirty="0" smtClean="0">
                <a:hlinkClick r:id="rId5"/>
              </a:rPr>
              <a:t>http://www.kevinlangdon.com/serviceCapture/</a:t>
            </a:r>
            <a:endParaRPr lang="en-US" sz="1800" dirty="0" smtClean="0"/>
          </a:p>
          <a:p>
            <a:pPr lvl="1"/>
            <a:r>
              <a:rPr lang="en-US" sz="1800" dirty="0" smtClean="0"/>
              <a:t>verify that your POST is formed correctly</a:t>
            </a:r>
          </a:p>
        </p:txBody>
      </p:sp>
    </p:spTree>
    <p:extLst>
      <p:ext uri="{BB962C8B-B14F-4D97-AF65-F5344CB8AC3E}">
        <p14:creationId xmlns:p14="http://schemas.microsoft.com/office/powerpoint/2010/main" val="187870132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CFA6F13A-FE92-4D93-A596-A0A8F2AA99F7}" type="slidenum">
              <a:rPr lang="en-US" sz="900" b="1">
                <a:solidFill>
                  <a:srgbClr val="7B7B7B"/>
                </a:solidFill>
                <a:ea typeface="ＭＳ Ｐゴシック" pitchFamily="34" charset="-128"/>
                <a:cs typeface="+mn-cs"/>
              </a:rPr>
              <a:pPr eaLnBrk="0" hangingPunct="0">
                <a:defRPr/>
              </a:pPr>
              <a:t>46</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4: Updating a Video</a:t>
            </a:r>
            <a:endParaRPr lang="en-US" dirty="0"/>
          </a:p>
        </p:txBody>
      </p:sp>
    </p:spTree>
    <p:extLst>
      <p:ext uri="{BB962C8B-B14F-4D97-AF65-F5344CB8AC3E}">
        <p14:creationId xmlns:p14="http://schemas.microsoft.com/office/powerpoint/2010/main" val="436205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r>
              <a:rPr lang="en-US" dirty="0" err="1" smtClean="0"/>
              <a:t>opensource.brightcove.com</a:t>
            </a:r>
            <a:endParaRPr lang="en-US" dirty="0"/>
          </a:p>
        </p:txBody>
      </p:sp>
      <p:sp>
        <p:nvSpPr>
          <p:cNvPr id="3" name="Content Placeholder 2"/>
          <p:cNvSpPr>
            <a:spLocks noGrp="1"/>
          </p:cNvSpPr>
          <p:nvPr>
            <p:ph idx="1"/>
          </p:nvPr>
        </p:nvSpPr>
        <p:spPr/>
        <p:txBody>
          <a:bodyPr/>
          <a:lstStyle/>
          <a:p>
            <a:r>
              <a:rPr lang="en-US" sz="1800" dirty="0" smtClean="0"/>
              <a:t>There are wrappers for Media API methods for several languages on </a:t>
            </a:r>
            <a:r>
              <a:rPr lang="en-US" sz="1800" dirty="0" smtClean="0">
                <a:hlinkClick r:id="rId2"/>
              </a:rPr>
              <a:t>http://opensource.brightcove.com</a:t>
            </a:r>
            <a:endParaRPr lang="en-US" sz="1800" dirty="0" smtClean="0"/>
          </a:p>
          <a:p>
            <a:r>
              <a:rPr lang="en-US" sz="1800" dirty="0" smtClean="0"/>
              <a:t>Simplifies your coding and saves typos/errors</a:t>
            </a:r>
          </a:p>
          <a:p>
            <a:r>
              <a:rPr lang="en-US" sz="1800" dirty="0" smtClean="0"/>
              <a:t>Also other tools, like a Media API request tester, and frameworks for building context-aware related video lists and a UGC </a:t>
            </a:r>
            <a:r>
              <a:rPr lang="en-US" sz="1800" dirty="0" err="1" smtClean="0"/>
              <a:t>uploader</a:t>
            </a:r>
            <a:endParaRPr lang="en-US" sz="18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47</a:t>
            </a:fld>
            <a:endParaRPr lang="en-US"/>
          </a:p>
        </p:txBody>
      </p:sp>
    </p:spTree>
    <p:extLst>
      <p:ext uri="{BB962C8B-B14F-4D97-AF65-F5344CB8AC3E}">
        <p14:creationId xmlns:p14="http://schemas.microsoft.com/office/powerpoint/2010/main" val="348141740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a:t>
            </a:r>
            <a:endParaRPr lang="en-US" dirty="0"/>
          </a:p>
        </p:txBody>
      </p:sp>
      <p:sp>
        <p:nvSpPr>
          <p:cNvPr id="3" name="Content Placeholder 2"/>
          <p:cNvSpPr>
            <a:spLocks noGrp="1"/>
          </p:cNvSpPr>
          <p:nvPr>
            <p:ph idx="1"/>
          </p:nvPr>
        </p:nvSpPr>
        <p:spPr/>
        <p:txBody>
          <a:bodyPr/>
          <a:lstStyle/>
          <a:p>
            <a:r>
              <a:rPr lang="en-US" sz="1800" dirty="0" smtClean="0"/>
              <a:t>In addition to Support Documentation and Developer Articles, don’t forget the Brightcove Support Forums:</a:t>
            </a:r>
          </a:p>
          <a:p>
            <a:endParaRPr lang="en-US" sz="1800" dirty="0" smtClean="0"/>
          </a:p>
          <a:p>
            <a:pPr algn="ctr">
              <a:buNone/>
            </a:pPr>
            <a:r>
              <a:rPr lang="en-US" sz="1800" dirty="0" smtClean="0">
                <a:hlinkClick r:id="rId2"/>
              </a:rPr>
              <a:t>http://forum.brightcove.com</a:t>
            </a:r>
            <a:endParaRPr lang="en-US" sz="1800" dirty="0" smtClean="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48</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11"/>
          </p:nvPr>
        </p:nvSpPr>
        <p:spPr/>
        <p:txBody>
          <a:bodyPr/>
          <a:lstStyle/>
          <a:p>
            <a:r>
              <a:rPr lang="en-US" dirty="0" smtClean="0"/>
              <a:t>Thanks for attending!</a:t>
            </a:r>
          </a:p>
          <a:p>
            <a:endParaRPr lang="en-US" dirty="0" smtClean="0"/>
          </a:p>
          <a:p>
            <a:r>
              <a:rPr lang="en-US" sz="1800" dirty="0" smtClean="0"/>
              <a:t>Questions later: </a:t>
            </a:r>
            <a:r>
              <a:rPr lang="en-US" sz="1800" dirty="0" err="1" smtClean="0"/>
              <a:t>training@brightcove.com</a:t>
            </a:r>
            <a:endParaRPr lang="en-US" sz="1800" dirty="0"/>
          </a:p>
        </p:txBody>
      </p:sp>
      <p:sp>
        <p:nvSpPr>
          <p:cNvPr id="4" name="Slide Number Placeholder 3"/>
          <p:cNvSpPr>
            <a:spLocks noGrp="1"/>
          </p:cNvSpPr>
          <p:nvPr>
            <p:ph type="sldNum" sz="quarter" idx="4294967295"/>
          </p:nvPr>
        </p:nvSpPr>
        <p:spPr>
          <a:xfrm>
            <a:off x="0" y="6502400"/>
            <a:ext cx="357188" cy="365125"/>
          </a:xfrm>
          <a:prstGeom prst="rect">
            <a:avLst/>
          </a:prstGeom>
        </p:spPr>
        <p:txBody>
          <a:bodyPr/>
          <a:lstStyle/>
          <a:p>
            <a:pPr>
              <a:defRPr/>
            </a:pPr>
            <a:fld id="{E089BD15-BC77-46D6-86B9-64976AF1A8F1}" type="slidenum">
              <a:rPr lang="en-US" smtClean="0"/>
              <a:pPr>
                <a:defRPr/>
              </a:pPr>
              <a:t>49</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B1C03B82-355C-49EE-A338-C8DEC5B4337F}" type="slidenum">
              <a:rPr lang="en-US" sz="900" b="1">
                <a:solidFill>
                  <a:srgbClr val="7B7B7B"/>
                </a:solidFill>
                <a:ea typeface="ＭＳ Ｐゴシック" pitchFamily="34" charset="-128"/>
                <a:cs typeface="+mn-cs"/>
              </a:rPr>
              <a:pPr eaLnBrk="0" hangingPunct="0">
                <a:defRPr/>
              </a:pPr>
              <a:t>5</a:t>
            </a:fld>
            <a:endParaRPr lang="en-US" sz="900" b="1">
              <a:solidFill>
                <a:srgbClr val="7B7B7B"/>
              </a:solidFill>
              <a:ea typeface="ＭＳ Ｐゴシック" pitchFamily="34" charset="-128"/>
              <a:cs typeface="+mn-cs"/>
            </a:endParaRPr>
          </a:p>
        </p:txBody>
      </p:sp>
      <p:sp>
        <p:nvSpPr>
          <p:cNvPr id="180227" name="Rectangle 2"/>
          <p:cNvSpPr>
            <a:spLocks noGrp="1" noChangeArrowheads="1"/>
          </p:cNvSpPr>
          <p:nvPr>
            <p:ph type="title"/>
          </p:nvPr>
        </p:nvSpPr>
        <p:spPr>
          <a:prstGeom prst="rect">
            <a:avLst/>
          </a:prstGeom>
        </p:spPr>
        <p:txBody>
          <a:bodyPr/>
          <a:lstStyle/>
          <a:p>
            <a:pPr eaLnBrk="1" hangingPunct="1"/>
            <a:r>
              <a:rPr lang="en-US" smtClean="0"/>
              <a:t>What is the Media API?</a:t>
            </a:r>
          </a:p>
        </p:txBody>
      </p:sp>
      <p:sp>
        <p:nvSpPr>
          <p:cNvPr id="96260" name="Rectangle 4"/>
          <p:cNvSpPr>
            <a:spLocks noChangeArrowheads="1"/>
          </p:cNvSpPr>
          <p:nvPr/>
        </p:nvSpPr>
        <p:spPr bwMode="auto">
          <a:xfrm>
            <a:off x="533400" y="1600200"/>
            <a:ext cx="8077200" cy="4191000"/>
          </a:xfrm>
          <a:prstGeom prst="rect">
            <a:avLst/>
          </a:prstGeom>
          <a:noFill/>
          <a:ln w="9525">
            <a:noFill/>
            <a:miter lim="800000"/>
            <a:headEnd/>
            <a:tailEnd/>
          </a:ln>
        </p:spPr>
        <p:txBody>
          <a:bodyPr/>
          <a:lstStyle/>
          <a:p>
            <a:pPr marL="0" indent="6350" algn="ctr" eaLnBrk="1" hangingPunct="1">
              <a:lnSpc>
                <a:spcPct val="90000"/>
              </a:lnSpc>
              <a:buFontTx/>
              <a:buNone/>
            </a:pPr>
            <a:r>
              <a:rPr lang="en-US" sz="1800" dirty="0" smtClean="0">
                <a:solidFill>
                  <a:srgbClr val="23383A"/>
                </a:solidFill>
              </a:rPr>
              <a:t>A REST-based API for accessing the content and metadata in your Brightcove account. Divided into a </a:t>
            </a:r>
            <a:r>
              <a:rPr lang="en-US" sz="1800" b="1" dirty="0" smtClean="0">
                <a:solidFill>
                  <a:srgbClr val="23383A"/>
                </a:solidFill>
              </a:rPr>
              <a:t>READ</a:t>
            </a:r>
            <a:r>
              <a:rPr lang="en-US" sz="1800" dirty="0" smtClean="0">
                <a:solidFill>
                  <a:srgbClr val="23383A"/>
                </a:solidFill>
              </a:rPr>
              <a:t> and </a:t>
            </a:r>
            <a:r>
              <a:rPr lang="en-US" sz="1800" b="1" dirty="0" smtClean="0">
                <a:solidFill>
                  <a:srgbClr val="23383A"/>
                </a:solidFill>
              </a:rPr>
              <a:t>WRITE</a:t>
            </a:r>
            <a:r>
              <a:rPr lang="en-US" sz="1800" dirty="0" smtClean="0">
                <a:solidFill>
                  <a:srgbClr val="23383A"/>
                </a:solidFill>
              </a:rPr>
              <a:t> API portion.</a:t>
            </a:r>
          </a:p>
          <a:p>
            <a:pPr marL="0" indent="6350" algn="ctr" eaLnBrk="1" hangingPunct="1">
              <a:lnSpc>
                <a:spcPct val="90000"/>
              </a:lnSpc>
              <a:buFontTx/>
              <a:buNone/>
            </a:pPr>
            <a:endParaRPr lang="en-US" sz="1800" dirty="0" smtClean="0">
              <a:solidFill>
                <a:srgbClr val="23383A"/>
              </a:solidFill>
            </a:endParaRPr>
          </a:p>
          <a:p>
            <a:pPr marL="284163" indent="-284163">
              <a:spcBef>
                <a:spcPct val="50000"/>
              </a:spcBef>
              <a:buFontTx/>
              <a:buBlip>
                <a:blip r:embed="rId3"/>
              </a:buBlip>
            </a:pPr>
            <a:r>
              <a:rPr lang="en-US" sz="1800" b="1" dirty="0" smtClean="0">
                <a:cs typeface="ＭＳ Ｐゴシック"/>
              </a:rPr>
              <a:t>REST</a:t>
            </a:r>
            <a:r>
              <a:rPr lang="en-US" sz="1800" dirty="0" smtClean="0">
                <a:cs typeface="ＭＳ Ｐゴシック"/>
              </a:rPr>
              <a:t> </a:t>
            </a:r>
            <a:r>
              <a:rPr lang="en-US" sz="1800" dirty="0">
                <a:cs typeface="ＭＳ Ｐゴシック"/>
              </a:rPr>
              <a:t>(Representational State Transfer):</a:t>
            </a:r>
          </a:p>
          <a:p>
            <a:pPr marL="692150" lvl="1" indent="-234950">
              <a:spcBef>
                <a:spcPct val="15000"/>
              </a:spcBef>
              <a:spcAft>
                <a:spcPct val="5000"/>
              </a:spcAft>
              <a:buFontTx/>
              <a:buBlip>
                <a:blip r:embed="rId4"/>
              </a:buBlip>
            </a:pPr>
            <a:r>
              <a:rPr lang="en-US" sz="1800" dirty="0">
                <a:cs typeface="ＭＳ Ｐゴシック"/>
              </a:rPr>
              <a:t>a standard way of accessing data stored remotely over HTTP</a:t>
            </a:r>
          </a:p>
          <a:p>
            <a:pPr marL="692150" lvl="1" indent="-234950">
              <a:spcBef>
                <a:spcPct val="15000"/>
              </a:spcBef>
              <a:spcAft>
                <a:spcPct val="5000"/>
              </a:spcAft>
              <a:buFontTx/>
              <a:buBlip>
                <a:blip r:embed="rId4"/>
              </a:buBlip>
            </a:pPr>
            <a:r>
              <a:rPr lang="en-US" sz="1800" dirty="0">
                <a:cs typeface="ＭＳ Ｐゴシック"/>
              </a:rPr>
              <a:t>a cousin of SOAP = technology that powers “web services.”</a:t>
            </a:r>
          </a:p>
          <a:p>
            <a:pPr marL="692150" lvl="1" indent="-234950">
              <a:spcBef>
                <a:spcPct val="15000"/>
              </a:spcBef>
              <a:spcAft>
                <a:spcPct val="5000"/>
              </a:spcAft>
              <a:buFontTx/>
              <a:buBlip>
                <a:blip r:embed="rId4"/>
              </a:buBlip>
            </a:pPr>
            <a:r>
              <a:rPr lang="en-US" sz="1800" dirty="0">
                <a:cs typeface="ＭＳ Ｐゴシック"/>
              </a:rPr>
              <a:t>abstracts the workings of the remote system </a:t>
            </a:r>
          </a:p>
          <a:p>
            <a:pPr marL="692150" lvl="1" indent="-234950">
              <a:spcBef>
                <a:spcPct val="15000"/>
              </a:spcBef>
              <a:spcAft>
                <a:spcPct val="5000"/>
              </a:spcAft>
              <a:buFontTx/>
              <a:buBlip>
                <a:blip r:embed="rId4"/>
              </a:buBlip>
            </a:pPr>
            <a:r>
              <a:rPr lang="en-US" sz="1800" dirty="0">
                <a:cs typeface="ＭＳ Ｐゴシック"/>
              </a:rPr>
              <a:t>all your code needs to understand is the format of the returned data</a:t>
            </a:r>
          </a:p>
          <a:p>
            <a:pPr marL="692150" lvl="1" indent="-234950">
              <a:spcBef>
                <a:spcPct val="15000"/>
              </a:spcBef>
              <a:spcAft>
                <a:spcPct val="5000"/>
              </a:spcAft>
            </a:pPr>
            <a:endParaRPr lang="en-US" sz="1800" dirty="0">
              <a:cs typeface="ＭＳ Ｐゴシック"/>
            </a:endParaRPr>
          </a:p>
          <a:p>
            <a:pPr marL="284163" indent="-284163">
              <a:spcBef>
                <a:spcPct val="50000"/>
              </a:spcBef>
              <a:buFontTx/>
              <a:buBlip>
                <a:blip r:embed="rId3"/>
              </a:buBlip>
            </a:pPr>
            <a:r>
              <a:rPr lang="en-US" sz="1800" dirty="0">
                <a:cs typeface="ＭＳ Ｐゴシック"/>
              </a:rPr>
              <a:t>Example Call:</a:t>
            </a:r>
          </a:p>
          <a:p>
            <a:pPr marL="692150" lvl="1" indent="-234950">
              <a:spcBef>
                <a:spcPct val="15000"/>
              </a:spcBef>
              <a:spcAft>
                <a:spcPct val="5000"/>
              </a:spcAft>
              <a:buFontTx/>
              <a:buBlip>
                <a:blip r:embed="rId4"/>
              </a:buBlip>
            </a:pPr>
            <a:r>
              <a:rPr lang="en-US" sz="1800" dirty="0">
                <a:solidFill>
                  <a:schemeClr val="accent2"/>
                </a:solidFill>
                <a:cs typeface="ＭＳ Ｐゴシック"/>
                <a:hlinkClick r:id="rId5"/>
              </a:rPr>
              <a:t>http://api.brightcove.com/services/library?command</a:t>
            </a:r>
            <a:r>
              <a:rPr lang="en-US" sz="1800" dirty="0" smtClean="0">
                <a:solidFill>
                  <a:schemeClr val="accent2"/>
                </a:solidFill>
                <a:cs typeface="ＭＳ Ｐゴシック"/>
                <a:hlinkClick r:id="rId5"/>
              </a:rPr>
              <a:t>=search_videos&amp;</a:t>
            </a:r>
            <a:r>
              <a:rPr lang="en-US" sz="1800" dirty="0">
                <a:solidFill>
                  <a:schemeClr val="accent2"/>
                </a:solidFill>
                <a:cs typeface="ＭＳ Ｐゴシック"/>
                <a:hlinkClick r:id="rId5"/>
              </a:rPr>
              <a:t>token</a:t>
            </a:r>
            <a:r>
              <a:rPr lang="en-US" sz="1800" dirty="0" smtClean="0">
                <a:solidFill>
                  <a:schemeClr val="accent2"/>
                </a:solidFill>
                <a:cs typeface="ＭＳ Ｐゴシック"/>
                <a:hlinkClick r:id="rId5"/>
              </a:rPr>
              <a:t>=</a:t>
            </a:r>
            <a:r>
              <a:rPr lang="en-US" sz="1800" dirty="0">
                <a:hlinkClick r:id="rId5"/>
              </a:rPr>
              <a:t>WDGO_XdKqXUpy8fzD41MKA8kAhQRAmdux8cu8LNhRzAywCnuBpgV_A..</a:t>
            </a:r>
            <a:endParaRPr lang="en-US" sz="1800" dirty="0">
              <a:solidFill>
                <a:schemeClr val="accent2"/>
              </a:solidFill>
              <a:cs typeface="ＭＳ Ｐゴシック"/>
            </a:endParaRPr>
          </a:p>
        </p:txBody>
      </p:sp>
    </p:spTree>
    <p:extLst>
      <p:ext uri="{BB962C8B-B14F-4D97-AF65-F5344CB8AC3E}">
        <p14:creationId xmlns:p14="http://schemas.microsoft.com/office/powerpoint/2010/main" val="18707549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6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26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26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26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2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Tools and Languages</a:t>
            </a:r>
            <a:endParaRPr lang="en-US" dirty="0"/>
          </a:p>
        </p:txBody>
      </p:sp>
      <p:sp>
        <p:nvSpPr>
          <p:cNvPr id="4" name="Content Placeholder 3"/>
          <p:cNvSpPr>
            <a:spLocks noGrp="1"/>
          </p:cNvSpPr>
          <p:nvPr>
            <p:ph idx="1"/>
          </p:nvPr>
        </p:nvSpPr>
        <p:spPr/>
        <p:txBody>
          <a:bodyPr/>
          <a:lstStyle/>
          <a:p>
            <a:r>
              <a:rPr lang="en-US" sz="1800" dirty="0" smtClean="0"/>
              <a:t>Media API Reference Doc: </a:t>
            </a:r>
            <a:r>
              <a:rPr lang="en-US" sz="1800" dirty="0" smtClean="0">
                <a:hlinkClick r:id="rId2"/>
              </a:rPr>
              <a:t>http://</a:t>
            </a:r>
            <a:r>
              <a:rPr lang="en-US" sz="1800" dirty="0" err="1" smtClean="0">
                <a:hlinkClick r:id="rId2"/>
              </a:rPr>
              <a:t>docs.brightcove.com</a:t>
            </a:r>
            <a:r>
              <a:rPr lang="en-US" sz="1800" dirty="0" smtClean="0">
                <a:hlinkClick r:id="rId2"/>
              </a:rPr>
              <a:t>/en/media/</a:t>
            </a:r>
            <a:endParaRPr lang="en-US" sz="1800" dirty="0" smtClean="0"/>
          </a:p>
          <a:p>
            <a:r>
              <a:rPr lang="en-US" sz="1800" dirty="0" smtClean="0"/>
              <a:t>You can use any programming language that than can make HTTP calls to work with the Media API</a:t>
            </a:r>
          </a:p>
          <a:p>
            <a:r>
              <a:rPr lang="en-US" sz="1800" dirty="0" smtClean="0"/>
              <a:t>In this class we will use JavaScript and PHP</a:t>
            </a:r>
          </a:p>
          <a:p>
            <a:pPr lvl="1"/>
            <a:r>
              <a:rPr lang="en-US" sz="1800" dirty="0" smtClean="0"/>
              <a:t>In general, working with the Media API on the server side is recommended</a:t>
            </a:r>
          </a:p>
          <a:p>
            <a:pPr lvl="1"/>
            <a:r>
              <a:rPr lang="en-US" sz="1800" dirty="0" smtClean="0"/>
              <a:t>WRITE methods should never be invoked on the client if pages are public facing (see the next slide)</a:t>
            </a:r>
          </a:p>
          <a:p>
            <a:pPr lvl="1"/>
            <a:r>
              <a:rPr lang="en-US" sz="1800" dirty="0" smtClean="0"/>
              <a:t>Some tasks, such as automating SEO, will be ineffective </a:t>
            </a:r>
            <a:r>
              <a:rPr lang="en-US" sz="1800" dirty="0"/>
              <a:t>if performed on </a:t>
            </a:r>
            <a:r>
              <a:rPr lang="en-US" sz="1800" dirty="0" smtClean="0"/>
              <a:t>the client side, because indexers do not pick up data generated on the client side</a:t>
            </a:r>
          </a:p>
          <a:p>
            <a:pPr lvl="1"/>
            <a:r>
              <a:rPr lang="en-US" sz="1800" dirty="0" smtClean="0"/>
              <a:t>We’ll use </a:t>
            </a:r>
            <a:r>
              <a:rPr lang="en-US" sz="1800" dirty="0" err="1" smtClean="0"/>
              <a:t>templating</a:t>
            </a:r>
            <a:r>
              <a:rPr lang="en-US" sz="1800" dirty="0" smtClean="0"/>
              <a:t> systems to inject data into HTML/XML – Handlebars for JavaScript, Smarty for PHP</a:t>
            </a:r>
            <a:endParaRPr lang="en-US" sz="1800" dirty="0"/>
          </a:p>
        </p:txBody>
      </p:sp>
      <p:sp>
        <p:nvSpPr>
          <p:cNvPr id="2" name="Slide Number Placeholder 1"/>
          <p:cNvSpPr>
            <a:spLocks noGrp="1"/>
          </p:cNvSpPr>
          <p:nvPr>
            <p:ph type="sldNum" sz="quarter" idx="10"/>
          </p:nvPr>
        </p:nvSpPr>
        <p:spPr/>
        <p:txBody>
          <a:bodyPr/>
          <a:lstStyle/>
          <a:p>
            <a:pPr>
              <a:defRPr/>
            </a:pPr>
            <a:fld id="{A6630A3C-0D8E-4DC4-961E-03AAC74CCC0E}" type="slidenum">
              <a:rPr lang="en-US" smtClean="0"/>
              <a:pPr>
                <a:defRPr/>
              </a:pPr>
              <a:t>6</a:t>
            </a:fld>
            <a:endParaRPr lang="en-US"/>
          </a:p>
        </p:txBody>
      </p:sp>
    </p:spTree>
    <p:extLst>
      <p:ext uri="{BB962C8B-B14F-4D97-AF65-F5344CB8AC3E}">
        <p14:creationId xmlns:p14="http://schemas.microsoft.com/office/powerpoint/2010/main" val="11924259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56022CC4-15AB-42A9-85C2-DA83C4CBB4CB}" type="slidenum">
              <a:rPr lang="en-US" sz="900" b="1">
                <a:solidFill>
                  <a:srgbClr val="7B7B7B"/>
                </a:solidFill>
                <a:ea typeface="ＭＳ Ｐゴシック" pitchFamily="34" charset="-128"/>
                <a:cs typeface="+mn-cs"/>
              </a:rPr>
              <a:pPr eaLnBrk="0" hangingPunct="0">
                <a:defRPr/>
              </a:pPr>
              <a:t>7</a:t>
            </a:fld>
            <a:endParaRPr lang="en-US" sz="900" b="1">
              <a:solidFill>
                <a:srgbClr val="7B7B7B"/>
              </a:solidFill>
              <a:ea typeface="ＭＳ Ｐゴシック" pitchFamily="34" charset="-128"/>
              <a:cs typeface="+mn-cs"/>
            </a:endParaRPr>
          </a:p>
        </p:txBody>
      </p:sp>
      <p:sp>
        <p:nvSpPr>
          <p:cNvPr id="182275" name="Rectangle 2"/>
          <p:cNvSpPr>
            <a:spLocks noGrp="1" noChangeArrowheads="1"/>
          </p:cNvSpPr>
          <p:nvPr>
            <p:ph type="title"/>
          </p:nvPr>
        </p:nvSpPr>
        <p:spPr>
          <a:prstGeom prst="rect">
            <a:avLst/>
          </a:prstGeom>
        </p:spPr>
        <p:txBody>
          <a:bodyPr/>
          <a:lstStyle/>
          <a:p>
            <a:pPr eaLnBrk="1" hangingPunct="1"/>
            <a:r>
              <a:rPr lang="en-US" smtClean="0"/>
              <a:t>Media API &amp; Security</a:t>
            </a:r>
          </a:p>
        </p:txBody>
      </p:sp>
      <p:sp>
        <p:nvSpPr>
          <p:cNvPr id="5" name="Content Placeholder 4"/>
          <p:cNvSpPr>
            <a:spLocks noGrp="1"/>
          </p:cNvSpPr>
          <p:nvPr>
            <p:ph idx="1"/>
          </p:nvPr>
        </p:nvSpPr>
        <p:spPr/>
        <p:txBody>
          <a:bodyPr>
            <a:noAutofit/>
          </a:bodyPr>
          <a:lstStyle/>
          <a:p>
            <a:pPr marL="284163" indent="-284163">
              <a:spcBef>
                <a:spcPct val="50000"/>
              </a:spcBef>
              <a:buFontTx/>
              <a:buBlip>
                <a:blip r:embed="rId3"/>
              </a:buBlip>
            </a:pPr>
            <a:r>
              <a:rPr lang="en-US" sz="1800" dirty="0" smtClean="0">
                <a:solidFill>
                  <a:srgbClr val="23383A"/>
                </a:solidFill>
                <a:cs typeface="ＭＳ Ｐゴシック"/>
              </a:rPr>
              <a:t>Access to the API is protected with tokens that you pass as a parameter when making API calls</a:t>
            </a:r>
          </a:p>
          <a:p>
            <a:pPr marL="284163" indent="-284163">
              <a:spcBef>
                <a:spcPct val="50000"/>
              </a:spcBef>
              <a:buFontTx/>
              <a:buBlip>
                <a:blip r:embed="rId3"/>
              </a:buBlip>
            </a:pPr>
            <a:r>
              <a:rPr lang="en-US" sz="1800" dirty="0" smtClean="0">
                <a:solidFill>
                  <a:srgbClr val="23383A"/>
                </a:solidFill>
                <a:cs typeface="ＭＳ Ｐゴシック"/>
              </a:rPr>
              <a:t>Tokens are generated for you by Brightcove and protected by you</a:t>
            </a:r>
          </a:p>
          <a:p>
            <a:pPr marL="284163" indent="-284163">
              <a:spcBef>
                <a:spcPct val="50000"/>
              </a:spcBef>
              <a:buFontTx/>
              <a:buBlip>
                <a:blip r:embed="rId3"/>
              </a:buBlip>
            </a:pPr>
            <a:r>
              <a:rPr lang="en-US" sz="1800" dirty="0" smtClean="0">
                <a:solidFill>
                  <a:srgbClr val="CC3366"/>
                </a:solidFill>
                <a:cs typeface="ＭＳ Ｐゴシック"/>
              </a:rPr>
              <a:t>There is a </a:t>
            </a:r>
            <a:r>
              <a:rPr lang="en-US" sz="1800" b="1" dirty="0" smtClean="0">
                <a:solidFill>
                  <a:srgbClr val="CC3366"/>
                </a:solidFill>
                <a:cs typeface="ＭＳ Ｐゴシック"/>
              </a:rPr>
              <a:t>serious </a:t>
            </a:r>
            <a:r>
              <a:rPr lang="en-US" sz="1800" dirty="0" smtClean="0">
                <a:solidFill>
                  <a:srgbClr val="CC3366"/>
                </a:solidFill>
                <a:cs typeface="ＭＳ Ｐゴシック"/>
              </a:rPr>
              <a:t>risk in including tokens in client-side scripts or </a:t>
            </a:r>
            <a:r>
              <a:rPr lang="en-US" sz="1800" dirty="0" err="1" smtClean="0">
                <a:solidFill>
                  <a:srgbClr val="CC3366"/>
                </a:solidFill>
                <a:cs typeface="ＭＳ Ｐゴシック"/>
              </a:rPr>
              <a:t>SWFs</a:t>
            </a:r>
            <a:r>
              <a:rPr lang="en-US" sz="1800" dirty="0" smtClean="0">
                <a:solidFill>
                  <a:srgbClr val="CC3366"/>
                </a:solidFill>
                <a:cs typeface="ＭＳ Ｐゴシック"/>
              </a:rPr>
              <a:t>, </a:t>
            </a:r>
            <a:r>
              <a:rPr lang="en-US" sz="1800" b="1" dirty="0" smtClean="0">
                <a:solidFill>
                  <a:srgbClr val="CC3366"/>
                </a:solidFill>
                <a:cs typeface="ＭＳ Ｐゴシック"/>
              </a:rPr>
              <a:t>especially </a:t>
            </a:r>
            <a:r>
              <a:rPr lang="en-US" sz="1800" dirty="0" smtClean="0">
                <a:solidFill>
                  <a:srgbClr val="CC3366"/>
                </a:solidFill>
                <a:cs typeface="ＭＳ Ｐゴシック"/>
              </a:rPr>
              <a:t>WRITE tokens</a:t>
            </a:r>
            <a:endParaRPr lang="en-US" sz="1800" dirty="0" smtClean="0">
              <a:solidFill>
                <a:srgbClr val="23383A"/>
              </a:solidFill>
              <a:cs typeface="ＭＳ Ｐゴシック"/>
            </a:endParaRPr>
          </a:p>
          <a:p>
            <a:pPr marL="284163" indent="-284163">
              <a:spcBef>
                <a:spcPct val="50000"/>
              </a:spcBef>
              <a:buFontTx/>
              <a:buBlip>
                <a:blip r:embed="rId3"/>
              </a:buBlip>
            </a:pPr>
            <a:r>
              <a:rPr lang="en-US" sz="1800" dirty="0" smtClean="0">
                <a:solidFill>
                  <a:srgbClr val="23383A"/>
                </a:solidFill>
                <a:cs typeface="ＭＳ Ｐゴシック"/>
              </a:rPr>
              <a:t>There are separate tokens for READ and WRITE access, and two kinds of READ token</a:t>
            </a:r>
          </a:p>
          <a:p>
            <a:pPr marL="692150" lvl="1" indent="-234950">
              <a:spcBef>
                <a:spcPct val="50000"/>
              </a:spcBef>
              <a:buFontTx/>
              <a:buBlip>
                <a:blip r:embed="rId3"/>
              </a:buBlip>
            </a:pPr>
            <a:r>
              <a:rPr lang="en-US" sz="1800" dirty="0" smtClean="0">
                <a:solidFill>
                  <a:srgbClr val="23383A"/>
                </a:solidFill>
                <a:cs typeface="ＭＳ Ｐゴシック"/>
              </a:rPr>
              <a:t>This allows you to develop applications with </a:t>
            </a:r>
            <a:br>
              <a:rPr lang="en-US" sz="1800" dirty="0" smtClean="0">
                <a:solidFill>
                  <a:srgbClr val="23383A"/>
                </a:solidFill>
                <a:cs typeface="ＭＳ Ｐゴシック"/>
              </a:rPr>
            </a:br>
            <a:r>
              <a:rPr lang="en-US" sz="1800" dirty="0" smtClean="0">
                <a:solidFill>
                  <a:srgbClr val="23383A"/>
                </a:solidFill>
                <a:cs typeface="ＭＳ Ｐゴシック"/>
              </a:rPr>
              <a:t>role-based access</a:t>
            </a:r>
          </a:p>
          <a:p>
            <a:pPr marL="692150" lvl="1" indent="-234950">
              <a:spcBef>
                <a:spcPct val="50000"/>
              </a:spcBef>
              <a:buFontTx/>
              <a:buBlip>
                <a:blip r:embed="rId3"/>
              </a:buBlip>
            </a:pPr>
            <a:r>
              <a:rPr lang="en-US" sz="1800" dirty="0" smtClean="0">
                <a:solidFill>
                  <a:srgbClr val="23383A"/>
                </a:solidFill>
                <a:cs typeface="ＭＳ Ｐゴシック"/>
              </a:rPr>
              <a:t>URL Read token returns a link to the video file; regular read token does not</a:t>
            </a:r>
          </a:p>
          <a:p>
            <a:pPr marL="284163" indent="-284163">
              <a:spcBef>
                <a:spcPct val="50000"/>
              </a:spcBef>
              <a:buFontTx/>
              <a:buBlip>
                <a:blip r:embed="rId3"/>
              </a:buBlip>
            </a:pPr>
            <a:r>
              <a:rPr lang="en-US" sz="1800" dirty="0" smtClean="0">
                <a:solidFill>
                  <a:srgbClr val="23383A"/>
                </a:solidFill>
                <a:cs typeface="ＭＳ Ｐゴシック"/>
              </a:rPr>
              <a:t>Tokens generally end with one or more “.” (Be careful not to drop these when you copy/paste)</a:t>
            </a:r>
          </a:p>
          <a:p>
            <a:endParaRPr lang="en-US" sz="1800" dirty="0"/>
          </a:p>
        </p:txBody>
      </p:sp>
    </p:spTree>
    <p:extLst>
      <p:ext uri="{BB962C8B-B14F-4D97-AF65-F5344CB8AC3E}">
        <p14:creationId xmlns:p14="http://schemas.microsoft.com/office/powerpoint/2010/main" val="25128900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9783AAD3-0CCA-4DCE-B77A-F19B79F8B7F4}" type="slidenum">
              <a:rPr lang="en-US" sz="900" b="1">
                <a:solidFill>
                  <a:srgbClr val="7B7B7B"/>
                </a:solidFill>
                <a:ea typeface="ＭＳ Ｐゴシック" pitchFamily="34" charset="-128"/>
                <a:cs typeface="+mn-cs"/>
              </a:rPr>
              <a:pPr eaLnBrk="0" hangingPunct="0">
                <a:defRPr/>
              </a:pPr>
              <a:t>8</a:t>
            </a:fld>
            <a:endParaRPr lang="en-US" sz="900" b="1">
              <a:solidFill>
                <a:srgbClr val="7B7B7B"/>
              </a:solidFill>
              <a:ea typeface="ＭＳ Ｐゴシック" pitchFamily="34" charset="-128"/>
              <a:cs typeface="+mn-cs"/>
            </a:endParaRPr>
          </a:p>
        </p:txBody>
      </p:sp>
      <p:sp>
        <p:nvSpPr>
          <p:cNvPr id="184323" name="Rectangle 2"/>
          <p:cNvSpPr>
            <a:spLocks noGrp="1" noChangeArrowheads="1"/>
          </p:cNvSpPr>
          <p:nvPr>
            <p:ph type="title"/>
          </p:nvPr>
        </p:nvSpPr>
        <p:spPr>
          <a:prstGeom prst="rect">
            <a:avLst/>
          </a:prstGeom>
        </p:spPr>
        <p:txBody>
          <a:bodyPr/>
          <a:lstStyle/>
          <a:p>
            <a:pPr eaLnBrk="1" hangingPunct="1"/>
            <a:r>
              <a:rPr lang="en-US" dirty="0" smtClean="0"/>
              <a:t>Media API Tokens</a:t>
            </a:r>
          </a:p>
        </p:txBody>
      </p:sp>
      <p:sp>
        <p:nvSpPr>
          <p:cNvPr id="5" name="Content Placeholder 4"/>
          <p:cNvSpPr>
            <a:spLocks noGrp="1"/>
          </p:cNvSpPr>
          <p:nvPr>
            <p:ph idx="1"/>
          </p:nvPr>
        </p:nvSpPr>
        <p:spPr/>
        <p:txBody>
          <a:bodyPr/>
          <a:lstStyle/>
          <a:p>
            <a:pPr marL="284163" indent="-284163">
              <a:spcBef>
                <a:spcPct val="50000"/>
              </a:spcBef>
              <a:buFontTx/>
              <a:buBlip>
                <a:blip r:embed="rId3"/>
              </a:buBlip>
            </a:pPr>
            <a:r>
              <a:rPr lang="en-US" sz="1800" dirty="0" smtClean="0">
                <a:cs typeface="ＭＳ Ｐゴシック"/>
              </a:rPr>
              <a:t>For this training, we will use a dedicated set of tokens</a:t>
            </a:r>
          </a:p>
          <a:p>
            <a:pPr marL="284163" indent="-284163">
              <a:spcBef>
                <a:spcPct val="50000"/>
              </a:spcBef>
              <a:buFontTx/>
              <a:buBlip>
                <a:blip r:embed="rId3"/>
              </a:buBlip>
            </a:pPr>
            <a:r>
              <a:rPr lang="en-US" sz="1800" dirty="0" smtClean="0">
                <a:cs typeface="ＭＳ Ｐゴシック"/>
              </a:rPr>
              <a:t>You can generate your own tokens if needed in the API Management section of your Account Settings (limited number)</a:t>
            </a:r>
          </a:p>
          <a:p>
            <a:endParaRPr lang="en-US" sz="1800" dirty="0"/>
          </a:p>
        </p:txBody>
      </p:sp>
    </p:spTree>
    <p:extLst>
      <p:ext uri="{BB962C8B-B14F-4D97-AF65-F5344CB8AC3E}">
        <p14:creationId xmlns:p14="http://schemas.microsoft.com/office/powerpoint/2010/main" val="4893228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CD18453A-F6F2-4AB6-8ABD-A616182CD95F}" type="slidenum">
              <a:rPr lang="en-US" sz="900" b="1">
                <a:solidFill>
                  <a:srgbClr val="7B7B7B"/>
                </a:solidFill>
                <a:ea typeface="ＭＳ Ｐゴシック" pitchFamily="34" charset="-128"/>
                <a:cs typeface="+mn-cs"/>
              </a:rPr>
              <a:pPr eaLnBrk="0" hangingPunct="0">
                <a:defRPr/>
              </a:pPr>
              <a:t>9</a:t>
            </a:fld>
            <a:endParaRPr lang="en-US" sz="900" b="1">
              <a:solidFill>
                <a:srgbClr val="7B7B7B"/>
              </a:solidFill>
              <a:ea typeface="ＭＳ Ｐゴシック" pitchFamily="34" charset="-128"/>
              <a:cs typeface="+mn-cs"/>
            </a:endParaRPr>
          </a:p>
        </p:txBody>
      </p:sp>
      <p:sp>
        <p:nvSpPr>
          <p:cNvPr id="186371" name="Rectangle 2"/>
          <p:cNvSpPr>
            <a:spLocks noGrp="1" noChangeArrowheads="1"/>
          </p:cNvSpPr>
          <p:nvPr>
            <p:ph type="title"/>
          </p:nvPr>
        </p:nvSpPr>
        <p:spPr/>
        <p:txBody>
          <a:bodyPr/>
          <a:lstStyle/>
          <a:p>
            <a:r>
              <a:rPr lang="en-US" smtClean="0"/>
              <a:t>Media API Data Format</a:t>
            </a:r>
            <a:endParaRPr lang="en-US" dirty="0" smtClean="0"/>
          </a:p>
        </p:txBody>
      </p:sp>
      <p:sp>
        <p:nvSpPr>
          <p:cNvPr id="7" name="Content Placeholder 6"/>
          <p:cNvSpPr>
            <a:spLocks noGrp="1"/>
          </p:cNvSpPr>
          <p:nvPr>
            <p:ph idx="1"/>
          </p:nvPr>
        </p:nvSpPr>
        <p:spPr/>
        <p:txBody>
          <a:bodyPr>
            <a:normAutofit/>
          </a:bodyPr>
          <a:lstStyle/>
          <a:p>
            <a:pPr marL="0" indent="6350">
              <a:buNone/>
            </a:pPr>
            <a:r>
              <a:rPr lang="en-US" sz="1800" dirty="0" smtClean="0"/>
              <a:t>Data is formatted as JSON strings </a:t>
            </a:r>
          </a:p>
          <a:p>
            <a:pPr marL="0" indent="6350">
              <a:buNone/>
            </a:pPr>
            <a:r>
              <a:rPr lang="en-US" sz="1800" dirty="0" smtClean="0"/>
              <a:t>(JavaScript Object Notation)</a:t>
            </a:r>
            <a:r>
              <a:rPr lang="en-US" sz="1800" dirty="0" smtClean="0">
                <a:solidFill>
                  <a:srgbClr val="23383A"/>
                </a:solidFill>
              </a:rPr>
              <a:t> </a:t>
            </a:r>
          </a:p>
          <a:p>
            <a:pPr marL="284163" indent="-284163">
              <a:spcBef>
                <a:spcPct val="50000"/>
              </a:spcBef>
              <a:buFontTx/>
              <a:buBlip>
                <a:blip r:embed="rId3"/>
              </a:buBlip>
            </a:pPr>
            <a:r>
              <a:rPr lang="en-US" sz="1800" b="1" dirty="0" smtClean="0">
                <a:solidFill>
                  <a:srgbClr val="23383A"/>
                </a:solidFill>
                <a:cs typeface="ＭＳ Ｐゴシック"/>
              </a:rPr>
              <a:t>JSON</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dirty="0" smtClean="0">
                <a:solidFill>
                  <a:srgbClr val="23383A"/>
                </a:solidFill>
                <a:cs typeface="ＭＳ Ｐゴシック"/>
              </a:rPr>
              <a:t>A lightweight way of transferring complex objects as strings</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Since JSON is a subset of JavaScript, no special tools are needed</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Nearly every language has publicly available libraries to parse JSON strings into native objects.</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For details, see </a:t>
            </a:r>
            <a:r>
              <a:rPr lang="en-US" sz="1800" dirty="0" smtClean="0">
                <a:solidFill>
                  <a:srgbClr val="23383A"/>
                </a:solidFill>
                <a:cs typeface="ＭＳ Ｐゴシック"/>
                <a:hlinkClick r:id="rId5"/>
              </a:rPr>
              <a:t>http://json.org</a:t>
            </a:r>
            <a:endParaRPr lang="en-US" sz="1800" dirty="0" smtClean="0">
              <a:solidFill>
                <a:srgbClr val="23383A"/>
              </a:solidFill>
              <a:cs typeface="ＭＳ Ｐゴシック"/>
            </a:endParaRPr>
          </a:p>
          <a:p>
            <a:pPr marL="234950" indent="-234950">
              <a:spcBef>
                <a:spcPct val="15000"/>
              </a:spcBef>
              <a:spcAft>
                <a:spcPct val="5000"/>
              </a:spcAft>
              <a:buFontTx/>
              <a:buBlip>
                <a:blip r:embed="rId4"/>
              </a:buBlip>
            </a:pPr>
            <a:r>
              <a:rPr lang="en-US" sz="1800" i="1" dirty="0" smtClean="0">
                <a:solidFill>
                  <a:srgbClr val="800000"/>
                </a:solidFill>
                <a:cs typeface="ＭＳ Ｐゴシック"/>
              </a:rPr>
              <a:t>Do NOT use string parsing to extract data from JSON – get a JSON parser for your language – if you build apps based on </a:t>
            </a:r>
            <a:r>
              <a:rPr lang="en-US" sz="1800" i="1" dirty="0" err="1" smtClean="0">
                <a:solidFill>
                  <a:srgbClr val="800000"/>
                </a:solidFill>
                <a:cs typeface="ＭＳ Ｐゴシック"/>
              </a:rPr>
              <a:t>positionality</a:t>
            </a:r>
            <a:r>
              <a:rPr lang="en-US" sz="1800" i="1" dirty="0" smtClean="0">
                <a:solidFill>
                  <a:srgbClr val="800000"/>
                </a:solidFill>
                <a:cs typeface="ＭＳ Ｐゴシック"/>
              </a:rPr>
              <a:t> of data strings, they will break sooner or later</a:t>
            </a:r>
          </a:p>
          <a:p>
            <a:endParaRPr lang="en-US" sz="1800" dirty="0"/>
          </a:p>
        </p:txBody>
      </p:sp>
    </p:spTree>
    <p:extLst>
      <p:ext uri="{BB962C8B-B14F-4D97-AF65-F5344CB8AC3E}">
        <p14:creationId xmlns:p14="http://schemas.microsoft.com/office/powerpoint/2010/main" val="38813143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868&quot;/&gt;&lt;/object&gt;&lt;object type=&quot;3&quot; unique_id=&quot;10005&quot;&gt;&lt;property id=&quot;20148&quot; value=&quot;5&quot;/&gt;&lt;property id=&quot;20300&quot; value=&quot;Slide 2&quot;/&gt;&lt;property id=&quot;20307&quot; value=&quot;869&quot;/&gt;&lt;/object&gt;&lt;object type=&quot;3&quot; unique_id=&quot;10006&quot;&gt;&lt;property id=&quot;20148&quot; value=&quot;5&quot;/&gt;&lt;property id=&quot;20300&quot; value=&quot;Slide 3 - &amp;quot;Developer Training&amp;quot;&quot;/&gt;&lt;property id=&quot;20307&quot; value=&quot;870&quot;/&gt;&lt;/object&gt;&lt;object type=&quot;3&quot; unique_id=&quot;10007&quot;&gt;&lt;property id=&quot;20148&quot; value=&quot;5&quot;/&gt;&lt;property id=&quot;20300&quot; value=&quot;Slide 4&quot;/&gt;&lt;property id=&quot;20307&quot; value=&quot;871&quot;/&gt;&lt;/object&gt;&lt;object type=&quot;3&quot; unique_id=&quot;10008&quot;&gt;&lt;property id=&quot;20148&quot; value=&quot;5&quot;/&gt;&lt;property id=&quot;20300&quot; value=&quot;Slide 5 - &amp;quot;Schedule &amp;amp; Logistics&amp;quot;&quot;/&gt;&lt;property id=&quot;20307&quot; value=&quot;872&quot;/&gt;&lt;/object&gt;&lt;object type=&quot;3&quot; unique_id=&quot;10009&quot;&gt;&lt;property id=&quot;20148&quot; value=&quot;5&quot;/&gt;&lt;property id=&quot;20300&quot; value=&quot;Slide 6 - &amp;quot;Agenda&amp;quot;&quot;/&gt;&lt;property id=&quot;20307&quot; value=&quot;877&quot;/&gt;&lt;/object&gt;&lt;object type=&quot;3&quot; unique_id=&quot;10010&quot;&gt;&lt;property id=&quot;20148&quot; value=&quot;5&quot;/&gt;&lt;property id=&quot;20300&quot; value=&quot;Slide 7 - &amp;quot;Agenda&amp;quot;&quot;/&gt;&lt;property id=&quot;20307&quot; value=&quot;879&quot;/&gt;&lt;/object&gt;&lt;object type=&quot;3&quot; unique_id=&quot;10011&quot;&gt;&lt;property id=&quot;20148&quot; value=&quot;5&quot;/&gt;&lt;property id=&quot;20300&quot; value=&quot;Slide 8 - &amp;quot;Agenda&amp;quot;&quot;/&gt;&lt;property id=&quot;20307&quot; value=&quot;885&quot;/&gt;&lt;/object&gt;&lt;object type=&quot;3&quot; unique_id=&quot;10012&quot;&gt;&lt;property id=&quot;20148&quot; value=&quot;5&quot;/&gt;&lt;property id=&quot;20300&quot; value=&quot;Slide 9 - &amp;quot;Agenda&amp;quot;&quot;/&gt;&lt;property id=&quot;20307&quot; value=&quot;886&quot;/&gt;&lt;/object&gt;&lt;object type=&quot;3&quot; unique_id=&quot;10013&quot;&gt;&lt;property id=&quot;20148&quot; value=&quot;5&quot;/&gt;&lt;property id=&quot;20300&quot; value=&quot;Slide 10 - &amp;quot;Set Up &amp;quot;&quot;/&gt;&lt;property id=&quot;20307&quot; value=&quot;883&quot;/&gt;&lt;/object&gt;&lt;object type=&quot;3&quot; unique_id=&quot;10014&quot;&gt;&lt;property id=&quot;20148&quot; value=&quot;5&quot;/&gt;&lt;property id=&quot;20300&quot; value=&quot;Slide 11&quot;/&gt;&lt;property id=&quot;20307&quot; value=&quot;1072&quot;/&gt;&lt;/object&gt;&lt;object type=&quot;3&quot; unique_id=&quot;10015&quot;&gt;&lt;property id=&quot;20148&quot; value=&quot;5&quot;/&gt;&lt;property id=&quot;20300&quot; value=&quot;Slide 12 - &amp;quot;The Player API&amp;quot;&quot;/&gt;&lt;property id=&quot;20307&quot; value=&quot;816&quot;/&gt;&lt;/object&gt;&lt;object type=&quot;3&quot; unique_id=&quot;10016&quot;&gt;&lt;property id=&quot;20148&quot; value=&quot;5&quot;/&gt;&lt;property id=&quot;20300&quot; value=&quot;Slide 13 - &amp;quot;Player API Classes&amp;quot;&quot;/&gt;&lt;property id=&quot;20307&quot; value=&quot;820&quot;/&gt;&lt;/object&gt;&lt;object type=&quot;3&quot; unique_id=&quot;10017&quot;&gt;&lt;property id=&quot;20148&quot; value=&quot;5&quot;/&gt;&lt;property id=&quot;20300&quot; value=&quot;Slide 14 - &amp;quot;Reference/SDK&amp;quot;&quot;/&gt;&lt;property id=&quot;20307&quot; value=&quot;821&quot;/&gt;&lt;/object&gt;&lt;object type=&quot;3&quot; unique_id=&quot;10018&quot;&gt;&lt;property id=&quot;20148&quot; value=&quot;5&quot;/&gt;&lt;property id=&quot;20300&quot; value=&quot;Slide 15 - &amp;quot;General Steps to Use Player API&amp;quot;&quot;/&gt;&lt;property id=&quot;20307&quot; value=&quot;822&quot;/&gt;&lt;/object&gt;&lt;object type=&quot;3&quot; unique_id=&quot;10019&quot;&gt;&lt;property id=&quot;20148&quot; value=&quot;5&quot;/&gt;&lt;property id=&quot;20300&quot; value=&quot;Slide 16 - &amp;quot;Remember: The Player API is EVENT-DRIVEN&amp;quot;&quot;/&gt;&lt;property id=&quot;20307&quot; value=&quot;823&quot;/&gt;&lt;/object&gt;&lt;object type=&quot;3&quot; unique_id=&quot;10020&quot;&gt;&lt;property id=&quot;20148&quot; value=&quot;5&quot;/&gt;&lt;property id=&quot;20300&quot; value=&quot;Slide 17 - &amp;quot;The JavaScript Player API&amp;quot;&quot;/&gt;&lt;property id=&quot;20307&quot; value=&quot;824&quot;/&gt;&lt;/object&gt;&lt;object type=&quot;3&quot; unique_id=&quot;10021&quot;&gt;&lt;property id=&quot;20148&quot; value=&quot;5&quot;/&gt;&lt;property id=&quot;20300&quot; value=&quot;Slide 18 - &amp;quot;JavaScript Approach&amp;quot;&quot;/&gt;&lt;property id=&quot;20307&quot; value=&quot;825&quot;/&gt;&lt;/object&gt;&lt;object type=&quot;3&quot; unique_id=&quot;10022&quot;&gt;&lt;property id=&quot;20148&quot; value=&quot;5&quot;/&gt;&lt;property id=&quot;20300&quot; value=&quot;Slide 19 - &amp;quot;Studio Generated JS Code&amp;quot;&quot;/&gt;&lt;property id=&quot;20307&quot; value=&quot;826&quot;/&gt;&lt;/object&gt;&lt;object type=&quot;3&quot; unique_id=&quot;10023&quot;&gt;&lt;property id=&quot;20148&quot; value=&quot;5&quot;/&gt;&lt;property id=&quot;20300&quot; value=&quot;Slide 20 - &amp;quot;Getting Player and Module References&amp;quot;&quot;/&gt;&lt;property id=&quot;20307&quot; value=&quot;827&quot;/&gt;&lt;/object&gt;&lt;object type=&quot;3&quot; unique_id=&quot;10024&quot;&gt;&lt;property id=&quot;20148&quot; value=&quot;5&quot;/&gt;&lt;property id=&quot;20300&quot; value=&quot;Slide 21 - &amp;quot;Waiting for templateReady&amp;quot;&quot;/&gt;&lt;property id=&quot;20307&quot; value=&quot;828&quot;/&gt;&lt;/object&gt;&lt;object type=&quot;3&quot; unique_id=&quot;10025&quot;&gt;&lt;property id=&quot;20148&quot; value=&quot;5&quot;/&gt;&lt;property id=&quot;20300&quot; value=&quot;Slide 22&quot;/&gt;&lt;property id=&quot;20307&quot; value=&quot;829&quot;/&gt;&lt;/object&gt;&lt;object type=&quot;3&quot; unique_id=&quot;10026&quot;&gt;&lt;property id=&quot;20148&quot; value=&quot;5&quot;/&gt;&lt;property id=&quot;20300&quot; value=&quot;Slide 23 - &amp;quot;Exercise 1: Preparing Player for JavaScript&amp;quot;&quot;/&gt;&lt;property id=&quot;20307&quot; value=&quot;830&quot;/&gt;&lt;/object&gt;&lt;object type=&quot;3&quot; unique_id=&quot;10027&quot;&gt;&lt;property id=&quot;20148&quot; value=&quot;5&quot;/&gt;&lt;property id=&quot;20300&quot; value=&quot;Slide 24 - &amp;quot;Player Modules&amp;quot;&quot;/&gt;&lt;property id=&quot;20307&quot; value=&quot;831&quot;/&gt;&lt;/object&gt;&lt;object type=&quot;3&quot; unique_id=&quot;10028&quot;&gt;&lt;property id=&quot;20148&quot; value=&quot;5&quot;/&gt;&lt;property id=&quot;20300&quot; value=&quot;Slide 25 - &amp;quot;Accessing Modules&amp;quot;&quot;/&gt;&lt;property id=&quot;20307&quot; value=&quot;832&quot;/&gt;&lt;/object&gt;&lt;object type=&quot;3&quot; unique_id=&quot;10029&quot;&gt;&lt;property id=&quot;20148&quot; value=&quot;5&quot;/&gt;&lt;property id=&quot;20300&quot; value=&quot;Slide 26 - &amp;quot;Data Transfer Objects&amp;quot;&quot;/&gt;&lt;property id=&quot;20307&quot; value=&quot;833&quot;/&gt;&lt;/object&gt;&lt;object type=&quot;3&quot; unique_id=&quot;10030&quot;&gt;&lt;property id=&quot;20148&quot; value=&quot;5&quot;/&gt;&lt;property id=&quot;20300&quot; value=&quot;Slide 27&quot;/&gt;&lt;property id=&quot;20307&quot; value=&quot;834&quot;/&gt;&lt;/object&gt;&lt;object type=&quot;3&quot; unique_id=&quot;10031&quot;&gt;&lt;property id=&quot;20148&quot; value=&quot;5&quot;/&gt;&lt;property id=&quot;20300&quot; value=&quot;Slide 28 - &amp;quot;Exercise 2: Accessing Data in Player&amp;quot;&quot;/&gt;&lt;property id=&quot;20307&quot; value=&quot;835&quot;/&gt;&lt;/object&gt;&lt;object type=&quot;3&quot; unique_id=&quot;10032&quot;&gt;&lt;property id=&quot;20148&quot; value=&quot;5&quot;/&gt;&lt;property id=&quot;20300&quot; value=&quot;Slide 29 - &amp;quot;Event Objects&amp;quot;&quot;/&gt;&lt;property id=&quot;20307&quot; value=&quot;836&quot;/&gt;&lt;/object&gt;&lt;object type=&quot;3&quot; unique_id=&quot;10033&quot;&gt;&lt;property id=&quot;20148&quot; value=&quot;5&quot;/&gt;&lt;property id=&quot;20300&quot; value=&quot;Slide 30 - &amp;quot;Synchronous and Asynchronous Methods&amp;quot;&quot;/&gt;&lt;property id=&quot;20307&quot; value=&quot;837&quot;/&gt;&lt;/object&gt;&lt;object type=&quot;3&quot; unique_id=&quot;10034&quot;&gt;&lt;property id=&quot;20148&quot; value=&quot;5&quot;/&gt;&lt;property id=&quot;20300&quot; value=&quot;Slide 31 - &amp;quot;Using Synchronous and Asynchronous Methods&amp;quot;&quot;/&gt;&lt;property id=&quot;20307&quot; value=&quot;838&quot;/&gt;&lt;/object&gt;&lt;object type=&quot;3&quot; unique_id=&quot;10035&quot;&gt;&lt;property id=&quot;20148&quot; value=&quot;5&quot;/&gt;&lt;property id=&quot;20300&quot; value=&quot;Slide 32&quot;/&gt;&lt;property id=&quot;20307&quot; value=&quot;839&quot;/&gt;&lt;/object&gt;&lt;object type=&quot;3&quot; unique_id=&quot;10036&quot;&gt;&lt;property id=&quot;20148&quot; value=&quot;5&quot;/&gt;&lt;property id=&quot;20300&quot; value=&quot;Slide 33 - &amp;quot;Exercise 3: Loading Additional Content&amp;quot;&quot;/&gt;&lt;property id=&quot;20307&quot; value=&quot;840&quot;/&gt;&lt;/object&gt;&lt;object type=&quot;3&quot; unique_id=&quot;10037&quot;&gt;&lt;property id=&quot;20148&quot; value=&quot;5&quot;/&gt;&lt;property id=&quot;20300&quot; value=&quot;Slide 34 - &amp;quot;Search Methods&amp;quot;&quot;/&gt;&lt;property id=&quot;20307&quot; value=&quot;841&quot;/&gt;&lt;/object&gt;&lt;object type=&quot;3&quot; unique_id=&quot;10038&quot;&gt;&lt;property id=&quot;20148&quot; value=&quot;5&quot;/&gt;&lt;property id=&quot;20300&quot; value=&quot;Slide 35 - &amp;quot;Finding Related Videos&amp;quot;&quot;/&gt;&lt;property id=&quot;20307&quot; value=&quot;842&quot;/&gt;&lt;/object&gt;&lt;object type=&quot;3&quot; unique_id=&quot;10039&quot;&gt;&lt;property id=&quot;20148&quot; value=&quot;5&quot;/&gt;&lt;property id=&quot;20300&quot; value=&quot;Slide 36&quot;/&gt;&lt;property id=&quot;20307&quot; value=&quot;843&quot;/&gt;&lt;/object&gt;&lt;object type=&quot;3&quot; unique_id=&quot;10040&quot;&gt;&lt;property id=&quot;20148&quot; value=&quot;5&quot;/&gt;&lt;property id=&quot;20300&quot; value=&quot;Slide 37 - &amp;quot;Exercise 4: Adding Search from HTML UI&amp;quot;&quot;/&gt;&lt;property id=&quot;20307&quot; value=&quot;844&quot;/&gt;&lt;/object&gt;&lt;object type=&quot;3&quot; unique_id=&quot;10041&quot;&gt;&lt;property id=&quot;20148&quot; value=&quot;5&quot;/&gt;&lt;property id=&quot;20300&quot; value=&quot;Slide 38 - &amp;quot;The ActionScript Player API&amp;quot;&quot;/&gt;&lt;property id=&quot;20307&quot; value=&quot;845&quot;/&gt;&lt;/object&gt;&lt;object type=&quot;3&quot; unique_id=&quot;10042&quot;&gt;&lt;property id=&quot;20148&quot; value=&quot;5&quot;/&gt;&lt;property id=&quot;20300&quot; value=&quot;Slide 39 - &amp;quot;Player Interaction through ActionScript&amp;quot;&quot;/&gt;&lt;property id=&quot;20307&quot; value=&quot;846&quot;/&gt;&lt;/object&gt;&lt;object type=&quot;3&quot; unique_id=&quot;10043&quot;&gt;&lt;property id=&quot;20148&quot; value=&quot;5&quot;/&gt;&lt;property id=&quot;20300&quot; value=&quot;Slide 40 - &amp;quot;ActionScript Shell Approach&amp;quot;&quot;/&gt;&lt;property id=&quot;20307&quot; value=&quot;847&quot;/&gt;&lt;/object&gt;&lt;object type=&quot;3&quot; unique_id=&quot;10044&quot;&gt;&lt;property id=&quot;20148&quot; value=&quot;5&quot;/&gt;&lt;property id=&quot;20300&quot; value=&quot;Slide 41 - &amp;quot;API Wrapper Classes&amp;quot;&quot;/&gt;&lt;property id=&quot;20307&quot; value=&quot;848&quot;/&gt;&lt;/object&gt;&lt;object type=&quot;3&quot; unique_id=&quot;10045&quot;&gt;&lt;property id=&quot;20148&quot; value=&quot;5&quot;/&gt;&lt;property id=&quot;20300&quot; value=&quot;Slide 42 - &amp;quot;Using BrightcovePlayerWrapper&amp;quot;&quot;/&gt;&lt;property id=&quot;20307&quot; value=&quot;849&quot;/&gt;&lt;/object&gt;&lt;object type=&quot;3&quot; unique_id=&quot;10046&quot;&gt;&lt;property id=&quot;20148&quot; value=&quot;5&quot;/&gt;&lt;property id=&quot;20300&quot; value=&quot;Slide 43 - &amp;quot;Scenario 1: Instantiating in Flash Timeline&amp;quot;&quot;/&gt;&lt;property id=&quot;20307&quot; value=&quot;850&quot;/&gt;&lt;/object&gt;&lt;object type=&quot;3&quot; unique_id=&quot;10047&quot;&gt;&lt;property id=&quot;20148&quot; value=&quot;5&quot;/&gt;&lt;property id=&quot;20300&quot; value=&quot;Slide 44 - &amp;quot;Scenario 2: Instantiating in ActionScript Class&amp;quot;&quot;/&gt;&lt;property id=&quot;20307&quot; value=&quot;851&quot;/&gt;&lt;/object&gt;&lt;object type=&quot;3&quot; unique_id=&quot;10048&quot;&gt;&lt;property id=&quot;20148&quot; value=&quot;5&quot;/&gt;&lt;property id=&quot;20300&quot; value=&quot;Slide 45 - &amp;quot;Using BrightcoveFlexComponent&amp;quot;&quot;/&gt;&lt;property id=&quot;20307&quot; value=&quot;852&quot;/&gt;&lt;/object&gt;&lt;object type=&quot;3&quot; unique_id=&quot;10049&quot;&gt;&lt;property id=&quot;20148&quot; value=&quot;5&quot;/&gt;&lt;property id=&quot;20300&quot; value=&quot;Slide 46 - &amp;quot;Scenario 3: Using Flex MXML Markup&amp;quot;&quot;/&gt;&lt;property id=&quot;20307&quot; value=&quot;853&quot;/&gt;&lt;/object&gt;&lt;object type=&quot;3&quot; unique_id=&quot;10050&quot;&gt;&lt;property id=&quot;20148&quot; value=&quot;5&quot;/&gt;&lt;property id=&quot;20300&quot; value=&quot;Slide 47 - &amp;quot;Scenario 4: Using ActionScript in Flex&amp;quot;&quot;/&gt;&lt;property id=&quot;20307&quot; value=&quot;854&quot;/&gt;&lt;/object&gt;&lt;object type=&quot;3&quot; unique_id=&quot;10051&quot;&gt;&lt;property id=&quot;20148&quot; value=&quot;5&quot;/&gt;&lt;property id=&quot;20300&quot; value=&quot;Slide 48 - &amp;quot;Enabling Full Screen&amp;amp;#x09;&amp;quot;&quot;/&gt;&lt;property id=&quot;20307&quot; value=&quot;855&quot;/&gt;&lt;/object&gt;&lt;object type=&quot;3&quot; unique_id=&quot;10052&quot;&gt;&lt;property id=&quot;20148&quot; value=&quot;5&quot;/&gt;&lt;property id=&quot;20300&quot; value=&quot;Slide 49 - &amp;quot;Module SWF Approach&amp;quot;&quot;/&gt;&lt;property id=&quot;20307&quot; value=&quot;856&quot;/&gt;&lt;/object&gt;&lt;object type=&quot;3&quot; unique_id=&quot;10053&quot;&gt;&lt;property id=&quot;20148&quot; value=&quot;5&quot;/&gt;&lt;property id=&quot;20300&quot; value=&quot;Slide 50 - &amp;quot;Scenario 5: Creating a Module SWF&amp;quot;&quot;/&gt;&lt;property id=&quot;20307&quot; value=&quot;857&quot;/&gt;&lt;/object&gt;&lt;object type=&quot;3&quot; unique_id=&quot;10054&quot;&gt;&lt;property id=&quot;20148&quot; value=&quot;5&quot;/&gt;&lt;property id=&quot;20300&quot; value=&quot;Slide 51&quot;/&gt;&lt;property id=&quot;20307&quot; value=&quot;858&quot;/&gt;&lt;/object&gt;&lt;object type=&quot;3&quot; unique_id=&quot;10055&quot;&gt;&lt;property id=&quot;20148&quot; value=&quot;5&quot;/&gt;&lt;property id=&quot;20300&quot; value=&quot;Slide 52 - &amp;quot;Exercise 5: Preparing Player for ActionScript&amp;quot;&quot;/&gt;&lt;property id=&quot;20307&quot; value=&quot;859&quot;/&gt;&lt;/object&gt;&lt;object type=&quot;3&quot; unique_id=&quot;10056&quot;&gt;&lt;property id=&quot;20148&quot; value=&quot;5&quot;/&gt;&lt;property id=&quot;20300&quot; value=&quot;Slide 53&quot;/&gt;&lt;property id=&quot;20307&quot; value=&quot;860&quot;/&gt;&lt;/object&gt;&lt;object type=&quot;3&quot; unique_id=&quot;10057&quot;&gt;&lt;property id=&quot;20148&quot; value=&quot;5&quot;/&gt;&lt;property id=&quot;20300&quot; value=&quot;Slide 54 - &amp;quot;Exercise 6: Accessing Data in Player&amp;quot;&quot;/&gt;&lt;property id=&quot;20307&quot; value=&quot;861&quot;/&gt;&lt;/object&gt;&lt;object type=&quot;3&quot; unique_id=&quot;10058&quot;&gt;&lt;property id=&quot;20148&quot; value=&quot;5&quot;/&gt;&lt;property id=&quot;20300&quot; value=&quot;Slide 55 - &amp;quot;Media Events&amp;quot;&quot;/&gt;&lt;property id=&quot;20307&quot; value=&quot;862&quot;/&gt;&lt;/object&gt;&lt;object type=&quot;3&quot; unique_id=&quot;10059&quot;&gt;&lt;property id=&quot;20148&quot; value=&quot;5&quot;/&gt;&lt;property id=&quot;20300&quot; value=&quot;Slide 56&quot;/&gt;&lt;property id=&quot;20307&quot; value=&quot;863&quot;/&gt;&lt;/object&gt;&lt;object type=&quot;3&quot; unique_id=&quot;10060&quot;&gt;&lt;property id=&quot;20148&quot; value=&quot;5&quot;/&gt;&lt;property id=&quot;20300&quot; value=&quot;Slide 57 - &amp;quot;Exercise 7: Playing a Playlist in a Video Player&amp;quot;&quot;/&gt;&lt;property id=&quot;20307&quot; value=&quot;864&quot;/&gt;&lt;/object&gt;&lt;object type=&quot;3&quot; unique_id=&quot;10061&quot;&gt;&lt;property id=&quot;20148&quot; value=&quot;5&quot;/&gt;&lt;property id=&quot;20300&quot; value=&quot;Slide 58 - &amp;quot;Additional Media&amp;quot;&quot;/&gt;&lt;property id=&quot;20307&quot; value=&quot;865&quot;/&gt;&lt;/object&gt;&lt;object type=&quot;3&quot; unique_id=&quot;10062&quot;&gt;&lt;property id=&quot;20148&quot; value=&quot;5&quot;/&gt;&lt;property id=&quot;20300&quot; value=&quot;Slide 59&quot;/&gt;&lt;property id=&quot;20307&quot; value=&quot;866&quot;/&gt;&lt;/object&gt;&lt;object type=&quot;3&quot; unique_id=&quot;10063&quot;&gt;&lt;property id=&quot;20148&quot; value=&quot;5&quot;/&gt;&lt;property id=&quot;20300&quot; value=&quot;Slide 60 - &amp;quot;Exercise 8: Surface Playlist in Player Menu&amp;quot;&quot;/&gt;&lt;property id=&quot;20307&quot; value=&quot;867&quot;/&gt;&lt;/object&gt;&lt;object type=&quot;3&quot; unique_id=&quot;10064&quot;&gt;&lt;property id=&quot;20148&quot; value=&quot;5&quot;/&gt;&lt;property id=&quot;20300&quot; value=&quot;Slide 61&quot;/&gt;&lt;property id=&quot;20307&quot; value=&quot;1073&quot;/&gt;&lt;/object&gt;&lt;object type=&quot;3&quot; unique_id=&quot;10065&quot;&gt;&lt;property id=&quot;20148&quot; value=&quot;5&quot;/&gt;&lt;property id=&quot;20300&quot; value=&quot;Slide 62 - &amp;quot;Section II: The Media API&amp;quot;&quot;/&gt;&lt;property id=&quot;20307&quot; value=&quot;1028&quot;/&gt;&lt;/object&gt;&lt;object type=&quot;3&quot; unique_id=&quot;10066&quot;&gt;&lt;property id=&quot;20148&quot; value=&quot;5&quot;/&gt;&lt;property id=&quot;20300&quot; value=&quot;Slide 63 - &amp;quot;What is the Media API?&amp;quot;&quot;/&gt;&lt;property id=&quot;20307&quot; value=&quot;1029&quot;/&gt;&lt;/object&gt;&lt;object type=&quot;3&quot; unique_id=&quot;10067&quot;&gt;&lt;property id=&quot;20148&quot; value=&quot;5&quot;/&gt;&lt;property id=&quot;20300&quot; value=&quot;Slide 64 - &amp;quot;Media API &amp;amp; Security&amp;quot;&quot;/&gt;&lt;property id=&quot;20307&quot; value=&quot;1030&quot;/&gt;&lt;/object&gt;&lt;object type=&quot;3&quot; unique_id=&quot;10068&quot;&gt;&lt;property id=&quot;20148&quot; value=&quot;5&quot;/&gt;&lt;property id=&quot;20300&quot; value=&quot;Slide 65 - &amp;quot;Media API &amp;amp; Security&amp;quot;&quot;/&gt;&lt;property id=&quot;20307&quot; value=&quot;1031&quot;/&gt;&lt;/object&gt;&lt;object type=&quot;3&quot; unique_id=&quot;10069&quot;&gt;&lt;property id=&quot;20148&quot; value=&quot;5&quot;/&gt;&lt;property id=&quot;20300&quot; value=&quot;Slide 66 - &amp;quot;Media API Data Format&amp;quot;&quot;/&gt;&lt;property id=&quot;20307&quot; value=&quot;1032&quot;/&gt;&lt;/object&gt;&lt;object type=&quot;3&quot; unique_id=&quot;10070&quot;&gt;&lt;property id=&quot;20148&quot; value=&quot;5&quot;/&gt;&lt;property id=&quot;20300&quot; value=&quot;Slide 67 - &amp;quot;JSON Format&amp;quot;&quot;/&gt;&lt;property id=&quot;20307&quot; value=&quot;1033&quot;/&gt;&lt;/object&gt;&lt;object type=&quot;3&quot; unique_id=&quot;10071&quot;&gt;&lt;property id=&quot;20148&quot; value=&quot;5&quot;/&gt;&lt;property id=&quot;20300&quot; value=&quot;Slide 68 - &amp;quot;JSON Format&amp;quot;&quot;/&gt;&lt;property id=&quot;20307&quot; value=&quot;1034&quot;/&gt;&lt;/object&gt;&lt;object type=&quot;3&quot; unique_id=&quot;10072&quot;&gt;&lt;property id=&quot;20148&quot; value=&quot;5&quot;/&gt;&lt;property id=&quot;20300&quot; value=&quot;Slide 69 - &amp;quot;Example JSON Object&amp;quot;&quot;/&gt;&lt;property id=&quot;20307&quot; value=&quot;1035&quot;/&gt;&lt;/object&gt;&lt;object type=&quot;3&quot; unique_id=&quot;10073&quot;&gt;&lt;property id=&quot;20148&quot; value=&quot;5&quot;/&gt;&lt;property id=&quot;20300&quot; value=&quot;Slide 70 - &amp;quot;The Media API – Read Methods &amp;quot;&quot;/&gt;&lt;property id=&quot;20307&quot; value=&quot;1036&quot;/&gt;&lt;/object&gt;&lt;object type=&quot;3&quot; unique_id=&quot;10074&quot;&gt;&lt;property id=&quot;20148&quot; value=&quot;5&quot;/&gt;&lt;property id=&quot;20300&quot; value=&quot;Slide 71 - &amp;quot;Read API – Typical Applications&amp;quot;&quot;/&gt;&lt;property id=&quot;20307&quot; value=&quot;1037&quot;/&gt;&lt;/object&gt;&lt;object type=&quot;3&quot; unique_id=&quot;10075&quot;&gt;&lt;property id=&quot;20148&quot; value=&quot;5&quot;/&gt;&lt;property id=&quot;20300&quot; value=&quot;Slide 72 - &amp;quot;Read API Data Format&amp;quot;&quot;/&gt;&lt;property id=&quot;20307&quot; value=&quot;1038&quot;/&gt;&lt;/object&gt;&lt;object type=&quot;3&quot; unique_id=&quot;10076&quot;&gt;&lt;property id=&quot;20148&quot; value=&quot;5&quot;/&gt;&lt;property id=&quot;20300&quot; value=&quot;Slide 73 - &amp;quot;The Main READ API’s&amp;quot;&quot;/&gt;&lt;property id=&quot;20307&quot; value=&quot;1039&quot;/&gt;&lt;/object&gt;&lt;object type=&quot;3&quot; unique_id=&quot;10077&quot;&gt;&lt;property id=&quot;20148&quot; value=&quot;5&quot;/&gt;&lt;property id=&quot;20300&quot; value=&quot;Slide 74 - &amp;quot;Video READ API – Example &amp;quot;&quot;/&gt;&lt;property id=&quot;20307&quot; value=&quot;1040&quot;/&gt;&lt;/object&gt;&lt;object type=&quot;3&quot; unique_id=&quot;10078&quot;&gt;&lt;property id=&quot;20148&quot; value=&quot;5&quot;/&gt;&lt;property id=&quot;20300&quot; value=&quot;Slide 75 - &amp;quot;Constructing a Read API Request&amp;quot;&quot;/&gt;&lt;property id=&quot;20307&quot; value=&quot;1041&quot;/&gt;&lt;/object&gt;&lt;object type=&quot;3&quot; unique_id=&quot;10079&quot;&gt;&lt;property id=&quot;20148&quot; value=&quot;5&quot;/&gt;&lt;property id=&quot;20300&quot; value=&quot;Slide 76 - &amp;quot;Displaying Metadata&amp;quot;&quot;/&gt;&lt;property id=&quot;20307&quot; value=&quot;1042&quot;/&gt;&lt;/object&gt;&lt;object type=&quot;3&quot; unique_id=&quot;10080&quot;&gt;&lt;property id=&quot;20148&quot; value=&quot;5&quot;/&gt;&lt;property id=&quot;20300&quot; value=&quot;Slide 77 - &amp;quot;Parsing the JSON response&amp;quot;&quot;/&gt;&lt;property id=&quot;20307&quot; value=&quot;1043&quot;/&gt;&lt;/object&gt;&lt;object type=&quot;3&quot; unique_id=&quot;10081&quot;&gt;&lt;property id=&quot;20148&quot; value=&quot;5&quot;/&gt;&lt;property id=&quot;20300&quot; value=&quot;Slide 78 - &amp;quot;Checking for Errors&amp;quot;&quot;/&gt;&lt;property id=&quot;20307&quot; value=&quot;1044&quot;/&gt;&lt;/object&gt;&lt;object type=&quot;3&quot; unique_id=&quot;10082&quot;&gt;&lt;property id=&quot;20148&quot; value=&quot;5&quot;/&gt;&lt;property id=&quot;20300&quot; value=&quot;Slide 79 - &amp;quot;Paging Read API Results&amp;quot;&quot;/&gt;&lt;property id=&quot;20307&quot; value=&quot;1045&quot;/&gt;&lt;/object&gt;&lt;object type=&quot;3&quot; unique_id=&quot;10083&quot;&gt;&lt;property id=&quot;20148&quot; value=&quot;5&quot;/&gt;&lt;property id=&quot;20300&quot; value=&quot;Slide 80 - &amp;quot;Limiting Response Size&amp;quot;&quot;/&gt;&lt;property id=&quot;20307&quot; value=&quot;1046&quot;/&gt;&lt;/object&gt;&lt;object type=&quot;3&quot; unique_id=&quot;10084&quot;&gt;&lt;property id=&quot;20148&quot; value=&quot;5&quot;/&gt;&lt;property id=&quot;20300&quot; value=&quot;Slide 81 - &amp;quot;Sorting Data&amp;quot;&quot;/&gt;&lt;property id=&quot;20307&quot; value=&quot;1047&quot;/&gt;&lt;/object&gt;&lt;object type=&quot;3&quot; unique_id=&quot;10085&quot;&gt;&lt;property id=&quot;20148&quot; value=&quot;5&quot;/&gt;&lt;property id=&quot;20300&quot; value=&quot;Slide 82 - &amp;quot;Read API Results as XML&amp;quot;&quot;/&gt;&lt;property id=&quot;20307&quot; value=&quot;1048&quot;/&gt;&lt;/object&gt;&lt;object type=&quot;3&quot; unique_id=&quot;10086&quot;&gt;&lt;property id=&quot;20148&quot; value=&quot;5&quot;/&gt;&lt;property id=&quot;20300&quot; value=&quot;Slide 83&quot;/&gt;&lt;property id=&quot;20307&quot; value=&quot;1049&quot;/&gt;&lt;/object&gt;&lt;object type=&quot;3&quot; unique_id=&quot;10087&quot;&gt;&lt;property id=&quot;20148&quot; value=&quot;5&quot;/&gt;&lt;property id=&quot;20300&quot; value=&quot;Slide 84 - &amp;quot;Exercise 9: Part 1: Displaying the Short Description&amp;quot;&quot;/&gt;&lt;property id=&quot;20307&quot; value=&quot;1050&quot;/&gt;&lt;/object&gt;&lt;object type=&quot;3&quot; unique_id=&quot;10088&quot;&gt;&lt;property id=&quot;20148&quot; value=&quot;5&quot;/&gt;&lt;property id=&quot;20300&quot; value=&quot;Slide 85&quot;/&gt;&lt;property id=&quot;20307&quot; value=&quot;1051&quot;/&gt;&lt;/object&gt;&lt;object type=&quot;3&quot; unique_id=&quot;10089&quot;&gt;&lt;property id=&quot;20148&quot; value=&quot;5&quot;/&gt;&lt;property id=&quot;20300&quot; value=&quot;Slide 86 - &amp;quot;Exercise 10: The Read API - Part 2&amp;quot;&quot;/&gt;&lt;property id=&quot;20307&quot; value=&quot;1052&quot;/&gt;&lt;/object&gt;&lt;object type=&quot;3&quot; unique_id=&quot;10090&quot;&gt;&lt;property id=&quot;20148&quot; value=&quot;5&quot;/&gt;&lt;property id=&quot;20300&quot; value=&quot;Slide 87 - &amp;quot;Read API : Enhancing SEO&amp;quot;&quot;/&gt;&lt;property id=&quot;20307&quot; value=&quot;1053&quot;/&gt;&lt;/object&gt;&lt;object type=&quot;3&quot; unique_id=&quot;10091&quot;&gt;&lt;property id=&quot;20148&quot; value=&quot;5&quot;/&gt;&lt;property id=&quot;20300&quot; value=&quot;Slide 88&quot;/&gt;&lt;property id=&quot;20307&quot; value=&quot;1054&quot;/&gt;&lt;/object&gt;&lt;object type=&quot;3&quot; unique_id=&quot;10092&quot;&gt;&lt;property id=&quot;20148&quot; value=&quot;5&quot;/&gt;&lt;property id=&quot;20300&quot; value=&quot;Slide 89 - &amp;quot;Exercise 11: The Read API - Part 3&amp;quot;&quot;/&gt;&lt;property id=&quot;20307&quot; value=&quot;1055&quot;/&gt;&lt;/object&gt;&lt;object type=&quot;3&quot; unique_id=&quot;10093&quot;&gt;&lt;property id=&quot;20148&quot; value=&quot;5&quot;/&gt;&lt;property id=&quot;20300&quot; value=&quot;Slide 90 - &amp;quot;The Media API – Write Methods &amp;quot;&quot;/&gt;&lt;property id=&quot;20307&quot; value=&quot;1056&quot;/&gt;&lt;/object&gt;&lt;object type=&quot;3&quot; unique_id=&quot;10094&quot;&gt;&lt;property id=&quot;20148&quot; value=&quot;5&quot;/&gt;&lt;property id=&quot;20300&quot; value=&quot;Slide 91 - &amp;quot;Write API – Typical Applications&amp;quot;&quot;/&gt;&lt;property id=&quot;20307&quot; value=&quot;1057&quot;/&gt;&lt;/object&gt;&lt;object type=&quot;3&quot; unique_id=&quot;10095&quot;&gt;&lt;property id=&quot;20148&quot; value=&quot;5&quot;/&gt;&lt;property id=&quot;20300&quot; value=&quot;Slide 92 - &amp;quot;Write API&amp;quot;&quot;/&gt;&lt;property id=&quot;20307&quot; value=&quot;1058&quot;/&gt;&lt;/object&gt;&lt;object type=&quot;3&quot; unique_id=&quot;10096&quot;&gt;&lt;property id=&quot;20148&quot; value=&quot;5&quot;/&gt;&lt;property id=&quot;20300&quot; value=&quot;Slide 93 - &amp;quot;The Main WRITE API’s&amp;quot;&quot;/&gt;&lt;property id=&quot;20307&quot; value=&quot;1059&quot;/&gt;&lt;/object&gt;&lt;object type=&quot;3&quot; unique_id=&quot;10097&quot;&gt;&lt;property id=&quot;20148&quot; value=&quot;5&quot;/&gt;&lt;property id=&quot;20300&quot; value=&quot;Slide 94 - &amp;quot;JSON-RPC&amp;quot;&quot;/&gt;&lt;property id=&quot;20307&quot; value=&quot;1060&quot;/&gt;&lt;/object&gt;&lt;object type=&quot;3&quot; unique_id=&quot;10098&quot;&gt;&lt;property id=&quot;20148&quot; value=&quot;5&quot;/&gt;&lt;property id=&quot;20300&quot; value=&quot;Slide 95 - &amp;quot;JSON-RPC Request&amp;quot;&quot;/&gt;&lt;property id=&quot;20307&quot; value=&quot;1061&quot;/&gt;&lt;/object&gt;&lt;object type=&quot;3&quot; unique_id=&quot;10099&quot;&gt;&lt;property id=&quot;20148&quot; value=&quot;5&quot;/&gt;&lt;property id=&quot;20300&quot; value=&quot;Slide 96 - &amp;quot;JSON-RPC Request&amp;quot;&quot;/&gt;&lt;property id=&quot;20307&quot; value=&quot;1062&quot;/&gt;&lt;/object&gt;&lt;object type=&quot;3&quot; unique_id=&quot;10100&quot;&gt;&lt;property id=&quot;20148&quot; value=&quot;5&quot;/&gt;&lt;property id=&quot;20300&quot; value=&quot;Slide 97 - &amp;quot;JSON-RPC Response&amp;quot;&quot;/&gt;&lt;property id=&quot;20307&quot; value=&quot;1063&quot;/&gt;&lt;/object&gt;&lt;object type=&quot;3&quot; unique_id=&quot;10101&quot;&gt;&lt;property id=&quot;20148&quot; value=&quot;5&quot;/&gt;&lt;property id=&quot;20300&quot; value=&quot;Slide 98 - &amp;quot;Constructing a Write API Request&amp;quot;&quot;/&gt;&lt;property id=&quot;20307&quot; value=&quot;1064&quot;/&gt;&lt;/object&gt;&lt;object type=&quot;3&quot; unique_id=&quot;10102&quot;&gt;&lt;property id=&quot;20148&quot; value=&quot;5&quot;/&gt;&lt;property id=&quot;20300&quot; value=&quot;Slide 99 - &amp;quot;Constructing a Write API Request with Upload&amp;quot;&quot;/&gt;&lt;property id=&quot;20307&quot; value=&quot;1065&quot;/&gt;&lt;/object&gt;&lt;object type=&quot;3&quot; unique_id=&quot;10103&quot;&gt;&lt;property id=&quot;20148&quot; value=&quot;5&quot;/&gt;&lt;property id=&quot;20300&quot; value=&quot;Slide 100 - &amp;quot;Write API Debugging Tools&amp;quot;&quot;/&gt;&lt;property id=&quot;20307&quot; value=&quot;1066&quot;/&gt;&lt;/object&gt;&lt;object type=&quot;3&quot; unique_id=&quot;10104&quot;&gt;&lt;property id=&quot;20148&quot; value=&quot;5&quot;/&gt;&lt;property id=&quot;20300&quot; value=&quot;Slide 101&quot;/&gt;&lt;property id=&quot;20307&quot; value=&quot;1067&quot;/&gt;&lt;/object&gt;&lt;object type=&quot;3&quot; unique_id=&quot;10105&quot;&gt;&lt;property id=&quot;20148&quot; value=&quot;5&quot;/&gt;&lt;property id=&quot;20300&quot; value=&quot;Slide 102 - &amp;quot;Exercise 12: Writing an Ingestion Tool&amp;quot;&quot;/&gt;&lt;property id=&quot;20307&quot; value=&quot;1068&quot;/&gt;&lt;/object&gt;&lt;object type=&quot;3&quot; unique_id=&quot;10106&quot;&gt;&lt;property id=&quot;20148&quot; value=&quot;5&quot;/&gt;&lt;property id=&quot;20300&quot; value=&quot;Slide 103 - &amp;quot;Advanced Media API : SEO&amp;quot;&quot;/&gt;&lt;property id=&quot;20307&quot; value=&quot;1069&quot;/&gt;&lt;/object&gt;&lt;object type=&quot;3&quot; unique_id=&quot;10107&quot;&gt;&lt;property id=&quot;20148&quot; value=&quot;5&quot;/&gt;&lt;property id=&quot;20300&quot; value=&quot;Slide 104 - &amp;quot;Open-Source SDKs&amp;quot;&quot;/&gt;&lt;property id=&quot;20307&quot; value=&quot;1070&quot;/&gt;&lt;/object&gt;&lt;object type=&quot;3&quot; unique_id=&quot;10108&quot;&gt;&lt;property id=&quot;20148&quot; value=&quot;5&quot;/&gt;&lt;property id=&quot;20300&quot; value=&quot;Slide 105 - &amp;quot;Section III: The Brightcove Ad API&amp;quot;&quot;/&gt;&lt;property id=&quot;20307&quot; value=&quot;888&quot;/&gt;&lt;/object&gt;&lt;object type=&quot;3&quot; unique_id=&quot;10109&quot;&gt;&lt;property id=&quot;20148&quot; value=&quot;5&quot;/&gt;&lt;property id=&quot;20300&quot; value=&quot;Slide 106&quot;/&gt;&lt;property id=&quot;20307&quot; value=&quot;1074&quot;/&gt;&lt;/object&gt;&lt;object type=&quot;3&quot; unique_id=&quot;10110&quot;&gt;&lt;property id=&quot;20148&quot; value=&quot;5&quot;/&gt;&lt;property id=&quot;20300&quot; value=&quot;Slide 107 - &amp;quot;Overview of Advertising&amp;quot;&quot;/&gt;&lt;property id=&quot;20307&quot; value=&quot;889&quot;/&gt;&lt;/object&gt;&lt;object type=&quot;3&quot; unique_id=&quot;10111&quot;&gt;&lt;property id=&quot;20148&quot; value=&quot;5&quot;/&gt;&lt;property id=&quot;20300&quot; value=&quot;Slide 108 - &amp;quot;Advertising Workflow&amp;quot;&quot;/&gt;&lt;property id=&quot;20307&quot; value=&quot;890&quot;/&gt;&lt;/object&gt;&lt;object type=&quot;3&quot; unique_id=&quot;10112&quot;&gt;&lt;property id=&quot;20148&quot; value=&quot;5&quot;/&gt;&lt;property id=&quot;20300&quot; value=&quot;Slide 109 - &amp;quot;Ad Policy&amp;quot;&quot;/&gt;&lt;property id=&quot;20307&quot; value=&quot;891&quot;/&gt;&lt;/object&gt;&lt;object type=&quot;3&quot; unique_id=&quot;10113&quot;&gt;&lt;property id=&quot;20148&quot; value=&quot;5&quot;/&gt;&lt;property id=&quot;20300&quot; value=&quot;Slide 110 - &amp;quot;Ad Servers&amp;quot;&quot;/&gt;&lt;property id=&quot;20307&quot; value=&quot;892&quot;/&gt;&lt;/object&gt;&lt;object type=&quot;3&quot; unique_id=&quot;10114&quot;&gt;&lt;property id=&quot;20148&quot; value=&quot;5&quot;/&gt;&lt;property id=&quot;20300&quot; value=&quot;Slide 111 - &amp;quot;Connecting to Ad Servers&amp;quot;&quot;/&gt;&lt;property id=&quot;20307&quot; value=&quot;893&quot;/&gt;&lt;/object&gt;&lt;object type=&quot;3&quot; unique_id=&quot;10115&quot;&gt;&lt;property id=&quot;20148&quot; value=&quot;5&quot;/&gt;&lt;property id=&quot;20300&quot; value=&quot;Slide 112 - &amp;quot;Supported ad XML and Ad Formats&amp;quot;&quot;/&gt;&lt;property id=&quot;20307&quot; value=&quot;894&quot;/&gt;&lt;/object&gt;&lt;object type=&quot;3&quot; unique_id=&quot;10116&quot;&gt;&lt;property id=&quot;20148&quot; value=&quot;5&quot;/&gt;&lt;property id=&quot;20300&quot; value=&quot;Slide 113 - &amp;quot;Basics of the Player Ad API&amp;quot;&quot;/&gt;&lt;property id=&quot;20307&quot; value=&quot;895&quot;/&gt;&lt;/object&gt;&lt;object type=&quot;3&quot; unique_id=&quot;10117&quot;&gt;&lt;property id=&quot;20148&quot; value=&quot;5&quot;/&gt;&lt;property id=&quot;20300&quot; value=&quot;Slide 114 - &amp;quot;Player Ad API&amp;quot;&quot;/&gt;&lt;property id=&quot;20307&quot; value=&quot;896&quot;/&gt;&lt;/object&gt;&lt;object type=&quot;3&quot; unique_id=&quot;10118&quot;&gt;&lt;property id=&quot;20148&quot; value=&quot;5&quot;/&gt;&lt;property id=&quot;20300&quot; value=&quot;Slide 115 - &amp;quot;Basic API use&amp;quot;&quot;/&gt;&lt;property id=&quot;20307&quot; value=&quot;897&quot;/&gt;&lt;/object&gt;&lt;object type=&quot;3&quot; unique_id=&quot;10119&quot;&gt;&lt;property id=&quot;20148&quot; value=&quot;5&quot;/&gt;&lt;property id=&quot;20300&quot; value=&quot;Slide 116 - &amp;quot;Exercise 13: Ad Events in JavaScript&amp;quot;&quot;/&gt;&lt;property id=&quot;20307&quot; value=&quot;898&quot;/&gt;&lt;/object&gt;&lt;object type=&quot;3&quot; unique_id=&quot;10120&quot;&gt;&lt;property id=&quot;20148&quot; value=&quot;5&quot;/&gt;&lt;property id=&quot;20300&quot; value=&quot;Slide 117 - &amp;quot;Exercise 13&amp;quot;&quot;/&gt;&lt;property id=&quot;20307&quot; value=&quot;899&quot;/&gt;&lt;/object&gt;&lt;object type=&quot;3&quot; unique_id=&quot;10121&quot;&gt;&lt;property id=&quot;20148&quot; value=&quot;5&quot;/&gt;&lt;property id=&quot;20300&quot; value=&quot;Slide 118 - &amp;quot;Player Configuration&amp;quot;&quot;/&gt;&lt;property id=&quot;20307&quot; value=&quot;900&quot;/&gt;&lt;/object&gt;&lt;object type=&quot;3&quot; unique_id=&quot;10122&quot;&gt;&lt;property id=&quot;20148&quot; value=&quot;5&quot;/&gt;&lt;property id=&quot;20300&quot; value=&quot;Slide 119 - &amp;quot;Player Configuration Parameters for Ads&amp;quot;&quot;/&gt;&lt;property id=&quot;20307&quot; value=&quot;901&quot;/&gt;&lt;/object&gt;&lt;object type=&quot;3&quot; unique_id=&quot;10123&quot;&gt;&lt;property id=&quot;20148&quot; value=&quot;5&quot;/&gt;&lt;property id=&quot;20300&quot; value=&quot;Slide 120 - &amp;quot;Player Configuration Parameters for Ads&amp;quot;&quot;/&gt;&lt;property id=&quot;20307&quot; value=&quot;902&quot;/&gt;&lt;/object&gt;&lt;object type=&quot;3&quot; unique_id=&quot;10124&quot;&gt;&lt;property id=&quot;20148&quot; value=&quot;5&quot;/&gt;&lt;property id=&quot;20300&quot; value=&quot;Slide 121 - &amp;quot;Player Ad API&amp;quot;&quot;/&gt;&lt;property id=&quot;20307&quot; value=&quot;903&quot;/&gt;&lt;/object&gt;&lt;object type=&quot;3&quot; unique_id=&quot;10125&quot;&gt;&lt;property id=&quot;20148&quot; value=&quot;5&quot;/&gt;&lt;property id=&quot;20300&quot; value=&quot;Slide 122 - &amp;quot;Getting Ad Information&amp;quot;&quot;/&gt;&lt;property id=&quot;20307&quot; value=&quot;904&quot;/&gt;&lt;/object&gt;&lt;object type=&quot;3&quot; unique_id=&quot;10126&quot;&gt;&lt;property id=&quot;20148&quot; value=&quot;5&quot;/&gt;&lt;property id=&quot;20300&quot; value=&quot;Slide 123 - &amp;quot;Setting Ad Information&amp;quot;&quot;/&gt;&lt;property id=&quot;20307&quot; value=&quot;905&quot;/&gt;&lt;/object&gt;&lt;object type=&quot;3&quot; unique_id=&quot;10127&quot;&gt;&lt;property id=&quot;20148&quot; value=&quot;5&quot;/&gt;&lt;property id=&quot;20300&quot; value=&quot;Slide 124 - &amp;quot;Dynamically Requesting an Ad&amp;quot;&quot;/&gt;&lt;property id=&quot;20307&quot; value=&quot;906&quot;/&gt;&lt;/object&gt;&lt;object type=&quot;3&quot; unique_id=&quot;10128&quot;&gt;&lt;property id=&quot;20148&quot; value=&quot;5&quot;/&gt;&lt;property id=&quot;20300&quot; value=&quot;Slide 125 - &amp;quot;Override Ad Calls&amp;quot;&quot;/&gt;&lt;property id=&quot;20307&quot; value=&quot;907&quot;/&gt;&lt;/object&gt;&lt;object type=&quot;3&quot; unique_id=&quot;10129&quot;&gt;&lt;property id=&quot;20148&quot; value=&quot;5&quot;/&gt;&lt;property id=&quot;20300&quot; value=&quot;Slide 126 - &amp;quot;External Ad Calls&amp;quot;&quot;/&gt;&lt;property id=&quot;20307&quot; value=&quot;908&quot;/&gt;&lt;/object&gt;&lt;object type=&quot;3&quot; unique_id=&quot;10130&quot;&gt;&lt;property id=&quot;20148&quot; value=&quot;5&quot;/&gt;&lt;property id=&quot;20300&quot; value=&quot;Slide 127&quot;/&gt;&lt;property id=&quot;20307&quot; value=&quot;909&quot;/&gt;&lt;/object&gt;&lt;object type=&quot;3&quot; unique_id=&quot;10131&quot;&gt;&lt;property id=&quot;20148&quot; value=&quot;5&quot;/&gt;&lt;property id=&quot;20300&quot; value=&quot;Slide 128 - &amp;quot;Exercise 14: Handling an External Ad&amp;quot;&quot;/&gt;&lt;property id=&quot;20307&quot; value=&quot;910&quot;/&gt;&lt;/object&gt;&lt;object type=&quot;3&quot; unique_id=&quot;10132&quot;&gt;&lt;property id=&quot;20148&quot; value=&quot;5&quot;/&gt;&lt;property id=&quot;20300&quot; value=&quot;Slide 129 - &amp;quot;Exercise 14&amp;quot;&quot;/&gt;&lt;property id=&quot;20307&quot; value=&quot;911&quot;/&gt;&lt;/object&gt;&lt;object type=&quot;3&quot; unique_id=&quot;10133&quot;&gt;&lt;property id=&quot;20148&quot; value=&quot;5&quot;/&gt;&lt;property id=&quot;20300&quot; value=&quot;Slide 130 - &amp;quot;Advanced Ad development&amp;quot;&quot;/&gt;&lt;property id=&quot;20307&quot; value=&quot;912&quot;/&gt;&lt;/object&gt;&lt;object type=&quot;3&quot; unique_id=&quot;10134&quot;&gt;&lt;property id=&quot;20148&quot; value=&quot;5&quot;/&gt;&lt;property id=&quot;20300&quot; value=&quot;Slide 131 - &amp;quot;Custom Ad Rules&amp;quot;&quot;/&gt;&lt;property id=&quot;20307&quot; value=&quot;917&quot;/&gt;&lt;/object&gt;&lt;object type=&quot;3&quot; unique_id=&quot;10135&quot;&gt;&lt;property id=&quot;20148&quot; value=&quot;5&quot;/&gt;&lt;property id=&quot;20300&quot; value=&quot;Slide 132 - &amp;quot;Custom Ad Translators&amp;quot;&quot;/&gt;&lt;property id=&quot;20307&quot; value=&quot;913&quot;/&gt;&lt;/object&gt;&lt;object type=&quot;3&quot; unique_id=&quot;10136&quot;&gt;&lt;property id=&quot;20148&quot; value=&quot;5&quot;/&gt;&lt;property id=&quot;20300&quot; value=&quot;Slide 133 - &amp;quot;Custom Ad Display SWFs&amp;quot;&quot;/&gt;&lt;property id=&quot;20307&quot; value=&quot;914&quot;/&gt;&lt;/object&gt;&lt;object type=&quot;3&quot; unique_id=&quot;10137&quot;&gt;&lt;property id=&quot;20148&quot; value=&quot;5&quot;/&gt;&lt;property id=&quot;20300&quot; value=&quot;Slide 134 - &amp;quot;Section IV: Resources&amp;quot;&quot;/&gt;&lt;property id=&quot;20307&quot; value=&quot;918&quot;/&gt;&lt;/object&gt;&lt;object type=&quot;3&quot; unique_id=&quot;10138&quot;&gt;&lt;property id=&quot;20148&quot; value=&quot;5&quot;/&gt;&lt;property id=&quot;20300&quot; value=&quot;Slide 135 - &amp;quot;Resources on the Web&amp;quot;&quot;/&gt;&lt;property id=&quot;20307&quot; value=&quot;921&quot;/&gt;&lt;/object&gt;&lt;object type=&quot;3&quot; unique_id=&quot;10139&quot;&gt;&lt;property id=&quot;20148&quot; value=&quot;5&quot;/&gt;&lt;property id=&quot;20300&quot; value=&quot;Slide 136 - &amp;quot;Resources off the Web&amp;quot;&quot;/&gt;&lt;property id=&quot;20307&quot; value=&quot;922&quot;/&gt;&lt;/object&gt;&lt;object type=&quot;3&quot; unique_id=&quot;10140&quot;&gt;&lt;property id=&quot;20148&quot; value=&quot;5&quot;/&gt;&lt;property id=&quot;20300&quot; value=&quot;Slide 137&quot;/&gt;&lt;property id=&quot;20307&quot; value=&quot;1075&quot;/&gt;&lt;/object&gt;&lt;/object&gt;&lt;/object&gt;&lt;/database&gt;"/>
  <p:tag name="SECTOMILLISECCONVERTED" val="1"/>
</p:tagLst>
</file>

<file path=ppt/theme/theme1.xml><?xml version="1.0" encoding="utf-8"?>
<a:theme xmlns:a="http://schemas.openxmlformats.org/drawingml/2006/main" name="1_Blank Presentation">
  <a:themeElements>
    <a:clrScheme name="1_Blank Presentatio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75B3BA"/>
      </a:hlink>
      <a:folHlink>
        <a:srgbClr val="75B3BA"/>
      </a:folHlink>
    </a:clrScheme>
    <a:fontScheme name="1_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75B3BA"/>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75B3BA"/>
        </a:hlink>
        <a:folHlink>
          <a:srgbClr val="75B3B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a:themeElements>
    <a:clrScheme name="1_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1_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a:themeElements>
    <a:clrScheme name="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Theme">
  <a:themeElements>
    <a:clrScheme name="Custom 3">
      <a:dk1>
        <a:srgbClr val="111111"/>
      </a:dk1>
      <a:lt1>
        <a:srgbClr val="FFFFFF"/>
      </a:lt1>
      <a:dk2>
        <a:srgbClr val="141414"/>
      </a:dk2>
      <a:lt2>
        <a:srgbClr val="FFFFFF"/>
      </a:lt2>
      <a:accent1>
        <a:srgbClr val="7FB6BB"/>
      </a:accent1>
      <a:accent2>
        <a:srgbClr val="AAC242"/>
      </a:accent2>
      <a:accent3>
        <a:srgbClr val="A32353"/>
      </a:accent3>
      <a:accent4>
        <a:srgbClr val="FFFFFF"/>
      </a:accent4>
      <a:accent5>
        <a:srgbClr val="FFFFFF"/>
      </a:accent5>
      <a:accent6>
        <a:srgbClr val="FFFFFF"/>
      </a:accent6>
      <a:hlink>
        <a:srgbClr val="5AA5AE"/>
      </a:hlink>
      <a:folHlink>
        <a:srgbClr val="4D8D9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miter lim="800000"/>
          <a:headEnd/>
          <a:tailEnd/>
        </a:ln>
      </a:spPr>
      <a:bodyPr anchor="ctr">
        <a:prstTxWarp prst="textNoShape">
          <a:avLst/>
        </a:prstTxWarp>
      </a:bodyPr>
      <a:lstStyle>
        <a:defPPr>
          <a:defRPr sz="3200" dirty="0">
            <a:solidFill>
              <a:srgbClr val="E1E1E1"/>
            </a:solidFill>
            <a:latin typeface="Arial'" charset="0"/>
          </a:defRPr>
        </a:defPPr>
      </a:lstStyle>
    </a:txDef>
  </a:objectDefaults>
  <a:extraClrSchemeLst/>
</a:theme>
</file>

<file path=ppt/theme/theme5.xml><?xml version="1.0" encoding="utf-8"?>
<a:theme xmlns:a="http://schemas.openxmlformats.org/drawingml/2006/main" name="2_Default">
  <a:themeElements>
    <a:clrScheme name="Brightcove Corporate">
      <a:dk1>
        <a:srgbClr val="535353"/>
      </a:dk1>
      <a:lt1>
        <a:srgbClr val="FFFFFF"/>
      </a:lt1>
      <a:dk2>
        <a:srgbClr val="868685"/>
      </a:dk2>
      <a:lt2>
        <a:srgbClr val="E6E6E6"/>
      </a:lt2>
      <a:accent1>
        <a:srgbClr val="DC8700"/>
      </a:accent1>
      <a:accent2>
        <a:srgbClr val="B1CE00"/>
      </a:accent2>
      <a:accent3>
        <a:srgbClr val="D40F7F"/>
      </a:accent3>
      <a:accent4>
        <a:srgbClr val="609CA7"/>
      </a:accent4>
      <a:accent5>
        <a:srgbClr val="999999"/>
      </a:accent5>
      <a:accent6>
        <a:srgbClr val="999999"/>
      </a:accent6>
      <a:hlink>
        <a:srgbClr val="67A5AE"/>
      </a:hlink>
      <a:folHlink>
        <a:srgbClr val="0B636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21026</TotalTime>
  <Words>2515</Words>
  <Application>Microsoft Macintosh PowerPoint</Application>
  <PresentationFormat>On-screen Show (4:3)</PresentationFormat>
  <Paragraphs>443</Paragraphs>
  <Slides>49</Slides>
  <Notes>36</Notes>
  <HiddenSlides>0</HiddenSlides>
  <MMClips>0</MMClips>
  <ScaleCrop>false</ScaleCrop>
  <HeadingPairs>
    <vt:vector size="4" baseType="variant">
      <vt:variant>
        <vt:lpstr>Theme</vt:lpstr>
      </vt:variant>
      <vt:variant>
        <vt:i4>5</vt:i4>
      </vt:variant>
      <vt:variant>
        <vt:lpstr>Slide Titles</vt:lpstr>
      </vt:variant>
      <vt:variant>
        <vt:i4>49</vt:i4>
      </vt:variant>
    </vt:vector>
  </HeadingPairs>
  <TitlesOfParts>
    <vt:vector size="54" baseType="lpstr">
      <vt:lpstr>1_Blank Presentation</vt:lpstr>
      <vt:lpstr>1_Default</vt:lpstr>
      <vt:lpstr>Default</vt:lpstr>
      <vt:lpstr>Default Theme</vt:lpstr>
      <vt:lpstr>2_Default</vt:lpstr>
      <vt:lpstr>Developing with the Media API</vt:lpstr>
      <vt:lpstr>Agenda</vt:lpstr>
      <vt:lpstr>Introduction</vt:lpstr>
      <vt:lpstr>This Class</vt:lpstr>
      <vt:lpstr>What is the Media API?</vt:lpstr>
      <vt:lpstr>Tools and Languages</vt:lpstr>
      <vt:lpstr>Media API &amp; Security</vt:lpstr>
      <vt:lpstr>Media API Tokens</vt:lpstr>
      <vt:lpstr>Media API Data Format</vt:lpstr>
      <vt:lpstr>JSON Format</vt:lpstr>
      <vt:lpstr>JSON Format</vt:lpstr>
      <vt:lpstr>Example JSON Object</vt:lpstr>
      <vt:lpstr>The Media API – Read Methods </vt:lpstr>
      <vt:lpstr>Read API – Typical Applications</vt:lpstr>
      <vt:lpstr>Read API Data Format</vt:lpstr>
      <vt:lpstr>The Main READ APIs</vt:lpstr>
      <vt:lpstr>search_videos</vt:lpstr>
      <vt:lpstr>Parameters for search_videos</vt:lpstr>
      <vt:lpstr>Constructing a Read API Request</vt:lpstr>
      <vt:lpstr>Displaying Metadata</vt:lpstr>
      <vt:lpstr>Parsing the JSON response</vt:lpstr>
      <vt:lpstr>Checking for Errors</vt:lpstr>
      <vt:lpstr>Paging Read API Results</vt:lpstr>
      <vt:lpstr>Limiting Response Size</vt:lpstr>
      <vt:lpstr>Sorting Data</vt:lpstr>
      <vt:lpstr>Read API Results as XML</vt:lpstr>
      <vt:lpstr>The Most Commonly Used Find Methods</vt:lpstr>
      <vt:lpstr>Exercise 1: Using the Read API</vt:lpstr>
      <vt:lpstr>Search Applications</vt:lpstr>
      <vt:lpstr>Dynamic Search Criteria</vt:lpstr>
      <vt:lpstr>The Media API and the Player API</vt:lpstr>
      <vt:lpstr>Exercise 2: Setting Up User Search</vt:lpstr>
      <vt:lpstr>Automating SEO</vt:lpstr>
      <vt:lpstr>Read API : Enhancing SEO</vt:lpstr>
      <vt:lpstr>Exercise 3: Using the Read API – SEO</vt:lpstr>
      <vt:lpstr>The Media API – Write Methods </vt:lpstr>
      <vt:lpstr>Write API – Typical Applications</vt:lpstr>
      <vt:lpstr>Write API</vt:lpstr>
      <vt:lpstr>The Main WRITE API's</vt:lpstr>
      <vt:lpstr>JSON-RPC</vt:lpstr>
      <vt:lpstr>Media API JSON-RPC Request</vt:lpstr>
      <vt:lpstr>JSON-RPC Response</vt:lpstr>
      <vt:lpstr>Constructing a Write API Request</vt:lpstr>
      <vt:lpstr>Constructing a Write API Request with Upload</vt:lpstr>
      <vt:lpstr>Write API Debugging Tools</vt:lpstr>
      <vt:lpstr>Exercise 4: Updating a Video</vt:lpstr>
      <vt:lpstr>Tools– opensource.brightcove.com</vt:lpstr>
      <vt:lpstr>Getting Help</vt:lpstr>
      <vt:lpstr>PowerPoint Presentation</vt:lpstr>
    </vt:vector>
  </TitlesOfParts>
  <Company>Brightcove,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Robert Crooks</cp:lastModifiedBy>
  <cp:revision>321</cp:revision>
  <cp:lastPrinted>2006-09-07T15:13:20Z</cp:lastPrinted>
  <dcterms:created xsi:type="dcterms:W3CDTF">2011-09-06T15:25:07Z</dcterms:created>
  <dcterms:modified xsi:type="dcterms:W3CDTF">2013-03-15T13:22:31Z</dcterms:modified>
</cp:coreProperties>
</file>