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5"/>
  </p:notesMasterIdLst>
  <p:sldIdLst>
    <p:sldId id="380" r:id="rId2"/>
    <p:sldId id="370" r:id="rId3"/>
    <p:sldId id="364" r:id="rId4"/>
    <p:sldId id="372" r:id="rId5"/>
    <p:sldId id="378" r:id="rId6"/>
    <p:sldId id="375" r:id="rId7"/>
    <p:sldId id="379" r:id="rId8"/>
    <p:sldId id="377" r:id="rId9"/>
    <p:sldId id="376" r:id="rId10"/>
    <p:sldId id="371" r:id="rId11"/>
    <p:sldId id="388" r:id="rId12"/>
    <p:sldId id="389" r:id="rId13"/>
    <p:sldId id="390" r:id="rId14"/>
    <p:sldId id="391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92" r:id="rId23"/>
    <p:sldId id="393" r:id="rId24"/>
    <p:sldId id="394" r:id="rId25"/>
    <p:sldId id="395" r:id="rId26"/>
    <p:sldId id="396" r:id="rId27"/>
    <p:sldId id="397" r:id="rId28"/>
    <p:sldId id="398" r:id="rId29"/>
    <p:sldId id="441" r:id="rId30"/>
    <p:sldId id="440" r:id="rId31"/>
    <p:sldId id="399" r:id="rId32"/>
    <p:sldId id="400" r:id="rId33"/>
    <p:sldId id="401" r:id="rId34"/>
    <p:sldId id="402" r:id="rId35"/>
    <p:sldId id="403" r:id="rId36"/>
    <p:sldId id="404" r:id="rId37"/>
    <p:sldId id="405" r:id="rId38"/>
    <p:sldId id="406" r:id="rId39"/>
    <p:sldId id="407" r:id="rId40"/>
    <p:sldId id="408" r:id="rId41"/>
    <p:sldId id="409" r:id="rId42"/>
    <p:sldId id="410" r:id="rId43"/>
    <p:sldId id="411" r:id="rId44"/>
    <p:sldId id="412" r:id="rId45"/>
    <p:sldId id="413" r:id="rId46"/>
    <p:sldId id="414" r:id="rId47"/>
    <p:sldId id="442" r:id="rId48"/>
    <p:sldId id="415" r:id="rId49"/>
    <p:sldId id="416" r:id="rId50"/>
    <p:sldId id="417" r:id="rId51"/>
    <p:sldId id="418" r:id="rId52"/>
    <p:sldId id="419" r:id="rId53"/>
    <p:sldId id="420" r:id="rId54"/>
    <p:sldId id="421" r:id="rId55"/>
    <p:sldId id="422" r:id="rId56"/>
    <p:sldId id="423" r:id="rId57"/>
    <p:sldId id="424" r:id="rId58"/>
    <p:sldId id="425" r:id="rId59"/>
    <p:sldId id="426" r:id="rId60"/>
    <p:sldId id="427" r:id="rId61"/>
    <p:sldId id="428" r:id="rId62"/>
    <p:sldId id="429" r:id="rId63"/>
    <p:sldId id="430" r:id="rId64"/>
    <p:sldId id="431" r:id="rId65"/>
    <p:sldId id="432" r:id="rId66"/>
    <p:sldId id="433" r:id="rId67"/>
    <p:sldId id="434" r:id="rId68"/>
    <p:sldId id="435" r:id="rId69"/>
    <p:sldId id="436" r:id="rId70"/>
    <p:sldId id="437" r:id="rId71"/>
    <p:sldId id="438" r:id="rId72"/>
    <p:sldId id="439" r:id="rId73"/>
    <p:sldId id="322" r:id="rId74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12" y="-216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notesMaster" Target="notesMasters/notesMaster1.xml"/><Relationship Id="rId76" Type="http://schemas.openxmlformats.org/officeDocument/2006/relationships/printerSettings" Target="printerSettings/printerSettings1.bin"/><Relationship Id="rId77" Type="http://schemas.openxmlformats.org/officeDocument/2006/relationships/presProps" Target="presProps.xml"/><Relationship Id="rId78" Type="http://schemas.openxmlformats.org/officeDocument/2006/relationships/viewProps" Target="viewProps.xml"/><Relationship Id="rId79" Type="http://schemas.openxmlformats.org/officeDocument/2006/relationships/theme" Target="theme/theme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1/21/14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95567F61-CC3E-2741-90C5-D4613DBA27B7}" type="slidenum">
              <a:rPr lang="en-US" sz="1200"/>
              <a:pPr algn="r"/>
              <a:t>19</a:t>
            </a:fld>
            <a:endParaRPr lang="en-US" sz="120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2B39469B-059F-1748-8EE8-53A83509598D}" type="slidenum">
              <a:rPr lang="en-US" sz="1200"/>
              <a:pPr algn="r"/>
              <a:t>21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C0D6FECD-D411-C145-8B13-A8E63AD0F246}" type="slidenum">
              <a:rPr lang="en-US" sz="1200"/>
              <a:pPr algn="r"/>
              <a:t>23</a:t>
            </a:fld>
            <a:endParaRPr lang="en-US" sz="12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27DDD57A-CA53-BF45-BD19-38A058A71E89}" type="slidenum">
              <a:rPr lang="en-US" sz="1200"/>
              <a:pPr algn="r"/>
              <a:t>24</a:t>
            </a:fld>
            <a:endParaRPr lang="en-US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62E8883-B2A8-7548-B813-4C5E55B686B7}" type="slidenum">
              <a:rPr lang="en-US" sz="1200"/>
              <a:pPr algn="r"/>
              <a:t>4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Started at 3:04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788F09AA-9D76-C644-B7FB-6D6C319B65F3}" type="slidenum">
              <a:rPr lang="en-US" sz="1200"/>
              <a:pPr algn="r"/>
              <a:t>25</a:t>
            </a:fld>
            <a:endParaRPr lang="en-US" sz="12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base URL</a:t>
            </a:r>
          </a:p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token</a:t>
            </a:r>
          </a:p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command</a:t>
            </a:r>
          </a:p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additional </a:t>
            </a:r>
            <a:r>
              <a:rPr lang="en-US" dirty="0" err="1">
                <a:latin typeface="Calibri" charset="0"/>
              </a:rPr>
              <a:t>params</a:t>
            </a:r>
            <a:endParaRPr lang="en-US" dirty="0">
              <a:latin typeface="Calibri" charset="0"/>
            </a:endParaRPr>
          </a:p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all together now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base URL</a:t>
            </a:r>
          </a:p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token</a:t>
            </a:r>
          </a:p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command</a:t>
            </a:r>
          </a:p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additional </a:t>
            </a:r>
            <a:r>
              <a:rPr lang="en-US" dirty="0" err="1">
                <a:latin typeface="Calibri" charset="0"/>
              </a:rPr>
              <a:t>params</a:t>
            </a:r>
            <a:endParaRPr lang="en-US" dirty="0">
              <a:latin typeface="Calibri" charset="0"/>
            </a:endParaRPr>
          </a:p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all together now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31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35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62E8883-B2A8-7548-B813-4C5E55B686B7}" type="slidenum">
              <a:rPr lang="en-US" sz="1200"/>
              <a:pPr algn="r"/>
              <a:t>5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Started at 3:04 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1B3AA16B-6F91-D64D-BBB9-B104A5D74EA5}" type="slidenum">
              <a:rPr lang="en-US" sz="1200"/>
              <a:pPr algn="r"/>
              <a:t>37</a:t>
            </a:fld>
            <a:endParaRPr lang="en-US" sz="120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39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43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62E8883-B2A8-7548-B813-4C5E55B686B7}" type="slidenum">
              <a:rPr lang="en-US" sz="1200"/>
              <a:pPr algn="r"/>
              <a:t>6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Started at 3:04 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48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51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55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62E8883-B2A8-7548-B813-4C5E55B686B7}" type="slidenum">
              <a:rPr lang="en-US" sz="1200"/>
              <a:pPr algn="r"/>
              <a:t>7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Started at 3:04 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58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3131FFEF-A498-F04F-8FB4-BACFE29FDC20}" type="slidenum">
              <a:rPr lang="en-US" sz="1200"/>
              <a:pPr algn="r"/>
              <a:t>60</a:t>
            </a:fld>
            <a:endParaRPr lang="en-US" sz="120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33BB980F-054A-5F42-98E6-89955F977F95}" type="slidenum">
              <a:rPr lang="en-US" sz="1200"/>
              <a:pPr algn="r"/>
              <a:t>61</a:t>
            </a:fld>
            <a:endParaRPr lang="en-US" sz="120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B33A1143-5AF2-C543-8922-419EA7AFBE71}" type="slidenum">
              <a:rPr lang="en-US" sz="1200"/>
              <a:pPr algn="r"/>
              <a:t>62</a:t>
            </a:fld>
            <a:endParaRPr lang="en-US" sz="120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69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72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86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solutions.brightcove.com/bcls/media/api-test-tool/media-api-test-tool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.ly/1eVbSth" TargetMode="Externa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ocs.brightcove.com/en/video-cloud/media/reference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hyperlink" Target="http://www.json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hyperlink" Target="http://docs.brightcove.com/en/video-cloud/media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api.brightcove.com/services/library?command=search_videos&amp;token=WDGO_XdKqXVJRVGtrNuGLxCYDNoR-SvA5yUqX2eE6KjgefOxRzQilw..&amp;callback=BCL.onSearchResponse&amp;any=wildlife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docs.brightcove.com/en/video-cloud/open-source/index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support.brightcove.com/en/docs/media-api-getting-started-using-javascript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support.brightcove.com/en/docs/media-api-error-message-reference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hyperlink" Target="http://api.brightcove.com/services/library?command=search_videos&amp;token=WDGO_XdKqXUpy8fzD41MKA8kAhQRAmdux8cu8LNhRzAywCnuBpgV_A..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brightcove.com/en/video-cloud/media/samples/search_videos.html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hyperlink" Target="http://docs.brightcove.com/en/video-cloud/media/samples/search_videos_client_sort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://json-rpc.org/" TargetMode="Externa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jsonlint.com" TargetMode="External"/><Relationship Id="rId4" Type="http://schemas.openxmlformats.org/officeDocument/2006/relationships/hyperlink" Target="http://www.charlesproxy.com/" TargetMode="External"/><Relationship Id="rId5" Type="http://schemas.openxmlformats.org/officeDocument/2006/relationships/hyperlink" Target="http://www.kevinlangdon.com/serviceCapture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hyperlink" Target="http://brightcove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ocs.brightcove.com/en/video-cloud/media/index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Developing with the Video Cloud Media API</a:t>
            </a: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 bwMode="auto">
          <a:xfrm>
            <a:off x="877949" y="5193485"/>
            <a:ext cx="14728429" cy="285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  <a:normAutofit/>
          </a:bodyPr>
          <a:lstStyle>
            <a:lvl1pPr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6000" b="0" kern="1200" cap="none">
                <a:solidFill>
                  <a:srgbClr val="FFFFFF"/>
                </a:solidFill>
                <a:latin typeface="Arial"/>
                <a:ea typeface="ＭＳ Ｐゴシック" charset="-128"/>
                <a:cs typeface="Arial"/>
              </a:defRPr>
            </a:lvl1pPr>
            <a:lvl2pPr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06163"/>
                </a:solidFill>
                <a:latin typeface="Arial" charset="0"/>
                <a:ea typeface="ＭＳ Ｐゴシック" charset="-128"/>
              </a:defRPr>
            </a:lvl2pPr>
            <a:lvl3pPr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06163"/>
                </a:solidFill>
                <a:latin typeface="Arial" charset="0"/>
                <a:ea typeface="ＭＳ Ｐゴシック" charset="-128"/>
              </a:defRPr>
            </a:lvl3pPr>
            <a:lvl4pPr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06163"/>
                </a:solidFill>
                <a:latin typeface="Arial" charset="0"/>
                <a:ea typeface="ＭＳ Ｐゴシック" charset="-128"/>
              </a:defRPr>
            </a:lvl4pPr>
            <a:lvl5pPr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06163"/>
                </a:solidFill>
                <a:latin typeface="Arial" charset="0"/>
                <a:ea typeface="ＭＳ Ｐゴシック" charset="-128"/>
              </a:defRPr>
            </a:lvl5pPr>
            <a:lvl6pPr marL="457200"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8C9CB"/>
                </a:solidFill>
                <a:latin typeface="Arial" charset="0"/>
                <a:ea typeface="ＭＳ Ｐゴシック" charset="-128"/>
              </a:defRPr>
            </a:lvl6pPr>
            <a:lvl7pPr marL="914400"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8C9CB"/>
                </a:solidFill>
                <a:latin typeface="Arial" charset="0"/>
                <a:ea typeface="ＭＳ Ｐゴシック" charset="-128"/>
              </a:defRPr>
            </a:lvl7pPr>
            <a:lvl8pPr marL="1371600"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8C9CB"/>
                </a:solidFill>
                <a:latin typeface="Arial" charset="0"/>
                <a:ea typeface="ＭＳ Ｐゴシック" charset="-128"/>
              </a:defRPr>
            </a:lvl8pPr>
            <a:lvl9pPr marL="1828800"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8C9CB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4000" dirty="0" smtClean="0"/>
              <a:t>(name), Learning Specialist</a:t>
            </a:r>
          </a:p>
          <a:p>
            <a:r>
              <a:rPr lang="en-US" sz="4000" dirty="0" err="1" smtClean="0"/>
              <a:t>training@brightcove.com</a:t>
            </a:r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80264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course Audience and Prerequisites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ea typeface="ＭＳ Ｐゴシック" charset="0"/>
              </a:rPr>
              <a:t>Designed </a:t>
            </a:r>
            <a:r>
              <a:rPr lang="en-US" sz="3000" dirty="0">
                <a:latin typeface="Arial" charset="0"/>
                <a:ea typeface="ＭＳ Ｐゴシック" charset="0"/>
              </a:rPr>
              <a:t>for developers, or project managers who want to understand the capabilities of the Media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API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Some knowledge of HTML and some scripting/programming language will allow you to optimally benefit from the course</a:t>
            </a:r>
            <a:endParaRPr lang="en-US" sz="3000" dirty="0">
              <a:latin typeface="Arial" charset="0"/>
              <a:ea typeface="ＭＳ Ｐゴシック" charset="0"/>
            </a:endParaRPr>
          </a:p>
          <a:p>
            <a:endParaRPr lang="en-US" sz="30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10</a:t>
            </a:fld>
            <a:endParaRPr lang="en-US" sz="1500" b="1" dirty="0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640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Setting Up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2647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an editor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76378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You </a:t>
            </a:r>
            <a:r>
              <a:rPr lang="en-US" sz="3200" dirty="0" smtClean="0">
                <a:solidFill>
                  <a:schemeClr val="tx1"/>
                </a:solidFill>
              </a:rPr>
              <a:t>will need an editor for HTML/JavaScript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Any plain text editor will work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An editor such as </a:t>
            </a:r>
            <a:r>
              <a:rPr lang="en-US" sz="3200" dirty="0" err="1">
                <a:solidFill>
                  <a:schemeClr val="tx1"/>
                </a:solidFill>
              </a:rPr>
              <a:t>Chocolat</a:t>
            </a:r>
            <a:r>
              <a:rPr lang="en-US" sz="3200" dirty="0">
                <a:solidFill>
                  <a:schemeClr val="tx1"/>
                </a:solidFill>
              </a:rPr>
              <a:t>, Sublime Text, Dreamweaver, BBEdit,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CoffeeCup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smtClean="0">
                <a:solidFill>
                  <a:schemeClr val="tx1"/>
                </a:solidFill>
              </a:rPr>
              <a:t>or Brackets </a:t>
            </a:r>
            <a:r>
              <a:rPr lang="en-US" sz="3200" dirty="0">
                <a:solidFill>
                  <a:schemeClr val="tx1"/>
                </a:solidFill>
              </a:rPr>
              <a:t>that provides code-hinting and syntax highlighting is </a:t>
            </a:r>
            <a:r>
              <a:rPr lang="en-US" sz="3200" dirty="0" smtClean="0">
                <a:solidFill>
                  <a:schemeClr val="tx1"/>
                </a:solidFill>
              </a:rPr>
              <a:t>recommended</a:t>
            </a:r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93725" y="9242425"/>
            <a:ext cx="676275" cy="519113"/>
          </a:xfrm>
        </p:spPr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12</a:t>
            </a:fld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35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Media </a:t>
            </a:r>
            <a:r>
              <a:rPr lang="en-US" dirty="0" err="1" smtClean="0"/>
              <a:t>api</a:t>
            </a:r>
            <a:r>
              <a:rPr lang="en-US" dirty="0" smtClean="0"/>
              <a:t> requests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76378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Use the Media API Test Tool to view video and playlist </a:t>
            </a:r>
            <a:r>
              <a:rPr lang="en-US" sz="3200" smtClean="0">
                <a:latin typeface="Arial" pitchFamily="-105" charset="0"/>
                <a:ea typeface="ＭＳ Ｐゴシック" pitchFamily="-105" charset="-128"/>
              </a:rPr>
              <a:t>data returned from </a:t>
            </a:r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your account</a:t>
            </a:r>
          </a:p>
          <a:p>
            <a:pPr lvl="1"/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Media API &gt; Solutions &gt; Media API Test Tool</a:t>
            </a:r>
          </a:p>
          <a:p>
            <a:pPr lvl="1"/>
            <a:r>
              <a:rPr lang="en-US" sz="3200" dirty="0" smtClean="0">
                <a:hlinkClick r:id="rId3"/>
              </a:rPr>
              <a:t>http://solutions.brightcove.com/bcls/media/api-test-tool/media-api-test-tool.html</a:t>
            </a:r>
            <a:r>
              <a:rPr lang="en-US" sz="3200" dirty="0" smtClean="0"/>
              <a:t> </a:t>
            </a:r>
          </a:p>
          <a:p>
            <a:endParaRPr lang="en-US" sz="32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93725" y="9242425"/>
            <a:ext cx="676275" cy="519113"/>
          </a:xfrm>
        </p:spPr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13</a:t>
            </a:fld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90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student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7" y="1583366"/>
            <a:ext cx="10434364" cy="1227624"/>
          </a:xfrm>
        </p:spPr>
        <p:txBody>
          <a:bodyPr/>
          <a:lstStyle/>
          <a:p>
            <a:r>
              <a:rPr lang="en-US" sz="3000" dirty="0" smtClean="0"/>
              <a:t>Get the student files and the slides</a:t>
            </a:r>
          </a:p>
          <a:p>
            <a:pPr lvl="1"/>
            <a:r>
              <a:rPr lang="en-US" sz="3000" dirty="0" smtClean="0">
                <a:hlinkClick r:id="rId2"/>
              </a:rPr>
              <a:t>http://bit.ly/1eVbSth</a:t>
            </a:r>
            <a:r>
              <a:rPr lang="en-US" sz="3000" dirty="0" smtClean="0"/>
              <a:t> </a:t>
            </a:r>
          </a:p>
          <a:p>
            <a:pPr lvl="1"/>
            <a:endParaRPr lang="en-US" sz="3000" dirty="0" smtClean="0"/>
          </a:p>
          <a:p>
            <a:pPr lvl="1"/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14</a:t>
            </a:fld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 descr="githu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0" y="2702057"/>
            <a:ext cx="10381986" cy="633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49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Understanding the Media API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8860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API details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</a:t>
            </a:r>
            <a:r>
              <a:rPr lang="en-US" sz="3200" dirty="0" smtClean="0"/>
              <a:t> API allows </a:t>
            </a:r>
            <a:r>
              <a:rPr lang="en-US" sz="3200" dirty="0"/>
              <a:t>you to interact with your Video Cloud media </a:t>
            </a:r>
            <a:r>
              <a:rPr lang="en-US" sz="3200" dirty="0" smtClean="0"/>
              <a:t>library</a:t>
            </a:r>
          </a:p>
          <a:p>
            <a:r>
              <a:rPr lang="en-US" sz="3200" dirty="0" smtClean="0"/>
              <a:t>Use </a:t>
            </a:r>
            <a:r>
              <a:rPr lang="en-US" sz="3200" dirty="0"/>
              <a:t>any programming language you </a:t>
            </a:r>
            <a:r>
              <a:rPr lang="en-US" sz="3200" dirty="0" smtClean="0"/>
              <a:t>choose</a:t>
            </a:r>
          </a:p>
          <a:p>
            <a:r>
              <a:rPr lang="en-US" sz="3200" dirty="0" smtClean="0"/>
              <a:t>Works </a:t>
            </a:r>
            <a:r>
              <a:rPr lang="en-US" sz="3200" dirty="0"/>
              <a:t>from the </a:t>
            </a:r>
            <a:r>
              <a:rPr lang="en-US" sz="3200" dirty="0" smtClean="0"/>
              <a:t>server side </a:t>
            </a:r>
            <a:r>
              <a:rPr lang="en-US" sz="3200" dirty="0"/>
              <a:t>or client </a:t>
            </a:r>
            <a:r>
              <a:rPr lang="en-US" sz="3200" dirty="0" smtClean="0"/>
              <a:t>side</a:t>
            </a:r>
          </a:p>
          <a:p>
            <a:r>
              <a:rPr lang="en-US" sz="3200" dirty="0" smtClean="0"/>
              <a:t>Read methods </a:t>
            </a:r>
            <a:r>
              <a:rPr lang="en-US" sz="3200" dirty="0"/>
              <a:t>allow you to perform complex searches for videos or </a:t>
            </a:r>
            <a:r>
              <a:rPr lang="en-US" sz="3200" dirty="0" smtClean="0"/>
              <a:t>playlists</a:t>
            </a:r>
          </a:p>
          <a:p>
            <a:r>
              <a:rPr lang="en-US" sz="3200" dirty="0" smtClean="0"/>
              <a:t>Write methods </a:t>
            </a:r>
            <a:r>
              <a:rPr lang="en-US" sz="3200" dirty="0"/>
              <a:t>allow you to add, update, and delete video and playlist </a:t>
            </a:r>
            <a:r>
              <a:rPr lang="en-US" sz="3200" dirty="0" smtClean="0"/>
              <a:t>assets</a:t>
            </a:r>
          </a:p>
          <a:p>
            <a:endParaRPr lang="en-US" sz="3200" dirty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F579D4-BAC5-D946-87EB-0068FA8271F5}" type="slidenum">
              <a:rPr lang="en-US" sz="1500" b="1">
                <a:solidFill>
                  <a:srgbClr val="7B7B7B"/>
                </a:solidFill>
              </a:rPr>
              <a:pPr/>
              <a:t>16</a:t>
            </a:fld>
            <a:endParaRPr lang="en-US" sz="1500" b="1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563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</a:t>
            </a:r>
            <a:r>
              <a:rPr lang="en-US" dirty="0" err="1" smtClean="0"/>
              <a:t>api</a:t>
            </a:r>
            <a:r>
              <a:rPr lang="en-US" dirty="0" smtClean="0"/>
              <a:t> reference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Reference documentation reflects the API's purpose</a:t>
            </a:r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http://</a:t>
            </a:r>
            <a:r>
              <a:rPr lang="en-US" sz="3200" dirty="0" err="1">
                <a:hlinkClick r:id="rId3"/>
              </a:rPr>
              <a:t>docs.brightcove.com</a:t>
            </a:r>
            <a:r>
              <a:rPr lang="en-US" sz="3200" dirty="0">
                <a:hlinkClick r:id="rId3"/>
              </a:rPr>
              <a:t>/en/video-cloud/media/</a:t>
            </a:r>
            <a:r>
              <a:rPr lang="en-US" sz="3200" dirty="0" err="1">
                <a:hlinkClick r:id="rId3"/>
              </a:rPr>
              <a:t>reference.html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F579D4-BAC5-D946-87EB-0068FA8271F5}" type="slidenum">
              <a:rPr lang="en-US" sz="1500" b="1">
                <a:solidFill>
                  <a:srgbClr val="7B7B7B"/>
                </a:solidFill>
              </a:rPr>
              <a:pPr/>
              <a:t>17</a:t>
            </a:fld>
            <a:endParaRPr lang="en-US" sz="1500" b="1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71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</a:t>
            </a:r>
            <a:r>
              <a:rPr lang="en-US" dirty="0" err="1" smtClean="0"/>
              <a:t>api</a:t>
            </a:r>
            <a:r>
              <a:rPr lang="en-US" dirty="0" smtClean="0"/>
              <a:t> "speaks" </a:t>
            </a:r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Requests are formulated in JSON</a:t>
            </a:r>
          </a:p>
          <a:p>
            <a:r>
              <a:rPr lang="en-US" sz="3200" dirty="0" smtClean="0"/>
              <a:t>Results are returned in JSON</a:t>
            </a:r>
          </a:p>
          <a:p>
            <a:endParaRPr lang="en-US" sz="3200" dirty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F579D4-BAC5-D946-87EB-0068FA8271F5}" type="slidenum">
              <a:rPr lang="en-US" sz="1500" b="1">
                <a:solidFill>
                  <a:srgbClr val="7B7B7B"/>
                </a:solidFill>
              </a:rPr>
              <a:pPr/>
              <a:t>18</a:t>
            </a:fld>
            <a:endParaRPr lang="en-US" sz="1500" b="1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408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F579D4-BAC5-D946-87EB-0068FA8271F5}" type="slidenum">
              <a:rPr lang="en-US" sz="1500" b="1">
                <a:solidFill>
                  <a:srgbClr val="7B7B7B"/>
                </a:solidFill>
              </a:rPr>
              <a:pPr/>
              <a:t>19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JSON </a:t>
            </a:r>
            <a:r>
              <a:rPr lang="en-US" dirty="0" smtClean="0">
                <a:latin typeface="Arial" charset="0"/>
                <a:ea typeface="ＭＳ Ｐゴシック" charset="0"/>
              </a:rPr>
              <a:t>Format Details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</a:rPr>
              <a:t>Object</a:t>
            </a:r>
            <a:endParaRPr lang="en-US" sz="3200" dirty="0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Unordered 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name/value pairs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Begins 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with 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{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 and ends with 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}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Name 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is followed by 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Name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/value pairs are separated by 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,</a:t>
            </a:r>
          </a:p>
          <a:p>
            <a:pPr marL="479425" indent="-47942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</a:rPr>
              <a:t>Array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Collection 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of values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Begins 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with 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 and ends with 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]</a:t>
            </a:r>
            <a:endParaRPr lang="en-US" sz="3200" dirty="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Values 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are separated by 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,</a:t>
            </a:r>
            <a:r>
              <a:rPr lang="en-US" sz="3200" dirty="0">
                <a:latin typeface="Arial" charset="0"/>
                <a:ea typeface="ＭＳ Ｐゴシック" charset="0"/>
              </a:rPr>
              <a:t> </a:t>
            </a:r>
            <a:endParaRPr lang="en-US" sz="3200" dirty="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479425" indent="-47942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If you are not familiar with JSON, see:</a:t>
            </a: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 smtClean="0">
                <a:solidFill>
                  <a:srgbClr val="23383A"/>
                </a:solidFill>
                <a:latin typeface="Arial" pitchFamily="8" charset="0"/>
                <a:ea typeface="ＭＳ Ｐゴシック" pitchFamily="8" charset="-128"/>
                <a:cs typeface="ＭＳ Ｐゴシック" pitchFamily="8" charset="-128"/>
                <a:hlinkClick r:id="rId5"/>
              </a:rPr>
              <a:t>http://www.json.org/</a:t>
            </a:r>
            <a:r>
              <a:rPr lang="en-US" sz="3200" dirty="0" smtClean="0">
                <a:solidFill>
                  <a:srgbClr val="23383A"/>
                </a:solidFill>
                <a:latin typeface="Arial" pitchFamily="8" charset="0"/>
                <a:ea typeface="ＭＳ Ｐゴシック" pitchFamily="8" charset="-128"/>
                <a:cs typeface="ＭＳ Ｐゴシック" pitchFamily="8" charset="-128"/>
              </a:rPr>
              <a:t> </a:t>
            </a:r>
            <a:endParaRPr lang="en-US" sz="3200" dirty="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9860" name="Rectangle 4"/>
          <p:cNvSpPr>
            <a:spLocks noChangeArrowheads="1"/>
          </p:cNvSpPr>
          <p:nvPr/>
        </p:nvSpPr>
        <p:spPr bwMode="auto">
          <a:xfrm>
            <a:off x="866775" y="1733550"/>
            <a:ext cx="15305088" cy="649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/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endParaRPr lang="en-US" sz="4100">
              <a:solidFill>
                <a:srgbClr val="2338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4936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Agenda</a:t>
            </a:r>
          </a:p>
        </p:txBody>
      </p:sp>
      <p:sp>
        <p:nvSpPr>
          <p:cNvPr id="11266" name="Content Placeholder 5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ea typeface="ＭＳ Ｐゴシック" charset="0"/>
              </a:rPr>
              <a:t>Introducing the Course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Setting Up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Understanding the Media API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Using Read Methods (Constructing requests, parsing returned data)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Controlling Responses (Limiting response size, sorting and paging)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Using Write Methods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Using Server-Side Calls</a:t>
            </a:r>
            <a:endParaRPr lang="en-US" sz="30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2</a:t>
            </a:fld>
            <a:endParaRPr lang="en-US" sz="1500" b="1" dirty="0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722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json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"items": [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  {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    "id": 1969844728001,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    "name": "Water-Splashing",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    "</a:t>
            </a:r>
            <a:r>
              <a:rPr lang="en-US" sz="3200" dirty="0" err="1">
                <a:latin typeface="Source Code Pro"/>
                <a:cs typeface="Source Code Pro"/>
              </a:rPr>
              <a:t>shortDescription</a:t>
            </a:r>
            <a:r>
              <a:rPr lang="en-US" sz="3200" dirty="0">
                <a:latin typeface="Source Code Pro"/>
                <a:cs typeface="Source Code Pro"/>
              </a:rPr>
              <a:t>": "Water-Splashing1"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  }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],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"</a:t>
            </a:r>
            <a:r>
              <a:rPr lang="en-US" sz="3200" dirty="0" err="1">
                <a:latin typeface="Source Code Pro"/>
                <a:cs typeface="Source Code Pro"/>
              </a:rPr>
              <a:t>page_number</a:t>
            </a:r>
            <a:r>
              <a:rPr lang="en-US" sz="3200" dirty="0">
                <a:latin typeface="Source Code Pro"/>
                <a:cs typeface="Source Code Pro"/>
              </a:rPr>
              <a:t>": 0,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"</a:t>
            </a:r>
            <a:r>
              <a:rPr lang="en-US" sz="3200" dirty="0" err="1">
                <a:latin typeface="Source Code Pro"/>
                <a:cs typeface="Source Code Pro"/>
              </a:rPr>
              <a:t>page_size</a:t>
            </a:r>
            <a:r>
              <a:rPr lang="en-US" sz="3200" dirty="0">
                <a:latin typeface="Source Code Pro"/>
                <a:cs typeface="Source Code Pro"/>
              </a:rPr>
              <a:t>": 5,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"</a:t>
            </a:r>
            <a:r>
              <a:rPr lang="en-US" sz="3200" dirty="0" err="1">
                <a:latin typeface="Source Code Pro"/>
                <a:cs typeface="Source Code Pro"/>
              </a:rPr>
              <a:t>total_count</a:t>
            </a:r>
            <a:r>
              <a:rPr lang="en-US" sz="3200" dirty="0">
                <a:latin typeface="Source Code Pro"/>
                <a:cs typeface="Source Code Pro"/>
              </a:rPr>
              <a:t>": 1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}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F579D4-BAC5-D946-87EB-0068FA8271F5}" type="slidenum">
              <a:rPr lang="en-US" sz="1500" b="1">
                <a:solidFill>
                  <a:srgbClr val="7B7B7B"/>
                </a:solidFill>
              </a:rPr>
              <a:pPr/>
              <a:t>20</a:t>
            </a:fld>
            <a:endParaRPr lang="en-US" sz="1500" b="1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422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A58CF07-4E2E-524D-BDE5-533CEDE8ECEF}" type="slidenum">
              <a:rPr lang="en-US" sz="1500" b="1">
                <a:solidFill>
                  <a:srgbClr val="7B7B7B"/>
                </a:solidFill>
              </a:rPr>
              <a:pPr/>
              <a:t>21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Media API</a:t>
            </a:r>
            <a:r>
              <a:rPr lang="en-US" dirty="0" smtClean="0">
                <a:latin typeface="Arial" charset="0"/>
                <a:ea typeface="ＭＳ Ｐゴシック" charset="0"/>
              </a:rPr>
              <a:t> Security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8435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940067"/>
          </a:xfrm>
        </p:spPr>
        <p:txBody>
          <a:bodyPr/>
          <a:lstStyle/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Access to the API is protected with tokens that you pass as a parameter when making API calls</a:t>
            </a:r>
          </a:p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Tokens are generated for you by </a:t>
            </a:r>
            <a:r>
              <a:rPr lang="en-US" sz="3000" dirty="0" err="1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Brightcove</a:t>
            </a:r>
            <a:r>
              <a:rPr lang="en-US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 and protected by you</a:t>
            </a:r>
          </a:p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There is a </a:t>
            </a:r>
            <a:r>
              <a:rPr lang="en-US" sz="3000" b="1" dirty="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serious </a:t>
            </a:r>
            <a:r>
              <a:rPr lang="en-US" sz="3000" dirty="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risk in including tokens in client-side scripts or </a:t>
            </a:r>
            <a:r>
              <a:rPr lang="en-US" sz="3000" dirty="0" err="1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SWFs</a:t>
            </a:r>
            <a:r>
              <a:rPr lang="en-US" sz="3000" dirty="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3000" b="1" dirty="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especially </a:t>
            </a:r>
            <a:r>
              <a:rPr lang="en-US" sz="3000" dirty="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WRITE tokens</a:t>
            </a:r>
            <a:endParaRPr lang="en-US" sz="3000" dirty="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There are separate tokens for READ and WRITE </a:t>
            </a:r>
            <a:r>
              <a:rPr lang="en-US" sz="30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access</a:t>
            </a:r>
          </a:p>
          <a:p>
            <a:pPr marL="965200" lvl="1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This allows you to develop applications with role-based access</a:t>
            </a:r>
          </a:p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There are two kinds of READ tokens</a:t>
            </a:r>
          </a:p>
          <a:p>
            <a:pPr marL="1169988" lvl="1" indent="-39687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URL Read token returns a link to the video rendition files; regular read token does not</a:t>
            </a:r>
          </a:p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Tokens generally end with one or more</a:t>
            </a:r>
            <a:r>
              <a:rPr lang="en-US" sz="30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30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"." </a:t>
            </a:r>
            <a:r>
              <a:rPr lang="en-US" altLang="ja-JP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(Be careful not to drop these when you copy/paste)</a:t>
            </a:r>
          </a:p>
          <a:p>
            <a:pPr marL="479425" indent="-479425"/>
            <a:endParaRPr lang="en-US" sz="30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47663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Understanding Read Methods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7320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D58E8A-8447-3D49-AABC-C02FD2D7238C}" type="slidenum">
              <a:rPr lang="en-US" sz="1500" b="1">
                <a:solidFill>
                  <a:srgbClr val="7B7B7B"/>
                </a:solidFill>
              </a:rPr>
              <a:pPr/>
              <a:t>23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 sz="3700" dirty="0">
                <a:latin typeface="Arial" charset="0"/>
                <a:ea typeface="ＭＳ Ｐゴシック" charset="0"/>
              </a:rPr>
              <a:t>Read API – Typical Applications</a:t>
            </a:r>
          </a:p>
        </p:txBody>
      </p:sp>
      <p:sp>
        <p:nvSpPr>
          <p:cNvPr id="250885" name="Rectangle 5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</a:rPr>
              <a:t>Contextual Publishing</a:t>
            </a:r>
          </a:p>
          <a:p>
            <a:pPr lvl="1" eaLnBrk="1" hangingPunct="1"/>
            <a:r>
              <a:rPr lang="en-US" sz="3200" dirty="0">
                <a:latin typeface="Arial" charset="0"/>
                <a:ea typeface="ＭＳ Ｐゴシック" charset="0"/>
              </a:rPr>
              <a:t>Displaying Video Metadata in the embedding web page or finding videos to match the page content</a:t>
            </a:r>
          </a:p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</a:rPr>
              <a:t>Search Engine Optimization</a:t>
            </a:r>
          </a:p>
          <a:p>
            <a:pPr lvl="1" eaLnBrk="1" hangingPunct="1"/>
            <a:r>
              <a:rPr lang="en-US" sz="3200" dirty="0">
                <a:latin typeface="Arial" charset="0"/>
                <a:ea typeface="ＭＳ Ｐゴシック" charset="0"/>
              </a:rPr>
              <a:t>Using Metadata to optimize Search Engine pickup</a:t>
            </a:r>
          </a:p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</a:rPr>
              <a:t>CMS Integration</a:t>
            </a:r>
          </a:p>
          <a:p>
            <a:pPr lvl="1" eaLnBrk="1" hangingPunct="1"/>
            <a:r>
              <a:rPr lang="en-US" sz="3200" dirty="0">
                <a:latin typeface="Arial" charset="0"/>
                <a:ea typeface="ＭＳ Ｐゴシック" charset="0"/>
              </a:rPr>
              <a:t>Integrating Metadata into your Corporate CMS</a:t>
            </a:r>
          </a:p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</a:rPr>
              <a:t>Syndication</a:t>
            </a:r>
          </a:p>
          <a:p>
            <a:pPr lvl="1" eaLnBrk="1" hangingPunct="1"/>
            <a:r>
              <a:rPr lang="en-US" sz="3200" dirty="0">
                <a:latin typeface="Arial" charset="0"/>
                <a:ea typeface="ＭＳ Ｐゴシック" charset="0"/>
              </a:rPr>
              <a:t>Integrating your content into other portals &amp; sites</a:t>
            </a:r>
          </a:p>
        </p:txBody>
      </p:sp>
    </p:spTree>
    <p:extLst>
      <p:ext uri="{BB962C8B-B14F-4D97-AF65-F5344CB8AC3E}">
        <p14:creationId xmlns:p14="http://schemas.microsoft.com/office/powerpoint/2010/main" val="182328659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1F0C3CC-60BE-DA48-85C5-DDB1FD00EAF8}" type="slidenum">
              <a:rPr lang="en-US" sz="1500" b="1">
                <a:solidFill>
                  <a:srgbClr val="7B7B7B"/>
                </a:solidFill>
              </a:rPr>
              <a:pPr/>
              <a:t>24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Read API Data Format</a:t>
            </a:r>
          </a:p>
        </p:txBody>
      </p:sp>
      <p:sp>
        <p:nvSpPr>
          <p:cNvPr id="29699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 marL="479425" indent="-479425">
              <a:lnSpc>
                <a:spcPct val="9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Methods which perform queries on our servers, and return sets of data in DTOs (Data Transfer Objects)</a:t>
            </a:r>
          </a:p>
          <a:p>
            <a:pPr marL="479425" indent="-479425">
              <a:lnSpc>
                <a:spcPct val="9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Data is cached for performance (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up to 20 minutes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marL="479425" indent="-479425">
              <a:lnSpc>
                <a:spcPct val="9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Calling the READ API</a:t>
            </a:r>
          </a:p>
          <a:p>
            <a:pPr marL="1169988" lvl="1" indent="-396875">
              <a:lnSpc>
                <a:spcPct val="90000"/>
              </a:lnSpc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HTTP GET Request</a:t>
            </a:r>
          </a:p>
          <a:p>
            <a:pPr marL="1169988" lvl="1" indent="-396875">
              <a:lnSpc>
                <a:spcPct val="90000"/>
              </a:lnSpc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method-name and parameters in the URL</a:t>
            </a:r>
          </a:p>
          <a:p>
            <a:pPr marL="1169988" lvl="1" indent="-396875">
              <a:lnSpc>
                <a:spcPct val="90000"/>
              </a:lnSpc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Must provide READ </a:t>
            </a: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Token</a:t>
            </a:r>
            <a:endParaRPr lang="en-US" sz="3200" dirty="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479425" indent="-479425">
              <a:lnSpc>
                <a:spcPct val="9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Read API Parameters</a:t>
            </a:r>
          </a:p>
          <a:p>
            <a:pPr marL="1169988" lvl="1" indent="-396875">
              <a:lnSpc>
                <a:spcPct val="90000"/>
              </a:lnSpc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All Read API Functions are defined in the online documentation:</a:t>
            </a:r>
          </a:p>
          <a:p>
            <a:pPr marL="479425" indent="-479425" algn="ctr">
              <a:lnSpc>
                <a:spcPct val="90000"/>
              </a:lnSpc>
              <a:spcBef>
                <a:spcPct val="50000"/>
              </a:spcBef>
            </a:pPr>
            <a:r>
              <a:rPr lang="en-US" sz="3200" b="1" dirty="0">
                <a:latin typeface="Arial" charset="0"/>
                <a:ea typeface="ＭＳ Ｐゴシック" charset="0"/>
                <a:cs typeface="ＭＳ Ｐゴシック" charset="0"/>
                <a:hlinkClick r:id="rId5"/>
              </a:rPr>
              <a:t>http://docs.brightcove.com/en/video-cloud/media/index.html</a:t>
            </a:r>
            <a:endParaRPr lang="en-US" sz="32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1013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5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DA5DDCD-59E8-5D4E-862C-5BDB259BC4F5}" type="slidenum">
              <a:rPr lang="en-US" sz="1500" b="1">
                <a:solidFill>
                  <a:srgbClr val="7B7B7B"/>
                </a:solidFill>
              </a:rPr>
              <a:pPr/>
              <a:t>25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The Main READ APIs</a:t>
            </a:r>
          </a:p>
        </p:txBody>
      </p:sp>
      <p:sp>
        <p:nvSpPr>
          <p:cNvPr id="31747" name="Rectangle 6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7837487" cy="6202363"/>
          </a:xfrm>
        </p:spPr>
        <p:txBody>
          <a:bodyPr/>
          <a:lstStyle/>
          <a:p>
            <a:pPr marL="0" indent="0" eaLnBrk="1" hangingPunct="1"/>
            <a:r>
              <a:rPr lang="en-US" sz="4100" dirty="0">
                <a:latin typeface="Arial" charset="0"/>
                <a:ea typeface="ＭＳ Ｐゴシック" charset="0"/>
              </a:rPr>
              <a:t>Video READ</a:t>
            </a:r>
          </a:p>
          <a:p>
            <a:pPr lvl="1" eaLnBrk="1" hangingPunct="1"/>
            <a:r>
              <a:rPr lang="en-US" sz="3200" b="1" dirty="0" err="1">
                <a:latin typeface="Source Code Pro"/>
                <a:ea typeface="ＭＳ Ｐゴシック" charset="0"/>
                <a:cs typeface="Source Code Pro"/>
              </a:rPr>
              <a:t>search_videos</a:t>
            </a:r>
            <a:endParaRPr lang="en-US" sz="3200" b="1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200" b="1" dirty="0" err="1">
                <a:latin typeface="Source Code Pro"/>
                <a:ea typeface="ＭＳ Ｐゴシック" charset="0"/>
                <a:cs typeface="Source Code Pro"/>
              </a:rPr>
              <a:t>find_video_by_id</a:t>
            </a:r>
            <a:endParaRPr lang="en-US" sz="3200" b="1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200" dirty="0" err="1">
                <a:latin typeface="Source Code Pro"/>
                <a:ea typeface="ＭＳ Ｐゴシック" charset="0"/>
                <a:cs typeface="Source Code Pro"/>
              </a:rPr>
              <a:t>find_videos_by_ids</a:t>
            </a:r>
            <a:endParaRPr lang="en-US" sz="32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200" dirty="0" err="1">
                <a:latin typeface="Source Code Pro"/>
                <a:ea typeface="ＭＳ Ｐゴシック" charset="0"/>
                <a:cs typeface="Source Code Pro"/>
              </a:rPr>
              <a:t>find_modified_videos</a:t>
            </a:r>
            <a:endParaRPr lang="en-US" sz="32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200" dirty="0">
                <a:latin typeface="Arial" charset="0"/>
                <a:ea typeface="ＭＳ Ｐゴシック" charset="0"/>
              </a:rPr>
              <a:t>Several "</a:t>
            </a:r>
            <a:r>
              <a:rPr lang="en-US" sz="3200" dirty="0">
                <a:latin typeface="Source Code Pro"/>
                <a:ea typeface="ＭＳ Ｐゴシック" charset="0"/>
                <a:cs typeface="Source Code Pro"/>
              </a:rPr>
              <a:t>_unfiltered</a:t>
            </a:r>
            <a:r>
              <a:rPr lang="en-US" sz="3200" dirty="0">
                <a:latin typeface="Arial" charset="0"/>
                <a:ea typeface="ＭＳ Ｐゴシック" charset="0"/>
              </a:rPr>
              <a:t>" methods</a:t>
            </a:r>
          </a:p>
        </p:txBody>
      </p:sp>
      <p:sp>
        <p:nvSpPr>
          <p:cNvPr id="31748" name="Rectangle 7"/>
          <p:cNvSpPr>
            <a:spLocks noGrp="1" noChangeArrowheads="1"/>
          </p:cNvSpPr>
          <p:nvPr>
            <p:ph idx="12"/>
          </p:nvPr>
        </p:nvSpPr>
        <p:spPr>
          <a:xfrm>
            <a:off x="8378824" y="1911350"/>
            <a:ext cx="8778654" cy="6202363"/>
          </a:xfrm>
        </p:spPr>
        <p:txBody>
          <a:bodyPr/>
          <a:lstStyle/>
          <a:p>
            <a:pPr marL="0" indent="0" eaLnBrk="1" hangingPunct="1"/>
            <a:r>
              <a:rPr lang="en-US" sz="3700" dirty="0">
                <a:latin typeface="Arial" charset="0"/>
                <a:ea typeface="ＭＳ Ｐゴシック" charset="0"/>
              </a:rPr>
              <a:t>Playlist READ</a:t>
            </a:r>
          </a:p>
          <a:p>
            <a:pPr lvl="1" eaLnBrk="1" hangingPunct="1"/>
            <a:r>
              <a:rPr lang="en-US" sz="3200" dirty="0" err="1">
                <a:latin typeface="Source Code Pro"/>
                <a:ea typeface="ＭＳ Ｐゴシック" charset="0"/>
                <a:cs typeface="Source Code Pro"/>
              </a:rPr>
              <a:t>find_all_playlists</a:t>
            </a:r>
            <a:endParaRPr lang="en-US" sz="32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200" dirty="0" err="1">
                <a:latin typeface="Source Code Pro"/>
                <a:ea typeface="ＭＳ Ｐゴシック" charset="0"/>
                <a:cs typeface="Source Code Pro"/>
              </a:rPr>
              <a:t>find_playlist_by_id</a:t>
            </a:r>
            <a:endParaRPr lang="en-US" sz="32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200" dirty="0" err="1">
                <a:latin typeface="Source Code Pro"/>
                <a:ea typeface="ＭＳ Ｐゴシック" charset="0"/>
                <a:cs typeface="Source Code Pro"/>
              </a:rPr>
              <a:t>find_playlists_by_ids</a:t>
            </a:r>
            <a:endParaRPr lang="en-US" sz="32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200" dirty="0" err="1">
                <a:latin typeface="Source Code Pro"/>
                <a:ea typeface="ＭＳ Ｐゴシック" charset="0"/>
                <a:cs typeface="Source Code Pro"/>
              </a:rPr>
              <a:t>find_playlist_by_reference_id</a:t>
            </a:r>
            <a:endParaRPr lang="en-US" sz="32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200" dirty="0" err="1">
                <a:latin typeface="Source Code Pro"/>
                <a:ea typeface="ＭＳ Ｐゴシック" charset="0"/>
                <a:cs typeface="Source Code Pro"/>
              </a:rPr>
              <a:t>find_playlists_by_reference_ids</a:t>
            </a:r>
            <a:endParaRPr lang="en-US" sz="32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200" dirty="0" err="1">
                <a:latin typeface="Source Code Pro"/>
                <a:ea typeface="ＭＳ Ｐゴシック" charset="0"/>
                <a:cs typeface="Source Code Pro"/>
              </a:rPr>
              <a:t>find_playlists_for_player_id</a:t>
            </a:r>
            <a:endParaRPr lang="en-US" sz="3200" dirty="0">
              <a:latin typeface="Source Code Pro"/>
              <a:ea typeface="ＭＳ Ｐゴシック" charset="0"/>
              <a:cs typeface="Source Code Pr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1800" y="7723929"/>
            <a:ext cx="21291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Unfiltered methods return active as well as inactive, unscheduled or deleted assets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337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The </a:t>
            </a:r>
            <a:r>
              <a:rPr lang="en-US" dirty="0" err="1" smtClean="0">
                <a:latin typeface="Arial" charset="0"/>
                <a:ea typeface="ＭＳ Ｐゴシック" charset="0"/>
              </a:rPr>
              <a:t>search_videos</a:t>
            </a:r>
            <a:r>
              <a:rPr lang="en-US" dirty="0" smtClean="0">
                <a:latin typeface="Arial" charset="0"/>
                <a:ea typeface="ＭＳ Ｐゴシック" charset="0"/>
              </a:rPr>
              <a:t> method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>
                <a:latin typeface="Arial" charset="0"/>
                <a:ea typeface="ＭＳ Ｐゴシック" charset="0"/>
              </a:rPr>
              <a:t>The recommended method for most video searches (Brightcove is actively working to enhance and optimize this method – use this instead of find methods)</a:t>
            </a:r>
          </a:p>
          <a:p>
            <a:pPr lvl="1"/>
            <a:r>
              <a:rPr lang="en-US" sz="3000" dirty="0">
                <a:latin typeface="Arial" charset="0"/>
                <a:ea typeface="ＭＳ Ｐゴシック" charset="0"/>
              </a:rPr>
              <a:t>Exceptions</a:t>
            </a:r>
          </a:p>
          <a:p>
            <a:pPr lvl="2"/>
            <a:r>
              <a:rPr lang="en-US" sz="3000" dirty="0" smtClean="0">
                <a:latin typeface="Arial" charset="0"/>
                <a:ea typeface="ＭＳ Ｐゴシック" charset="0"/>
              </a:rPr>
              <a:t>You </a:t>
            </a:r>
            <a:r>
              <a:rPr lang="en-US" sz="3000" dirty="0">
                <a:latin typeface="Arial" charset="0"/>
                <a:ea typeface="ＭＳ Ｐゴシック" charset="0"/>
              </a:rPr>
              <a:t>can</a:t>
            </a:r>
            <a:r>
              <a:rPr lang="ja-JP" altLang="en-US" sz="3000" dirty="0">
                <a:latin typeface="Arial" charset="0"/>
                <a:ea typeface="ＭＳ Ｐゴシック" charset="0"/>
              </a:rPr>
              <a:t>’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t find videos by id with </a:t>
            </a:r>
            <a:r>
              <a:rPr lang="en-US" altLang="ja-JP" sz="3000" dirty="0" err="1">
                <a:latin typeface="Source Code Pro"/>
                <a:ea typeface="ＭＳ Ｐゴシック" charset="0"/>
                <a:cs typeface="Source Code Pro"/>
              </a:rPr>
              <a:t>search_videos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 – need to use </a:t>
            </a:r>
            <a:r>
              <a:rPr lang="en-US" altLang="ja-JP" sz="3000" dirty="0" err="1">
                <a:latin typeface="Source Code Pro"/>
                <a:ea typeface="ＭＳ Ｐゴシック" charset="0"/>
                <a:cs typeface="Source Code Pro"/>
              </a:rPr>
              <a:t>find_video_by_id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 or </a:t>
            </a:r>
            <a:r>
              <a:rPr lang="en-US" altLang="ja-JP" sz="3000" dirty="0" err="1">
                <a:latin typeface="Source Code Pro"/>
                <a:ea typeface="ＭＳ Ｐゴシック" charset="0"/>
                <a:cs typeface="Source Code Pro"/>
              </a:rPr>
              <a:t>find_videos_by_ids</a:t>
            </a:r>
            <a:endParaRPr lang="en-US" altLang="ja-JP" sz="3000" dirty="0">
              <a:latin typeface="Source Code Pro"/>
              <a:ea typeface="ＭＳ Ｐゴシック" charset="0"/>
              <a:cs typeface="Source Code Pro"/>
            </a:endParaRPr>
          </a:p>
          <a:p>
            <a:pPr lvl="2"/>
            <a:r>
              <a:rPr lang="en-US" sz="3000" dirty="0">
                <a:latin typeface="Arial" charset="0"/>
                <a:ea typeface="ＭＳ Ｐゴシック" charset="0"/>
              </a:rPr>
              <a:t>Will not return inactive or deleted videos</a:t>
            </a:r>
          </a:p>
          <a:p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search_videos</a:t>
            </a:r>
            <a:r>
              <a:rPr lang="en-US" sz="3000" dirty="0">
                <a:latin typeface="Arial" charset="0"/>
                <a:ea typeface="ＭＳ Ｐゴシック" charset="0"/>
              </a:rPr>
              <a:t> allows for the most complex searches and is the only method that can search custom field values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312627-9C00-6C4A-B139-CD640CAF4274}" type="slidenum">
              <a:rPr lang="en-US" sz="1400">
                <a:solidFill>
                  <a:srgbClr val="FBFCFF"/>
                </a:solidFill>
              </a:rPr>
              <a:pPr eaLnBrk="1" hangingPunct="1"/>
              <a:t>26</a:t>
            </a:fld>
            <a:endParaRPr lang="en-US" sz="1400">
              <a:solidFill>
                <a:srgbClr val="FBF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489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Creating Read Requests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7024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Constructing a Read API Request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790390"/>
            <a:ext cx="15878175" cy="6202363"/>
          </a:xfrm>
        </p:spPr>
        <p:txBody>
          <a:bodyPr/>
          <a:lstStyle/>
          <a:p>
            <a:r>
              <a:rPr lang="en-US" sz="3200" dirty="0" smtClean="0">
                <a:latin typeface="Arial" charset="0"/>
                <a:ea typeface="ＭＳ Ｐゴシック" charset="0"/>
              </a:rPr>
              <a:t>Elements of a request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Base URL: 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http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://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api.brightcove.com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/services/library?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Token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: token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=…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Command: 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&amp;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command=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search_videos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Additional </a:t>
            </a:r>
            <a:r>
              <a:rPr lang="en-US" sz="3000" dirty="0" err="1" smtClean="0">
                <a:latin typeface="Arial" charset="0"/>
                <a:ea typeface="ＭＳ Ｐゴシック" charset="0"/>
              </a:rPr>
              <a:t>params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:</a:t>
            </a:r>
          </a:p>
          <a:p>
            <a:pPr lvl="2"/>
            <a:r>
              <a:rPr lang="en-US" sz="3000" dirty="0" smtClean="0">
                <a:latin typeface="Arial" charset="0"/>
                <a:ea typeface="ＭＳ Ｐゴシック" charset="0"/>
              </a:rPr>
              <a:t> 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&amp;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all=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sea&amp;any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tags:fish&amp;any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bird&amp;none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videotopic:mammal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2"/>
            <a:r>
              <a:rPr lang="en-US" sz="3000" dirty="0">
                <a:latin typeface="Arial" charset="0"/>
                <a:ea typeface="ＭＳ Ｐゴシック" charset="0"/>
              </a:rPr>
              <a:t>Note: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 The 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all, any </a:t>
            </a:r>
            <a:r>
              <a:rPr lang="en-US" sz="3000" dirty="0" smtClean="0">
                <a:latin typeface="+mn-lt"/>
                <a:ea typeface="ＭＳ Ｐゴシック" charset="0"/>
                <a:cs typeface="Source Code Pro"/>
              </a:rPr>
              <a:t>and 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none </a:t>
            </a:r>
            <a:r>
              <a:rPr lang="en-US" sz="3000" dirty="0" smtClean="0">
                <a:latin typeface="+mn-lt"/>
                <a:ea typeface="ＭＳ Ｐゴシック" charset="0"/>
                <a:cs typeface="Source Code Pro"/>
              </a:rPr>
              <a:t>parameters will be discussed in detail in later content</a:t>
            </a:r>
            <a:endParaRPr lang="en-US" altLang="ja-JP" sz="3000" dirty="0" smtClean="0">
              <a:latin typeface="Source Code Pro"/>
              <a:ea typeface="ＭＳ Ｐゴシック" charset="0"/>
              <a:cs typeface="Source Code Pro"/>
            </a:endParaRPr>
          </a:p>
          <a:p>
            <a:pPr lvl="2"/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&amp;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video_fields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id,name,customFields&amp;page_size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=3&amp;get_item_count=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true</a:t>
            </a:r>
          </a:p>
          <a:p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Example: </a:t>
            </a:r>
            <a:r>
              <a:rPr lang="en-US" sz="3000" dirty="0" smtClean="0">
                <a:latin typeface="Arial" charset="0"/>
                <a:ea typeface="ＭＳ Ｐゴシック" charset="0"/>
                <a:hlinkClick r:id="rId3"/>
              </a:rPr>
              <a:t>http</a:t>
            </a:r>
            <a:r>
              <a:rPr lang="en-US" sz="3000" dirty="0">
                <a:latin typeface="Arial" charset="0"/>
                <a:ea typeface="ＭＳ Ｐゴシック" charset="0"/>
                <a:hlinkClick r:id="rId3"/>
              </a:rPr>
              <a:t>://api.brightcove.com/services/library?command=search_videos&amp;token=DNoR-SvA5yUqX2eE6KjgefOxRzQilw..&amp;callback</a:t>
            </a:r>
            <a:r>
              <a:rPr lang="en-US" sz="3000" dirty="0" smtClean="0">
                <a:latin typeface="Arial" charset="0"/>
                <a:ea typeface="ＭＳ Ｐゴシック" charset="0"/>
                <a:hlinkClick r:id="rId3"/>
              </a:rPr>
              <a:t>=onSearchResponse</a:t>
            </a:r>
            <a:r>
              <a:rPr lang="en-US" sz="3000" dirty="0">
                <a:latin typeface="Arial" charset="0"/>
                <a:ea typeface="ＭＳ Ｐゴシック" charset="0"/>
                <a:hlinkClick r:id="rId3"/>
              </a:rPr>
              <a:t>&amp;any=wildlife</a:t>
            </a:r>
            <a:endParaRPr lang="en-US" sz="3000" dirty="0">
              <a:latin typeface="Arial" charset="0"/>
              <a:ea typeface="ＭＳ Ｐゴシック" charset="0"/>
            </a:endParaRP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Parameter </a:t>
            </a:r>
            <a:r>
              <a:rPr lang="en-US" sz="3000" dirty="0">
                <a:latin typeface="Arial" charset="0"/>
                <a:ea typeface="ＭＳ Ｐゴシック" charset="0"/>
              </a:rPr>
              <a:t>order does not matter</a:t>
            </a:r>
          </a:p>
        </p:txBody>
      </p:sp>
      <p:sp>
        <p:nvSpPr>
          <p:cNvPr id="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28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4505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callback query parameter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The </a:t>
            </a:r>
            <a:r>
              <a:rPr lang="en-US" sz="3200" dirty="0" smtClean="0">
                <a:latin typeface="Source Code Pro"/>
                <a:ea typeface="ＭＳ Ｐゴシック" pitchFamily="-105" charset="-128"/>
                <a:cs typeface="Source Code Pro"/>
              </a:rPr>
              <a:t>callback</a:t>
            </a:r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 value is a user-defined function that will be called when the Media API responds to your request</a:t>
            </a:r>
          </a:p>
          <a:p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The argument in your user-defined function will contain the data returned from the Media API</a:t>
            </a:r>
          </a:p>
          <a:p>
            <a:endParaRPr lang="en-US" sz="3200" dirty="0" smtClean="0">
              <a:latin typeface="Arial" pitchFamily="-105" charset="0"/>
              <a:ea typeface="ＭＳ Ｐゴシック" pitchFamily="-105" charset="-128"/>
            </a:endParaRPr>
          </a:p>
          <a:p>
            <a:r>
              <a:rPr lang="en-US" sz="3200" dirty="0" smtClean="0">
                <a:latin typeface="+mn-lt"/>
                <a:ea typeface="ＭＳ Ｐゴシック" charset="0"/>
                <a:cs typeface="Source Code Pro"/>
              </a:rPr>
              <a:t>Example:</a:t>
            </a: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</a:p>
          <a:p>
            <a:pPr>
              <a:buNone/>
            </a:pPr>
            <a:r>
              <a:rPr lang="en-US" sz="3200" dirty="0" smtClean="0">
                <a:latin typeface="Arial" charset="0"/>
                <a:ea typeface="ＭＳ Ｐゴシック" charset="0"/>
              </a:rPr>
              <a:t>  </a:t>
            </a: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&amp;callback=</a:t>
            </a:r>
            <a:r>
              <a:rPr lang="en-US" sz="3200" dirty="0" err="1" smtClean="0">
                <a:latin typeface="Source Code Pro"/>
                <a:ea typeface="ＭＳ Ｐゴシック" charset="0"/>
                <a:cs typeface="Source Code Pro"/>
              </a:rPr>
              <a:t>returnData</a:t>
            </a:r>
            <a:endParaRPr lang="en-US" sz="3200" dirty="0" smtClean="0">
              <a:latin typeface="Source Code Pro"/>
              <a:ea typeface="ＭＳ Ｐゴシック" charset="0"/>
              <a:cs typeface="Source Code Pro"/>
            </a:endParaRPr>
          </a:p>
          <a:p>
            <a:pPr>
              <a:buNone/>
            </a:pP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	</a:t>
            </a:r>
            <a:r>
              <a:rPr lang="en-US" sz="3200" dirty="0" err="1" smtClean="0">
                <a:latin typeface="Source Code Pro"/>
                <a:ea typeface="ＭＳ Ｐゴシック" charset="0"/>
                <a:cs typeface="Source Code Pro"/>
              </a:rPr>
              <a:t>var</a:t>
            </a: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  <a:r>
              <a:rPr lang="en-US" sz="3200" dirty="0" err="1" smtClean="0">
                <a:latin typeface="Source Code Pro"/>
                <a:ea typeface="ＭＳ Ｐゴシック" charset="0"/>
                <a:cs typeface="Source Code Pro"/>
              </a:rPr>
              <a:t>returnData</a:t>
            </a: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 = </a:t>
            </a:r>
            <a:r>
              <a:rPr lang="en-US" sz="3200" dirty="0" err="1" smtClean="0">
                <a:latin typeface="Source Code Pro"/>
                <a:ea typeface="ＭＳ Ｐゴシック" charset="0"/>
                <a:cs typeface="Source Code Pro"/>
              </a:rPr>
              <a:t>function(jsonData</a:t>
            </a: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){</a:t>
            </a:r>
          </a:p>
          <a:p>
            <a:pPr>
              <a:buNone/>
            </a:pP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		</a:t>
            </a:r>
            <a:r>
              <a:rPr lang="en-US" sz="3200" dirty="0" err="1" smtClean="0">
                <a:latin typeface="Source Code Pro"/>
                <a:ea typeface="ＭＳ Ｐゴシック" charset="0"/>
                <a:cs typeface="Source Code Pro"/>
              </a:rPr>
              <a:t>console.log(jsonData</a:t>
            </a: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);</a:t>
            </a:r>
          </a:p>
          <a:p>
            <a:pPr>
              <a:buNone/>
            </a:pP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	}</a:t>
            </a:r>
            <a:endParaRPr lang="en-US" sz="3200" dirty="0" smtClean="0">
              <a:latin typeface="Source Code Pro"/>
              <a:ea typeface="ＭＳ Ｐゴシック" pitchFamily="-105" charset="-128"/>
              <a:cs typeface="Source Code Pro"/>
            </a:endParaRPr>
          </a:p>
          <a:p>
            <a:pPr>
              <a:buNone/>
            </a:pPr>
            <a:endParaRPr lang="en-US" sz="32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0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Introducing the Course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43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Making the API read Request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790390"/>
            <a:ext cx="15878175" cy="6202363"/>
          </a:xfrm>
        </p:spPr>
        <p:txBody>
          <a:bodyPr/>
          <a:lstStyle/>
          <a:p>
            <a:r>
              <a:rPr lang="en-US" sz="3200" dirty="0" smtClean="0">
                <a:latin typeface="Arial" charset="0"/>
                <a:ea typeface="ＭＳ Ｐゴシック" charset="0"/>
              </a:rPr>
              <a:t>Using the </a:t>
            </a: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&lt;script&gt; 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tag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The 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src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attribute loads an external JavaScript file</a:t>
            </a:r>
            <a:endParaRPr lang="en-US" sz="3000" dirty="0" smtClean="0">
              <a:latin typeface="Source Code Pro"/>
              <a:ea typeface="ＭＳ Ｐゴシック" charset="0"/>
              <a:cs typeface="Source Code Pro"/>
            </a:endParaRP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The external script is fetched and executed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  <a:cs typeface="Source Code Pro"/>
              </a:rPr>
              <a:t>The 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src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  <a:r>
              <a:rPr lang="en-US" sz="3000" dirty="0" smtClean="0">
                <a:latin typeface="Arial" charset="0"/>
                <a:ea typeface="ＭＳ Ｐゴシック" charset="0"/>
                <a:cs typeface="Source Code Pro"/>
              </a:rPr>
              <a:t>attribute can also be used to pass a query string to the Media API</a:t>
            </a:r>
          </a:p>
          <a:p>
            <a:pPr lvl="1">
              <a:buNone/>
            </a:pPr>
            <a:endParaRPr lang="en-US" sz="3000" dirty="0" smtClean="0">
              <a:latin typeface="Source Code Pro"/>
              <a:ea typeface="ＭＳ Ｐゴシック" charset="0"/>
              <a:cs typeface="Source Code Pro"/>
            </a:endParaRPr>
          </a:p>
          <a:p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Example: </a:t>
            </a:r>
          </a:p>
          <a:p>
            <a:pPr>
              <a:buNone/>
            </a:pPr>
            <a:r>
              <a:rPr lang="en-US" sz="3000" dirty="0" smtClean="0">
                <a:latin typeface="Arial" charset="0"/>
                <a:ea typeface="ＭＳ Ｐゴシック" charset="0"/>
              </a:rPr>
              <a:t>  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&lt;script type="text/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javascript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" 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src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="//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api.brightcove.com/services/library?command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search_videos&amp;callback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onSearchResponse&amp;page_size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=5&amp;token=WDGO_XdKqXVJRVGtrNuGLxCYDNoR-SvA5yUqX2eE6KjgefOxRzQilw.."&gt;</a:t>
            </a:r>
          </a:p>
          <a:p>
            <a:pPr>
              <a:buNone/>
            </a:pP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  &lt;/script&gt;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</p:txBody>
      </p:sp>
      <p:sp>
        <p:nvSpPr>
          <p:cNvPr id="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30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4505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31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1: Constructing an API Read Request</a:t>
            </a:r>
          </a:p>
        </p:txBody>
      </p:sp>
    </p:spTree>
    <p:extLst>
      <p:ext uri="{BB962C8B-B14F-4D97-AF65-F5344CB8AC3E}">
        <p14:creationId xmlns:p14="http://schemas.microsoft.com/office/powerpoint/2010/main" val="38237531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Introducing the MAPI Wrapper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1124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</a:t>
            </a:r>
            <a:r>
              <a:rPr lang="en-US" dirty="0" err="1" smtClean="0"/>
              <a:t>api</a:t>
            </a:r>
            <a:r>
              <a:rPr lang="en-US" dirty="0" smtClean="0"/>
              <a:t> wrappers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There are wrappers for Media API methods for several languages on </a:t>
            </a:r>
            <a:r>
              <a:rPr lang="en-US" sz="3200" dirty="0" smtClean="0">
                <a:latin typeface="Arial" pitchFamily="-105" charset="0"/>
                <a:ea typeface="ＭＳ Ｐゴシック" pitchFamily="-105" charset="-128"/>
                <a:hlinkClick r:id="rId3"/>
              </a:rPr>
              <a:t>http://docs.brightcove.com/en/video-cloud/open-source/index.html</a:t>
            </a:r>
            <a:endParaRPr lang="en-US" sz="3200" dirty="0" smtClean="0">
              <a:latin typeface="Arial" pitchFamily="-105" charset="0"/>
              <a:ea typeface="ＭＳ Ｐゴシック" pitchFamily="-105" charset="-128"/>
            </a:endParaRPr>
          </a:p>
          <a:p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Reference Media API values and parameters by name instead of building the URL query string</a:t>
            </a:r>
          </a:p>
          <a:p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Simplifies your coding and saves typos/errors</a:t>
            </a:r>
          </a:p>
          <a:p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The </a:t>
            </a:r>
            <a:r>
              <a:rPr lang="en-US" sz="3200" dirty="0" smtClean="0">
                <a:latin typeface="Source Code Pro"/>
                <a:ea typeface="ＭＳ Ｐゴシック" pitchFamily="-105" charset="-128"/>
                <a:cs typeface="Source Code Pro"/>
              </a:rPr>
              <a:t>BCMAPI</a:t>
            </a:r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 object is defined in the wrapper, and then you reference values in this function</a:t>
            </a:r>
          </a:p>
          <a:p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Example:</a:t>
            </a:r>
          </a:p>
          <a:p>
            <a:pPr>
              <a:buNone/>
            </a:pPr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	</a:t>
            </a:r>
            <a:r>
              <a:rPr lang="en-US" sz="3200" dirty="0" smtClean="0">
                <a:latin typeface="Source Code Pro"/>
                <a:ea typeface="ＭＳ Ｐゴシック" pitchFamily="-105" charset="-128"/>
                <a:cs typeface="Source Code Pro"/>
              </a:rPr>
              <a:t>&lt;script type="text/</a:t>
            </a:r>
            <a:r>
              <a:rPr lang="en-US" sz="3200" dirty="0" err="1" smtClean="0">
                <a:latin typeface="Source Code Pro"/>
                <a:ea typeface="ＭＳ Ｐゴシック" pitchFamily="-105" charset="-128"/>
                <a:cs typeface="Source Code Pro"/>
              </a:rPr>
              <a:t>javascript</a:t>
            </a:r>
            <a:r>
              <a:rPr lang="en-US" sz="3200" dirty="0" smtClean="0">
                <a:latin typeface="Source Code Pro"/>
                <a:ea typeface="ＭＳ Ｐゴシック" pitchFamily="-105" charset="-128"/>
                <a:cs typeface="Source Code Pro"/>
              </a:rPr>
              <a:t>" </a:t>
            </a:r>
            <a:r>
              <a:rPr lang="en-US" sz="3200" dirty="0" err="1" smtClean="0">
                <a:latin typeface="Source Code Pro"/>
                <a:ea typeface="ＭＳ Ｐゴシック" pitchFamily="-105" charset="-128"/>
                <a:cs typeface="Source Code Pro"/>
              </a:rPr>
              <a:t>src</a:t>
            </a:r>
            <a:r>
              <a:rPr lang="en-US" sz="3200" dirty="0" smtClean="0">
                <a:latin typeface="Source Code Pro"/>
                <a:ea typeface="ＭＳ Ｐゴシック" pitchFamily="-105" charset="-128"/>
                <a:cs typeface="Source Code Pro"/>
              </a:rPr>
              <a:t>="</a:t>
            </a:r>
            <a:r>
              <a:rPr lang="en-US" sz="3200" dirty="0" err="1" smtClean="0">
                <a:latin typeface="Source Code Pro"/>
                <a:ea typeface="ＭＳ Ｐゴシック" pitchFamily="-105" charset="-128"/>
                <a:cs typeface="Source Code Pro"/>
              </a:rPr>
              <a:t>bc-mapi.js</a:t>
            </a:r>
            <a:r>
              <a:rPr lang="en-US" sz="3200" dirty="0" smtClean="0">
                <a:latin typeface="Source Code Pro"/>
                <a:ea typeface="ＭＳ Ｐゴシック" pitchFamily="-105" charset="-128"/>
                <a:cs typeface="Source Code Pro"/>
              </a:rPr>
              <a:t>"&gt;&lt;/script&gt;</a:t>
            </a:r>
          </a:p>
          <a:p>
            <a:pPr>
              <a:buNone/>
            </a:pPr>
            <a:endParaRPr lang="en-US" sz="32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0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41346" y="1911090"/>
            <a:ext cx="16574536" cy="620236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err="1">
                <a:latin typeface="Source Code Pro"/>
                <a:cs typeface="Source Code Pro"/>
              </a:rPr>
              <a:t>BCMAPI.token</a:t>
            </a:r>
            <a:r>
              <a:rPr lang="en-US" sz="3200" dirty="0">
                <a:latin typeface="Source Code Pro"/>
                <a:cs typeface="Source Code Pro"/>
              </a:rPr>
              <a:t> = </a:t>
            </a:r>
            <a:r>
              <a:rPr lang="en-US" sz="3200" dirty="0" err="1">
                <a:latin typeface="Source Code Pro"/>
                <a:cs typeface="Source Code Pro"/>
              </a:rPr>
              <a:t>document.getElementById</a:t>
            </a:r>
            <a:r>
              <a:rPr lang="en-US" sz="3200" dirty="0">
                <a:latin typeface="Source Code Pro"/>
                <a:cs typeface="Source Code Pro"/>
              </a:rPr>
              <a:t>("token").value;</a:t>
            </a:r>
          </a:p>
          <a:p>
            <a:pPr marL="0" indent="0">
              <a:buNone/>
            </a:pPr>
            <a:r>
              <a:rPr lang="en-US" sz="3200" dirty="0" err="1">
                <a:latin typeface="Source Code Pro"/>
                <a:cs typeface="Source Code Pro"/>
              </a:rPr>
              <a:t>BCMAPI.callback</a:t>
            </a:r>
            <a:r>
              <a:rPr lang="en-US" sz="3200" dirty="0">
                <a:latin typeface="Source Code Pro"/>
                <a:cs typeface="Source Code Pro"/>
              </a:rPr>
              <a:t> = </a:t>
            </a:r>
            <a:r>
              <a:rPr lang="en-US" sz="3200" dirty="0" smtClean="0">
                <a:latin typeface="Source Code Pro"/>
                <a:cs typeface="Source Code Pro"/>
              </a:rPr>
              <a:t>"</a:t>
            </a:r>
            <a:r>
              <a:rPr lang="en-US" sz="3200" dirty="0" err="1" smtClean="0">
                <a:latin typeface="Source Code Pro"/>
                <a:cs typeface="Source Code Pro"/>
              </a:rPr>
              <a:t>onSearchResponse</a:t>
            </a:r>
            <a:r>
              <a:rPr lang="en-US" sz="3200" dirty="0">
                <a:latin typeface="Source Code Pro"/>
                <a:cs typeface="Source Code Pro"/>
              </a:rPr>
              <a:t>";</a:t>
            </a:r>
            <a:endParaRPr lang="en-US" sz="3200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sz="3200" dirty="0" err="1" smtClean="0">
                <a:latin typeface="Source Code Pro"/>
                <a:cs typeface="Source Code Pro"/>
              </a:rPr>
              <a:t>params</a:t>
            </a:r>
            <a:r>
              <a:rPr lang="en-US" sz="3200" dirty="0" smtClean="0">
                <a:latin typeface="Source Code Pro"/>
                <a:cs typeface="Source Code Pro"/>
              </a:rPr>
              <a:t> </a:t>
            </a:r>
            <a:r>
              <a:rPr lang="en-US" sz="3200" dirty="0">
                <a:latin typeface="Source Code Pro"/>
                <a:cs typeface="Source Code Pro"/>
              </a:rPr>
              <a:t>= {};</a:t>
            </a:r>
            <a:endParaRPr lang="en-US" sz="3200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sz="3200" dirty="0" err="1" smtClean="0">
                <a:latin typeface="Source Code Pro"/>
                <a:cs typeface="Source Code Pro"/>
              </a:rPr>
              <a:t>params.video_fields</a:t>
            </a:r>
            <a:r>
              <a:rPr lang="en-US" sz="3200" dirty="0" smtClean="0">
                <a:latin typeface="Source Code Pro"/>
                <a:cs typeface="Source Code Pro"/>
              </a:rPr>
              <a:t> =</a:t>
            </a:r>
            <a:br>
              <a:rPr lang="en-US" sz="3200" dirty="0" smtClean="0">
                <a:latin typeface="Source Code Pro"/>
                <a:cs typeface="Source Code Pro"/>
              </a:rPr>
            </a:br>
            <a:r>
              <a:rPr lang="en-US" sz="3200" dirty="0" smtClean="0">
                <a:latin typeface="Source Code Pro"/>
                <a:cs typeface="Source Code Pro"/>
              </a:rPr>
              <a:t> </a:t>
            </a:r>
            <a:r>
              <a:rPr lang="en-US" sz="3200" dirty="0" err="1" smtClean="0">
                <a:latin typeface="Source Code Pro"/>
                <a:cs typeface="Source Code Pro"/>
              </a:rPr>
              <a:t>getSelectValues</a:t>
            </a:r>
            <a:r>
              <a:rPr lang="en-US" sz="3200" dirty="0" err="1">
                <a:latin typeface="Source Code Pro"/>
                <a:cs typeface="Source Code Pro"/>
              </a:rPr>
              <a:t>(document.getElementById("videoFields")).join</a:t>
            </a:r>
            <a:r>
              <a:rPr lang="en-US" sz="3200" dirty="0">
                <a:latin typeface="Source Code Pro"/>
                <a:cs typeface="Source Code Pro"/>
              </a:rPr>
              <a:t>();</a:t>
            </a:r>
            <a:endParaRPr lang="en-US" sz="3200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sz="3200" dirty="0" err="1" smtClean="0">
                <a:latin typeface="Source Code Pro"/>
                <a:cs typeface="Source Code Pro"/>
              </a:rPr>
              <a:t>params.media_delivery</a:t>
            </a:r>
            <a:r>
              <a:rPr lang="en-US" sz="3200" dirty="0" smtClean="0">
                <a:latin typeface="Source Code Pro"/>
                <a:cs typeface="Source Code Pro"/>
              </a:rPr>
              <a:t> =</a:t>
            </a:r>
            <a:br>
              <a:rPr lang="en-US" sz="3200" dirty="0" smtClean="0">
                <a:latin typeface="Source Code Pro"/>
                <a:cs typeface="Source Code Pro"/>
              </a:rPr>
            </a:br>
            <a:r>
              <a:rPr lang="en-US" sz="3200" dirty="0" smtClean="0">
                <a:latin typeface="Source Code Pro"/>
                <a:cs typeface="Source Code Pro"/>
              </a:rPr>
              <a:t> </a:t>
            </a:r>
            <a:r>
              <a:rPr lang="en-US" sz="3200" dirty="0" err="1" smtClean="0">
                <a:latin typeface="Source Code Pro"/>
                <a:cs typeface="Source Code Pro"/>
              </a:rPr>
              <a:t>mediaDelivery.options[mediaDelivery.selectedIndex</a:t>
            </a:r>
            <a:r>
              <a:rPr lang="en-US" sz="3200" dirty="0" err="1">
                <a:latin typeface="Source Code Pro"/>
                <a:cs typeface="Source Code Pro"/>
              </a:rPr>
              <a:t>].value</a:t>
            </a:r>
            <a:r>
              <a:rPr lang="en-US" sz="3200" dirty="0">
                <a:latin typeface="Source Code Pro"/>
                <a:cs typeface="Source Code Pro"/>
              </a:rPr>
              <a:t>;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69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35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2: Creating an API Read Request with MAPI</a:t>
            </a:r>
          </a:p>
        </p:txBody>
      </p:sp>
    </p:spTree>
    <p:extLst>
      <p:ext uri="{BB962C8B-B14F-4D97-AF65-F5344CB8AC3E}">
        <p14:creationId xmlns:p14="http://schemas.microsoft.com/office/powerpoint/2010/main" val="36237651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Parsing the JSON Response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4055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E7B66E-CD3F-B24A-BE42-8FEAFD02834A}" type="slidenum">
              <a:rPr lang="en-US" sz="1500" b="1">
                <a:solidFill>
                  <a:srgbClr val="7B7B7B"/>
                </a:solidFill>
              </a:rPr>
              <a:pPr/>
              <a:t>37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Displaying </a:t>
            </a:r>
            <a:r>
              <a:rPr lang="en-US" dirty="0" smtClean="0">
                <a:latin typeface="Arial" charset="0"/>
                <a:ea typeface="ＭＳ Ｐゴシック" charset="0"/>
              </a:rPr>
              <a:t>returned data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36867" name="Content Placeholder 5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>
                <a:latin typeface="Arial" charset="0"/>
                <a:ea typeface="ＭＳ Ｐゴシック" charset="0"/>
              </a:rPr>
              <a:t>Make the API Call</a:t>
            </a:r>
          </a:p>
          <a:p>
            <a:pPr lvl="1"/>
            <a:r>
              <a:rPr lang="en-US" sz="3000" dirty="0">
                <a:latin typeface="Arial" charset="0"/>
                <a:ea typeface="ＭＳ Ｐゴシック" charset="0"/>
              </a:rPr>
              <a:t>For example, 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search_videos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r>
              <a:rPr lang="en-US" sz="3000" dirty="0">
                <a:latin typeface="Arial" charset="0"/>
                <a:ea typeface="ＭＳ Ｐゴシック" charset="0"/>
              </a:rPr>
              <a:t>Parse the returned JSON String</a:t>
            </a:r>
          </a:p>
          <a:p>
            <a:pPr lvl="1"/>
            <a:r>
              <a:rPr lang="en-US" sz="3000" dirty="0">
                <a:latin typeface="Arial" charset="0"/>
                <a:ea typeface="ＭＳ Ｐゴシック" charset="0"/>
              </a:rPr>
              <a:t>Check for errors</a:t>
            </a:r>
          </a:p>
          <a:p>
            <a:pPr lvl="1"/>
            <a:r>
              <a:rPr lang="en-US" sz="3000" dirty="0">
                <a:latin typeface="Arial" charset="0"/>
                <a:ea typeface="ＭＳ Ｐゴシック" charset="0"/>
              </a:rPr>
              <a:t>Loop though the returned collection</a:t>
            </a:r>
          </a:p>
          <a:p>
            <a:r>
              <a:rPr lang="en-US" sz="3000" dirty="0">
                <a:latin typeface="Arial" charset="0"/>
                <a:ea typeface="ＭＳ Ｐゴシック" charset="0"/>
              </a:rPr>
              <a:t>Insert Into the Web Page (or other view)</a:t>
            </a:r>
          </a:p>
          <a:p>
            <a:pPr lvl="1"/>
            <a:r>
              <a:rPr lang="en-US" sz="3000" dirty="0">
                <a:latin typeface="Arial" charset="0"/>
                <a:ea typeface="ＭＳ Ｐゴシック" charset="0"/>
              </a:rPr>
              <a:t>Apply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styling </a:t>
            </a:r>
            <a:r>
              <a:rPr lang="en-US" sz="3000" dirty="0">
                <a:latin typeface="Arial" charset="0"/>
                <a:ea typeface="ＭＳ Ｐゴシック" charset="0"/>
              </a:rPr>
              <a:t>&amp;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formatting</a:t>
            </a:r>
            <a:endParaRPr lang="en-US" sz="3000" dirty="0">
              <a:latin typeface="Arial" charset="0"/>
              <a:ea typeface="ＭＳ Ｐゴシック" charset="0"/>
            </a:endParaRPr>
          </a:p>
          <a:p>
            <a:endParaRPr lang="en-US" sz="30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1628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Parsing the JSON response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ea typeface="ＭＳ Ｐゴシック" charset="0"/>
              </a:rPr>
              <a:t>Client</a:t>
            </a:r>
            <a:r>
              <a:rPr lang="en-US" sz="3000" dirty="0">
                <a:latin typeface="Arial" charset="0"/>
                <a:ea typeface="ＭＳ Ｐゴシック" charset="0"/>
              </a:rPr>
              <a:t>-side Javascript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Define </a:t>
            </a:r>
            <a:r>
              <a:rPr lang="en-US" sz="3000" dirty="0">
                <a:latin typeface="Arial" charset="0"/>
                <a:ea typeface="ＭＳ Ｐゴシック" charset="0"/>
              </a:rPr>
              <a:t>a function that accepts a single parameter (the response object)</a:t>
            </a:r>
          </a:p>
          <a:p>
            <a:pPr lvl="2"/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&amp;callback=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my_func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Insert </a:t>
            </a:r>
            <a:r>
              <a:rPr lang="en-US" sz="3000" dirty="0">
                <a:latin typeface="Arial" charset="0"/>
                <a:ea typeface="ＭＳ Ｐゴシック" charset="0"/>
              </a:rPr>
              <a:t>the API call into a script tag on the page, and the response will be passed to your callback function</a:t>
            </a:r>
          </a:p>
          <a:p>
            <a:pPr lvl="1"/>
            <a:r>
              <a:rPr lang="en-US" sz="3000" dirty="0">
                <a:latin typeface="Arial" charset="0"/>
                <a:ea typeface="ＭＳ Ｐゴシック" charset="0"/>
                <a:hlinkClick r:id="rId3"/>
              </a:rPr>
              <a:t>http://support.brightcove.com/en/docs/media-api-getting-started-using-javascript</a:t>
            </a:r>
            <a:endParaRPr lang="en-US" sz="3000" dirty="0">
              <a:latin typeface="Arial" charset="0"/>
              <a:ea typeface="ＭＳ Ｐゴシック" charset="0"/>
            </a:endParaRP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Server</a:t>
            </a:r>
            <a:r>
              <a:rPr lang="en-US" sz="3000" dirty="0">
                <a:latin typeface="Arial" charset="0"/>
                <a:ea typeface="ＭＳ Ｐゴシック" charset="0"/>
              </a:rPr>
              <a:t>-side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Use </a:t>
            </a:r>
            <a:r>
              <a:rPr lang="en-US" sz="3000" dirty="0">
                <a:latin typeface="Arial" charset="0"/>
                <a:ea typeface="ＭＳ Ｐゴシック" charset="0"/>
              </a:rPr>
              <a:t>a library or built-in function from your language to convert JSON strings to native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objects</a:t>
            </a:r>
            <a:endParaRPr lang="en-US" sz="30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4"/>
          <p:cNvSpPr txBox="1">
            <a:spLocks noGrp="1"/>
          </p:cNvSpPr>
          <p:nvPr/>
        </p:nvSpPr>
        <p:spPr bwMode="auto">
          <a:xfrm>
            <a:off x="315913" y="921019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E7B66E-CD3F-B24A-BE42-8FEAFD02834A}" type="slidenum">
              <a:rPr lang="en-US" sz="1500" b="1">
                <a:solidFill>
                  <a:srgbClr val="7B7B7B"/>
                </a:solidFill>
              </a:rPr>
              <a:pPr/>
              <a:t>38</a:t>
            </a:fld>
            <a:endParaRPr lang="en-US" sz="1500" b="1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442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39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3: Displaying Video Info</a:t>
            </a:r>
          </a:p>
        </p:txBody>
      </p:sp>
    </p:spTree>
    <p:extLst>
      <p:ext uri="{BB962C8B-B14F-4D97-AF65-F5344CB8AC3E}">
        <p14:creationId xmlns:p14="http://schemas.microsoft.com/office/powerpoint/2010/main" val="22939793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4</a:t>
            </a:fld>
            <a:endParaRPr lang="en-US" sz="1500" b="1" dirty="0">
              <a:solidFill>
                <a:srgbClr val="7B7B7B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What is the Media API?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434642"/>
          </a:xfrm>
        </p:spPr>
        <p:txBody>
          <a:bodyPr/>
          <a:lstStyle/>
          <a:p>
            <a:pPr indent="9525">
              <a:lnSpc>
                <a:spcPct val="90000"/>
              </a:lnSpc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An API for accessing the content and metadata in your </a:t>
            </a:r>
            <a:r>
              <a:rPr lang="en-US" sz="3200" dirty="0" err="1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Brightcove</a:t>
            </a: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 account</a:t>
            </a:r>
          </a:p>
          <a:p>
            <a:pPr lvl="1" indent="9525">
              <a:lnSpc>
                <a:spcPct val="90000"/>
              </a:lnSpc>
            </a:pPr>
            <a:r>
              <a:rPr lang="en-US" sz="28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API (Application Programming Interface)</a:t>
            </a:r>
          </a:p>
          <a:p>
            <a:pPr indent="9525">
              <a:lnSpc>
                <a:spcPct val="90000"/>
              </a:lnSpc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Read requests </a:t>
            </a:r>
            <a:r>
              <a:rPr lang="en-US" sz="3200" dirty="0" smtClean="0">
                <a:solidFill>
                  <a:srgbClr val="292929"/>
                </a:solidFill>
              </a:rPr>
              <a:t>allow you to search for videos or playlists</a:t>
            </a:r>
            <a:endParaRPr lang="en-US" sz="3200" dirty="0" smtClean="0">
              <a:solidFill>
                <a:srgbClr val="292929"/>
              </a:solidFill>
              <a:latin typeface="Arial" charset="0"/>
              <a:ea typeface="ＭＳ Ｐゴシック" charset="0"/>
            </a:endParaRPr>
          </a:p>
          <a:p>
            <a:pPr indent="9525">
              <a:lnSpc>
                <a:spcPct val="90000"/>
              </a:lnSpc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Write requests </a:t>
            </a:r>
            <a:r>
              <a:rPr lang="en-US" sz="3200" dirty="0" smtClean="0">
                <a:solidFill>
                  <a:srgbClr val="292929"/>
                </a:solidFill>
              </a:rPr>
              <a:t>allow you to add, update, and delete videos and playlists</a:t>
            </a:r>
            <a:endParaRPr lang="en-US" sz="3200" dirty="0" smtClean="0">
              <a:solidFill>
                <a:srgbClr val="292929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4717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Configuring the Request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4042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Read API Results as XML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>
                <a:latin typeface="Arial" charset="0"/>
                <a:ea typeface="ＭＳ Ｐゴシック" charset="0"/>
              </a:rPr>
              <a:t>Good for syndication (but consider that an increasing number of developers are used to working with JSON, and many prefer it)</a:t>
            </a:r>
          </a:p>
          <a:p>
            <a:pPr lvl="1"/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&amp;output=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rss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/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&amp;output=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mrss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r>
              <a:rPr lang="en-US" sz="3000" dirty="0">
                <a:latin typeface="Arial" charset="0"/>
                <a:ea typeface="ＭＳ Ｐゴシック" charset="0"/>
              </a:rPr>
              <a:t>Results are raw feeds, typically need additional processing to create nice MRSS feeds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41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313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Checking for Errors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6493904" cy="620236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ea typeface="ＭＳ Ｐゴシック" charset="0"/>
              </a:rPr>
              <a:t>Errors can be caused by typos or bad user input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In </a:t>
            </a:r>
            <a:r>
              <a:rPr lang="en-US" sz="3000" dirty="0">
                <a:latin typeface="Arial" charset="0"/>
                <a:ea typeface="ＭＳ Ｐゴシック" charset="0"/>
              </a:rPr>
              <a:t>the JSON object</a:t>
            </a:r>
            <a:endParaRPr lang="en-US" sz="3000" dirty="0" smtClean="0">
              <a:latin typeface="Arial" charset="0"/>
              <a:ea typeface="ＭＳ Ｐゴシック" charset="0"/>
            </a:endParaRPr>
          </a:p>
          <a:p>
            <a:pPr lvl="1"/>
            <a:r>
              <a:rPr lang="en-US" altLang="ja-JP" sz="30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3000" dirty="0" smtClean="0">
                <a:latin typeface="Source Code Pro"/>
                <a:ea typeface="ＭＳ Ｐゴシック" charset="0"/>
                <a:cs typeface="Source Code Pro"/>
              </a:rPr>
              <a:t>error</a:t>
            </a:r>
            <a:r>
              <a:rPr lang="en-US" altLang="ja-JP" sz="30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3000" dirty="0" smtClean="0">
                <a:latin typeface="Arial" charset="0"/>
                <a:ea typeface="ＭＳ Ｐゴシック" charset="0"/>
              </a:rPr>
              <a:t>: 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a human-readable error name or message</a:t>
            </a:r>
            <a:endParaRPr lang="en-US" altLang="ja-JP" sz="3000" dirty="0" smtClean="0">
              <a:latin typeface="Arial" charset="0"/>
              <a:ea typeface="ＭＳ Ｐゴシック" charset="0"/>
            </a:endParaRPr>
          </a:p>
          <a:p>
            <a:pPr lvl="1"/>
            <a:r>
              <a:rPr lang="en-US" altLang="ja-JP" sz="30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3000" dirty="0" smtClean="0">
                <a:latin typeface="Source Code Pro"/>
                <a:ea typeface="ＭＳ Ｐゴシック" charset="0"/>
                <a:cs typeface="Source Code Pro"/>
              </a:rPr>
              <a:t>code</a:t>
            </a:r>
            <a:r>
              <a:rPr lang="en-US" altLang="ja-JP" sz="30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3000" dirty="0" smtClean="0">
                <a:latin typeface="Arial" charset="0"/>
                <a:ea typeface="ＭＳ Ｐゴシック" charset="0"/>
              </a:rPr>
              <a:t>: 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a numeric error code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Error </a:t>
            </a:r>
            <a:r>
              <a:rPr lang="en-US" sz="3000" dirty="0">
                <a:latin typeface="Arial" charset="0"/>
                <a:ea typeface="ＭＳ Ｐゴシック" charset="0"/>
              </a:rPr>
              <a:t>code table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:</a:t>
            </a:r>
            <a:br>
              <a:rPr lang="en-US" sz="3000" dirty="0" smtClean="0">
                <a:latin typeface="Arial" charset="0"/>
                <a:ea typeface="ＭＳ Ｐゴシック" charset="0"/>
              </a:rPr>
            </a:br>
            <a:r>
              <a:rPr lang="en-US" sz="3000" dirty="0" smtClean="0">
                <a:latin typeface="Arial" charset="0"/>
                <a:ea typeface="ＭＳ Ｐゴシック" charset="0"/>
              </a:rPr>
              <a:t> 	</a:t>
            </a:r>
            <a:r>
              <a:rPr lang="en-US" sz="3000" dirty="0" smtClean="0">
                <a:latin typeface="Arial" charset="0"/>
                <a:ea typeface="ＭＳ Ｐゴシック" charset="0"/>
                <a:hlinkClick r:id="rId3"/>
              </a:rPr>
              <a:t>http</a:t>
            </a:r>
            <a:r>
              <a:rPr lang="en-US" sz="3000" dirty="0">
                <a:latin typeface="Arial" charset="0"/>
                <a:ea typeface="ＭＳ Ｐゴシック" charset="0"/>
                <a:hlinkClick r:id="rId3"/>
              </a:rPr>
              <a:t>://support.brightcove.com/en/docs/media-api-error-message-reference</a:t>
            </a:r>
            <a:endParaRPr lang="en-US" sz="3000" dirty="0">
              <a:latin typeface="Arial" charset="0"/>
              <a:ea typeface="ＭＳ Ｐゴシック" charset="0"/>
            </a:endParaRPr>
          </a:p>
          <a:p>
            <a:pPr lvl="1"/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{"error":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 "One or more validation errors have occurred"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,"code":301}</a:t>
            </a:r>
            <a:r>
              <a:rPr lang="en-US" sz="3000" dirty="0">
                <a:latin typeface="Arial" charset="0"/>
                <a:ea typeface="ＭＳ Ｐゴシック" charset="0"/>
              </a:rPr>
              <a:t> 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42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7626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4: Checking for Errors</a:t>
            </a:r>
          </a:p>
        </p:txBody>
      </p:sp>
    </p:spTree>
    <p:extLst>
      <p:ext uri="{BB962C8B-B14F-4D97-AF65-F5344CB8AC3E}">
        <p14:creationId xmlns:p14="http://schemas.microsoft.com/office/powerpoint/2010/main" val="11777590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Limiting Response Size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8926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Limiting Response </a:t>
            </a:r>
            <a:r>
              <a:rPr lang="en-US" dirty="0" smtClean="0">
                <a:latin typeface="Arial" charset="0"/>
                <a:ea typeface="ＭＳ Ｐゴシック" charset="0"/>
              </a:rPr>
              <a:t>Size by field name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ea typeface="ＭＳ Ｐゴシック" charset="0"/>
              </a:rPr>
              <a:t>Reasons to limit response size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Less </a:t>
            </a:r>
            <a:r>
              <a:rPr lang="en-US" sz="3000" dirty="0">
                <a:latin typeface="Arial" charset="0"/>
                <a:ea typeface="ＭＳ Ｐゴシック" charset="0"/>
              </a:rPr>
              <a:t>bandwidth, better performance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Only </a:t>
            </a:r>
            <a:r>
              <a:rPr lang="en-US" sz="3000" dirty="0">
                <a:latin typeface="Arial" charset="0"/>
                <a:ea typeface="ＭＳ Ｐゴシック" charset="0"/>
              </a:rPr>
              <a:t>request the metadata you need</a:t>
            </a:r>
            <a:endParaRPr lang="en-US" sz="3000" dirty="0" smtClean="0">
              <a:latin typeface="Arial" charset="0"/>
              <a:ea typeface="ＭＳ Ｐゴシック" charset="0"/>
            </a:endParaRP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Limit response size by using the </a:t>
            </a:r>
            <a:r>
              <a:rPr lang="en-US" sz="3000" dirty="0" err="1" smtClean="0">
                <a:latin typeface="Arial" charset="0"/>
                <a:ea typeface="ＭＳ Ｐゴシック" charset="0"/>
              </a:rPr>
              <a:t>video_fields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 parameter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A comma separated list of fields to include in the response data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Syntax</a:t>
            </a:r>
          </a:p>
          <a:p>
            <a:pPr lvl="1"/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video_fields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id,name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,…</a:t>
            </a:r>
          </a:p>
          <a:p>
            <a:pPr lvl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playlist_fields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id,name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,…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Some </a:t>
            </a:r>
            <a:r>
              <a:rPr lang="en-US" sz="3000" dirty="0">
                <a:latin typeface="Arial" charset="0"/>
                <a:ea typeface="ＭＳ Ｐゴシック" charset="0"/>
              </a:rPr>
              <a:t>data fields are only returned when specifically requested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45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7261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Limiting Response </a:t>
            </a:r>
            <a:r>
              <a:rPr lang="en-US" dirty="0" smtClean="0">
                <a:latin typeface="Arial" charset="0"/>
                <a:ea typeface="ＭＳ Ｐゴシック" charset="0"/>
              </a:rPr>
              <a:t>Size by search criteria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ea typeface="ＭＳ Ｐゴシック" charset="0"/>
              </a:rPr>
              <a:t>Limit response size by using the 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all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, 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any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, 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none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parameters</a:t>
            </a:r>
          </a:p>
          <a:p>
            <a:pPr lvl="1"/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all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– all </a:t>
            </a:r>
            <a:r>
              <a:rPr lang="en-US" sz="3000" dirty="0" err="1" smtClean="0">
                <a:latin typeface="Arial" charset="0"/>
                <a:ea typeface="ＭＳ Ｐゴシック" charset="0"/>
              </a:rPr>
              <a:t>field:value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 pairs that MUST be present – logical AND</a:t>
            </a:r>
          </a:p>
          <a:p>
            <a:pPr lvl="1"/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any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– at least 1 </a:t>
            </a:r>
            <a:r>
              <a:rPr lang="en-US" sz="3000" dirty="0" err="1" smtClean="0">
                <a:latin typeface="Arial" charset="0"/>
                <a:ea typeface="ＭＳ Ｐゴシック" charset="0"/>
              </a:rPr>
              <a:t>field:value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 pair MUST be present – logical OR</a:t>
            </a:r>
          </a:p>
          <a:p>
            <a:pPr lvl="1"/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none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– </a:t>
            </a:r>
            <a:r>
              <a:rPr lang="en-US" sz="3000" dirty="0" err="1" smtClean="0">
                <a:latin typeface="Arial" charset="0"/>
                <a:ea typeface="ＭＳ Ｐゴシック" charset="0"/>
              </a:rPr>
              <a:t>field:value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 pairs that must NOT be present – logical AND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Syntax</a:t>
            </a:r>
          </a:p>
          <a:p>
            <a:pPr lvl="1"/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all=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field:value</a:t>
            </a:r>
            <a:endParaRPr lang="en-US" sz="3000" dirty="0" smtClean="0">
              <a:latin typeface="Source Code Pro"/>
              <a:ea typeface="ＭＳ Ｐゴシック" charset="0"/>
              <a:cs typeface="Source Code Pro"/>
            </a:endParaRPr>
          </a:p>
          <a:p>
            <a:pPr lvl="1"/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all=value</a:t>
            </a:r>
          </a:p>
          <a:p>
            <a:pPr lvl="1"/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any=[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field:value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, value]</a:t>
            </a:r>
          </a:p>
          <a:p>
            <a:pPr lvl="1"/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none=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field:value</a:t>
            </a:r>
            <a:endParaRPr lang="en-US" sz="3000" dirty="0" smtClean="0">
              <a:latin typeface="Source Code Pro"/>
              <a:ea typeface="ＭＳ Ｐゴシック" charset="0"/>
              <a:cs typeface="Source Code Pro"/>
            </a:endParaRP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If the field name is not specified, the 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displayName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, 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shortDescription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and 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longDescription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are searched</a:t>
            </a:r>
            <a:endParaRPr lang="en-US" sz="30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46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576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Limiting Response </a:t>
            </a:r>
            <a:r>
              <a:rPr lang="en-US" dirty="0" smtClean="0">
                <a:latin typeface="Arial" charset="0"/>
                <a:ea typeface="ＭＳ Ｐゴシック" charset="0"/>
              </a:rPr>
              <a:t>Size by search criteria (cont)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ea typeface="ＭＳ Ｐゴシック" charset="0"/>
              </a:rPr>
              <a:t>Limit response size by using the 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all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, 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any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or 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none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parameters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An input array is translated by BCMAPI as separate parameter pairs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Examples:</a:t>
            </a:r>
          </a:p>
          <a:p>
            <a:pPr marL="273050" lvl="1">
              <a:spcBef>
                <a:spcPts val="600"/>
              </a:spcBef>
              <a:buSzPct val="80000"/>
              <a:buNone/>
            </a:pPr>
            <a:r>
              <a:rPr lang="en-US" sz="3000" dirty="0" smtClean="0">
                <a:latin typeface="Arial" charset="0"/>
                <a:ea typeface="ＭＳ Ｐゴシック" charset="0"/>
              </a:rPr>
              <a:t>	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&amp;all=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tag:sea&amp;all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=fish </a:t>
            </a:r>
            <a:endParaRPr lang="en-US" sz="3000" dirty="0" smtClean="0">
              <a:latin typeface="Arial" charset="0"/>
              <a:ea typeface="ＭＳ Ｐゴシック" charset="0"/>
            </a:endParaRPr>
          </a:p>
          <a:p>
            <a:pPr marL="273050" lvl="1">
              <a:spcBef>
                <a:spcPts val="600"/>
              </a:spcBef>
              <a:buSzPct val="80000"/>
              <a:buNone/>
            </a:pPr>
            <a:r>
              <a:rPr lang="en-US" sz="3000" dirty="0" smtClean="0">
                <a:latin typeface="Arial" charset="0"/>
                <a:ea typeface="ＭＳ Ｐゴシック" charset="0"/>
              </a:rPr>
              <a:t>	(returns videos that have both a tag value of sea and a value of fish) </a:t>
            </a:r>
            <a:endParaRPr lang="en-US" sz="3000" dirty="0" smtClean="0">
              <a:latin typeface="Source Code Pro"/>
              <a:ea typeface="ＭＳ Ｐゴシック" charset="0"/>
              <a:cs typeface="Source Code Pro"/>
            </a:endParaRPr>
          </a:p>
          <a:p>
            <a:pPr marL="273050" lvl="1">
              <a:spcBef>
                <a:spcPts val="600"/>
              </a:spcBef>
              <a:buSzPct val="80000"/>
              <a:buNone/>
            </a:pPr>
            <a:endParaRPr lang="en-US" sz="3000" dirty="0" smtClean="0">
              <a:latin typeface="Source Code Pro"/>
              <a:ea typeface="ＭＳ Ｐゴシック" charset="0"/>
              <a:cs typeface="Source Code Pro"/>
            </a:endParaRPr>
          </a:p>
          <a:p>
            <a:pPr marL="273050" lvl="1">
              <a:spcBef>
                <a:spcPts val="600"/>
              </a:spcBef>
              <a:buSzPct val="80000"/>
              <a:buNone/>
            </a:pP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	&amp;any=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tag:sea&amp;any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=fish </a:t>
            </a:r>
          </a:p>
          <a:p>
            <a:pPr marL="273050" lvl="1">
              <a:spcBef>
                <a:spcPts val="600"/>
              </a:spcBef>
              <a:buSzPct val="80000"/>
              <a:buNone/>
            </a:pP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	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(returns videos that have either a tag value of sea and a value of fish) </a:t>
            </a:r>
            <a:endParaRPr lang="en-US" sz="3000" dirty="0" smtClean="0">
              <a:latin typeface="Source Code Pro"/>
              <a:ea typeface="ＭＳ Ｐゴシック" charset="0"/>
              <a:cs typeface="Source Code Pro"/>
            </a:endParaRPr>
          </a:p>
          <a:p>
            <a:pPr marL="273050" lvl="1">
              <a:spcBef>
                <a:spcPts val="600"/>
              </a:spcBef>
              <a:buSzPct val="80000"/>
              <a:buNone/>
            </a:pPr>
            <a:endParaRPr lang="en-US" sz="3000" dirty="0" smtClean="0">
              <a:latin typeface="Source Code Pro"/>
              <a:ea typeface="ＭＳ Ｐゴシック" charset="0"/>
              <a:cs typeface="Source Code Pro"/>
            </a:endParaRPr>
          </a:p>
          <a:p>
            <a:pPr marL="273050" lvl="1">
              <a:spcBef>
                <a:spcPts val="600"/>
              </a:spcBef>
              <a:buSzPct val="80000"/>
              <a:buNone/>
            </a:pP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	&amp;none=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tag:sea&amp;none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=fish </a:t>
            </a:r>
          </a:p>
          <a:p>
            <a:pPr marL="273050" lvl="1">
              <a:spcBef>
                <a:spcPts val="600"/>
              </a:spcBef>
              <a:buSzPct val="80000"/>
              <a:buNone/>
            </a:pPr>
            <a:r>
              <a:rPr lang="en-US" sz="3000" dirty="0" smtClean="0">
                <a:latin typeface="Arial" charset="0"/>
                <a:ea typeface="ＭＳ Ｐゴシック" charset="0"/>
              </a:rPr>
              <a:t>	(returns videos that have neither a tag value of sea nor a value of fish)  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47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576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48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5: Limiting Response Size</a:t>
            </a:r>
          </a:p>
        </p:txBody>
      </p:sp>
    </p:spTree>
    <p:extLst>
      <p:ext uri="{BB962C8B-B14F-4D97-AF65-F5344CB8AC3E}">
        <p14:creationId xmlns:p14="http://schemas.microsoft.com/office/powerpoint/2010/main" val="23971673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Getting User Input Values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1954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5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</a:rPr>
              <a:t>Media API read requests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434642"/>
          </a:xfrm>
        </p:spPr>
        <p:txBody>
          <a:bodyPr/>
          <a:lstStyle/>
          <a:p>
            <a:pPr indent="9525">
              <a:lnSpc>
                <a:spcPct val="90000"/>
              </a:lnSpc>
              <a:buNone/>
            </a:pPr>
            <a:endParaRPr lang="en-US" sz="2800" dirty="0" smtClean="0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indent="9525">
              <a:lnSpc>
                <a:spcPct val="90000"/>
              </a:lnSpc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Read requests are REST based</a:t>
            </a:r>
          </a:p>
          <a:p>
            <a:pPr lvl="1" indent="9525">
              <a:lnSpc>
                <a:spcPct val="90000"/>
              </a:lnSpc>
            </a:pPr>
            <a:r>
              <a:rPr lang="en-US" sz="28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REST (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Representational </a:t>
            </a:r>
            <a:r>
              <a:rPr lang="en-US" sz="28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State Transfer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endParaRPr lang="en-US" sz="2800" dirty="0" smtClean="0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lvl="1" indent="9525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 standard way of accessing data stored remotely over HTTP</a:t>
            </a:r>
          </a:p>
          <a:p>
            <a:pPr lvl="1" indent="9525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 cousin of SOAP = technology that powers </a:t>
            </a:r>
            <a:r>
              <a:rPr lang="en-US" altLang="ja-JP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"web services"</a:t>
            </a:r>
          </a:p>
          <a:p>
            <a:pPr lvl="1" indent="9525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Abstracts the workings of the remote system </a:t>
            </a:r>
          </a:p>
          <a:p>
            <a:pPr lvl="1" indent="9525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All your code needs to understand is the format of the returned data</a:t>
            </a:r>
          </a:p>
          <a:p>
            <a:pPr indent="95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Example Call</a:t>
            </a:r>
            <a:endParaRPr lang="en-US" sz="3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2800" dirty="0">
                <a:solidFill>
                  <a:srgbClr val="3366FF"/>
                </a:solidFill>
                <a:latin typeface="Source Code Pro"/>
                <a:ea typeface="ＭＳ Ｐゴシック" charset="0"/>
                <a:cs typeface="Source Code Pro"/>
                <a:hlinkClick r:id="rId5"/>
              </a:rPr>
              <a:t>http://api.brightcove.com/services/library?command=search_videos&amp;token=WDGO_XdKqXUpy8fzD41MKA8kAhQRAmdux8cu8LNhRzAywCnuBpgV_A..</a:t>
            </a:r>
            <a:endParaRPr lang="en-US" sz="2800" dirty="0">
              <a:solidFill>
                <a:srgbClr val="3366FF"/>
              </a:solidFill>
              <a:latin typeface="Source Code Pro"/>
              <a:ea typeface="ＭＳ Ｐゴシック" charset="0"/>
              <a:cs typeface="Source Code Pro"/>
            </a:endParaRPr>
          </a:p>
          <a:p>
            <a:pPr indent="9525"/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4717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Dynamic Search Criteria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200" dirty="0">
                <a:latin typeface="Arial" charset="0"/>
                <a:ea typeface="ＭＳ Ｐゴシック" charset="0"/>
              </a:rPr>
              <a:t>In many cases, you will be getting search criteria dynamically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</a:rPr>
              <a:t>From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 user input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</a:rPr>
              <a:t>From metadata for the currently playing video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</a:rPr>
              <a:t>From other content on the 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page</a:t>
            </a:r>
          </a:p>
          <a:p>
            <a:r>
              <a:rPr lang="en-US" sz="3200" dirty="0" smtClean="0">
                <a:latin typeface="Arial" charset="0"/>
                <a:ea typeface="ＭＳ Ｐゴシック" charset="0"/>
              </a:rPr>
              <a:t>So far search criteria has been hard coded; there are times when you want user input</a:t>
            </a:r>
          </a:p>
          <a:p>
            <a:pPr lvl="1"/>
            <a:r>
              <a:rPr lang="en-US" sz="3200" dirty="0" smtClean="0">
                <a:latin typeface="Arial" charset="0"/>
                <a:ea typeface="ＭＳ Ｐゴシック" charset="0"/>
              </a:rPr>
              <a:t>Add HTML form with input fields for dynamic data</a:t>
            </a:r>
          </a:p>
          <a:p>
            <a:r>
              <a:rPr lang="en-US" sz="3200" dirty="0" smtClean="0">
                <a:latin typeface="Arial" charset="0"/>
                <a:ea typeface="ＭＳ Ｐゴシック" charset="0"/>
              </a:rPr>
              <a:t>Example</a:t>
            </a:r>
          </a:p>
          <a:p>
            <a:pPr lvl="1"/>
            <a:r>
              <a:rPr lang="en-US" sz="3200" dirty="0" smtClean="0">
                <a:latin typeface="Arial" charset="0"/>
                <a:ea typeface="ＭＳ Ｐゴシック" charset="0"/>
                <a:hlinkClick r:id="rId2"/>
              </a:rPr>
              <a:t>http://docs.brightcove.com/en/video-cloud/media/samples/search_videos.html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 </a:t>
            </a:r>
            <a:endParaRPr lang="en-US" sz="32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50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900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51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2125382"/>
          </a:xfrm>
        </p:spPr>
        <p:txBody>
          <a:bodyPr/>
          <a:lstStyle/>
          <a:p>
            <a:r>
              <a:rPr lang="en-US" dirty="0" smtClean="0"/>
              <a:t>Demo 6: Using Dynamic Search Criteria</a:t>
            </a:r>
          </a:p>
        </p:txBody>
      </p:sp>
    </p:spTree>
    <p:extLst>
      <p:ext uri="{BB962C8B-B14F-4D97-AF65-F5344CB8AC3E}">
        <p14:creationId xmlns:p14="http://schemas.microsoft.com/office/powerpoint/2010/main" val="16118956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Sorting Response Data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1390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Sorting </a:t>
            </a:r>
            <a:r>
              <a:rPr lang="en-US" dirty="0" smtClean="0">
                <a:latin typeface="Arial" charset="0"/>
                <a:ea typeface="ＭＳ Ｐゴシック" charset="0"/>
              </a:rPr>
              <a:t>Data on the server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&amp;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sort_by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=…</a:t>
            </a:r>
            <a:endParaRPr lang="en-US" sz="3000" dirty="0" smtClean="0">
              <a:latin typeface="Source Code Pro"/>
              <a:ea typeface="ＭＳ Ｐゴシック" charset="0"/>
              <a:cs typeface="Source Code Pro"/>
            </a:endParaRPr>
          </a:p>
          <a:p>
            <a:pPr lvl="1">
              <a:lnSpc>
                <a:spcPct val="90000"/>
              </a:lnSpc>
            </a:pP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DISPLAY_NAME</a:t>
            </a:r>
          </a:p>
          <a:p>
            <a:pPr lvl="1">
              <a:lnSpc>
                <a:spcPct val="90000"/>
              </a:lnSpc>
            </a:pP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PUBLISH_DATE</a:t>
            </a:r>
          </a:p>
          <a:p>
            <a:pPr lvl="1">
              <a:lnSpc>
                <a:spcPct val="90000"/>
              </a:lnSpc>
            </a:pP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CREATION_DATE</a:t>
            </a:r>
          </a:p>
          <a:p>
            <a:pPr lvl="1">
              <a:lnSpc>
                <a:spcPct val="90000"/>
              </a:lnSpc>
            </a:pP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MODIFIED_DATE</a:t>
            </a:r>
          </a:p>
          <a:p>
            <a:pPr lvl="1">
              <a:lnSpc>
                <a:spcPct val="90000"/>
              </a:lnSpc>
            </a:pP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PLAYS_TOTAL</a:t>
            </a:r>
          </a:p>
          <a:p>
            <a:pPr lvl="1">
              <a:lnSpc>
                <a:spcPct val="90000"/>
              </a:lnSpc>
            </a:pP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PLAYS_TRAILING_WEEK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&amp;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sort_order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=…</a:t>
            </a:r>
          </a:p>
          <a:p>
            <a:pPr lvl="1">
              <a:lnSpc>
                <a:spcPct val="90000"/>
              </a:lnSpc>
            </a:pP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ASC</a:t>
            </a:r>
          </a:p>
          <a:p>
            <a:pPr lvl="1">
              <a:lnSpc>
                <a:spcPct val="90000"/>
              </a:lnSpc>
            </a:pP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DESC</a:t>
            </a:r>
          </a:p>
          <a:p>
            <a:pPr>
              <a:lnSpc>
                <a:spcPct val="90000"/>
              </a:lnSpc>
            </a:pPr>
            <a:r>
              <a:rPr lang="en-US" sz="3000" dirty="0" smtClean="0">
                <a:latin typeface="Arial" charset="0"/>
                <a:ea typeface="ＭＳ Ｐゴシック" charset="0"/>
              </a:rPr>
              <a:t>Not </a:t>
            </a:r>
            <a:r>
              <a:rPr lang="en-US" sz="3000" dirty="0">
                <a:latin typeface="Arial" charset="0"/>
                <a:ea typeface="ＭＳ Ｐゴシック" charset="0"/>
              </a:rPr>
              <a:t>all sorting options work for all methods---see reference docs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280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Sorting </a:t>
            </a:r>
            <a:r>
              <a:rPr lang="en-US" dirty="0" smtClean="0">
                <a:latin typeface="Arial" charset="0"/>
                <a:ea typeface="ＭＳ Ｐゴシック" charset="0"/>
              </a:rPr>
              <a:t>Data on the client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 smtClean="0">
                <a:latin typeface="Arial" charset="0"/>
                <a:ea typeface="ＭＳ Ｐゴシック" charset="0"/>
              </a:rPr>
              <a:t>Sort response data using JavaScript </a:t>
            </a: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sort()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 method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>
                <a:latin typeface="Arial" charset="0"/>
                <a:ea typeface="ＭＳ Ｐゴシック" charset="0"/>
              </a:rPr>
              <a:t>Playlist data can not be sorted on the server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>
                <a:latin typeface="Arial" charset="0"/>
                <a:ea typeface="ＭＳ Ｐゴシック" charset="0"/>
              </a:rPr>
              <a:t>Can create primary and secondary sort fields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Example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r>
              <a:rPr lang="en-US" sz="3200" dirty="0" smtClean="0">
                <a:solidFill>
                  <a:schemeClr val="accent2"/>
                </a:solidFill>
                <a:latin typeface="Source Code Pro"/>
                <a:ea typeface="ＭＳ Ｐゴシック" charset="0"/>
                <a:cs typeface="Source Code Pro"/>
                <a:hlinkClick r:id="rId4"/>
              </a:rPr>
              <a:t>http://docs.brightcove.com/en/video-cloud/media/samples/search_videos_client_sort.html</a:t>
            </a:r>
            <a:r>
              <a:rPr lang="en-US" sz="3200" dirty="0" smtClean="0">
                <a:solidFill>
                  <a:schemeClr val="accent2"/>
                </a:solidFill>
                <a:latin typeface="Source Code Pro"/>
                <a:ea typeface="ＭＳ Ｐゴシック" charset="0"/>
                <a:cs typeface="Source Code Pro"/>
              </a:rPr>
              <a:t> </a:t>
            </a:r>
            <a:endParaRPr lang="en-US" sz="3200" dirty="0" smtClean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54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2849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55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7: Sorting Response Data</a:t>
            </a:r>
          </a:p>
        </p:txBody>
      </p:sp>
    </p:spTree>
    <p:extLst>
      <p:ext uri="{BB962C8B-B14F-4D97-AF65-F5344CB8AC3E}">
        <p14:creationId xmlns:p14="http://schemas.microsoft.com/office/powerpoint/2010/main" val="8481739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Paging Results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62969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Paging </a:t>
            </a:r>
            <a:r>
              <a:rPr lang="en-US" dirty="0" smtClean="0">
                <a:latin typeface="Arial" charset="0"/>
                <a:ea typeface="ＭＳ Ｐゴシック" charset="0"/>
              </a:rPr>
              <a:t>Response data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200" dirty="0" smtClean="0">
                <a:latin typeface="Arial" charset="0"/>
                <a:ea typeface="ＭＳ Ｐゴシック" charset="0"/>
              </a:rPr>
              <a:t>Handle </a:t>
            </a:r>
            <a:r>
              <a:rPr lang="en-US" sz="3200" dirty="0">
                <a:latin typeface="Arial" charset="0"/>
                <a:ea typeface="ＭＳ Ｐゴシック" charset="0"/>
              </a:rPr>
              <a:t>large result sets in smaller groups</a:t>
            </a:r>
          </a:p>
          <a:p>
            <a:r>
              <a:rPr lang="en-US" sz="3200" dirty="0" smtClean="0">
                <a:latin typeface="Arial" charset="0"/>
                <a:ea typeface="ＭＳ Ｐゴシック" charset="0"/>
              </a:rPr>
              <a:t>Improve performance</a:t>
            </a:r>
          </a:p>
          <a:p>
            <a:r>
              <a:rPr lang="en-US" sz="3200" dirty="0" smtClean="0">
                <a:latin typeface="Arial" charset="0"/>
                <a:ea typeface="ＭＳ Ｐゴシック" charset="0"/>
              </a:rPr>
              <a:t>Loop through page data (</a:t>
            </a:r>
            <a:r>
              <a:rPr lang="en-US" sz="3200" dirty="0" err="1" smtClean="0">
                <a:latin typeface="Arial" charset="0"/>
                <a:ea typeface="ＭＳ Ｐゴシック" charset="0"/>
              </a:rPr>
              <a:t>total_count</a:t>
            </a:r>
            <a:r>
              <a:rPr lang="en-US" sz="3200" dirty="0">
                <a:latin typeface="Arial" charset="0"/>
                <a:ea typeface="ＭＳ Ｐゴシック" charset="0"/>
              </a:rPr>
              <a:t>/</a:t>
            </a:r>
            <a:r>
              <a:rPr lang="en-US" sz="3200" dirty="0" err="1" smtClean="0">
                <a:latin typeface="Arial" charset="0"/>
                <a:ea typeface="ＭＳ Ｐゴシック" charset="0"/>
              </a:rPr>
              <a:t>page_size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)</a:t>
            </a:r>
          </a:p>
          <a:p>
            <a:r>
              <a:rPr lang="en-US" sz="3200" dirty="0" err="1">
                <a:latin typeface="Source Code Pro"/>
                <a:ea typeface="ＭＳ Ｐゴシック" charset="0"/>
                <a:cs typeface="Source Code Pro"/>
              </a:rPr>
              <a:t>page_size</a:t>
            </a:r>
            <a:r>
              <a:rPr lang="en-US" sz="3200" dirty="0">
                <a:latin typeface="Arial" charset="0"/>
                <a:ea typeface="ＭＳ Ｐゴシック" charset="0"/>
              </a:rPr>
              <a:t> limited to 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100 items </a:t>
            </a:r>
            <a:r>
              <a:rPr lang="en-US" sz="3200" dirty="0">
                <a:latin typeface="Arial" charset="0"/>
                <a:ea typeface="ＭＳ Ｐゴシック" charset="0"/>
              </a:rPr>
              <a:t>or less, depending on method</a:t>
            </a:r>
          </a:p>
          <a:p>
            <a:r>
              <a:rPr lang="en-US" sz="3200" dirty="0" smtClean="0">
                <a:latin typeface="Arial" charset="0"/>
                <a:ea typeface="ＭＳ Ｐゴシック" charset="0"/>
              </a:rPr>
              <a:t>Recommend </a:t>
            </a:r>
            <a:r>
              <a:rPr lang="en-US" sz="3200" dirty="0">
                <a:latin typeface="Arial" charset="0"/>
                <a:ea typeface="ＭＳ Ｐゴシック" charset="0"/>
              </a:rPr>
              <a:t>25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 items or </a:t>
            </a:r>
            <a:r>
              <a:rPr lang="en-US" sz="3200" dirty="0">
                <a:latin typeface="Arial" charset="0"/>
                <a:ea typeface="ＭＳ Ｐゴシック" charset="0"/>
              </a:rPr>
              <a:t>less for 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best performance</a:t>
            </a:r>
          </a:p>
          <a:p>
            <a:pPr indent="95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Example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&amp;</a:t>
            </a:r>
            <a:r>
              <a:rPr lang="en-US" sz="3200" dirty="0" err="1" smtClean="0">
                <a:latin typeface="Source Code Pro"/>
                <a:ea typeface="ＭＳ Ｐゴシック" charset="0"/>
                <a:cs typeface="Source Code Pro"/>
              </a:rPr>
              <a:t>page_size</a:t>
            </a: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=5&amp;page_number=0&amp;get_item_count=true </a:t>
            </a:r>
            <a:endParaRPr lang="en-US" sz="3200" dirty="0">
              <a:latin typeface="Source Code Pro"/>
              <a:ea typeface="ＭＳ Ｐゴシック" charset="0"/>
              <a:cs typeface="Source Code Pro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57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078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58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8: Paging Response Data</a:t>
            </a:r>
          </a:p>
        </p:txBody>
      </p:sp>
    </p:spTree>
    <p:extLst>
      <p:ext uri="{BB962C8B-B14F-4D97-AF65-F5344CB8AC3E}">
        <p14:creationId xmlns:p14="http://schemas.microsoft.com/office/powerpoint/2010/main" val="16433351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Understanding Write Methods</a:t>
            </a:r>
          </a:p>
          <a:p>
            <a:pPr lvl="0"/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5327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6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Media API write requests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667915"/>
          </a:xfrm>
        </p:spPr>
        <p:txBody>
          <a:bodyPr/>
          <a:lstStyle/>
          <a:p>
            <a:pPr indent="9525">
              <a:lnSpc>
                <a:spcPct val="90000"/>
              </a:lnSpc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Write requests use the JSON RPC protocol</a:t>
            </a:r>
          </a:p>
          <a:p>
            <a:pPr lvl="1" indent="9525">
              <a:lnSpc>
                <a:spcPct val="90000"/>
              </a:lnSpc>
            </a:pPr>
            <a:r>
              <a:rPr lang="en-US" sz="2800" dirty="0">
                <a:solidFill>
                  <a:srgbClr val="23383A"/>
                </a:solidFill>
                <a:latin typeface="Arial" charset="0"/>
                <a:ea typeface="ＭＳ Ｐゴシック" charset="0"/>
              </a:rPr>
              <a:t>JSON (</a:t>
            </a:r>
            <a:r>
              <a:rPr lang="en-US" sz="28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JavaScript Object Notation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endParaRPr lang="en-US" sz="2800" dirty="0" smtClean="0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lvl="1" indent="9525">
              <a:lnSpc>
                <a:spcPct val="90000"/>
              </a:lnSpc>
            </a:pPr>
            <a:r>
              <a:rPr lang="en-US" sz="2800" dirty="0" smtClean="0"/>
              <a:t>An </a:t>
            </a:r>
            <a:r>
              <a:rPr lang="en-US" sz="2800" dirty="0"/>
              <a:t>open standard format that uses human-readable text to transmit data objects consisting of attribute–value pairs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r>
              <a:rPr lang="en-US" sz="2800" dirty="0"/>
              <a:t>Used primarily to transmit data between a server and web application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r>
              <a:rPr lang="en-US" sz="2800" dirty="0"/>
              <a:t>Alternative to </a:t>
            </a:r>
            <a:r>
              <a:rPr lang="en-US" sz="2800" dirty="0" smtClean="0"/>
              <a:t>XML</a:t>
            </a:r>
            <a:endParaRPr lang="en-US" sz="2800" dirty="0" smtClean="0">
              <a:solidFill>
                <a:schemeClr val="accent2"/>
              </a:solidFill>
              <a:latin typeface="Source Code Pro"/>
              <a:ea typeface="ＭＳ Ｐゴシック" charset="0"/>
              <a:cs typeface="Source Code Pro"/>
            </a:endParaRPr>
          </a:p>
          <a:p>
            <a:pPr indent="9525"/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354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4"/>
          <p:cNvSpPr txBox="1">
            <a:spLocks noGrp="1"/>
          </p:cNvSpPr>
          <p:nvPr/>
        </p:nvSpPr>
        <p:spPr bwMode="auto">
          <a:xfrm>
            <a:off x="315913" y="927067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F86B38D-98AA-BE42-825B-624B8B3E1FA4}" type="slidenum">
              <a:rPr lang="en-US" sz="1500" b="1">
                <a:solidFill>
                  <a:srgbClr val="7B7B7B"/>
                </a:solidFill>
              </a:rPr>
              <a:pPr/>
              <a:t>60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Write API – Typical Applications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Arial" charset="0"/>
                <a:ea typeface="ＭＳ Ｐゴシック" charset="0"/>
              </a:rPr>
              <a:t>Automate 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uploading of video assets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latin typeface="Arial" charset="0"/>
                <a:ea typeface="ＭＳ Ｐゴシック" charset="0"/>
              </a:rPr>
              <a:t>Upload directly from CMS or build into your local workflow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latin typeface="Arial" charset="0"/>
                <a:ea typeface="ＭＳ Ｐゴシック" charset="0"/>
              </a:rPr>
              <a:t>Useful for ongoing uploads or uploading User Generated Content </a:t>
            </a:r>
          </a:p>
          <a:p>
            <a:pPr lvl="2">
              <a:lnSpc>
                <a:spcPct val="90000"/>
              </a:lnSpc>
            </a:pPr>
            <a:r>
              <a:rPr lang="en-US" sz="3000" i="1" dirty="0">
                <a:latin typeface="Arial" charset="0"/>
                <a:ea typeface="ＭＳ Ｐゴシック" charset="0"/>
              </a:rPr>
              <a:t>Not the best solution for initial upload of a large library, because Write requests are single-threaded – use Batch Provisioning instead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Arial" charset="0"/>
                <a:ea typeface="ＭＳ Ｐゴシック" charset="0"/>
              </a:rPr>
              <a:t>Data Consolidation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latin typeface="Arial" charset="0"/>
                <a:ea typeface="ＭＳ Ｐゴシック" charset="0"/>
              </a:rPr>
              <a:t>Populating </a:t>
            </a:r>
            <a:r>
              <a:rPr lang="en-US" sz="3200" dirty="0" err="1" smtClean="0">
                <a:latin typeface="Arial" charset="0"/>
                <a:ea typeface="ＭＳ Ｐゴシック" charset="0"/>
              </a:rPr>
              <a:t>ReferenceID</a:t>
            </a:r>
            <a:r>
              <a:rPr lang="en-US" sz="3200" dirty="0" err="1">
                <a:latin typeface="Arial" charset="0"/>
                <a:ea typeface="ＭＳ Ｐゴシック" charset="0"/>
              </a:rPr>
              <a:t>'</a:t>
            </a:r>
            <a:r>
              <a:rPr lang="en-US" altLang="ja-JP" sz="3200" dirty="0" err="1" smtClean="0">
                <a:latin typeface="Arial" charset="0"/>
                <a:ea typeface="ＭＳ Ｐゴシック" charset="0"/>
              </a:rPr>
              <a:t>s</a:t>
            </a:r>
            <a:r>
              <a:rPr lang="en-US" altLang="ja-JP" sz="3200" dirty="0" smtClean="0">
                <a:latin typeface="Arial" charset="0"/>
                <a:ea typeface="ＭＳ Ｐゴシック" charset="0"/>
              </a:rPr>
              <a:t> </a:t>
            </a:r>
            <a:r>
              <a:rPr lang="en-US" altLang="ja-JP" sz="3200" dirty="0">
                <a:latin typeface="Arial" charset="0"/>
                <a:ea typeface="ＭＳ Ｐゴシック" charset="0"/>
              </a:rPr>
              <a:t>(with your </a:t>
            </a:r>
            <a:r>
              <a:rPr lang="en-US" altLang="ja-JP" sz="3200" dirty="0" smtClean="0">
                <a:latin typeface="Arial" charset="0"/>
                <a:ea typeface="ＭＳ Ｐゴシック" charset="0"/>
              </a:rPr>
              <a:t>Database's </a:t>
            </a:r>
            <a:r>
              <a:rPr lang="en-US" altLang="ja-JP" sz="3200" dirty="0">
                <a:latin typeface="Arial" charset="0"/>
                <a:ea typeface="ＭＳ Ｐゴシック" charset="0"/>
              </a:rPr>
              <a:t>primary keys or whatever)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latin typeface="Arial" charset="0"/>
                <a:ea typeface="ＭＳ Ｐゴシック" charset="0"/>
              </a:rPr>
              <a:t>Populating Descriptions, tags,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Arial" charset="0"/>
                <a:ea typeface="ＭＳ Ｐゴシック" charset="0"/>
              </a:rPr>
              <a:t>Moderation (providing limited access to your media library)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latin typeface="Arial" charset="0"/>
                <a:ea typeface="ＭＳ Ｐゴシック" charset="0"/>
              </a:rPr>
              <a:t>Giving partners or other affiliates the options they need without access to </a:t>
            </a:r>
            <a:r>
              <a:rPr lang="en-US" sz="3200" smtClean="0">
                <a:latin typeface="Arial" charset="0"/>
                <a:ea typeface="ＭＳ Ｐゴシック" charset="0"/>
              </a:rPr>
              <a:t>Video Cloud Studio</a:t>
            </a:r>
            <a:endParaRPr lang="en-US" sz="32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4403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4"/>
          <p:cNvSpPr txBox="1">
            <a:spLocks noGrp="1"/>
          </p:cNvSpPr>
          <p:nvPr/>
        </p:nvSpPr>
        <p:spPr bwMode="auto">
          <a:xfrm>
            <a:off x="315913" y="927067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787B529-270C-0E4E-A9F5-6632F332FF66}" type="slidenum">
              <a:rPr lang="en-US" sz="1500" b="1">
                <a:solidFill>
                  <a:srgbClr val="7B7B7B"/>
                </a:solidFill>
              </a:rPr>
              <a:pPr/>
              <a:t>61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</a:rPr>
              <a:t>Write API requests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69635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Methods that create, update, or delete videos and playlists </a:t>
            </a:r>
          </a:p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Calling the WRITE API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Use an HTTP POST Request</a:t>
            </a:r>
          </a:p>
          <a:p>
            <a:pPr marL="2101851" lvl="2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The default format is </a:t>
            </a:r>
            <a:r>
              <a:rPr lang="en-US" sz="3200" dirty="0" err="1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application/x-www-form-urlencoded</a:t>
            </a: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or multipart/form-data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The method-name and parameters in the body is in JSON-RPC format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You must provide a WRITE Token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Use ISO-8859-1 character set for special characters</a:t>
            </a:r>
          </a:p>
          <a:p>
            <a:pPr marL="479425" indent="-47942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i="1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Write methods should not be made on the client-side except in exceptionally secure situations, as your Write Token will be exposed in the source code</a:t>
            </a:r>
            <a:endParaRPr lang="en-US" sz="3200" dirty="0">
              <a:solidFill>
                <a:schemeClr val="tx1">
                  <a:lumMod val="75000"/>
                </a:schemeClr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1395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5"/>
          <p:cNvSpPr txBox="1">
            <a:spLocks noGrp="1"/>
          </p:cNvSpPr>
          <p:nvPr/>
        </p:nvSpPr>
        <p:spPr bwMode="auto">
          <a:xfrm>
            <a:off x="315913" y="927067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EA1DADB-816A-F946-861C-1C913B22DE88}" type="slidenum">
              <a:rPr lang="en-US" sz="1500" b="1">
                <a:solidFill>
                  <a:srgbClr val="7B7B7B"/>
                </a:solidFill>
              </a:rPr>
              <a:pPr/>
              <a:t>62</a:t>
            </a:fld>
            <a:endParaRPr lang="en-US" sz="1500" b="1" dirty="0">
              <a:solidFill>
                <a:srgbClr val="7B7B7B"/>
              </a:solidFill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</a:rPr>
              <a:t>Available WRITE methods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71683" name="Rectangle 6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7837487" cy="6202363"/>
          </a:xfrm>
        </p:spPr>
        <p:txBody>
          <a:bodyPr/>
          <a:lstStyle/>
          <a:p>
            <a:pPr marL="0" indent="0" eaLnBrk="1" hangingPunct="1"/>
            <a:r>
              <a:rPr lang="en-US" sz="3000" dirty="0">
                <a:latin typeface="Arial" charset="0"/>
                <a:ea typeface="ＭＳ Ｐゴシック" charset="0"/>
              </a:rPr>
              <a:t>Video WRITE</a:t>
            </a: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create_video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update_video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delete_video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get_upload_status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share_video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unshare_video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add_image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add_logo_overlay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remove_logo_overlay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</p:txBody>
      </p:sp>
      <p:sp>
        <p:nvSpPr>
          <p:cNvPr id="71684" name="Rectangle 7"/>
          <p:cNvSpPr>
            <a:spLocks noGrp="1" noChangeArrowheads="1"/>
          </p:cNvSpPr>
          <p:nvPr>
            <p:ph idx="12"/>
          </p:nvPr>
        </p:nvSpPr>
        <p:spPr>
          <a:xfrm>
            <a:off x="8582025" y="1911350"/>
            <a:ext cx="7837488" cy="6202363"/>
          </a:xfrm>
        </p:spPr>
        <p:txBody>
          <a:bodyPr/>
          <a:lstStyle/>
          <a:p>
            <a:pPr marL="0" indent="0" eaLnBrk="1" hangingPunct="1"/>
            <a:r>
              <a:rPr lang="en-US" sz="3000" dirty="0">
                <a:latin typeface="Arial" charset="0"/>
                <a:ea typeface="ＭＳ Ｐゴシック" charset="0"/>
              </a:rPr>
              <a:t>Playlist WRITE</a:t>
            </a: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create_playlist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update_playlist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delete_playlist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1865356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Creating Write Requests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60376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Write requests with JSON</a:t>
            </a:r>
            <a:r>
              <a:rPr lang="en-US" dirty="0">
                <a:latin typeface="Arial" charset="0"/>
                <a:ea typeface="ＭＳ Ｐゴシック" charset="0"/>
              </a:rPr>
              <a:t>-RPC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200" dirty="0">
                <a:latin typeface="Arial" charset="0"/>
                <a:ea typeface="ＭＳ Ｐゴシック" charset="0"/>
              </a:rPr>
              <a:t>Remote Procedure Calls with 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JSON</a:t>
            </a:r>
          </a:p>
          <a:p>
            <a:pPr lvl="1"/>
            <a:r>
              <a:rPr lang="en-US" sz="3200" dirty="0" smtClean="0">
                <a:latin typeface="Arial" charset="0"/>
                <a:ea typeface="ＭＳ Ｐゴシック" charset="0"/>
              </a:rPr>
              <a:t>Request elements</a:t>
            </a:r>
          </a:p>
          <a:p>
            <a:pPr lvl="2"/>
            <a:r>
              <a:rPr lang="en-US" sz="3200" dirty="0" smtClean="0">
                <a:latin typeface="Arial" charset="0"/>
                <a:ea typeface="ＭＳ Ｐゴシック" charset="0"/>
              </a:rPr>
              <a:t>The name of the method to be invoked</a:t>
            </a:r>
          </a:p>
          <a:p>
            <a:pPr lvl="2"/>
            <a:r>
              <a:rPr lang="en-US" sz="3200" dirty="0" smtClean="0">
                <a:latin typeface="Arial" charset="0"/>
                <a:ea typeface="ＭＳ Ｐゴシック" charset="0"/>
              </a:rPr>
              <a:t>An array of parameter objects</a:t>
            </a:r>
          </a:p>
          <a:p>
            <a:pPr lvl="2"/>
            <a:r>
              <a:rPr lang="en-US" sz="3200" dirty="0" smtClean="0">
                <a:latin typeface="Arial" charset="0"/>
                <a:ea typeface="ＭＳ Ｐゴシック" charset="0"/>
              </a:rPr>
              <a:t>Your WRITE token</a:t>
            </a:r>
          </a:p>
          <a:p>
            <a:pPr lvl="1"/>
            <a:r>
              <a:rPr lang="en-US" sz="3200" dirty="0" smtClean="0">
                <a:latin typeface="Arial" charset="0"/>
                <a:ea typeface="ＭＳ Ｐゴシック" charset="0"/>
              </a:rPr>
              <a:t>Response elements</a:t>
            </a:r>
          </a:p>
          <a:p>
            <a:pPr lvl="2"/>
            <a:r>
              <a:rPr lang="en-US" sz="3200" dirty="0" smtClean="0">
                <a:latin typeface="Arial" charset="0"/>
                <a:ea typeface="ＭＳ Ｐゴシック" charset="0"/>
              </a:rPr>
              <a:t>Result data returned from the called method</a:t>
            </a:r>
          </a:p>
          <a:p>
            <a:pPr lvl="2"/>
            <a:r>
              <a:rPr lang="en-US" sz="3200" dirty="0" smtClean="0">
                <a:latin typeface="Arial" charset="0"/>
                <a:ea typeface="ＭＳ Ｐゴシック" charset="0"/>
              </a:rPr>
              <a:t>Error code</a:t>
            </a:r>
          </a:p>
          <a:p>
            <a:r>
              <a:rPr lang="en-US" sz="3200" dirty="0">
                <a:latin typeface="Arial" charset="0"/>
                <a:ea typeface="ＭＳ Ｐゴシック" charset="0"/>
              </a:rPr>
              <a:t>R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equest </a:t>
            </a:r>
            <a:r>
              <a:rPr lang="en-US" sz="3200" dirty="0">
                <a:latin typeface="Arial" charset="0"/>
                <a:ea typeface="ＭＳ Ｐゴシック" charset="0"/>
              </a:rPr>
              <a:t>and response are well-defined JSON objects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  <a:hlinkClick r:id="rId3"/>
              </a:rPr>
              <a:t>http://json-rpc.org/</a:t>
            </a:r>
            <a:endParaRPr lang="en-US" sz="32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64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357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JSON</a:t>
            </a:r>
            <a:r>
              <a:rPr lang="en-US" dirty="0">
                <a:latin typeface="Arial" charset="0"/>
                <a:ea typeface="ＭＳ Ｐゴシック" charset="0"/>
              </a:rPr>
              <a:t>-RPC Request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"method": "</a:t>
            </a:r>
            <a:r>
              <a:rPr lang="en-US" sz="3700" dirty="0" err="1">
                <a:latin typeface="Consolas" charset="0"/>
                <a:ea typeface="ＭＳ Ｐゴシック" charset="0"/>
                <a:cs typeface="Consolas" charset="0"/>
              </a:rPr>
              <a:t>update_video</a:t>
            </a: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",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"</a:t>
            </a:r>
            <a:r>
              <a:rPr lang="en-US" sz="3700" dirty="0" err="1">
                <a:latin typeface="Consolas" charset="0"/>
                <a:ea typeface="ＭＳ Ｐゴシック" charset="0"/>
                <a:cs typeface="Consolas" charset="0"/>
              </a:rPr>
              <a:t>params</a:t>
            </a: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":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    "token": "...",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    "video" :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        "id" : 1234,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        "name" : "new name"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    }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}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65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1877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JSON-RPC Response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"result":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    "video" :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        "id": 1234,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        "name" : "new name"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   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},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"error": null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3700" dirty="0">
              <a:latin typeface="Arial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3700" dirty="0" smtClean="0">
                <a:latin typeface="Arial" charset="0"/>
                <a:ea typeface="ＭＳ Ｐゴシック" charset="0"/>
              </a:rPr>
              <a:t>Either </a:t>
            </a:r>
            <a:r>
              <a:rPr lang="en-US" sz="37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3700" dirty="0" smtClean="0">
                <a:latin typeface="Source Code Pro"/>
                <a:ea typeface="ＭＳ Ｐゴシック" charset="0"/>
                <a:cs typeface="Source Code Pro"/>
              </a:rPr>
              <a:t>result</a:t>
            </a:r>
            <a:r>
              <a:rPr lang="en-US" altLang="ja-JP" sz="37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3700" dirty="0" smtClean="0">
                <a:latin typeface="Arial" charset="0"/>
                <a:ea typeface="ＭＳ Ｐゴシック" charset="0"/>
              </a:rPr>
              <a:t> </a:t>
            </a:r>
            <a:r>
              <a:rPr lang="en-US" altLang="ja-JP" sz="3700" dirty="0">
                <a:latin typeface="Arial" charset="0"/>
                <a:ea typeface="ＭＳ Ｐゴシック" charset="0"/>
              </a:rPr>
              <a:t>or</a:t>
            </a:r>
            <a:r>
              <a:rPr lang="en-US" altLang="ja-JP" sz="3700" dirty="0" smtClean="0">
                <a:latin typeface="Arial" charset="0"/>
                <a:ea typeface="ＭＳ Ｐゴシック" charset="0"/>
              </a:rPr>
              <a:t> </a:t>
            </a:r>
            <a:r>
              <a:rPr lang="en-US" altLang="ja-JP" sz="37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3700" dirty="0" smtClean="0">
                <a:latin typeface="Source Code Pro"/>
                <a:ea typeface="ＭＳ Ｐゴシック" charset="0"/>
                <a:cs typeface="Source Code Pro"/>
              </a:rPr>
              <a:t>error"</a:t>
            </a:r>
            <a:r>
              <a:rPr lang="en-US" altLang="ja-JP" sz="3700" dirty="0" smtClean="0">
                <a:latin typeface="Arial (Body)"/>
                <a:ea typeface="ＭＳ Ｐゴシック" charset="0"/>
                <a:cs typeface="Arial (Body)"/>
              </a:rPr>
              <a:t> </a:t>
            </a:r>
            <a:r>
              <a:rPr lang="en-US" altLang="ja-JP" sz="3700" dirty="0" smtClean="0">
                <a:latin typeface="Arial" charset="0"/>
                <a:ea typeface="ＭＳ Ｐゴシック" charset="0"/>
              </a:rPr>
              <a:t>will </a:t>
            </a:r>
            <a:r>
              <a:rPr lang="en-US" altLang="ja-JP" sz="3700" dirty="0">
                <a:latin typeface="Arial" charset="0"/>
                <a:ea typeface="ＭＳ Ｐゴシック" charset="0"/>
              </a:rPr>
              <a:t>be null</a:t>
            </a:r>
            <a:endParaRPr lang="en-US" sz="37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66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8055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Constructing a Write API Request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200" dirty="0" smtClean="0">
                <a:latin typeface="Arial" charset="0"/>
                <a:ea typeface="ＭＳ Ｐゴシック" charset="0"/>
              </a:rPr>
              <a:t>Elements of a request</a:t>
            </a:r>
          </a:p>
          <a:p>
            <a:pPr lvl="1"/>
            <a:r>
              <a:rPr lang="en-US" sz="3200" dirty="0" smtClean="0">
                <a:latin typeface="Arial" charset="0"/>
                <a:ea typeface="ＭＳ Ｐゴシック" charset="0"/>
              </a:rPr>
              <a:t>Base URL</a:t>
            </a: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: http://api.brightcove.com/services/post</a:t>
            </a:r>
          </a:p>
          <a:p>
            <a:pPr lvl="1"/>
            <a:r>
              <a:rPr lang="en-US" sz="3200" dirty="0" smtClean="0">
                <a:latin typeface="Arial" charset="0"/>
                <a:ea typeface="ＭＳ Ｐゴシック" charset="0"/>
              </a:rPr>
              <a:t>Method name</a:t>
            </a: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: {</a:t>
            </a:r>
            <a:r>
              <a:rPr lang="en-US" sz="32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3200" dirty="0" smtClean="0">
                <a:latin typeface="Source Code Pro"/>
                <a:ea typeface="ＭＳ Ｐゴシック" charset="0"/>
                <a:cs typeface="Source Code Pro"/>
              </a:rPr>
              <a:t>method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32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:</a:t>
            </a:r>
            <a:r>
              <a:rPr lang="en-US" altLang="ja-JP" sz="32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3200" dirty="0" err="1" smtClean="0">
                <a:latin typeface="Source Code Pro"/>
                <a:ea typeface="ＭＳ Ｐゴシック" charset="0"/>
                <a:cs typeface="Source Code Pro"/>
              </a:rPr>
              <a:t>update_video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3200" dirty="0" smtClean="0">
                <a:latin typeface="Source Code Pro"/>
                <a:ea typeface="ＭＳ Ｐゴシック" charset="0"/>
                <a:cs typeface="Source Code Pro"/>
              </a:rPr>
              <a:t>,</a:t>
            </a:r>
          </a:p>
          <a:p>
            <a:pPr lvl="1"/>
            <a:r>
              <a:rPr lang="en-US" altLang="ja-JP" sz="3200" dirty="0" smtClean="0">
                <a:latin typeface="Arial" charset="0"/>
                <a:ea typeface="ＭＳ Ｐゴシック" charset="0"/>
              </a:rPr>
              <a:t>Parameters including WRITE token: </a:t>
            </a:r>
            <a:r>
              <a:rPr lang="en-US" altLang="ja-JP" sz="3200" dirty="0" smtClean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3200" dirty="0" err="1" smtClean="0">
                <a:latin typeface="Source Code Pro"/>
                <a:ea typeface="ＭＳ Ｐゴシック" charset="0"/>
                <a:cs typeface="Source Code Pro"/>
              </a:rPr>
              <a:t>params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32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: </a:t>
            </a:r>
            <a:r>
              <a:rPr lang="en-US" altLang="ja-JP" sz="3200" dirty="0" smtClean="0">
                <a:latin typeface="Source Code Pro"/>
                <a:ea typeface="ＭＳ Ｐゴシック" charset="0"/>
                <a:cs typeface="Source Code Pro"/>
              </a:rPr>
              <a:t>{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3200" dirty="0" smtClean="0">
                <a:latin typeface="Source Code Pro"/>
                <a:ea typeface="ＭＳ Ｐゴシック" charset="0"/>
                <a:cs typeface="Source Code Pro"/>
              </a:rPr>
              <a:t>token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32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:</a:t>
            </a:r>
            <a:r>
              <a:rPr lang="en-US" altLang="ja-JP" sz="32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3200" dirty="0" smtClean="0">
                <a:latin typeface="Source Code Pro"/>
                <a:ea typeface="ＭＳ Ｐゴシック" charset="0"/>
                <a:cs typeface="Source Code Pro"/>
              </a:rPr>
              <a:t>…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3200" dirty="0" smtClean="0">
                <a:latin typeface="Source Code Pro"/>
                <a:ea typeface="ＭＳ Ｐゴシック" charset="0"/>
                <a:cs typeface="Source Code Pro"/>
              </a:rPr>
              <a:t>, 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…}}</a:t>
            </a:r>
          </a:p>
          <a:p>
            <a:r>
              <a:rPr lang="en-US" sz="3200" dirty="0" smtClean="0">
                <a:latin typeface="Arial" charset="0"/>
                <a:ea typeface="ＭＳ Ｐゴシック" charset="0"/>
              </a:rPr>
              <a:t>Parameter </a:t>
            </a:r>
            <a:r>
              <a:rPr lang="en-US" sz="3200" dirty="0">
                <a:latin typeface="Arial" charset="0"/>
                <a:ea typeface="ＭＳ Ｐゴシック" charset="0"/>
              </a:rPr>
              <a:t>order does not matter</a:t>
            </a:r>
          </a:p>
          <a:p>
            <a:r>
              <a:rPr lang="en-US" sz="3200" dirty="0" smtClean="0">
                <a:latin typeface="Arial" charset="0"/>
                <a:ea typeface="ＭＳ Ｐゴシック" charset="0"/>
              </a:rPr>
              <a:t>Most </a:t>
            </a:r>
            <a:r>
              <a:rPr lang="en-US" sz="3200" dirty="0">
                <a:latin typeface="Arial" charset="0"/>
                <a:ea typeface="ＭＳ Ｐゴシック" charset="0"/>
              </a:rPr>
              <a:t>methods use </a:t>
            </a:r>
            <a:r>
              <a:rPr lang="en-US" sz="3200" dirty="0" err="1">
                <a:latin typeface="Arial" charset="0"/>
                <a:ea typeface="ＭＳ Ｐゴシック" charset="0"/>
              </a:rPr>
              <a:t>application/x-www-form-urlencoded</a:t>
            </a:r>
            <a:r>
              <a:rPr lang="en-US" sz="3200" dirty="0">
                <a:latin typeface="Arial" charset="0"/>
                <a:ea typeface="ＭＳ Ｐゴシック" charset="0"/>
              </a:rPr>
              <a:t>, with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 </a:t>
            </a:r>
            <a:r>
              <a:rPr lang="en-US" sz="3200" dirty="0">
                <a:latin typeface="Arial" charset="0"/>
                <a:ea typeface="ＭＳ Ｐゴシック" charset="0"/>
              </a:rPr>
              <a:t>"</a:t>
            </a:r>
            <a:r>
              <a:rPr lang="en-US" altLang="ja-JP" sz="3200" dirty="0" err="1" smtClean="0">
                <a:latin typeface="Arial" charset="0"/>
                <a:ea typeface="ＭＳ Ｐゴシック" charset="0"/>
              </a:rPr>
              <a:t>json</a:t>
            </a:r>
            <a:r>
              <a:rPr lang="en-US" altLang="ja-JP" sz="3200" dirty="0">
                <a:latin typeface="Arial" charset="0"/>
                <a:ea typeface="ＭＳ Ｐゴシック" charset="0"/>
              </a:rPr>
              <a:t>"</a:t>
            </a:r>
            <a:r>
              <a:rPr lang="en-US" altLang="ja-JP" sz="3200" dirty="0" smtClean="0">
                <a:latin typeface="Arial" charset="0"/>
                <a:ea typeface="ＭＳ Ｐゴシック" charset="0"/>
              </a:rPr>
              <a:t> </a:t>
            </a:r>
            <a:r>
              <a:rPr lang="en-US" altLang="ja-JP" sz="3200" dirty="0">
                <a:latin typeface="Arial" charset="0"/>
                <a:ea typeface="ＭＳ Ｐゴシック" charset="0"/>
              </a:rPr>
              <a:t>as the name of the JSON-RPC data</a:t>
            </a:r>
            <a:endParaRPr lang="en-US" sz="32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67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6965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Write API Debugging Tools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ea typeface="ＭＳ Ｐゴシック" charset="0"/>
              </a:rPr>
              <a:t>Ensure your JSON post is valid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  <a:hlinkClick r:id="rId3"/>
              </a:rPr>
              <a:t>http://jsonlint.com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 </a:t>
            </a:r>
          </a:p>
          <a:p>
            <a:pPr lvl="1">
              <a:buNone/>
            </a:pPr>
            <a:endParaRPr lang="en-US" sz="3000" dirty="0" smtClean="0">
              <a:latin typeface="Arial" charset="0"/>
              <a:ea typeface="ＭＳ Ｐゴシック" charset="0"/>
            </a:endParaRP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Verify that your POST is formed correctly with an HTTP proxy</a:t>
            </a:r>
          </a:p>
          <a:p>
            <a:pPr lvl="1"/>
            <a:r>
              <a:rPr lang="en-US" sz="3000" dirty="0">
                <a:latin typeface="Arial" charset="0"/>
                <a:ea typeface="ＭＳ Ｐゴシック" charset="0"/>
                <a:hlinkClick r:id="rId4"/>
              </a:rPr>
              <a:t>http://www.charlesproxy.com/</a:t>
            </a:r>
            <a:endParaRPr lang="en-US" sz="3000" dirty="0">
              <a:latin typeface="Arial" charset="0"/>
              <a:ea typeface="ＭＳ Ｐゴシック" charset="0"/>
            </a:endParaRPr>
          </a:p>
          <a:p>
            <a:pPr lvl="1"/>
            <a:r>
              <a:rPr lang="en-US" sz="3000" dirty="0">
                <a:latin typeface="Arial" charset="0"/>
                <a:ea typeface="ＭＳ Ｐゴシック" charset="0"/>
                <a:hlinkClick r:id="rId5"/>
              </a:rPr>
              <a:t>http://www.kevinlangdon.com/serviceCapture</a:t>
            </a:r>
            <a:r>
              <a:rPr lang="en-US" sz="3000" dirty="0" smtClean="0">
                <a:latin typeface="Arial" charset="0"/>
                <a:ea typeface="ＭＳ Ｐゴシック" charset="0"/>
                <a:hlinkClick r:id="rId5"/>
              </a:rPr>
              <a:t>/</a:t>
            </a:r>
            <a:endParaRPr lang="en-US" sz="3000" dirty="0" smtClean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68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069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69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9: Constructing an API Write Request</a:t>
            </a:r>
          </a:p>
        </p:txBody>
      </p:sp>
    </p:spTree>
    <p:extLst>
      <p:ext uri="{BB962C8B-B14F-4D97-AF65-F5344CB8AC3E}">
        <p14:creationId xmlns:p14="http://schemas.microsoft.com/office/powerpoint/2010/main" val="28417309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7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Media API write requests (cont)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667915"/>
          </a:xfrm>
        </p:spPr>
        <p:txBody>
          <a:bodyPr/>
          <a:lstStyle/>
          <a:p>
            <a:pPr indent="9525">
              <a:lnSpc>
                <a:spcPct val="90000"/>
              </a:lnSpc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RPC (Remote Procedure Call) </a:t>
            </a:r>
            <a:endParaRPr lang="en-US" sz="2800" dirty="0" smtClean="0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lvl="1" indent="9525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An </a:t>
            </a:r>
            <a:r>
              <a:rPr lang="en-US" sz="28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inter-process communication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r>
              <a:rPr lang="en-US" sz="28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Allows a computer program to cause a subroutine or procedure to execute in another address space (commonly on another computer on a shared network)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r>
              <a:rPr lang="en-US" sz="28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 standard way of accessing data stored remotely over 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HTTP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Format includes the name of the method to be invoked, a parameter object and your write token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endParaRPr lang="en-US" sz="28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3200" dirty="0" smtClean="0"/>
              <a:t>Example Call</a:t>
            </a:r>
          </a:p>
          <a:p>
            <a:pPr lvl="1"/>
            <a:r>
              <a:rPr lang="en-US" sz="3200" dirty="0" smtClean="0">
                <a:solidFill>
                  <a:srgbClr val="292929"/>
                </a:solidFill>
                <a:latin typeface="Source Code Pro"/>
                <a:cs typeface="Source Code Pro"/>
                <a:hlinkClick r:id="rId4"/>
              </a:rPr>
              <a:t>{"method":"update_video","params":{"video":{"id":"2790007957001”,"Name":"Sea-Crab”,}, "token":"ZY4Ls9Hq6LCBgleGDTaFRDLWWBC8uoXQHkhGuDebKvjFPjHb3iT-4g.."}} </a:t>
            </a:r>
            <a:endParaRPr lang="en-US" sz="3200" dirty="0" smtClean="0">
              <a:solidFill>
                <a:srgbClr val="292929"/>
              </a:solidFill>
              <a:latin typeface="Source Code Pro"/>
              <a:cs typeface="Source Code Pro"/>
            </a:endParaRP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endParaRPr lang="en-US" sz="2800" dirty="0" smtClean="0"/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endParaRPr lang="en-US" sz="2800" dirty="0" smtClean="0">
              <a:solidFill>
                <a:schemeClr val="accent2"/>
              </a:solidFill>
              <a:latin typeface="Source Code Pro"/>
              <a:ea typeface="ＭＳ Ｐゴシック" charset="0"/>
              <a:cs typeface="Source Code Pro"/>
            </a:endParaRPr>
          </a:p>
          <a:p>
            <a:pPr indent="9525"/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354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Using Server-Side Calls with the Media API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46795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API Security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There are serious risks with including your tokens in client-side scripts or </a:t>
            </a:r>
            <a:r>
              <a:rPr lang="en-US" sz="3200" dirty="0" err="1" smtClean="0"/>
              <a:t>SWFs</a:t>
            </a:r>
            <a:r>
              <a:rPr lang="en-US" sz="3200" dirty="0" smtClean="0"/>
              <a:t>, especially your WRITE tokens</a:t>
            </a:r>
          </a:p>
          <a:p>
            <a:r>
              <a:rPr lang="en-US" sz="3200" dirty="0" smtClean="0"/>
              <a:t>Protect your tokens</a:t>
            </a:r>
          </a:p>
          <a:p>
            <a:pPr lvl="1"/>
            <a:r>
              <a:rPr lang="en-US" sz="3200" dirty="0" smtClean="0"/>
              <a:t>Create a server-side script (in PHP for example) with tokens defined</a:t>
            </a:r>
          </a:p>
          <a:p>
            <a:pPr lvl="1"/>
            <a:r>
              <a:rPr lang="en-US" sz="3200" dirty="0" smtClean="0"/>
              <a:t>Put your tokens in an external file which is read from your script</a:t>
            </a:r>
          </a:p>
          <a:p>
            <a:r>
              <a:rPr lang="en-US" sz="3200" dirty="0" smtClean="0"/>
              <a:t>Add security to your Media API calls by using HTTPS instead of HTTP</a:t>
            </a:r>
          </a:p>
          <a:p>
            <a:pPr lvl="1"/>
            <a:r>
              <a:rPr lang="en-US" sz="3200" dirty="0" smtClean="0"/>
              <a:t>Instructs browser to encrypt the transaction, including your token</a:t>
            </a:r>
          </a:p>
          <a:p>
            <a:endParaRPr lang="en-US" sz="3200" dirty="0"/>
          </a:p>
        </p:txBody>
      </p:sp>
      <p:sp>
        <p:nvSpPr>
          <p:cNvPr id="5" name="Slide Number Placeholder 3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71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00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72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2319776"/>
          </a:xfrm>
        </p:spPr>
        <p:txBody>
          <a:bodyPr/>
          <a:lstStyle/>
          <a:p>
            <a:r>
              <a:rPr lang="en-US" dirty="0" smtClean="0"/>
              <a:t>Demo 10: Making Server-Side Requests</a:t>
            </a:r>
          </a:p>
        </p:txBody>
      </p:sp>
    </p:spTree>
    <p:extLst>
      <p:ext uri="{BB962C8B-B14F-4D97-AF65-F5344CB8AC3E}">
        <p14:creationId xmlns:p14="http://schemas.microsoft.com/office/powerpoint/2010/main" val="14875712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6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73</a:t>
            </a:fld>
            <a:endParaRPr lang="en-US" sz="1500" b="1" dirty="0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the media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Many examples in the Developer Documentation</a:t>
            </a:r>
          </a:p>
          <a:p>
            <a:pPr lvl="1"/>
            <a:r>
              <a:rPr lang="en-US" sz="3200" dirty="0">
                <a:hlinkClick r:id="rId3"/>
              </a:rPr>
              <a:t>http://docs.brightcove.com/en/video-cloud/media/</a:t>
            </a:r>
            <a:r>
              <a:rPr lang="en-US" sz="3200" dirty="0" smtClean="0">
                <a:hlinkClick r:id="rId3"/>
              </a:rPr>
              <a:t>index.html</a:t>
            </a:r>
            <a:r>
              <a:rPr lang="en-US" sz="3200" dirty="0" smtClean="0"/>
              <a:t> </a:t>
            </a:r>
          </a:p>
          <a:p>
            <a:endParaRPr lang="en-US" sz="3200" dirty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8</a:t>
            </a:fld>
            <a:endParaRPr lang="en-US" sz="1500" b="1" dirty="0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71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who can use the media </a:t>
            </a:r>
            <a:r>
              <a:rPr lang="en-US" dirty="0" err="1" smtClean="0">
                <a:latin typeface="Arial" charset="0"/>
                <a:ea typeface="ＭＳ Ｐゴシック" charset="0"/>
              </a:rPr>
              <a:t>api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200" dirty="0" smtClean="0">
                <a:latin typeface="Arial" charset="0"/>
                <a:ea typeface="ＭＳ Ｐゴシック" charset="0"/>
              </a:rPr>
              <a:t>The </a:t>
            </a:r>
            <a:r>
              <a:rPr lang="en-US" sz="3200" dirty="0">
                <a:latin typeface="Arial" charset="0"/>
                <a:ea typeface="ＭＳ Ｐゴシック" charset="0"/>
              </a:rPr>
              <a:t>Media API Read methods are available in the following editions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</a:rPr>
              <a:t>Express 3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</a:rPr>
              <a:t>Professional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</a:rPr>
              <a:t>Enterprise</a:t>
            </a:r>
          </a:p>
          <a:p>
            <a:r>
              <a:rPr lang="en-US" sz="3200" dirty="0">
                <a:latin typeface="Arial" charset="0"/>
                <a:ea typeface="ＭＳ Ｐゴシック" charset="0"/>
              </a:rPr>
              <a:t>The Media API Write methods are available in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</a:rPr>
              <a:t>Professional</a:t>
            </a:r>
          </a:p>
          <a:p>
            <a:pPr lvl="1"/>
            <a:r>
              <a:rPr lang="en-US" sz="3200" dirty="0" smtClean="0">
                <a:latin typeface="Arial" charset="0"/>
                <a:ea typeface="ＭＳ Ｐゴシック" charset="0"/>
              </a:rPr>
              <a:t>Enterprise</a:t>
            </a:r>
          </a:p>
          <a:p>
            <a:r>
              <a:rPr lang="en-US" sz="3200" dirty="0">
                <a:latin typeface="Arial" charset="0"/>
                <a:ea typeface="ＭＳ Ｐゴシック" charset="0"/>
              </a:rPr>
              <a:t>You can use any programming language that than can make HTTP calls to work with the Media API</a:t>
            </a:r>
          </a:p>
          <a:p>
            <a:pPr lvl="1"/>
            <a:r>
              <a:rPr lang="en-US" sz="3200" dirty="0" smtClean="0">
                <a:latin typeface="Arial" charset="0"/>
                <a:ea typeface="ＭＳ Ｐゴシック" charset="0"/>
              </a:rPr>
              <a:t>JavaScript is used in this course</a:t>
            </a:r>
            <a:endParaRPr lang="en-US" sz="3200" dirty="0">
              <a:latin typeface="Arial" charset="0"/>
              <a:ea typeface="ＭＳ Ｐゴシック" charset="0"/>
            </a:endParaRPr>
          </a:p>
          <a:p>
            <a:pPr lvl="1"/>
            <a:endParaRPr lang="en-US" sz="3000" dirty="0">
              <a:latin typeface="Arial" charset="0"/>
              <a:ea typeface="ＭＳ Ｐゴシック" charset="0"/>
            </a:endParaRPr>
          </a:p>
          <a:p>
            <a:endParaRPr lang="en-US" sz="30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9</a:t>
            </a:fld>
            <a:endParaRPr lang="en-US" sz="1500" b="1" dirty="0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424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19514</TotalTime>
  <Words>3032</Words>
  <Application>Microsoft Macintosh PowerPoint</Application>
  <PresentationFormat>Custom</PresentationFormat>
  <Paragraphs>544</Paragraphs>
  <Slides>73</Slides>
  <Notes>65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Default Theme</vt:lpstr>
      <vt:lpstr>Developing with the Video Cloud Media API</vt:lpstr>
      <vt:lpstr>Agenda</vt:lpstr>
      <vt:lpstr>PowerPoint Presentation</vt:lpstr>
      <vt:lpstr>What is the Media API?</vt:lpstr>
      <vt:lpstr>Media API read requests</vt:lpstr>
      <vt:lpstr>Media API write requests</vt:lpstr>
      <vt:lpstr>Media API write requests (cont)</vt:lpstr>
      <vt:lpstr>why use the media api</vt:lpstr>
      <vt:lpstr>who can use the media api</vt:lpstr>
      <vt:lpstr>course Audience and Prerequisites</vt:lpstr>
      <vt:lpstr>PowerPoint Presentation</vt:lpstr>
      <vt:lpstr>selecting an editor</vt:lpstr>
      <vt:lpstr>Test Media api requests</vt:lpstr>
      <vt:lpstr>getting the student files</vt:lpstr>
      <vt:lpstr>PowerPoint Presentation</vt:lpstr>
      <vt:lpstr>Media API details</vt:lpstr>
      <vt:lpstr>media api reference</vt:lpstr>
      <vt:lpstr>Media api "speaks" json</vt:lpstr>
      <vt:lpstr>JSON Format Details</vt:lpstr>
      <vt:lpstr>json example</vt:lpstr>
      <vt:lpstr>Media API Security</vt:lpstr>
      <vt:lpstr>PowerPoint Presentation</vt:lpstr>
      <vt:lpstr>Read API – Typical Applications</vt:lpstr>
      <vt:lpstr>Read API Data Format</vt:lpstr>
      <vt:lpstr>The Main READ APIs</vt:lpstr>
      <vt:lpstr>The search_videos method</vt:lpstr>
      <vt:lpstr>PowerPoint Presentation</vt:lpstr>
      <vt:lpstr>Constructing a Read API Request</vt:lpstr>
      <vt:lpstr>Using the callback query parameter</vt:lpstr>
      <vt:lpstr>Making the API read Request</vt:lpstr>
      <vt:lpstr>PowerPoint Presentation</vt:lpstr>
      <vt:lpstr>PowerPoint Presentation</vt:lpstr>
      <vt:lpstr>Media api wrappers</vt:lpstr>
      <vt:lpstr>Javascript Example</vt:lpstr>
      <vt:lpstr>PowerPoint Presentation</vt:lpstr>
      <vt:lpstr>PowerPoint Presentation</vt:lpstr>
      <vt:lpstr>Displaying returned data</vt:lpstr>
      <vt:lpstr>Parsing the JSON response</vt:lpstr>
      <vt:lpstr>PowerPoint Presentation</vt:lpstr>
      <vt:lpstr>PowerPoint Presentation</vt:lpstr>
      <vt:lpstr>Read API Results as XML</vt:lpstr>
      <vt:lpstr>Checking for Errors</vt:lpstr>
      <vt:lpstr>PowerPoint Presentation</vt:lpstr>
      <vt:lpstr>PowerPoint Presentation</vt:lpstr>
      <vt:lpstr>Limiting Response Size by field name</vt:lpstr>
      <vt:lpstr>Limiting Response Size by search criteria</vt:lpstr>
      <vt:lpstr>Limiting Response Size by search criteria (cont)</vt:lpstr>
      <vt:lpstr>PowerPoint Presentation</vt:lpstr>
      <vt:lpstr>PowerPoint Presentation</vt:lpstr>
      <vt:lpstr>Dynamic Search Criteria</vt:lpstr>
      <vt:lpstr>PowerPoint Presentation</vt:lpstr>
      <vt:lpstr>PowerPoint Presentation</vt:lpstr>
      <vt:lpstr>Sorting Data on the server</vt:lpstr>
      <vt:lpstr>Sorting Data on the client</vt:lpstr>
      <vt:lpstr>PowerPoint Presentation</vt:lpstr>
      <vt:lpstr>PowerPoint Presentation</vt:lpstr>
      <vt:lpstr>Paging Response data</vt:lpstr>
      <vt:lpstr>PowerPoint Presentation</vt:lpstr>
      <vt:lpstr>PowerPoint Presentation</vt:lpstr>
      <vt:lpstr>Write API – Typical Applications</vt:lpstr>
      <vt:lpstr>Write API requests</vt:lpstr>
      <vt:lpstr>Available WRITE methods</vt:lpstr>
      <vt:lpstr>PowerPoint Presentation</vt:lpstr>
      <vt:lpstr>Write requests with JSON-RPC</vt:lpstr>
      <vt:lpstr>JSON-RPC Request</vt:lpstr>
      <vt:lpstr>JSON-RPC Response</vt:lpstr>
      <vt:lpstr>Constructing a Write API Request</vt:lpstr>
      <vt:lpstr>Write API Debugging Tools</vt:lpstr>
      <vt:lpstr>PowerPoint Presentation</vt:lpstr>
      <vt:lpstr>PowerPoint Presentation</vt:lpstr>
      <vt:lpstr>Media API Security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158</cp:revision>
  <dcterms:created xsi:type="dcterms:W3CDTF">2014-01-20T19:46:55Z</dcterms:created>
  <dcterms:modified xsi:type="dcterms:W3CDTF">2014-01-21T18:39:57Z</dcterms:modified>
</cp:coreProperties>
</file>