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sldIdLst>
    <p:sldId id="380" r:id="rId2"/>
    <p:sldId id="364" r:id="rId3"/>
    <p:sldId id="372" r:id="rId4"/>
    <p:sldId id="378" r:id="rId5"/>
    <p:sldId id="375" r:id="rId6"/>
    <p:sldId id="379" r:id="rId7"/>
    <p:sldId id="377" r:id="rId8"/>
    <p:sldId id="376" r:id="rId9"/>
    <p:sldId id="371" r:id="rId10"/>
    <p:sldId id="370" r:id="rId11"/>
    <p:sldId id="388" r:id="rId12"/>
    <p:sldId id="389" r:id="rId13"/>
    <p:sldId id="390" r:id="rId14"/>
    <p:sldId id="391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322" r:id="rId7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36" y="-44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12/17/13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57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58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59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eVbSth" TargetMode="Externa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brightcove.com/en/video-cloud/media/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ocs.brightcove.com/en/video-cloud/open-source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samples/update_playlist.html" TargetMode="External"/><Relationship Id="rId6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json-rpc.org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with the </a:t>
            </a:r>
            <a:r>
              <a:rPr lang="en-US" dirty="0" smtClean="0"/>
              <a:t>Video Cloud Media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877949" y="5193485"/>
            <a:ext cx="14728429" cy="285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dirty="0" smtClean="0"/>
              <a:t>name, title</a:t>
            </a:r>
            <a:endParaRPr lang="en-US" sz="4000" dirty="0" smtClean="0"/>
          </a:p>
          <a:p>
            <a:r>
              <a:rPr lang="en-US" sz="4000" dirty="0" smtClean="0"/>
              <a:t>email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026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Using Write Methods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10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Setting Up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64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</a:t>
            </a:r>
            <a:r>
              <a:rPr lang="en-US" sz="3200" dirty="0" smtClean="0">
                <a:solidFill>
                  <a:schemeClr val="tx1"/>
                </a:solidFill>
              </a:rPr>
              <a:t>will need an editor for HTML/JavaScript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 </a:t>
            </a:r>
            <a:r>
              <a:rPr lang="en-US" sz="3200" dirty="0" err="1">
                <a:solidFill>
                  <a:schemeClr val="tx1"/>
                </a:solidFill>
              </a:rPr>
              <a:t>Chocolat</a:t>
            </a:r>
            <a:r>
              <a:rPr lang="en-US" sz="3200" dirty="0">
                <a:solidFill>
                  <a:schemeClr val="tx1"/>
                </a:solidFill>
              </a:rPr>
              <a:t>, Sublime Text, Dreamweaver, BBEdit, or </a:t>
            </a:r>
            <a:r>
              <a:rPr lang="en-US" sz="3200" dirty="0" err="1">
                <a:solidFill>
                  <a:schemeClr val="tx1"/>
                </a:solidFill>
              </a:rPr>
              <a:t>CoffeeCup</a:t>
            </a:r>
            <a:r>
              <a:rPr lang="en-US" sz="3200" dirty="0">
                <a:solidFill>
                  <a:schemeClr val="tx1"/>
                </a:solidFill>
              </a:rPr>
              <a:t>, that provides code-hinting and syntax highlighting is </a:t>
            </a:r>
            <a:r>
              <a:rPr lang="en-US" sz="3200" dirty="0" smtClean="0">
                <a:solidFill>
                  <a:schemeClr val="tx1"/>
                </a:solidFill>
              </a:rPr>
              <a:t>recommended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7637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Use the Media API Test Tool to view video and playlist </a:t>
            </a:r>
            <a:r>
              <a:rPr lang="en-US" sz="3200" smtClean="0">
                <a:latin typeface="Arial" pitchFamily="-105" charset="0"/>
                <a:ea typeface="ＭＳ Ｐゴシック" pitchFamily="-105" charset="-128"/>
              </a:rPr>
              <a:t>data returned from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your account</a:t>
            </a:r>
          </a:p>
          <a:p>
            <a:pPr lvl="1"/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3200" dirty="0" smtClean="0">
                <a:hlinkClick r:id="rId3"/>
              </a:rPr>
              <a:t>http://solutions.brightcove.com/bcls/media/api-test-tool/media-api-test-tool.html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3725" y="9242425"/>
            <a:ext cx="676275" cy="519113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 smtClean="0">
                <a:hlinkClick r:id="rId2"/>
              </a:rPr>
              <a:t>http://bit.ly/1eVbSth</a:t>
            </a:r>
            <a:r>
              <a:rPr lang="en-US" sz="3000" dirty="0" smtClean="0"/>
              <a:t>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" y="2702057"/>
            <a:ext cx="10381986" cy="6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6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</a:t>
            </a:r>
            <a:r>
              <a:rPr lang="en-US" sz="3200" dirty="0" smtClean="0"/>
              <a:t> API allows </a:t>
            </a:r>
            <a:r>
              <a:rPr lang="en-US" sz="3200" dirty="0"/>
              <a:t>you to interact with your Video Cloud media </a:t>
            </a:r>
            <a:r>
              <a:rPr lang="en-US" sz="3200" dirty="0" smtClean="0"/>
              <a:t>library</a:t>
            </a:r>
          </a:p>
          <a:p>
            <a:r>
              <a:rPr lang="en-US" sz="3200" dirty="0" smtClean="0"/>
              <a:t>Use </a:t>
            </a:r>
            <a:r>
              <a:rPr lang="en-US" sz="3200" dirty="0"/>
              <a:t>any programming language you </a:t>
            </a:r>
            <a:r>
              <a:rPr lang="en-US" sz="3200" dirty="0" smtClean="0"/>
              <a:t>choose</a:t>
            </a:r>
          </a:p>
          <a:p>
            <a:r>
              <a:rPr lang="en-US" sz="3200" dirty="0" smtClean="0"/>
              <a:t>Works </a:t>
            </a:r>
            <a:r>
              <a:rPr lang="en-US" sz="3200" dirty="0"/>
              <a:t>from the </a:t>
            </a:r>
            <a:r>
              <a:rPr lang="en-US" sz="3200" dirty="0" smtClean="0"/>
              <a:t>server side </a:t>
            </a:r>
            <a:r>
              <a:rPr lang="en-US" sz="3200" dirty="0"/>
              <a:t>or client </a:t>
            </a:r>
            <a:r>
              <a:rPr lang="en-US" sz="3200" dirty="0" smtClean="0"/>
              <a:t>side</a:t>
            </a:r>
          </a:p>
          <a:p>
            <a:r>
              <a:rPr lang="en-US" sz="3200" dirty="0" smtClean="0"/>
              <a:t>Read methods </a:t>
            </a:r>
            <a:r>
              <a:rPr lang="en-US" sz="3200" dirty="0"/>
              <a:t>allow you to perform complex searches for videos or </a:t>
            </a:r>
            <a:r>
              <a:rPr lang="en-US" sz="3200" dirty="0" smtClean="0"/>
              <a:t>playlists</a:t>
            </a:r>
          </a:p>
          <a:p>
            <a:r>
              <a:rPr lang="en-US" sz="3200" dirty="0" smtClean="0"/>
              <a:t>Write methods </a:t>
            </a:r>
            <a:r>
              <a:rPr lang="en-US" sz="3200" dirty="0"/>
              <a:t>allow you to add, update, and delete video and playlist </a:t>
            </a:r>
            <a:r>
              <a:rPr lang="en-US" sz="3200" dirty="0" smtClean="0"/>
              <a:t>assets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16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http://</a:t>
            </a:r>
            <a:r>
              <a:rPr lang="en-US" sz="3200" dirty="0" err="1">
                <a:hlinkClick r:id="rId3"/>
              </a:rPr>
              <a:t>docs.brightcove.com</a:t>
            </a:r>
            <a:r>
              <a:rPr lang="en-US" sz="3200" dirty="0">
                <a:hlinkClick r:id="rId3"/>
              </a:rPr>
              <a:t>/en/video-cloud/media/</a:t>
            </a:r>
            <a:r>
              <a:rPr lang="en-US" sz="3200" dirty="0" err="1">
                <a:hlinkClick r:id="rId3"/>
              </a:rPr>
              <a:t>reference.html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17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Requests are formulated in JSON</a:t>
            </a:r>
          </a:p>
          <a:p>
            <a:r>
              <a:rPr lang="en-US" sz="3200" dirty="0" smtClean="0"/>
              <a:t>Results are returned in JSON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18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0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19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3200" dirty="0">
                <a:latin typeface="Arial" charset="0"/>
                <a:ea typeface="ＭＳ Ｐゴシック" charset="0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32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66775" y="1733550"/>
            <a:ext cx="15305088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endParaRPr lang="en-US" sz="410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936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  "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page_number</a:t>
            </a:r>
            <a:r>
              <a:rPr lang="en-US" sz="32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page_size</a:t>
            </a:r>
            <a:r>
              <a:rPr lang="en-US" sz="32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"</a:t>
            </a:r>
            <a:r>
              <a:rPr lang="en-US" sz="3200" dirty="0" err="1">
                <a:latin typeface="Source Code Pro"/>
                <a:cs typeface="Source Code Pro"/>
              </a:rPr>
              <a:t>total_count</a:t>
            </a:r>
            <a:r>
              <a:rPr lang="en-US" sz="32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500" b="1">
                <a:solidFill>
                  <a:srgbClr val="7B7B7B"/>
                </a:solidFill>
              </a:rPr>
              <a:pPr/>
              <a:t>20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2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500" b="1">
                <a:solidFill>
                  <a:srgbClr val="7B7B7B"/>
                </a:solidFill>
              </a:rPr>
              <a:pPr/>
              <a:t>21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940067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30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30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0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30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30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965200" lvl="1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</a:p>
          <a:p>
            <a:pPr marL="1169988" lvl="1" indent="-39687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 </a:t>
            </a:r>
            <a:r>
              <a:rPr lang="ja-JP" alt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ja-JP" altLang="en-US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0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(Be careful not to drop these when you copy/paste)</a:t>
            </a:r>
          </a:p>
          <a:p>
            <a:pPr marL="479425" indent="-479425"/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766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Read Methods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32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500" b="1">
                <a:solidFill>
                  <a:srgbClr val="7B7B7B"/>
                </a:solidFill>
              </a:rPr>
              <a:pPr/>
              <a:t>23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sz="370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p14="http://schemas.microsoft.com/office/powerpoint/2010/main" val="18232865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500" b="1">
                <a:solidFill>
                  <a:srgbClr val="7B7B7B"/>
                </a:solidFill>
              </a:rPr>
              <a:pPr/>
              <a:t>24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32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32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lnSpc>
                <a:spcPct val="9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1169988" lvl="1" indent="-396875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79425" indent="-479425" algn="ctr">
              <a:lnSpc>
                <a:spcPct val="90000"/>
              </a:lnSpc>
              <a:spcBef>
                <a:spcPct val="50000"/>
              </a:spcBef>
            </a:pPr>
            <a:r>
              <a:rPr lang="en-US" sz="32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013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500" b="1">
                <a:solidFill>
                  <a:srgbClr val="7B7B7B"/>
                </a:solidFill>
              </a:rPr>
              <a:pPr/>
              <a:t>25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41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3200" b="1" dirty="0" err="1">
                <a:latin typeface="Arial" charset="0"/>
                <a:ea typeface="ＭＳ Ｐゴシック" charset="0"/>
              </a:rPr>
              <a:t>search_videos</a:t>
            </a:r>
            <a:endParaRPr lang="en-US" sz="32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b="1" dirty="0" err="1">
                <a:latin typeface="Arial" charset="0"/>
                <a:ea typeface="ＭＳ Ｐゴシック" charset="0"/>
              </a:rPr>
              <a:t>find_video_by_id</a:t>
            </a:r>
            <a:endParaRPr lang="en-US" sz="3200" b="1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find_videos_by_ids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find_modified_videos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>
                <a:latin typeface="Arial" charset="0"/>
                <a:ea typeface="ＭＳ Ｐゴシック" charset="0"/>
              </a:rPr>
              <a:t>Several "_unfiltered"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7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find_all_playlists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find_playlist_by_id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find_playlists_by_ids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find_playlist_by_reference_id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find_playlists_by_reference_ids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3200" dirty="0" err="1">
                <a:latin typeface="Arial" charset="0"/>
                <a:ea typeface="ＭＳ Ｐゴシック" charset="0"/>
              </a:rPr>
              <a:t>find_playlists_for_player_id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1800" y="7723929"/>
            <a:ext cx="2129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You </a:t>
            </a:r>
            <a:r>
              <a:rPr lang="en-US" sz="3000" dirty="0">
                <a:latin typeface="Arial" charset="0"/>
                <a:ea typeface="ＭＳ Ｐゴシック" charset="0"/>
              </a:rPr>
              <a:t>can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 find videos by id with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– need to use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30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altLang="ja-JP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sz="3000" dirty="0">
                <a:latin typeface="Arial" charset="0"/>
                <a:ea typeface="ＭＳ Ｐゴシック" charset="0"/>
              </a:rPr>
              <a:t>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400">
                <a:solidFill>
                  <a:srgbClr val="FBFCFF"/>
                </a:solidFill>
              </a:rPr>
              <a:pPr eaLnBrk="1" hangingPunct="1"/>
              <a:t>26</a:t>
            </a:fld>
            <a:endParaRPr lang="en-US" sz="140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8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Read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02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79039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Base URL: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http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://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api.brightcove.com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/services/library?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Token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: token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Command: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command=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Additional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params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</a:p>
          <a:p>
            <a:pPr lvl="2"/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tags:fish&amp;any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bird&amp;none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videotopic:mammal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3000" dirty="0">
                <a:latin typeface="Arial" charset="0"/>
                <a:ea typeface="ＭＳ Ｐゴシック" charset="0"/>
              </a:rPr>
              <a:t>Note: if you don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t use </a:t>
            </a:r>
            <a:r>
              <a:rPr lang="en-US" altLang="ja-JP" sz="3000" dirty="0" err="1">
                <a:latin typeface="Arial" charset="0"/>
                <a:ea typeface="ＭＳ Ｐゴシック" charset="0"/>
              </a:rPr>
              <a:t>tags:term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3000" dirty="0" err="1">
                <a:latin typeface="Arial" charset="0"/>
                <a:ea typeface="ＭＳ Ｐゴシック" charset="0"/>
              </a:rPr>
              <a:t>customfieldname:term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, the </a:t>
            </a:r>
            <a:r>
              <a:rPr lang="en-US" altLang="ja-JP" sz="3000" b="1" dirty="0">
                <a:latin typeface="Arial" charset="0"/>
                <a:ea typeface="ＭＳ Ｐゴシック" charset="0"/>
              </a:rPr>
              <a:t>name and short description 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will be searched</a:t>
            </a: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id,name,customFields&amp;page_size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=3&amp;get_item_count=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true</a:t>
            </a:r>
          </a:p>
          <a:p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://api.brightcove.com/services/library?command=search_videos&amp;token=DNoR-SvA5yUqX2eE6KjgefOxRzQilw..&amp;callback=BCL.onSearchResponse&amp;any=wildlife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000" dirty="0">
                <a:latin typeface="Arial" charset="0"/>
                <a:ea typeface="ＭＳ Ｐゴシック" charset="0"/>
              </a:rPr>
              <a:t>order does not matter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50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p14="http://schemas.microsoft.com/office/powerpoint/2010/main" val="3823753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32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32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32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12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32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32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query string</a:t>
            </a:r>
          </a:p>
          <a:p>
            <a:r>
              <a:rPr lang="en-US" sz="3200" dirty="0" smtClean="0">
                <a:latin typeface="Arial" pitchFamily="-105" charset="0"/>
                <a:ea typeface="ＭＳ Ｐゴシック" pitchFamily="-105" charset="-128"/>
              </a:rPr>
              <a:t>Simplifies your coding and saves typos/errors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346" y="1911090"/>
            <a:ext cx="16574536" cy="6202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BCMAPI.token</a:t>
            </a:r>
            <a:r>
              <a:rPr lang="en-US" sz="3200" dirty="0">
                <a:latin typeface="Source Code Pro"/>
                <a:cs typeface="Source Code Pro"/>
              </a:rPr>
              <a:t> = </a:t>
            </a:r>
            <a:r>
              <a:rPr lang="en-US" sz="3200" dirty="0" err="1">
                <a:latin typeface="Source Code Pro"/>
                <a:cs typeface="Source Code Pro"/>
              </a:rPr>
              <a:t>document.getElementById</a:t>
            </a:r>
            <a:r>
              <a:rPr lang="en-US" sz="3200" dirty="0">
                <a:latin typeface="Source Code Pro"/>
                <a:cs typeface="Source Code Pro"/>
              </a:rPr>
              <a:t>("token").value;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BCMAPI.callback</a:t>
            </a:r>
            <a:r>
              <a:rPr lang="en-US" sz="3200" dirty="0">
                <a:latin typeface="Source Code Pro"/>
                <a:cs typeface="Source Code Pro"/>
              </a:rPr>
              <a:t> = "</a:t>
            </a:r>
            <a:r>
              <a:rPr lang="en-US" sz="3200" dirty="0" err="1">
                <a:latin typeface="Source Code Pro"/>
                <a:cs typeface="Source Code Pro"/>
              </a:rPr>
              <a:t>BCL.onSearchResponse</a:t>
            </a:r>
            <a:r>
              <a:rPr lang="en-US" sz="3200" dirty="0">
                <a:latin typeface="Source Code Pro"/>
                <a:cs typeface="Source Code Pro"/>
              </a:rPr>
              <a:t>";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BCL.params</a:t>
            </a:r>
            <a:r>
              <a:rPr lang="en-US" sz="3200" dirty="0">
                <a:latin typeface="Source Code Pro"/>
                <a:cs typeface="Source Code Pro"/>
              </a:rPr>
              <a:t> = {};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BCL.params.video_fields</a:t>
            </a: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 smtClean="0">
                <a:latin typeface="Source Code Pro"/>
                <a:cs typeface="Source Code Pro"/>
              </a:rPr>
              <a:t>getSelectValues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document.getElementById</a:t>
            </a:r>
            <a:r>
              <a:rPr lang="en-US" sz="3200" dirty="0">
                <a:latin typeface="Source Code Pro"/>
                <a:cs typeface="Source Code Pro"/>
              </a:rPr>
              <a:t>("</a:t>
            </a:r>
            <a:r>
              <a:rPr lang="en-US" sz="3200" dirty="0" err="1">
                <a:latin typeface="Source Code Pro"/>
                <a:cs typeface="Source Code Pro"/>
              </a:rPr>
              <a:t>videoFields</a:t>
            </a:r>
            <a:r>
              <a:rPr lang="en-US" sz="3200" dirty="0">
                <a:latin typeface="Source Code Pro"/>
                <a:cs typeface="Source Code Pro"/>
              </a:rPr>
              <a:t>")).join();</a:t>
            </a:r>
          </a:p>
          <a:p>
            <a:pPr marL="0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BCL.params.media_delivery</a:t>
            </a: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=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err="1">
                <a:latin typeface="Source Code Pro"/>
                <a:cs typeface="Source Code Pro"/>
              </a:rPr>
              <a:t>BCL.mediaDelivery.options</a:t>
            </a:r>
            <a:r>
              <a:rPr lang="en-US" sz="3200" dirty="0">
                <a:latin typeface="Source Code Pro"/>
                <a:cs typeface="Source Code Pro"/>
              </a:rPr>
              <a:t>[</a:t>
            </a:r>
            <a:r>
              <a:rPr lang="en-US" sz="3200" dirty="0" err="1">
                <a:latin typeface="Source Code Pro"/>
                <a:cs typeface="Source Code Pro"/>
              </a:rPr>
              <a:t>BCL.mediaDelivery.selectedIndex</a:t>
            </a:r>
            <a:r>
              <a:rPr lang="en-US" sz="3200" dirty="0">
                <a:latin typeface="Source Code Pro"/>
                <a:cs typeface="Source Code Pro"/>
              </a:rPr>
              <a:t>].value;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6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p14="http://schemas.microsoft.com/office/powerpoint/2010/main" val="3623765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05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For example, 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Apply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styling </a:t>
            </a:r>
            <a:r>
              <a:rPr lang="en-US" sz="3000" dirty="0">
                <a:latin typeface="Arial" charset="0"/>
                <a:ea typeface="ＭＳ Ｐゴシック" charset="0"/>
              </a:rPr>
              <a:t>&amp;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formatting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628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Client</a:t>
            </a:r>
            <a:r>
              <a:rPr lang="en-US" sz="3000" dirty="0">
                <a:latin typeface="Arial" charset="0"/>
                <a:ea typeface="ＭＳ Ｐゴシック" charset="0"/>
              </a:rPr>
              <a:t>-side Javascript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Define </a:t>
            </a:r>
            <a:r>
              <a:rPr lang="en-US" sz="3000" dirty="0">
                <a:latin typeface="Arial" charset="0"/>
                <a:ea typeface="ＭＳ Ｐゴシック" charset="0"/>
              </a:rPr>
              <a:t>a function that accepts a single parameter (the response object)</a:t>
            </a: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my_func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Insert </a:t>
            </a:r>
            <a:r>
              <a:rPr lang="en-US" sz="3000" dirty="0">
                <a:latin typeface="Arial" charset="0"/>
                <a:ea typeface="ＭＳ Ｐゴシック" charset="0"/>
              </a:rPr>
              <a:t>the API call into a script tag on the page, and the response will be passed to your callback function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Server</a:t>
            </a:r>
            <a:r>
              <a:rPr lang="en-US" sz="3000" dirty="0">
                <a:latin typeface="Arial" charset="0"/>
                <a:ea typeface="ＭＳ Ｐゴシック" charset="0"/>
              </a:rPr>
              <a:t>-side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Use </a:t>
            </a:r>
            <a:r>
              <a:rPr lang="en-US" sz="3000" dirty="0">
                <a:latin typeface="Arial" charset="0"/>
                <a:ea typeface="ＭＳ Ｐゴシック" charset="0"/>
              </a:rPr>
              <a:t>a library or built-in function from your language to convert JSON strings to native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objects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21019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36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4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p14="http://schemas.microsoft.com/office/powerpoint/2010/main" val="2293979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404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mrss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1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434642"/>
          </a:xfrm>
        </p:spPr>
        <p:txBody>
          <a:bodyPr/>
          <a:lstStyle/>
          <a:p>
            <a:pPr indent="9525">
              <a:lnSpc>
                <a:spcPct val="90000"/>
              </a:lnSpc>
              <a:buNone/>
            </a:pP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web services.</a:t>
            </a:r>
            <a:r>
              <a:rPr lang="ja-JP" alt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3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2800" dirty="0">
                <a:solidFill>
                  <a:srgbClr val="3366FF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http://api.brightcove.com/services/library?command=search_videos&amp;token=WDGO_XdKqXUpy8fzD41MKA8kAhQRAmdux8cu8LNhRzAywCnuBpgV_A..</a:t>
            </a:r>
            <a:endParaRPr lang="en-US" sz="2800" dirty="0">
              <a:solidFill>
                <a:srgbClr val="3366FF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6493904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3000" dirty="0">
                <a:latin typeface="Arial" charset="0"/>
                <a:ea typeface="ＭＳ Ｐゴシック" charset="0"/>
              </a:rPr>
              <a:t>the JSON object</a:t>
            </a:r>
          </a:p>
          <a:p>
            <a:pPr lvl="1"/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error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: a human-readable error name or message</a:t>
            </a:r>
          </a:p>
          <a:p>
            <a:pPr lvl="1"/>
            <a:r>
              <a:rPr lang="ja-JP" altLang="en-US" sz="30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code</a:t>
            </a:r>
            <a:r>
              <a:rPr lang="ja-JP" altLang="en-US" sz="30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000" dirty="0">
                <a:latin typeface="Arial" charset="0"/>
                <a:ea typeface="ＭＳ Ｐゴシック" charset="0"/>
              </a:rPr>
              <a:t>: a numeric error code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Error </a:t>
            </a:r>
            <a:r>
              <a:rPr lang="en-US" sz="3000" dirty="0">
                <a:latin typeface="Arial" charset="0"/>
                <a:ea typeface="ＭＳ Ｐゴシック" charset="0"/>
              </a:rPr>
              <a:t>code table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:</a:t>
            </a:r>
            <a:br>
              <a:rPr lang="en-US" sz="3000" dirty="0" smtClean="0">
                <a:latin typeface="Arial" charset="0"/>
                <a:ea typeface="ＭＳ Ｐゴシック" charset="0"/>
              </a:rPr>
            </a:br>
            <a:r>
              <a:rPr lang="en-US" sz="3000" dirty="0" smtClean="0">
                <a:latin typeface="Arial" charset="0"/>
                <a:ea typeface="ＭＳ Ｐゴシック" charset="0"/>
              </a:rPr>
              <a:t> 	</a:t>
            </a:r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://support.brightcove.com/en/docs/media-api-error-message-reference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{"error":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 "One or more validation errors have occurred"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,"code":301}</a:t>
            </a:r>
            <a:r>
              <a:rPr lang="en-US" sz="30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62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Checking for Errors</a:t>
            </a:r>
          </a:p>
        </p:txBody>
      </p:sp>
    </p:spTree>
    <p:extLst>
      <p:ext uri="{BB962C8B-B14F-4D97-AF65-F5344CB8AC3E}">
        <p14:creationId xmlns:p14="http://schemas.microsoft.com/office/powerpoint/2010/main" val="1177759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8926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30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30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pPr lvl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playlist_fields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30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26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"all", "any", "none" parameters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"all" 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be present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"any" – at least 1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 MUST be present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"none" 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NOT be present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all=value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any=[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, value]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displayName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shortDescription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and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longDescription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are searched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7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Limiting Response Size</a:t>
            </a:r>
          </a:p>
        </p:txBody>
      </p:sp>
    </p:spTree>
    <p:extLst>
      <p:ext uri="{BB962C8B-B14F-4D97-AF65-F5344CB8AC3E}">
        <p14:creationId xmlns:p14="http://schemas.microsoft.com/office/powerpoint/2010/main" val="2397167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Getting User Input Values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95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user input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So far search criteria has been hard coded; there are times when you want user input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Add HTML form with input fields for dynamic data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http://docs.brightcove.com/en/video-cloud/media/samples/search_videos.html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125382"/>
          </a:xfrm>
        </p:spPr>
        <p:txBody>
          <a:bodyPr/>
          <a:lstStyle/>
          <a:p>
            <a:r>
              <a:rPr lang="en-US" dirty="0" smtClean="0"/>
              <a:t>Demo 6: Using Dynamic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1611895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Sorting Response Data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139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5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9525">
              <a:lnSpc>
                <a:spcPct val="90000"/>
              </a:lnSpc>
            </a:pPr>
            <a:r>
              <a:rPr lang="en-US" sz="28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/>
              <a:t>An </a:t>
            </a:r>
            <a:r>
              <a:rPr lang="en-US" sz="2800" dirty="0"/>
              <a:t>open standard format that uses human-readable text to transmit data objects consisting of attribute–value pairs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Used primarily to transmit data between a server and web application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/>
              <a:t>Alternative to </a:t>
            </a:r>
            <a:r>
              <a:rPr lang="en-US" sz="2800" dirty="0" smtClean="0"/>
              <a:t>XML</a:t>
            </a: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sort_order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ASC</a:t>
            </a:r>
          </a:p>
          <a:p>
            <a:pPr lvl="1">
              <a:lnSpc>
                <a:spcPct val="90000"/>
              </a:lnSpc>
            </a:pP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DESC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30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28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Playlist data can not be sorted on the server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http://docs.brightcove.com/en/video-cloud/media/samples/update_playlist.html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Arial" charset="0"/>
                <a:ea typeface="ＭＳ Ｐゴシック" charset="0"/>
              </a:rPr>
              <a:t>Primary and secondary sort fields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6"/>
              </a:rPr>
              <a:t>http://docs.brightcove.com/en/video-cloud/media/samples/search_videos_client_sort.html</a:t>
            </a:r>
            <a:r>
              <a:rPr lang="en-US" sz="32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32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4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7: </a:t>
            </a:r>
            <a:r>
              <a:rPr lang="en-US" dirty="0" smtClean="0"/>
              <a:t>Sorting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848173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296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Handle </a:t>
            </a:r>
            <a:r>
              <a:rPr lang="en-US" sz="3200" dirty="0">
                <a:latin typeface="Arial" charset="0"/>
                <a:ea typeface="ＭＳ Ｐゴシック" charset="0"/>
              </a:rPr>
              <a:t>large result sets in smaller groups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Loop through page data (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3200" dirty="0">
                <a:latin typeface="Arial" charset="0"/>
                <a:ea typeface="ＭＳ Ｐゴシック" charset="0"/>
              </a:rPr>
              <a:t>/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>
                <a:latin typeface="Arial" charset="0"/>
                <a:ea typeface="ＭＳ Ｐゴシック" charset="0"/>
              </a:rPr>
              <a:t> limited to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32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Recommend </a:t>
            </a:r>
            <a:r>
              <a:rPr lang="en-US" sz="3200" dirty="0">
                <a:latin typeface="Arial" charset="0"/>
                <a:ea typeface="ＭＳ Ｐゴシック" charset="0"/>
              </a:rPr>
              <a:t>25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items or </a:t>
            </a:r>
            <a:r>
              <a:rPr lang="en-US" sz="3200" dirty="0">
                <a:latin typeface="Arial" charset="0"/>
                <a:ea typeface="ＭＳ Ｐゴシック" charset="0"/>
              </a:rPr>
              <a:t>less for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best performance</a:t>
            </a: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=5&amp;page_number=0&amp;get_item_count=true 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07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8: Paging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1643335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532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57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Automate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2">
              <a:lnSpc>
                <a:spcPct val="90000"/>
              </a:lnSpc>
            </a:pPr>
            <a:r>
              <a:rPr lang="en-US" sz="30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32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32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3200" dirty="0" smtClean="0">
                <a:latin typeface="Arial" charset="0"/>
                <a:ea typeface="ＭＳ Ｐゴシック" charset="0"/>
              </a:rPr>
              <a:t>Database's 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3200" dirty="0" err="1">
                <a:latin typeface="Arial" charset="0"/>
                <a:ea typeface="ＭＳ Ｐゴシック" charset="0"/>
              </a:rPr>
              <a:t>Brightcove</a:t>
            </a:r>
            <a:r>
              <a:rPr lang="en-US" sz="3200" dirty="0">
                <a:latin typeface="Arial" charset="0"/>
                <a:ea typeface="ＭＳ Ｐゴシック" charset="0"/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42264403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58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2101851" lvl="2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32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i="1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395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27067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59</a:t>
            </a:fld>
            <a:endParaRPr lang="en-US" sz="1500" b="1" dirty="0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get_upload_status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unshare_video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add_image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add_logo_overlay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remove_logo_overlay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 dirty="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create_playlist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update_playlist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delete_playlist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865356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6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667915"/>
          </a:xfrm>
        </p:spPr>
        <p:txBody>
          <a:bodyPr/>
          <a:lstStyle/>
          <a:p>
            <a:pPr indent="9525">
              <a:lnSpc>
                <a:spcPct val="90000"/>
              </a:lnSpc>
            </a:pPr>
            <a:r>
              <a:rPr lang="en-US" sz="32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8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9525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200" dirty="0" smtClean="0"/>
              <a:t>Example Call</a:t>
            </a:r>
          </a:p>
          <a:p>
            <a:pPr lvl="1"/>
            <a:r>
              <a:rPr lang="en-US" sz="3200" dirty="0" smtClean="0">
                <a:solidFill>
                  <a:srgbClr val="292929"/>
                </a:solidFill>
                <a:latin typeface="Source Code Pro"/>
                <a:cs typeface="Source Code Pro"/>
                <a:hlinkClick r:id="rId4"/>
              </a:rPr>
              <a:t>{"method":"update_video","params":{"video":{"id":"2790007957001”,"Name":"Sea-Crab”,}, "token":"ZY4Ls9Hq6LCBgleGDTaFRDLWWBC8uoXQHkhGuDebKvjFPjHb3iT-4g.."}} </a:t>
            </a:r>
            <a:endParaRPr lang="en-US" sz="32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/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3"/>
              </a:buBlip>
            </a:pPr>
            <a:endParaRPr lang="en-US" sz="28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9525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54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376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3200" dirty="0" smtClean="0">
                <a:latin typeface="Arial" charset="0"/>
                <a:ea typeface="ＭＳ Ｐゴシック" charset="0"/>
              </a:rPr>
              <a:t>Error code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R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32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5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"method": "update_video",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"params":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0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87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7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7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700" dirty="0" smtClean="0">
                <a:latin typeface="Arial" charset="0"/>
                <a:ea typeface="ＭＳ Ｐゴシック" charset="0"/>
              </a:rPr>
              <a:t>Either 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result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 or 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error</a:t>
            </a:r>
            <a:r>
              <a:rPr lang="ja-JP" altLang="en-US" sz="37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700" dirty="0">
                <a:latin typeface="Arial" charset="0"/>
                <a:ea typeface="ＭＳ Ｐゴシック" charset="0"/>
              </a:rPr>
              <a:t> will be null</a:t>
            </a:r>
            <a:endParaRPr lang="en-US" sz="3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05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Base URL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http://api.brightcove.com/services/post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Method name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: {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method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,</a:t>
            </a:r>
            <a:endParaRPr lang="en-US" altLang="ja-JP" sz="32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altLang="ja-JP" sz="3200" dirty="0" smtClean="0">
                <a:latin typeface="Arial" charset="0"/>
                <a:ea typeface="ＭＳ Ｐゴシック" charset="0"/>
              </a:rPr>
              <a:t>Parameters including WRITE token: </a:t>
            </a:r>
            <a:r>
              <a:rPr lang="ja-JP" altLang="en-US" sz="3200" dirty="0" smtClean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 err="1">
                <a:latin typeface="Source Code Pro"/>
                <a:ea typeface="ＭＳ Ｐゴシック" charset="0"/>
                <a:cs typeface="Source Code Pro"/>
              </a:rPr>
              <a:t>params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{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token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 : 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“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…</a:t>
            </a:r>
            <a:r>
              <a:rPr lang="ja-JP" altLang="en-US" sz="3200" dirty="0">
                <a:latin typeface="Source Code Pro"/>
                <a:ea typeface="ＭＳ Ｐゴシック" charset="0"/>
                <a:cs typeface="Source Code Pro"/>
              </a:rPr>
              <a:t>”</a:t>
            </a:r>
            <a:r>
              <a:rPr lang="en-US" altLang="ja-JP" sz="3200" dirty="0">
                <a:latin typeface="Source Code Pro"/>
                <a:ea typeface="ＭＳ Ｐゴシック" charset="0"/>
                <a:cs typeface="Source Code Pro"/>
              </a:rPr>
              <a:t>, …}}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3200" dirty="0">
                <a:latin typeface="Arial" charset="0"/>
                <a:ea typeface="ＭＳ Ｐゴシック" charset="0"/>
              </a:rPr>
              <a:t>order does not matter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Most </a:t>
            </a:r>
            <a:r>
              <a:rPr lang="en-US" sz="3200" dirty="0">
                <a:latin typeface="Arial" charset="0"/>
                <a:ea typeface="ＭＳ Ｐゴシック" charset="0"/>
              </a:rPr>
              <a:t>methods use application/x-www-form-</a:t>
            </a:r>
            <a:r>
              <a:rPr lang="en-US" sz="3200" dirty="0" err="1">
                <a:latin typeface="Arial" charset="0"/>
                <a:ea typeface="ＭＳ Ｐゴシック" charset="0"/>
              </a:rPr>
              <a:t>urlencoded</a:t>
            </a:r>
            <a:r>
              <a:rPr lang="en-US" sz="3200" dirty="0">
                <a:latin typeface="Arial" charset="0"/>
                <a:ea typeface="ＭＳ Ｐゴシック" charset="0"/>
              </a:rPr>
              <a:t>, with </a:t>
            </a:r>
            <a:r>
              <a:rPr lang="ja-JP" altLang="en-US" sz="32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3200" dirty="0" err="1">
                <a:latin typeface="Arial" charset="0"/>
                <a:ea typeface="ＭＳ Ｐゴシック" charset="0"/>
              </a:rPr>
              <a:t>json</a:t>
            </a:r>
            <a:r>
              <a:rPr lang="ja-JP" altLang="en-US" sz="32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 as the name of the JSON-RPC data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6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Ensure your JSON post is valid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30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30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6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p14="http://schemas.microsoft.com/office/powerpoint/2010/main" val="2841730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Using Server-Side Calls with the Media API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679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serious risks with including your tokens in client-side scripts or </a:t>
            </a:r>
            <a:r>
              <a:rPr lang="en-US" sz="3200" dirty="0" err="1" smtClean="0"/>
              <a:t>SWFs</a:t>
            </a:r>
            <a:r>
              <a:rPr lang="en-US" sz="3200" dirty="0" smtClean="0"/>
              <a:t>, especially your WRITE tokens</a:t>
            </a:r>
          </a:p>
          <a:p>
            <a:r>
              <a:rPr lang="en-US" sz="3200" dirty="0" smtClean="0"/>
              <a:t>Protect your tokens</a:t>
            </a:r>
          </a:p>
          <a:p>
            <a:pPr lvl="1"/>
            <a:r>
              <a:rPr lang="en-US" sz="3200" dirty="0" smtClean="0"/>
              <a:t>Create a server-side script (in PHP for example) with tokens defined</a:t>
            </a:r>
          </a:p>
          <a:p>
            <a:pPr lvl="1"/>
            <a:r>
              <a:rPr lang="en-US" sz="3200" dirty="0" smtClean="0"/>
              <a:t>Put your tokens in an external file which is read from your script</a:t>
            </a:r>
          </a:p>
          <a:p>
            <a:r>
              <a:rPr lang="en-US" sz="3200" dirty="0" smtClean="0"/>
              <a:t>Add security to your Media API calls by using HTTPS instead of HTTP</a:t>
            </a:r>
          </a:p>
          <a:p>
            <a:pPr lvl="1"/>
            <a:r>
              <a:rPr lang="en-US" sz="3200" dirty="0" smtClean="0"/>
              <a:t>Instructs browser to encrypt the transaction, including your token</a:t>
            </a:r>
          </a:p>
          <a:p>
            <a:endParaRPr lang="en-US" sz="32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0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2319776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10: </a:t>
            </a:r>
            <a:r>
              <a:rPr lang="en-US" dirty="0" smtClean="0"/>
              <a:t>Making Server-Side Requests</a:t>
            </a:r>
          </a:p>
        </p:txBody>
      </p:sp>
    </p:spTree>
    <p:extLst>
      <p:ext uri="{BB962C8B-B14F-4D97-AF65-F5344CB8AC3E}">
        <p14:creationId xmlns:p14="http://schemas.microsoft.com/office/powerpoint/2010/main" val="1487571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examples in the Developer Documentation</a:t>
            </a:r>
          </a:p>
          <a:p>
            <a:pPr lvl="1"/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/en/video-cloud/media/</a:t>
            </a:r>
            <a:r>
              <a:rPr lang="en-US" sz="3200" dirty="0" err="1"/>
              <a:t>index.html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70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32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32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32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32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3200" dirty="0">
              <a:latin typeface="Arial" charset="0"/>
              <a:ea typeface="ＭＳ Ｐゴシック" charset="0"/>
            </a:endParaRPr>
          </a:p>
          <a:p>
            <a:pPr lvl="1"/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8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2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30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500" b="1">
                <a:solidFill>
                  <a:srgbClr val="7B7B7B"/>
                </a:solidFill>
              </a:rPr>
              <a:pPr/>
              <a:t>9</a:t>
            </a:fld>
            <a:endParaRPr lang="en-US" sz="15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4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17592</TotalTime>
  <Words>2834</Words>
  <Application>Microsoft Macintosh PowerPoint</Application>
  <PresentationFormat>Custom</PresentationFormat>
  <Paragraphs>503</Paragraphs>
  <Slides>70</Slides>
  <Notes>62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Default Theme</vt:lpstr>
      <vt:lpstr>Developing with the Video Cloud Media API</vt:lpstr>
      <vt:lpstr>PowerPoint Presentation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Agenda</vt:lpstr>
      <vt:lpstr>PowerPoint Presentation</vt:lpstr>
      <vt:lpstr>selecting an editor</vt:lpstr>
      <vt:lpstr>Test Media api requests</vt:lpstr>
      <vt:lpstr>getting the student files</vt:lpstr>
      <vt:lpstr>PowerPoint Presentation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PowerPoint Presentation</vt:lpstr>
      <vt:lpstr>Read API – Typical Applications</vt:lpstr>
      <vt:lpstr>Read API Data Format</vt:lpstr>
      <vt:lpstr>The Main READ APIs</vt:lpstr>
      <vt:lpstr>The search_videos method</vt:lpstr>
      <vt:lpstr>PowerPoint Presentation</vt:lpstr>
      <vt:lpstr>Constructing a Read API Request</vt:lpstr>
      <vt:lpstr>PowerPoint Presentation</vt:lpstr>
      <vt:lpstr>PowerPoint Presentation</vt:lpstr>
      <vt:lpstr>Media api wrappers</vt:lpstr>
      <vt:lpstr>Javascript Example</vt:lpstr>
      <vt:lpstr>PowerPoint Presentation</vt:lpstr>
      <vt:lpstr>PowerPoint Presentation</vt:lpstr>
      <vt:lpstr>Displaying returned data</vt:lpstr>
      <vt:lpstr>Parsing the JSON response</vt:lpstr>
      <vt:lpstr>PowerPoint Presentation</vt:lpstr>
      <vt:lpstr>PowerPoint Presentation</vt:lpstr>
      <vt:lpstr>Read API Results as XML</vt:lpstr>
      <vt:lpstr>Checking for Errors</vt:lpstr>
      <vt:lpstr>PowerPoint Presentation</vt:lpstr>
      <vt:lpstr>PowerPoint Presentation</vt:lpstr>
      <vt:lpstr>Limiting Response Size by field name</vt:lpstr>
      <vt:lpstr>Limiting Response Size by search criteria</vt:lpstr>
      <vt:lpstr>PowerPoint Presentation</vt:lpstr>
      <vt:lpstr>PowerPoint Presentation</vt:lpstr>
      <vt:lpstr>Dynamic Search Criteria</vt:lpstr>
      <vt:lpstr>PowerPoint Presentation</vt:lpstr>
      <vt:lpstr>PowerPoint Presentation</vt:lpstr>
      <vt:lpstr>Sorting Data on the server</vt:lpstr>
      <vt:lpstr>Sorting Data on the client</vt:lpstr>
      <vt:lpstr>PowerPoint Presentation</vt:lpstr>
      <vt:lpstr>PowerPoint Presentation</vt:lpstr>
      <vt:lpstr>Paging Response data</vt:lpstr>
      <vt:lpstr>PowerPoint Presentation</vt:lpstr>
      <vt:lpstr>PowerPoint Presentation</vt:lpstr>
      <vt:lpstr>Write API – Typical Applications</vt:lpstr>
      <vt:lpstr>Write API requests</vt:lpstr>
      <vt:lpstr>Available WRITE methods</vt:lpstr>
      <vt:lpstr>PowerPoint Presentation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PowerPoint Presentation</vt:lpstr>
      <vt:lpstr>PowerPoint Presentation</vt:lpstr>
      <vt:lpstr>Media API Security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135</cp:revision>
  <dcterms:created xsi:type="dcterms:W3CDTF">2013-12-06T16:46:50Z</dcterms:created>
  <dcterms:modified xsi:type="dcterms:W3CDTF">2013-12-17T15:19:02Z</dcterms:modified>
</cp:coreProperties>
</file>