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slides/slide6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5"/>
  </p:notesMasterIdLst>
  <p:sldIdLst>
    <p:sldId id="380" r:id="rId2"/>
    <p:sldId id="370" r:id="rId3"/>
    <p:sldId id="364" r:id="rId4"/>
    <p:sldId id="372" r:id="rId5"/>
    <p:sldId id="378" r:id="rId6"/>
    <p:sldId id="375" r:id="rId7"/>
    <p:sldId id="379" r:id="rId8"/>
    <p:sldId id="377" r:id="rId9"/>
    <p:sldId id="376" r:id="rId10"/>
    <p:sldId id="371" r:id="rId11"/>
    <p:sldId id="388" r:id="rId12"/>
    <p:sldId id="389" r:id="rId13"/>
    <p:sldId id="390" r:id="rId14"/>
    <p:sldId id="391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441" r:id="rId30"/>
    <p:sldId id="440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42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436" r:id="rId70"/>
    <p:sldId id="437" r:id="rId71"/>
    <p:sldId id="438" r:id="rId72"/>
    <p:sldId id="439" r:id="rId73"/>
    <p:sldId id="322" r:id="rId74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280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1/17/14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4308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eVbSth" TargetMode="Externa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brightcove.com/en/video-cloud/media/referen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ocs.brightcove.com/en/video-cloud/open-source/index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/media/samples/search_videos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json-rpc.org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brightco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brightcove.com/en/video-cloud/media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with the Video Cloud Media API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877949" y="5193485"/>
            <a:ext cx="14728429" cy="285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  <a:normAutofit/>
          </a:bodyPr>
          <a:lstStyle>
            <a:lvl1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6000" b="0" kern="1200" cap="none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2pPr>
            <a:lvl3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3pPr>
            <a:lvl4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4pPr>
            <a:lvl5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5pPr>
            <a:lvl6pPr marL="4572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6pPr>
            <a:lvl7pPr marL="9144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7pPr>
            <a:lvl8pPr marL="13716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8pPr>
            <a:lvl9pPr marL="18288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dirty="0" smtClean="0"/>
              <a:t>(name), Learning Specialist</a:t>
            </a:r>
          </a:p>
          <a:p>
            <a:r>
              <a:rPr lang="en-US" sz="4000" dirty="0" err="1" smtClean="0"/>
              <a:t>training@brightcove.com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802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30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10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446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Setting Up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59026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</a:t>
            </a:r>
            <a:r>
              <a:rPr lang="en-US" sz="3200" dirty="0" smtClean="0">
                <a:solidFill>
                  <a:schemeClr val="tx1"/>
                </a:solidFill>
              </a:rPr>
              <a:t>will need an editor for HTML/JavaScript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 </a:t>
            </a:r>
            <a:r>
              <a:rPr lang="en-US" sz="3200" dirty="0" err="1">
                <a:solidFill>
                  <a:schemeClr val="tx1"/>
                </a:solidFill>
              </a:rPr>
              <a:t>Chocolat</a:t>
            </a:r>
            <a:r>
              <a:rPr lang="en-US" sz="3200" dirty="0">
                <a:solidFill>
                  <a:schemeClr val="tx1"/>
                </a:solidFill>
              </a:rPr>
              <a:t>, Sublime Text, Dreamweaver, BBEdit,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CoffeeCup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smtClean="0">
                <a:solidFill>
                  <a:schemeClr val="tx1"/>
                </a:solidFill>
              </a:rPr>
              <a:t>or Brackets </a:t>
            </a:r>
            <a:r>
              <a:rPr lang="en-US" sz="3200" dirty="0">
                <a:solidFill>
                  <a:schemeClr val="tx1"/>
                </a:solidFill>
              </a:rPr>
              <a:t>that provides code-hinting and syntax highlighting is </a:t>
            </a:r>
            <a:r>
              <a:rPr lang="en-US" sz="3200" dirty="0" smtClean="0">
                <a:solidFill>
                  <a:schemeClr val="tx1"/>
                </a:solidFill>
              </a:rPr>
              <a:t>recommended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122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Media </a:t>
            </a:r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Use the Media API Test Tool to view video and playlist </a:t>
            </a:r>
            <a:r>
              <a:rPr lang="en-US" sz="3200" smtClean="0">
                <a:latin typeface="Arial" pitchFamily="-105" charset="0"/>
                <a:ea typeface="ＭＳ Ｐゴシック" pitchFamily="-105" charset="-128"/>
              </a:rPr>
              <a:t>data returned from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your account</a:t>
            </a:r>
          </a:p>
          <a:p>
            <a:pPr lvl="1"/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Media API &gt; Solutions &gt; Media API Test Tool</a:t>
            </a:r>
          </a:p>
          <a:p>
            <a:pPr lvl="1"/>
            <a:r>
              <a:rPr lang="en-US" sz="3200" dirty="0" smtClean="0">
                <a:hlinkClick r:id="rId3"/>
              </a:rPr>
              <a:t>http://solutions.brightcove.com/bcls/media/api-test-tool/media-api-test-tool.html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678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 smtClean="0">
                <a:hlinkClick r:id="rId2"/>
              </a:rPr>
              <a:t>http://bit.ly/1eVbSth</a:t>
            </a:r>
            <a:r>
              <a:rPr lang="en-US" sz="3000" dirty="0" smtClean="0"/>
              <a:t> 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61460" y="2702057"/>
            <a:ext cx="10381986" cy="633511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06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788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</a:t>
            </a:r>
            <a:r>
              <a:rPr lang="en-US" sz="3200" dirty="0" smtClean="0"/>
              <a:t> API allows </a:t>
            </a:r>
            <a:r>
              <a:rPr lang="en-US" sz="3200" dirty="0"/>
              <a:t>you to interact with your Video Cloud media </a:t>
            </a:r>
            <a:r>
              <a:rPr lang="en-US" sz="3200" dirty="0" smtClean="0"/>
              <a:t>library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any programming language you </a:t>
            </a:r>
            <a:r>
              <a:rPr lang="en-US" sz="3200" dirty="0" smtClean="0"/>
              <a:t>choose</a:t>
            </a:r>
          </a:p>
          <a:p>
            <a:r>
              <a:rPr lang="en-US" sz="3200" dirty="0" smtClean="0"/>
              <a:t>Works </a:t>
            </a:r>
            <a:r>
              <a:rPr lang="en-US" sz="3200" dirty="0"/>
              <a:t>from the </a:t>
            </a:r>
            <a:r>
              <a:rPr lang="en-US" sz="3200" dirty="0" smtClean="0"/>
              <a:t>server side </a:t>
            </a:r>
            <a:r>
              <a:rPr lang="en-US" sz="3200" dirty="0"/>
              <a:t>or client </a:t>
            </a:r>
            <a:r>
              <a:rPr lang="en-US" sz="3200" dirty="0" smtClean="0"/>
              <a:t>side</a:t>
            </a:r>
          </a:p>
          <a:p>
            <a:r>
              <a:rPr lang="en-US" sz="3200" dirty="0" smtClean="0"/>
              <a:t>Read methods </a:t>
            </a:r>
            <a:r>
              <a:rPr lang="en-US" sz="3200" dirty="0"/>
              <a:t>allow you to perform complex searches for videos or </a:t>
            </a:r>
            <a:r>
              <a:rPr lang="en-US" sz="3200" dirty="0" smtClean="0"/>
              <a:t>playlists</a:t>
            </a:r>
          </a:p>
          <a:p>
            <a:r>
              <a:rPr lang="en-US" sz="3200" dirty="0" smtClean="0"/>
              <a:t>Write methods </a:t>
            </a:r>
            <a:r>
              <a:rPr lang="en-US" sz="3200" dirty="0"/>
              <a:t>allow you to add, update, and delete video and playlist </a:t>
            </a:r>
            <a:r>
              <a:rPr lang="en-US" sz="3200" dirty="0" smtClean="0"/>
              <a:t>assets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16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575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http://</a:t>
            </a:r>
            <a:r>
              <a:rPr lang="en-US" sz="3200" dirty="0" err="1">
                <a:hlinkClick r:id="rId3"/>
              </a:rPr>
              <a:t>docs.brightcove.com</a:t>
            </a:r>
            <a:r>
              <a:rPr lang="en-US" sz="3200" dirty="0">
                <a:hlinkClick r:id="rId3"/>
              </a:rPr>
              <a:t>/en/video-cloud/media/</a:t>
            </a:r>
            <a:r>
              <a:rPr lang="en-US" sz="3200" dirty="0" err="1">
                <a:hlinkClick r:id="rId3"/>
              </a:rPr>
              <a:t>reference.html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17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4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Requests are formulated in JSON</a:t>
            </a:r>
          </a:p>
          <a:p>
            <a:r>
              <a:rPr lang="en-US" sz="3200" dirty="0" smtClean="0"/>
              <a:t>Results are returned in JSON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18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264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19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3200" dirty="0">
                <a:latin typeface="Arial" charset="0"/>
                <a:ea typeface="ＭＳ Ｐゴシック" charset="0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  <a:hlinkClick r:id="rId5"/>
              </a:rPr>
              <a:t>http://www.json.org/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66775" y="1733550"/>
            <a:ext cx="153050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endParaRPr lang="en-US" sz="410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7493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Write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Methods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Server-Side Calls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67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page_number</a:t>
            </a:r>
            <a:r>
              <a:rPr lang="en-US" sz="32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page_size</a:t>
            </a:r>
            <a:r>
              <a:rPr lang="en-US" sz="32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total_count</a:t>
            </a:r>
            <a:r>
              <a:rPr lang="en-US" sz="32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20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574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500" b="1">
                <a:solidFill>
                  <a:srgbClr val="7B7B7B"/>
                </a:solidFill>
              </a:rPr>
              <a:pPr/>
              <a:t>21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Security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940067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</a:t>
            </a:r>
            <a:r>
              <a:rPr lang="en-US" sz="3000" dirty="0" err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Brightcove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protected by you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</a:t>
            </a:r>
            <a:r>
              <a:rPr lang="en-US" sz="3000" dirty="0" err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SWFs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30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</a:p>
          <a:p>
            <a:pPr marL="965200" lvl="1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role-based access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two kinds of READ tokens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"." 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(Be careful not to drop these when you copy/paste)</a:t>
            </a:r>
          </a:p>
          <a:p>
            <a:pPr marL="479425" indent="-479425"/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2476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Read Methods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15273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500" b="1">
                <a:solidFill>
                  <a:srgbClr val="7B7B7B"/>
                </a:solidFill>
              </a:rPr>
              <a:pPr/>
              <a:t>23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sz="370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328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500" b="1">
                <a:solidFill>
                  <a:srgbClr val="7B7B7B"/>
                </a:solidFill>
              </a:rPr>
              <a:pPr/>
              <a:t>24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79425" indent="-479425"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87101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500" b="1">
                <a:solidFill>
                  <a:srgbClr val="7B7B7B"/>
                </a:solidFill>
              </a:rPr>
              <a:pPr/>
              <a:t>25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41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3200" b="1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2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b="1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endParaRPr lang="en-US" sz="32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find_modified_videos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Several "</a:t>
            </a:r>
            <a:r>
              <a:rPr lang="en-US" sz="3200" dirty="0">
                <a:latin typeface="Source Code Pro"/>
                <a:ea typeface="ＭＳ Ｐゴシック" charset="0"/>
                <a:cs typeface="Source Code Pro"/>
              </a:rPr>
              <a:t>_unfiltered</a:t>
            </a:r>
            <a:r>
              <a:rPr lang="en-US" sz="3200" dirty="0">
                <a:latin typeface="Arial" charset="0"/>
                <a:ea typeface="ＭＳ Ｐゴシック" charset="0"/>
              </a:rPr>
              <a:t>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8378824" y="1911350"/>
            <a:ext cx="8778654" cy="6202363"/>
          </a:xfrm>
        </p:spPr>
        <p:txBody>
          <a:bodyPr/>
          <a:lstStyle/>
          <a:p>
            <a:pPr marL="0" indent="0" eaLnBrk="1" hangingPunct="1"/>
            <a:r>
              <a:rPr lang="en-US" sz="37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find_all_playlists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find_playlist_by_id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find_playlists_by_ids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find_playlist_by_reference_id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find_playlists_by_reference_ids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find_playlists_for_player_id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800" y="7723929"/>
            <a:ext cx="2129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Unfiltered methods return active as well as inactive, unscheduled or deleted assets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533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search_videos</a:t>
            </a:r>
            <a:r>
              <a:rPr lang="en-US" dirty="0" smtClean="0">
                <a:latin typeface="Arial" charset="0"/>
                <a:ea typeface="ＭＳ Ｐゴシック" charset="0"/>
              </a:rPr>
              <a:t> method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You </a:t>
            </a:r>
            <a:r>
              <a:rPr lang="en-US" sz="3000" dirty="0">
                <a:latin typeface="Arial" charset="0"/>
                <a:ea typeface="ＭＳ Ｐゴシック" charset="0"/>
              </a:rPr>
              <a:t>can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t find videos by id with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– need to use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altLang="ja-JP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sz="3000" dirty="0">
                <a:latin typeface="Arial" charset="0"/>
                <a:ea typeface="ＭＳ Ｐゴシック" charset="0"/>
              </a:rPr>
              <a:t>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400">
                <a:solidFill>
                  <a:srgbClr val="FBFCFF"/>
                </a:solidFill>
              </a:rPr>
              <a:pPr eaLnBrk="1" hangingPunct="1"/>
              <a:t>26</a:t>
            </a:fld>
            <a:endParaRPr lang="en-US" sz="140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694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Read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970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Base URL: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http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://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api.brightcove.com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/services/library?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Token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: token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Command: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command=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Additional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params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tags:fish&amp;any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bird&amp;none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videotopic:mammal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Note: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all, any </a:t>
            </a:r>
            <a:r>
              <a:rPr lang="en-US" sz="3000" dirty="0" smtClean="0">
                <a:latin typeface="+mn-lt"/>
                <a:ea typeface="ＭＳ Ｐゴシック" charset="0"/>
                <a:cs typeface="Source Code Pro"/>
              </a:rPr>
              <a:t>and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+mn-lt"/>
                <a:ea typeface="ＭＳ Ｐゴシック" charset="0"/>
                <a:cs typeface="Source Code Pro"/>
              </a:rPr>
              <a:t>parameters will be discussed in detail in later content</a:t>
            </a:r>
            <a:endParaRPr lang="en-US" altLang="ja-JP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id,name,customFields&amp;page_size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=3&amp;get_item_count=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true</a:t>
            </a: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://api.brightcove.com/services/library?command=search_videos&amp;token=DNoR-SvA5yUqX2eE6KjgefOxRzQilw..&amp;callback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=onSearchResponse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&amp;any=wildlife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000" dirty="0">
                <a:latin typeface="Arial" charset="0"/>
                <a:ea typeface="ＭＳ Ｐゴシック" charset="0"/>
              </a:rPr>
              <a:t>order does not matter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4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callback query 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callback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value is a user-defined function that will be called when the Media API responds to your request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argument in your user-defined function will contain the data returned from the Media API</a:t>
            </a:r>
          </a:p>
          <a:p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+mn-lt"/>
                <a:ea typeface="ＭＳ Ｐゴシック" charset="0"/>
                <a:cs typeface="Source Code Pro"/>
              </a:rPr>
              <a:t>Example: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</a:p>
          <a:p>
            <a:pPr>
              <a:buNone/>
            </a:pP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callback=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endParaRPr lang="en-US" sz="3200" dirty="0" smtClean="0">
              <a:latin typeface="Source Code Pro"/>
              <a:ea typeface="ＭＳ Ｐゴシック" charset="0"/>
              <a:cs typeface="Source Code Pro"/>
            </a:endParaRP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var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= 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function(jsonData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){</a:t>
            </a: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	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console.log(jsonData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);</a:t>
            </a: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}</a:t>
            </a:r>
            <a:endParaRPr lang="en-US" sz="3200" dirty="0" smtClean="0">
              <a:latin typeface="Source Code Pro"/>
              <a:ea typeface="ＭＳ Ｐゴシック" pitchFamily="-105" charset="-128"/>
              <a:cs typeface="Source Code Pro"/>
            </a:endParaRP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0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Making the</a:t>
            </a:r>
            <a:r>
              <a:rPr lang="en-US" dirty="0" smtClean="0">
                <a:latin typeface="Arial" charset="0"/>
                <a:ea typeface="ＭＳ Ｐゴシック" charset="0"/>
              </a:rPr>
              <a:t> API read Request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Using the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&lt;script&gt;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tag</a:t>
            </a:r>
            <a:endParaRPr lang="en-US" sz="32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attribute loads an external JavaScript file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The external script is fetched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and executed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cs typeface="Source Code Pro"/>
              </a:rPr>
              <a:t>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  <a:cs typeface="Source Code Pro"/>
              </a:rPr>
              <a:t>attribute can also be used to pass a query string to the Media API</a:t>
            </a:r>
          </a:p>
          <a:p>
            <a:pPr lvl="1"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</a:p>
          <a:p>
            <a:pPr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&lt;script type="text/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javascript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"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="//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api.brightcove.com/services/library?command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search_videos&amp;callback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onSearchResponse&amp;page_size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=5&amp;token=WDGO_XdKqXVJRVGtrNuGLxCYDNoR-SvA5yUqX2eE6KjgefOxRzQilw.."&gt;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 &lt;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/script&gt;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4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375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MAPI Wrapper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0711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There are wrappers for Media API methods for several languages on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  <a:hlinkClick r:id="rId3"/>
              </a:rPr>
              <a:t>http://docs.brightcove.com/en/video-cloud/open-source/index.html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Reference Media API values and parameters by name instead of building the URL query string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Simplifies your coding and saves typos/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errors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BCMAPI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 object is defined in the wrapper, and then you reference values in this function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Example:</a:t>
            </a:r>
          </a:p>
          <a:p>
            <a:pPr>
              <a:buNone/>
            </a:pP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	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&lt;script type="text/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javascript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" 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src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="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bc-mapi.js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"&gt;&lt;/script&gt;</a:t>
            </a:r>
            <a:endParaRPr lang="en-US" sz="3200" dirty="0" smtClean="0">
              <a:latin typeface="Source Code Pro"/>
              <a:ea typeface="ＭＳ Ｐゴシック" pitchFamily="-105" charset="-128"/>
              <a:cs typeface="Source Code Pro"/>
            </a:endParaRP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0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346" y="1911090"/>
            <a:ext cx="16574536" cy="62023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BCMAPI.token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err="1">
                <a:latin typeface="Source Code Pro"/>
                <a:cs typeface="Source Code Pro"/>
              </a:rPr>
              <a:t>document.getElementById</a:t>
            </a:r>
            <a:r>
              <a:rPr lang="en-US" sz="3200" dirty="0">
                <a:latin typeface="Source Code Pro"/>
                <a:cs typeface="Source Code Pro"/>
              </a:rPr>
              <a:t>("token").value;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BCMAPI.callback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smtClean="0">
                <a:latin typeface="Source Code Pro"/>
                <a:cs typeface="Source Code Pro"/>
              </a:rPr>
              <a:t>"</a:t>
            </a:r>
            <a:r>
              <a:rPr lang="en-US" sz="3200" dirty="0" err="1" smtClean="0">
                <a:latin typeface="Source Code Pro"/>
                <a:cs typeface="Source Code Pro"/>
              </a:rPr>
              <a:t>onSearchResponse</a:t>
            </a:r>
            <a:r>
              <a:rPr lang="en-US" sz="3200" dirty="0">
                <a:latin typeface="Source Code Pro"/>
                <a:cs typeface="Source Code Pro"/>
              </a:rPr>
              <a:t>";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>
                <a:latin typeface="Source Code Pro"/>
                <a:cs typeface="Source Code Pro"/>
              </a:rPr>
              <a:t>= {};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params.video_fields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getSelectValues</a:t>
            </a:r>
            <a:r>
              <a:rPr lang="en-US" sz="3200" dirty="0" err="1">
                <a:latin typeface="Source Code Pro"/>
                <a:cs typeface="Source Code Pro"/>
              </a:rPr>
              <a:t>(document.getElementById("videoFields")).join</a:t>
            </a:r>
            <a:r>
              <a:rPr lang="en-US" sz="3200" dirty="0">
                <a:latin typeface="Source Code Pro"/>
                <a:cs typeface="Source Code Pro"/>
              </a:rPr>
              <a:t>();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params.media_delivery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mediaDelivery.options[mediaDelivery.selectedIndex</a:t>
            </a:r>
            <a:r>
              <a:rPr lang="en-US" sz="3200" dirty="0" err="1">
                <a:latin typeface="Source Code Pro"/>
                <a:cs typeface="Source Code Pro"/>
              </a:rPr>
              <a:t>].value</a:t>
            </a:r>
            <a:r>
              <a:rPr lang="en-US" sz="3200" dirty="0">
                <a:latin typeface="Source Code Pro"/>
                <a:cs typeface="Source Code Pro"/>
              </a:rPr>
              <a:t>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463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3765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49840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For example, 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Apply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styling </a:t>
            </a:r>
            <a:r>
              <a:rPr lang="en-US" sz="3000" dirty="0">
                <a:latin typeface="Arial" charset="0"/>
                <a:ea typeface="ＭＳ Ｐゴシック" charset="0"/>
              </a:rPr>
              <a:t>&amp;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formatting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4162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Client</a:t>
            </a:r>
            <a:r>
              <a:rPr lang="en-US" sz="3000" dirty="0">
                <a:latin typeface="Arial" charset="0"/>
                <a:ea typeface="ＭＳ Ｐゴシック" charset="0"/>
              </a:rPr>
              <a:t>-side Javascript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Define </a:t>
            </a:r>
            <a:r>
              <a:rPr lang="en-US" sz="3000" dirty="0">
                <a:latin typeface="Arial" charset="0"/>
                <a:ea typeface="ＭＳ Ｐゴシック" charset="0"/>
              </a:rPr>
              <a:t>a function that accepts a single parameter (the response object)</a:t>
            </a: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my_func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Insert </a:t>
            </a:r>
            <a:r>
              <a:rPr lang="en-US" sz="3000" dirty="0">
                <a:latin typeface="Arial" charset="0"/>
                <a:ea typeface="ＭＳ Ｐゴシック" charset="0"/>
              </a:rPr>
              <a:t>the API call into a script tag on the page, and the response will be passed to your callback function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Server</a:t>
            </a:r>
            <a:r>
              <a:rPr lang="en-US" sz="3000" dirty="0">
                <a:latin typeface="Arial" charset="0"/>
                <a:ea typeface="ＭＳ Ｐゴシック" charset="0"/>
              </a:rPr>
              <a:t>-side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Use </a:t>
            </a:r>
            <a:r>
              <a:rPr lang="en-US" sz="3000" dirty="0">
                <a:latin typeface="Arial" charset="0"/>
                <a:ea typeface="ＭＳ Ｐゴシック" charset="0"/>
              </a:rPr>
              <a:t>a library or built-in function from your language to convert JSON strings to native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objects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21019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38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84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9397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</a:t>
            </a:r>
            <a:r>
              <a:rPr lang="en-US" sz="32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account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search for videos or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add, update, and delete videos and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Configuring the Request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7540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63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6493904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Errors can be caused by typos or bad user input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3000" dirty="0">
                <a:latin typeface="Arial" charset="0"/>
                <a:ea typeface="ＭＳ Ｐゴシック" charset="0"/>
              </a:rPr>
              <a:t>the JSON object</a:t>
            </a:r>
          </a:p>
          <a:p>
            <a:pPr lvl="1"/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error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: a human-readable error name or message</a:t>
            </a:r>
          </a:p>
          <a:p>
            <a:pPr lvl="1"/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code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: a numeric error code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Error </a:t>
            </a:r>
            <a:r>
              <a:rPr lang="en-US" sz="3000" dirty="0">
                <a:latin typeface="Arial" charset="0"/>
                <a:ea typeface="ＭＳ Ｐゴシック" charset="0"/>
              </a:rPr>
              <a:t>code table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  <a:br>
              <a:rPr lang="en-US" sz="3000" dirty="0" smtClean="0">
                <a:latin typeface="Arial" charset="0"/>
                <a:ea typeface="ＭＳ Ｐゴシック" charset="0"/>
              </a:rPr>
            </a:br>
            <a:r>
              <a:rPr lang="en-US" sz="3000" dirty="0" smtClean="0">
                <a:latin typeface="Arial" charset="0"/>
                <a:ea typeface="ＭＳ Ｐゴシック" charset="0"/>
              </a:rPr>
              <a:t> 	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://support.brightcove.com/en/docs/media-api-error-message-reference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{"error":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"One or more validation errors have occurred"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,"code":301}</a:t>
            </a:r>
            <a:r>
              <a:rPr lang="en-US" sz="30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76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Checking for Errors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7775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Limiting Response Size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93889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field name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30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3000" dirty="0">
                <a:latin typeface="Arial" charset="0"/>
                <a:ea typeface="ＭＳ Ｐゴシック" charset="0"/>
              </a:rPr>
              <a:t>request the metadata you need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parameter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 comma separated list of fields to include in the response data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pPr lvl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playlist_fields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30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47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parameters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all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pairs that MUST be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present – logical AND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at least 1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 MUST be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present – logical OR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pairs that must NOT be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present – logical AND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all=value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any=[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, value]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If the field name is not specified, 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displayName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shortDescription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longDescription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are searched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35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</a:t>
            </a:r>
            <a:r>
              <a:rPr lang="en-US" dirty="0" smtClean="0">
                <a:latin typeface="Arial" charset="0"/>
                <a:ea typeface="ＭＳ Ｐゴシック" charset="0"/>
              </a:rPr>
              <a:t>criteria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"all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", "any" or "none" parameters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Examples: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tag:sea&amp;all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(returns videos that have both a tag value of sea and a value of fish) 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any=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tag:sea&amp;any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(returns videos that have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either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 tag value of sea and a value of fish) 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none=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tag:sea&amp;none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(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returns videos that have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neither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 tag value of sea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nor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 value of fish)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</a:p>
          <a:p>
            <a:pPr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35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Limiting Response Size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97167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Getting User Input Values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5519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  <a:buNone/>
            </a:pP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"web services"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3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>
                <a:solidFill>
                  <a:srgbClr val="3366FF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http://api.brightcove.com/services/library?command=search_videos&amp;token=WDGO_XdKqXUpy8fzD41MKA8kAhQRAmdux8cu8LNhRzAywCnuBpgV_A..</a:t>
            </a:r>
            <a:endParaRPr lang="en-US" sz="2800" dirty="0">
              <a:solidFill>
                <a:srgbClr val="3366FF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user input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other content on the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page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So far search criteria has been hard coded; there are times when you want user input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Add HTML form with input fields for dynamic data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Example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  <a:hlinkClick r:id="rId2"/>
              </a:rPr>
              <a:t>http://docs.brightcove.com/en/video-cloud/media/samples/search_videos.html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19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25382"/>
          </a:xfrm>
        </p:spPr>
        <p:txBody>
          <a:bodyPr/>
          <a:lstStyle/>
          <a:p>
            <a:r>
              <a:rPr lang="en-US" dirty="0" smtClean="0"/>
              <a:t>Demo 6: Using Dynamic Search Criteria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1189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Response Data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43213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sort_by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DISPLAY_NAME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sort_order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3000" dirty="0">
                <a:latin typeface="Arial" charset="0"/>
                <a:ea typeface="ＭＳ Ｐゴシック" charset="0"/>
              </a:rPr>
              <a:t>all sorting options work for all methods---see reference docs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262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Sort response data using JavaScript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sort()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Playlist data can not be sorted on the server</a:t>
            </a:r>
            <a:endParaRPr lang="en-US" sz="3200" dirty="0" smtClean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Can create primary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and secondary sort fields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4"/>
              </a:rPr>
              <a:t>http://docs.brightcove.com/en/video-cloud/media/samples/search_videos_client_sort.html</a:t>
            </a: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32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28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7: Sorting Response Data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8173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Paging Results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87629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Paging </a:t>
            </a:r>
            <a:r>
              <a:rPr lang="en-US" dirty="0" smtClean="0">
                <a:latin typeface="Arial" charset="0"/>
                <a:ea typeface="ＭＳ Ｐゴシック" charset="0"/>
              </a:rPr>
              <a:t>Response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Handle </a:t>
            </a:r>
            <a:r>
              <a:rPr lang="en-US" sz="3200" dirty="0">
                <a:latin typeface="Arial" charset="0"/>
                <a:ea typeface="ＭＳ Ｐゴシック" charset="0"/>
              </a:rPr>
              <a:t>large result sets in smaller groups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Improve performance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Loop through page data (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total_count</a:t>
            </a:r>
            <a:r>
              <a:rPr lang="en-US" sz="3200" dirty="0">
                <a:latin typeface="Arial" charset="0"/>
                <a:ea typeface="ＭＳ Ｐゴシック" charset="0"/>
              </a:rPr>
              <a:t>/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>
                <a:latin typeface="Arial" charset="0"/>
                <a:ea typeface="ＭＳ Ｐゴシック" charset="0"/>
              </a:rPr>
              <a:t> limited to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100 items </a:t>
            </a:r>
            <a:r>
              <a:rPr lang="en-US" sz="3200" dirty="0">
                <a:latin typeface="Arial" charset="0"/>
                <a:ea typeface="ＭＳ Ｐゴシック" charset="0"/>
              </a:rPr>
              <a:t>or less, depending on method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Recommend </a:t>
            </a:r>
            <a:r>
              <a:rPr lang="en-US" sz="3200" dirty="0">
                <a:latin typeface="Arial" charset="0"/>
                <a:ea typeface="ＭＳ Ｐゴシック" charset="0"/>
              </a:rPr>
              <a:t>25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items or </a:t>
            </a:r>
            <a:r>
              <a:rPr lang="en-US" sz="3200" dirty="0">
                <a:latin typeface="Arial" charset="0"/>
                <a:ea typeface="ＭＳ Ｐゴシック" charset="0"/>
              </a:rPr>
              <a:t>less for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best performance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=5&amp;page_number=0&amp;get_item_count=true 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570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8: Paging Response Data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4333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Write 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155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6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use the JSON RPC protocol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open standard format that uses human-readable text to transmit data objects consisting of attribute–value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Used primarily to transmit data between a server and web application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Alternative to </a:t>
            </a:r>
            <a:r>
              <a:rPr lang="en-US" sz="2800" dirty="0" smtClean="0"/>
              <a:t>XML</a:t>
            </a: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60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Automate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2">
              <a:lnSpc>
                <a:spcPct val="90000"/>
              </a:lnSpc>
            </a:pPr>
            <a:r>
              <a:rPr lang="en-US" sz="30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32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32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Database's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3200" dirty="0" err="1">
                <a:latin typeface="Arial" charset="0"/>
                <a:ea typeface="ＭＳ Ｐゴシック" charset="0"/>
              </a:rPr>
              <a:t>Brightcove</a:t>
            </a:r>
            <a:r>
              <a:rPr lang="en-US" sz="3200" dirty="0">
                <a:latin typeface="Arial" charset="0"/>
                <a:ea typeface="ＭＳ Ｐゴシック" charset="0"/>
              </a:rPr>
              <a:t> Studio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6440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61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Write API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POST Request</a:t>
            </a:r>
          </a:p>
          <a:p>
            <a:pPr marL="2101851" lvl="2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32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application/x-www-form-urlencoded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method-name and parameters in the body is in JSON-RPC format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provide a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ISO-8859-1 character set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i="1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60139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62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get_upload_status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unshare_video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add_image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remove_logo_overlay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86535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Write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56037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Write requests with JSON</a:t>
            </a:r>
            <a:r>
              <a:rPr lang="en-US" dirty="0">
                <a:latin typeface="Arial" charset="0"/>
                <a:ea typeface="ＭＳ Ｐゴシック" charset="0"/>
              </a:rPr>
              <a:t>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Remote Procedure Calls with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JSON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Request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The name of the method to be invoked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An array of parameter objects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Your WRITE token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Response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Result data returned from the called method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Error code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R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equest </a:t>
            </a:r>
            <a:r>
              <a:rPr lang="en-US" sz="3200" dirty="0">
                <a:latin typeface="Arial" charset="0"/>
                <a:ea typeface="ＭＳ Ｐゴシック" charset="0"/>
              </a:rPr>
              <a:t>and response are well-defined JSON objects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33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JSON</a:t>
            </a:r>
            <a:r>
              <a:rPr lang="en-US" dirty="0">
                <a:latin typeface="Arial" charset="0"/>
                <a:ea typeface="ＭＳ Ｐゴシック" charset="0"/>
              </a:rPr>
              <a:t>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"method": "</a:t>
            </a:r>
            <a:r>
              <a:rPr lang="en-US" sz="3700" dirty="0" err="1">
                <a:latin typeface="Consolas" charset="0"/>
                <a:ea typeface="ＭＳ Ｐゴシック" charset="0"/>
                <a:cs typeface="Consolas" charset="0"/>
              </a:rPr>
              <a:t>update_video</a:t>
            </a: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</a:t>
            </a:r>
            <a:r>
              <a:rPr lang="en-US" sz="3700" dirty="0" err="1">
                <a:latin typeface="Consolas" charset="0"/>
                <a:ea typeface="ＭＳ Ｐゴシック" charset="0"/>
                <a:cs typeface="Consolas" charset="0"/>
              </a:rPr>
              <a:t>params</a:t>
            </a: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518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700" dirty="0" smtClean="0">
                <a:latin typeface="Arial" charset="0"/>
                <a:ea typeface="ＭＳ Ｐゴシック" charset="0"/>
              </a:rPr>
              <a:t>Either 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result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 or 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error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 will be null</a:t>
            </a:r>
            <a:endParaRPr lang="en-US" sz="3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780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Base URL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http://api.brightcove.com/services/post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Method name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{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method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 : 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,</a:t>
            </a:r>
            <a:endParaRPr lang="en-US" altLang="ja-JP" sz="32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altLang="ja-JP" sz="3200" dirty="0" smtClean="0">
                <a:latin typeface="Arial" charset="0"/>
                <a:ea typeface="ＭＳ Ｐゴシック" charset="0"/>
              </a:rPr>
              <a:t>Parameters including WRITE token: </a:t>
            </a:r>
            <a:r>
              <a:rPr lang="ja-JP" altLang="en-US" sz="3200" dirty="0" smtClean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 err="1">
                <a:latin typeface="Source Code Pro"/>
                <a:ea typeface="ＭＳ Ｐゴシック" charset="0"/>
                <a:cs typeface="Source Code Pro"/>
              </a:rPr>
              <a:t>params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 : {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token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 : 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…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, …}}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200" dirty="0">
                <a:latin typeface="Arial" charset="0"/>
                <a:ea typeface="ＭＳ Ｐゴシック" charset="0"/>
              </a:rPr>
              <a:t>order does not matter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Most </a:t>
            </a:r>
            <a:r>
              <a:rPr lang="en-US" sz="3200" dirty="0">
                <a:latin typeface="Arial" charset="0"/>
                <a:ea typeface="ＭＳ Ｐゴシック" charset="0"/>
              </a:rPr>
              <a:t>methods use application/x-www-form-</a:t>
            </a:r>
            <a:r>
              <a:rPr lang="en-US" sz="3200" dirty="0" err="1">
                <a:latin typeface="Arial" charset="0"/>
                <a:ea typeface="ＭＳ Ｐゴシック" charset="0"/>
              </a:rPr>
              <a:t>urlencoded</a:t>
            </a:r>
            <a:r>
              <a:rPr lang="en-US" sz="3200" dirty="0">
                <a:latin typeface="Arial" charset="0"/>
                <a:ea typeface="ＭＳ Ｐゴシック" charset="0"/>
              </a:rPr>
              <a:t>, with </a:t>
            </a:r>
            <a:r>
              <a:rPr lang="ja-JP" altLang="en-US" sz="32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200" dirty="0" err="1">
                <a:latin typeface="Arial" charset="0"/>
                <a:ea typeface="ＭＳ Ｐゴシック" charset="0"/>
              </a:rPr>
              <a:t>json</a:t>
            </a:r>
            <a:r>
              <a:rPr lang="ja-JP" altLang="en-US" sz="32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 as the name of the JSON-RPC data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56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Ensure your JSON post is valid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http://jsonlint.com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>
              <a:buNone/>
            </a:pP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Verify that your POST is formed correctly with an HTTP proxy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5"/>
              </a:rPr>
              <a:t>http://www.kevinlangdon.com/serviceCapture</a:t>
            </a:r>
            <a:r>
              <a:rPr lang="en-US" sz="3000" dirty="0" smtClean="0">
                <a:latin typeface="Arial" charset="0"/>
                <a:ea typeface="ＭＳ Ｐゴシック" charset="0"/>
                <a:hlinkClick r:id="rId5"/>
              </a:rPr>
              <a:t>/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720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41730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(Remote Procedure Call) 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200" dirty="0" smtClean="0"/>
              <a:t>Example Call</a:t>
            </a:r>
          </a:p>
          <a:p>
            <a:pPr lvl="1"/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  <a:hlinkClick r:id="rId4"/>
              </a:rPr>
              <a:t>{"method":"update_video","params":{"video":{"id":"2790007957001”,"Name":"Sea-Crab”,}, "token":"ZY4Ls9Hq6LCBgleGDTaFRDLWWBC8uoXQHkhGuDebKvjFPjHb3iT-4g.."}} </a:t>
            </a:r>
            <a:endParaRPr lang="en-US" sz="3200" dirty="0" smtClean="0">
              <a:solidFill>
                <a:srgbClr val="292929"/>
              </a:solidFill>
              <a:latin typeface="Source Code Pro"/>
              <a:cs typeface="Source Code Pro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/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Server-Side Calls with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3467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serious risks with including your tokens in client-side scripts or </a:t>
            </a:r>
            <a:r>
              <a:rPr lang="en-US" sz="3200" dirty="0" err="1" smtClean="0"/>
              <a:t>SWFs</a:t>
            </a:r>
            <a:r>
              <a:rPr lang="en-US" sz="3200" dirty="0" smtClean="0"/>
              <a:t>, especially your WRITE tokens</a:t>
            </a:r>
          </a:p>
          <a:p>
            <a:r>
              <a:rPr lang="en-US" sz="3200" dirty="0" smtClean="0"/>
              <a:t>Protect your tokens</a:t>
            </a:r>
          </a:p>
          <a:p>
            <a:pPr lvl="1"/>
            <a:r>
              <a:rPr lang="en-US" sz="3200" dirty="0" smtClean="0"/>
              <a:t>Create a server-side script (in PHP for example) with tokens defined</a:t>
            </a:r>
          </a:p>
          <a:p>
            <a:pPr lvl="1"/>
            <a:r>
              <a:rPr lang="en-US" sz="3200" dirty="0" smtClean="0"/>
              <a:t>Put your tokens in an external file which is read from your script</a:t>
            </a:r>
          </a:p>
          <a:p>
            <a:r>
              <a:rPr lang="en-US" sz="3200" dirty="0" smtClean="0"/>
              <a:t>Add security to your Media API calls by using HTTPS instead of HTTP</a:t>
            </a:r>
          </a:p>
          <a:p>
            <a:pPr lvl="1"/>
            <a:r>
              <a:rPr lang="en-US" sz="3200" dirty="0" smtClean="0"/>
              <a:t>Instructs browser to encrypt the transaction, including your token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44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319776"/>
          </a:xfrm>
        </p:spPr>
        <p:txBody>
          <a:bodyPr/>
          <a:lstStyle/>
          <a:p>
            <a:r>
              <a:rPr lang="en-US" dirty="0" smtClean="0"/>
              <a:t>Demo 10: Making Server-Side Requests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757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73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examples in the Developer Documentation</a:t>
            </a:r>
          </a:p>
          <a:p>
            <a:pPr lvl="1"/>
            <a:r>
              <a:rPr lang="en-US" sz="3200" dirty="0">
                <a:hlinkClick r:id="rId3"/>
              </a:rPr>
              <a:t>http://docs.brightcove.com/en/video-cloud/media/</a:t>
            </a:r>
            <a:r>
              <a:rPr lang="en-US" sz="3200" dirty="0" smtClean="0">
                <a:hlinkClick r:id="rId3"/>
              </a:rPr>
              <a:t>index.html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8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2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/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9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574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19475</TotalTime>
  <Words>3215</Words>
  <Application>Microsoft Macintosh PowerPoint</Application>
  <PresentationFormat>Custom</PresentationFormat>
  <Paragraphs>544</Paragraphs>
  <Slides>73</Slides>
  <Notes>65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Default Theme</vt:lpstr>
      <vt:lpstr>Developing with the Video Cloud Media API</vt:lpstr>
      <vt:lpstr>Agenda</vt:lpstr>
      <vt:lpstr>Slide 3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Slide 11</vt:lpstr>
      <vt:lpstr>selecting an editor</vt:lpstr>
      <vt:lpstr>Test Media api requests</vt:lpstr>
      <vt:lpstr>getting the student files</vt:lpstr>
      <vt:lpstr>Slide 15</vt:lpstr>
      <vt:lpstr>Media API details</vt:lpstr>
      <vt:lpstr>media api reference</vt:lpstr>
      <vt:lpstr>Media api "speaks" json</vt:lpstr>
      <vt:lpstr>JSON Format Details</vt:lpstr>
      <vt:lpstr>json example</vt:lpstr>
      <vt:lpstr>Media API Security</vt:lpstr>
      <vt:lpstr>Slide 22</vt:lpstr>
      <vt:lpstr>Read API – Typical Applications</vt:lpstr>
      <vt:lpstr>Read API Data Format</vt:lpstr>
      <vt:lpstr>The Main READ APIs</vt:lpstr>
      <vt:lpstr>The search_videos method</vt:lpstr>
      <vt:lpstr>Slide 27</vt:lpstr>
      <vt:lpstr>Constructing a Read API Request</vt:lpstr>
      <vt:lpstr>Using the callback query parameter</vt:lpstr>
      <vt:lpstr>Making the API read Request</vt:lpstr>
      <vt:lpstr>Slide 31</vt:lpstr>
      <vt:lpstr>Slide 32</vt:lpstr>
      <vt:lpstr>Media api wrappers</vt:lpstr>
      <vt:lpstr>Javascript Example</vt:lpstr>
      <vt:lpstr>Slide 35</vt:lpstr>
      <vt:lpstr>Slide 36</vt:lpstr>
      <vt:lpstr>Displaying returned data</vt:lpstr>
      <vt:lpstr>Parsing the JSON response</vt:lpstr>
      <vt:lpstr>Slide 39</vt:lpstr>
      <vt:lpstr>Slide 40</vt:lpstr>
      <vt:lpstr>Read API Results as XML</vt:lpstr>
      <vt:lpstr>Checking for Errors</vt:lpstr>
      <vt:lpstr>Slide 43</vt:lpstr>
      <vt:lpstr>Slide 44</vt:lpstr>
      <vt:lpstr>Limiting Response Size by field name</vt:lpstr>
      <vt:lpstr>Limiting Response Size by search criteria</vt:lpstr>
      <vt:lpstr>Limiting Response Size by search criteria (cont)</vt:lpstr>
      <vt:lpstr>Slide 48</vt:lpstr>
      <vt:lpstr>Slide 49</vt:lpstr>
      <vt:lpstr>Dynamic Search Criteria</vt:lpstr>
      <vt:lpstr>Slide 51</vt:lpstr>
      <vt:lpstr>Slide 52</vt:lpstr>
      <vt:lpstr>Sorting Data on the server</vt:lpstr>
      <vt:lpstr>Sorting Data on the client</vt:lpstr>
      <vt:lpstr>Slide 55</vt:lpstr>
      <vt:lpstr>Slide 56</vt:lpstr>
      <vt:lpstr>Paging Response data</vt:lpstr>
      <vt:lpstr>Slide 58</vt:lpstr>
      <vt:lpstr>Slide 59</vt:lpstr>
      <vt:lpstr>Write API – Typical Applications</vt:lpstr>
      <vt:lpstr>Write API requests</vt:lpstr>
      <vt:lpstr>Available WRITE methods</vt:lpstr>
      <vt:lpstr>Slide 63</vt:lpstr>
      <vt:lpstr>Write requests with JSON-RPC</vt:lpstr>
      <vt:lpstr>JSON-RPC Request</vt:lpstr>
      <vt:lpstr>JSON-RPC Response</vt:lpstr>
      <vt:lpstr>Constructing a Write API Request</vt:lpstr>
      <vt:lpstr>Write API Debugging Tools</vt:lpstr>
      <vt:lpstr>Slide 69</vt:lpstr>
      <vt:lpstr>Slide 70</vt:lpstr>
      <vt:lpstr>Media API Security</vt:lpstr>
      <vt:lpstr>Slide 72</vt:lpstr>
      <vt:lpstr>Slide 73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152</cp:revision>
  <dcterms:created xsi:type="dcterms:W3CDTF">2014-01-17T15:05:50Z</dcterms:created>
  <dcterms:modified xsi:type="dcterms:W3CDTF">2014-01-18T01:58:55Z</dcterms:modified>
</cp:coreProperties>
</file>