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70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notesSlides/notesSlide66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68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67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notesSlides/notesSlide4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73.xml" ContentType="application/vnd.openxmlformats-officedocument.presentationml.slide+xml"/>
  <Override PartName="/ppt/notesSlides/notesSlide4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59.xml" ContentType="application/vnd.openxmlformats-officedocument.presentationml.notesSlide+xml"/>
  <Override PartName="/ppt/notesSlides/notesSlide68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6"/>
  </p:notesMasterIdLst>
  <p:sldIdLst>
    <p:sldId id="380" r:id="rId2"/>
    <p:sldId id="370" r:id="rId3"/>
    <p:sldId id="364" r:id="rId4"/>
    <p:sldId id="372" r:id="rId5"/>
    <p:sldId id="378" r:id="rId6"/>
    <p:sldId id="375" r:id="rId7"/>
    <p:sldId id="379" r:id="rId8"/>
    <p:sldId id="377" r:id="rId9"/>
    <p:sldId id="376" r:id="rId10"/>
    <p:sldId id="371" r:id="rId11"/>
    <p:sldId id="388" r:id="rId12"/>
    <p:sldId id="389" r:id="rId13"/>
    <p:sldId id="390" r:id="rId14"/>
    <p:sldId id="391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441" r:id="rId30"/>
    <p:sldId id="440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42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7" r:id="rId61"/>
    <p:sldId id="428" r:id="rId62"/>
    <p:sldId id="429" r:id="rId63"/>
    <p:sldId id="430" r:id="rId64"/>
    <p:sldId id="431" r:id="rId65"/>
    <p:sldId id="432" r:id="rId66"/>
    <p:sldId id="433" r:id="rId67"/>
    <p:sldId id="434" r:id="rId68"/>
    <p:sldId id="435" r:id="rId69"/>
    <p:sldId id="436" r:id="rId70"/>
    <p:sldId id="437" r:id="rId71"/>
    <p:sldId id="438" r:id="rId72"/>
    <p:sldId id="439" r:id="rId73"/>
    <p:sldId id="443" r:id="rId74"/>
    <p:sldId id="322" r:id="rId75"/>
  </p:sldIdLst>
  <p:sldSz cx="14905038" cy="8229600"/>
  <p:notesSz cx="6858000" cy="9144000"/>
  <p:defaultTextStyle>
    <a:defPPr>
      <a:defRPr lang="en-US"/>
    </a:defPPr>
    <a:lvl1pPr algn="l" defTabSz="652739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652739" indent="-266725" algn="l" defTabSz="652739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305478" indent="-533450" algn="l" defTabSz="652739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958217" indent="-800175" algn="l" defTabSz="652739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2612296" indent="-1068240" algn="l" defTabSz="652739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1930070" algn="l" defTabSz="386014" rtl="0" eaLnBrk="1" latinLnBrk="0" hangingPunct="1"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316084" algn="l" defTabSz="386014" rtl="0" eaLnBrk="1" latinLnBrk="0" hangingPunct="1"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2702098" algn="l" defTabSz="386014" rtl="0" eaLnBrk="1" latinLnBrk="0" hangingPunct="1"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088112" algn="l" defTabSz="386014" rtl="0" eaLnBrk="1" latinLnBrk="0" hangingPunct="1"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>
    <p:browse/>
    <p:sldAll/>
    <p:penClr>
      <a:schemeClr val="tx1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96" y="-112"/>
      </p:cViewPr>
      <p:guideLst>
        <p:guide orient="horz" pos="2592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5/29/14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" y="685800"/>
            <a:ext cx="621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6014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2028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8042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44056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30070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16084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02098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88112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5567F61-CC3E-2741-90C5-D4613DBA27B7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B39469B-059F-1748-8EE8-53A83509598D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0D6FECD-D411-C145-8B13-A8E63AD0F246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7DDD57A-CA53-BF45-BD19-38A058A71E89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88F09AA-9D76-C644-B7FB-6D6C319B65F3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B3AA16B-6F91-D64D-BBB9-B104A5D74EA5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131FFEF-A498-F04F-8FB4-BACFE29FDC20}" type="slidenum">
              <a:rPr lang="en-US" sz="1200"/>
              <a:pPr algn="r"/>
              <a:t>60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3BB980F-054A-5F42-98E6-89955F977F95}" type="slidenum">
              <a:rPr lang="en-US" sz="1200"/>
              <a:pPr algn="r"/>
              <a:t>61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33A1143-5AF2-C543-8922-419EA7AFBE71}" type="slidenum">
              <a:rPr lang="en-US" sz="1200"/>
              <a:pPr algn="r"/>
              <a:t>62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785" y="3823955"/>
            <a:ext cx="404205" cy="45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597" y="3541307"/>
            <a:ext cx="12669283" cy="968957"/>
          </a:xfrm>
        </p:spPr>
        <p:txBody>
          <a:bodyPr>
            <a:normAutofit/>
          </a:bodyPr>
          <a:lstStyle>
            <a:lvl1pPr>
              <a:defRPr sz="51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973" y="4510264"/>
            <a:ext cx="12793674" cy="455867"/>
          </a:xfrm>
        </p:spPr>
        <p:txBody>
          <a:bodyPr>
            <a:normAutofit/>
          </a:bodyPr>
          <a:lstStyle>
            <a:lvl1pPr marL="0" indent="0" algn="l">
              <a:buNone/>
              <a:defRPr sz="1700" cap="all">
                <a:solidFill>
                  <a:srgbClr val="959594"/>
                </a:solidFill>
              </a:defRPr>
            </a:lvl1pPr>
            <a:lvl2pPr marL="653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61" y="3541307"/>
            <a:ext cx="12669283" cy="968957"/>
          </a:xfrm>
        </p:spPr>
        <p:txBody>
          <a:bodyPr>
            <a:normAutofit/>
          </a:bodyPr>
          <a:lstStyle>
            <a:lvl1pPr>
              <a:defRPr sz="51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85797" y="3119078"/>
            <a:ext cx="10021227" cy="2001683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608302" y="5722971"/>
            <a:ext cx="2898723" cy="918124"/>
          </a:xfrm>
        </p:spPr>
        <p:txBody>
          <a:bodyPr/>
          <a:lstStyle>
            <a:lvl1pPr>
              <a:buFontTx/>
              <a:buNone/>
              <a:defRPr lang="en-US" sz="17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85797" y="3119078"/>
            <a:ext cx="10021227" cy="2001683"/>
          </a:xfrm>
        </p:spPr>
        <p:txBody>
          <a:bodyPr>
            <a:noAutofit/>
          </a:bodyPr>
          <a:lstStyle>
            <a:lvl1pPr algn="l">
              <a:buFontTx/>
              <a:buNone/>
              <a:defRPr sz="3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08302" y="5722971"/>
            <a:ext cx="2898723" cy="918124"/>
          </a:xfrm>
        </p:spPr>
        <p:txBody>
          <a:bodyPr/>
          <a:lstStyle>
            <a:lvl1pPr>
              <a:buFontTx/>
              <a:buNone/>
              <a:defRPr sz="17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85797" y="3119078"/>
            <a:ext cx="10021227" cy="2001683"/>
          </a:xfrm>
        </p:spPr>
        <p:txBody>
          <a:bodyPr>
            <a:noAutofit/>
          </a:bodyPr>
          <a:lstStyle>
            <a:lvl1pPr algn="l">
              <a:buFontTx/>
              <a:buNone/>
              <a:defRPr sz="3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08302" y="5722971"/>
            <a:ext cx="2898723" cy="918124"/>
          </a:xfrm>
        </p:spPr>
        <p:txBody>
          <a:bodyPr/>
          <a:lstStyle>
            <a:lvl1pPr>
              <a:buFontTx/>
              <a:buNone/>
              <a:defRPr sz="17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85797" y="3119078"/>
            <a:ext cx="10021227" cy="2001683"/>
          </a:xfrm>
        </p:spPr>
        <p:txBody>
          <a:bodyPr>
            <a:noAutofit/>
          </a:bodyPr>
          <a:lstStyle>
            <a:lvl1pPr algn="l">
              <a:buFontTx/>
              <a:buNone/>
              <a:defRPr sz="3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08302" y="5722971"/>
            <a:ext cx="2898723" cy="918124"/>
          </a:xfrm>
        </p:spPr>
        <p:txBody>
          <a:bodyPr/>
          <a:lstStyle>
            <a:lvl1pPr>
              <a:buFontTx/>
              <a:buNone/>
              <a:defRPr sz="17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85797" y="3119078"/>
            <a:ext cx="10021227" cy="2001683"/>
          </a:xfrm>
        </p:spPr>
        <p:txBody>
          <a:bodyPr>
            <a:noAutofit/>
          </a:bodyPr>
          <a:lstStyle>
            <a:lvl1pPr algn="l">
              <a:buFontTx/>
              <a:buNone/>
              <a:defRPr sz="3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08302" y="5722971"/>
            <a:ext cx="2898723" cy="918124"/>
          </a:xfrm>
        </p:spPr>
        <p:txBody>
          <a:bodyPr/>
          <a:lstStyle>
            <a:lvl1pPr>
              <a:buFontTx/>
              <a:buNone/>
              <a:defRPr sz="17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28161" y="3541307"/>
            <a:ext cx="12669283" cy="968957"/>
          </a:xfrm>
        </p:spPr>
        <p:txBody>
          <a:bodyPr>
            <a:normAutofit/>
          </a:bodyPr>
          <a:lstStyle>
            <a:lvl1pPr>
              <a:defRPr sz="51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7822" y="4433536"/>
            <a:ext cx="12669624" cy="501217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28161" y="3541307"/>
            <a:ext cx="12669283" cy="968957"/>
          </a:xfrm>
        </p:spPr>
        <p:txBody>
          <a:bodyPr>
            <a:normAutofit/>
          </a:bodyPr>
          <a:lstStyle>
            <a:lvl1pPr>
              <a:defRPr sz="51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7822" y="4433536"/>
            <a:ext cx="12669624" cy="501217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28161" y="3541307"/>
            <a:ext cx="12669283" cy="968957"/>
          </a:xfrm>
        </p:spPr>
        <p:txBody>
          <a:bodyPr>
            <a:normAutofit/>
          </a:bodyPr>
          <a:lstStyle>
            <a:lvl1pPr>
              <a:defRPr sz="51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7822" y="4433536"/>
            <a:ext cx="12669624" cy="501217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61" y="3541307"/>
            <a:ext cx="12669283" cy="968957"/>
          </a:xfrm>
        </p:spPr>
        <p:txBody>
          <a:bodyPr>
            <a:normAutofit/>
          </a:bodyPr>
          <a:lstStyle>
            <a:lvl1pPr>
              <a:defRPr sz="51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7822" y="4433536"/>
            <a:ext cx="12669624" cy="501217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406072" y="7889158"/>
            <a:ext cx="1717870" cy="262622"/>
          </a:xfrm>
          <a:prstGeom prst="rect">
            <a:avLst/>
          </a:prstGeom>
          <a:noFill/>
          <a:ln>
            <a:noFill/>
          </a:ln>
          <a:extLst/>
        </p:spPr>
        <p:txBody>
          <a:bodyPr lIns="77203" tIns="38601" rIns="77203" bIns="3860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FBFCFF"/>
                </a:solidFill>
              </a:rPr>
              <a:t>© 2014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3" y="1613538"/>
            <a:ext cx="13657687" cy="52366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91394" y="7803382"/>
            <a:ext cx="4720726" cy="438287"/>
          </a:xfrm>
          <a:prstGeom prst="rect">
            <a:avLst/>
          </a:prstGeom>
        </p:spPr>
        <p:txBody>
          <a:bodyPr lIns="77203" tIns="38601" rIns="77203" bIns="38601"/>
          <a:lstStyle>
            <a:lvl1pPr algn="l">
              <a:defRPr sz="12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406072" y="7889158"/>
            <a:ext cx="1717870" cy="262622"/>
          </a:xfrm>
          <a:prstGeom prst="rect">
            <a:avLst/>
          </a:prstGeom>
          <a:noFill/>
          <a:ln>
            <a:noFill/>
          </a:ln>
          <a:extLst/>
        </p:spPr>
        <p:txBody>
          <a:bodyPr lIns="77203" tIns="38601" rIns="77203" bIns="3860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FBFCFF"/>
                </a:solidFill>
              </a:rPr>
              <a:t>© 2014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4" y="1613538"/>
            <a:ext cx="6741911" cy="523665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382031" y="1613538"/>
            <a:ext cx="6741911" cy="52366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991394" y="7803382"/>
            <a:ext cx="4720726" cy="438287"/>
          </a:xfrm>
          <a:prstGeom prst="rect">
            <a:avLst/>
          </a:prstGeom>
        </p:spPr>
        <p:txBody>
          <a:bodyPr lIns="77203" tIns="38601" rIns="77203" bIns="38601"/>
          <a:lstStyle>
            <a:lvl1pPr algn="l">
              <a:defRPr sz="12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406072" y="7889158"/>
            <a:ext cx="1717870" cy="262622"/>
          </a:xfrm>
          <a:prstGeom prst="rect">
            <a:avLst/>
          </a:prstGeom>
          <a:noFill/>
          <a:ln>
            <a:noFill/>
          </a:ln>
          <a:extLst/>
        </p:spPr>
        <p:txBody>
          <a:bodyPr lIns="77203" tIns="38601" rIns="77203" bIns="3860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FBFCFF"/>
                </a:solidFill>
              </a:rPr>
              <a:t>© 2014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91394" y="7803382"/>
            <a:ext cx="4720726" cy="438287"/>
          </a:xfrm>
          <a:prstGeom prst="rect">
            <a:avLst/>
          </a:prstGeom>
        </p:spPr>
        <p:txBody>
          <a:bodyPr lIns="77203" tIns="38601" rIns="77203" bIns="38601"/>
          <a:lstStyle>
            <a:lvl1pPr algn="l">
              <a:defRPr sz="12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406072" y="7889158"/>
            <a:ext cx="1717870" cy="262622"/>
          </a:xfrm>
          <a:prstGeom prst="rect">
            <a:avLst/>
          </a:prstGeom>
          <a:noFill/>
          <a:ln>
            <a:noFill/>
          </a:ln>
          <a:extLst/>
        </p:spPr>
        <p:txBody>
          <a:bodyPr lIns="77203" tIns="38601" rIns="77203" bIns="3860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FBFCFF"/>
                </a:solidFill>
              </a:rPr>
              <a:t>© 2014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75" y="1613862"/>
            <a:ext cx="7269499" cy="52357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3280" y="1624480"/>
            <a:ext cx="6220068" cy="523665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991394" y="7803382"/>
            <a:ext cx="4720726" cy="438287"/>
          </a:xfrm>
          <a:prstGeom prst="rect">
            <a:avLst/>
          </a:prstGeom>
        </p:spPr>
        <p:txBody>
          <a:bodyPr lIns="77203" tIns="38601" rIns="77203" bIns="38601"/>
          <a:lstStyle>
            <a:lvl1pPr algn="l">
              <a:defRPr sz="12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406072" y="7889158"/>
            <a:ext cx="1717870" cy="262622"/>
          </a:xfrm>
          <a:prstGeom prst="rect">
            <a:avLst/>
          </a:prstGeom>
          <a:noFill/>
          <a:ln>
            <a:noFill/>
          </a:ln>
          <a:extLst/>
        </p:spPr>
        <p:txBody>
          <a:bodyPr lIns="77203" tIns="38601" rIns="77203" bIns="3860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FBFCFF"/>
                </a:solidFill>
              </a:rPr>
              <a:t>© 2014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499" y="1613862"/>
            <a:ext cx="7269499" cy="52357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67760" y="1624480"/>
            <a:ext cx="6220068" cy="523665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991394" y="7803382"/>
            <a:ext cx="4720726" cy="438287"/>
          </a:xfrm>
          <a:prstGeom prst="rect">
            <a:avLst/>
          </a:prstGeom>
        </p:spPr>
        <p:txBody>
          <a:bodyPr lIns="77203" tIns="38601" rIns="77203" bIns="38601"/>
          <a:lstStyle>
            <a:lvl1pPr algn="l">
              <a:defRPr sz="12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4558" y="3567027"/>
            <a:ext cx="10021227" cy="1039471"/>
          </a:xfrm>
        </p:spPr>
        <p:txBody>
          <a:bodyPr>
            <a:noAutofit/>
          </a:bodyPr>
          <a:lstStyle>
            <a:lvl1pPr algn="l">
              <a:buFontTx/>
              <a:buNone/>
              <a:defRPr sz="5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4558" y="3567027"/>
            <a:ext cx="10021227" cy="1039471"/>
          </a:xfrm>
        </p:spPr>
        <p:txBody>
          <a:bodyPr>
            <a:noAutofit/>
          </a:bodyPr>
          <a:lstStyle>
            <a:lvl1pPr algn="l">
              <a:buFontTx/>
              <a:buNone/>
              <a:defRPr sz="5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4558" y="3567027"/>
            <a:ext cx="10021227" cy="1039471"/>
          </a:xfrm>
        </p:spPr>
        <p:txBody>
          <a:bodyPr>
            <a:noAutofit/>
          </a:bodyPr>
          <a:lstStyle>
            <a:lvl1pPr algn="l">
              <a:buFontTx/>
              <a:buNone/>
              <a:defRPr sz="5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67758" y="253327"/>
            <a:ext cx="12463424" cy="122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19" tIns="65310" rIns="130619" bIns="653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5658" y="1613758"/>
            <a:ext cx="12698300" cy="523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19" tIns="65310" rIns="130619" bIns="65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10719" y="7803382"/>
            <a:ext cx="581727" cy="438287"/>
          </a:xfrm>
          <a:prstGeom prst="rect">
            <a:avLst/>
          </a:prstGeom>
        </p:spPr>
        <p:txBody>
          <a:bodyPr vert="horz" wrap="square" lIns="77203" tIns="38601" rIns="77203" bIns="38601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652739" rtl="0" eaLnBrk="1" fontAlgn="base" hangingPunct="1">
        <a:spcBef>
          <a:spcPct val="0"/>
        </a:spcBef>
        <a:spcAft>
          <a:spcPct val="0"/>
        </a:spcAft>
        <a:defRPr sz="30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06163"/>
          </a:solidFill>
          <a:latin typeface="Arial" charset="0"/>
          <a:ea typeface="ＭＳ Ｐゴシック" charset="-128"/>
        </a:defRPr>
      </a:lvl5pPr>
      <a:lvl6pPr marL="386014"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8C9CB"/>
          </a:solidFill>
          <a:latin typeface="Arial" charset="0"/>
          <a:ea typeface="ＭＳ Ｐゴシック" charset="-128"/>
        </a:defRPr>
      </a:lvl6pPr>
      <a:lvl7pPr marL="772028"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8C9CB"/>
          </a:solidFill>
          <a:latin typeface="Arial" charset="0"/>
          <a:ea typeface="ＭＳ Ｐゴシック" charset="-128"/>
        </a:defRPr>
      </a:lvl7pPr>
      <a:lvl8pPr marL="1158042"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8C9CB"/>
          </a:solidFill>
          <a:latin typeface="Arial" charset="0"/>
          <a:ea typeface="ＭＳ Ｐゴシック" charset="-128"/>
        </a:defRPr>
      </a:lvl8pPr>
      <a:lvl9pPr marL="1544056"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30536" indent="-230536" algn="l" defTabSz="652739" rtl="0" eaLnBrk="1" fontAlgn="base" hangingPunct="1">
        <a:spcBef>
          <a:spcPts val="507"/>
        </a:spcBef>
        <a:spcAft>
          <a:spcPct val="0"/>
        </a:spcAft>
        <a:buSzPct val="80000"/>
        <a:buBlip>
          <a:blip r:embed="rId22"/>
        </a:buBlip>
        <a:defRPr sz="20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640676" indent="-230536" algn="l" defTabSz="652739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0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427448" indent="-230536" algn="l" defTabSz="652739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0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285257" indent="-230536" algn="l" defTabSz="652739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0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2937995" indent="-230536" algn="l" defTabSz="652739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0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3592034" indent="-326548" algn="l" defTabSz="65309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130" indent="-326548" algn="l" defTabSz="65309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228" indent="-326548" algn="l" defTabSz="65309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325" indent="-326548" algn="l" defTabSz="65309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97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4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291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88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485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2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79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76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olutions.brightcove.com/bcls/media/api-test-tool/media-api-test-tool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eVbSth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ocs.brightcove.com/en/video-cloud/media/referenc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api.brightcove.com/services/library?command=search_videos&amp;token=WDGO_XdKqXVJRVGtrNuGLxCYDNoR-SvA5yUqX2eE6KjgefOxRzQilw..&amp;callback=BCL.onSearchResponse&amp;any=wildlif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ocs.brightcove.com/en/video-cloud/open-source/index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support.brightcove.com/en/docs/media-api-getting-started-using-javascrip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support.brightcove.com/en/docs/media-api-error-message-referenc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video-cloud/media/samples/search_videos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docs.brightcove.com/en/video-cloud/media/samples/search_videos_client_sor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json-rpc.org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" TargetMode="External"/><Relationship Id="rId4" Type="http://schemas.openxmlformats.org/officeDocument/2006/relationships/hyperlink" Target="http://www.charlesproxy.com/" TargetMode="External"/><Relationship Id="rId5" Type="http://schemas.openxmlformats.org/officeDocument/2006/relationships/hyperlink" Target="http://www.kevinlangdon.com/serviceCaptu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brightcov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s.brightcove.com/en/video-cloud/media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with the Video Cloud Media API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755205" y="4384863"/>
            <a:ext cx="12669283" cy="24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19" tIns="65310" rIns="130619" bIns="65310" numCol="1" anchor="ctr" anchorCtr="0" compatLnSpc="1">
            <a:prstTxWarp prst="textNoShape">
              <a:avLst/>
            </a:prstTxWarp>
            <a:normAutofit/>
          </a:bodyPr>
          <a:lstStyle>
            <a:lvl1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6000" b="0" kern="1200" cap="none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2pPr>
            <a:lvl3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3pPr>
            <a:lvl4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4pPr>
            <a:lvl5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5pPr>
            <a:lvl6pPr marL="4572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6pPr>
            <a:lvl7pPr marL="9144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7pPr>
            <a:lvl8pPr marL="13716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8pPr>
            <a:lvl9pPr marL="18288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3400" dirty="0" smtClean="0"/>
              <a:t>Jeff Doktor, Learning Specialist</a:t>
            </a:r>
          </a:p>
          <a:p>
            <a:r>
              <a:rPr lang="en-US" sz="3400" dirty="0" err="1" smtClean="0"/>
              <a:t>training@brightcove.com</a:t>
            </a:r>
            <a:endParaRPr lang="en-US" sz="3400" dirty="0" smtClean="0"/>
          </a:p>
          <a:p>
            <a:endParaRPr lang="en-US" sz="3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02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course Audience and Prerequisites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Designed </a:t>
            </a:r>
            <a:r>
              <a:rPr lang="en-US" sz="2500" dirty="0">
                <a:latin typeface="Arial" charset="0"/>
                <a:ea typeface="ＭＳ Ｐゴシック" charset="0"/>
              </a:rPr>
              <a:t>for developers, or project managers who want to understand the capabilities of the Media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API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Some knowledge of HTML and some scripting/programming language will allow you to optimally benefit from the course</a:t>
            </a:r>
            <a:endParaRPr lang="en-US" sz="2500" dirty="0">
              <a:latin typeface="Arial" charset="0"/>
              <a:ea typeface="ＭＳ Ｐゴシック" charset="0"/>
            </a:endParaRPr>
          </a:p>
          <a:p>
            <a:endParaRPr lang="en-US" sz="25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10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46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Setting Up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9026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editor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5663" y="1613533"/>
            <a:ext cx="13657687" cy="571066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You </a:t>
            </a:r>
            <a:r>
              <a:rPr lang="en-US" sz="2700" dirty="0" smtClean="0">
                <a:solidFill>
                  <a:schemeClr val="tx1"/>
                </a:solidFill>
              </a:rPr>
              <a:t>will need an editor for HTML/JavaScript</a:t>
            </a:r>
          </a:p>
          <a:p>
            <a:pPr lvl="1"/>
            <a:r>
              <a:rPr lang="en-US" sz="27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2700" dirty="0">
                <a:solidFill>
                  <a:schemeClr val="tx1"/>
                </a:solidFill>
              </a:rPr>
              <a:t>An editor such as </a:t>
            </a:r>
            <a:r>
              <a:rPr lang="en-US" sz="2700" dirty="0" err="1">
                <a:solidFill>
                  <a:schemeClr val="tx1"/>
                </a:solidFill>
              </a:rPr>
              <a:t>Chocolat</a:t>
            </a:r>
            <a:r>
              <a:rPr lang="en-US" sz="2700" dirty="0">
                <a:solidFill>
                  <a:schemeClr val="tx1"/>
                </a:solidFill>
              </a:rPr>
              <a:t>, Sublime Text, Dreamweaver, BBEdit,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CoffeeCup</a:t>
            </a:r>
            <a:r>
              <a:rPr lang="en-US" sz="2700" dirty="0" smtClean="0">
                <a:solidFill>
                  <a:schemeClr val="tx1"/>
                </a:solidFill>
              </a:rPr>
              <a:t> or Brackets </a:t>
            </a:r>
            <a:r>
              <a:rPr lang="en-US" sz="2700" dirty="0">
                <a:solidFill>
                  <a:schemeClr val="tx1"/>
                </a:solidFill>
              </a:rPr>
              <a:t>that provides code-hinting and syntax highlighting is </a:t>
            </a:r>
            <a:r>
              <a:rPr lang="en-US" sz="2700" dirty="0" smtClean="0">
                <a:solidFill>
                  <a:schemeClr val="tx1"/>
                </a:solidFill>
              </a:rPr>
              <a:t>recommended</a:t>
            </a:r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0719" y="7803382"/>
            <a:ext cx="581727" cy="438287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22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Media </a:t>
            </a:r>
            <a:r>
              <a:rPr lang="en-US" dirty="0" err="1" smtClean="0"/>
              <a:t>api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5663" y="1613533"/>
            <a:ext cx="13657687" cy="5710660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Use the Media API Test Tool to view video and playlist data returned from your account</a:t>
            </a:r>
          </a:p>
          <a:p>
            <a:pPr lvl="1"/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Media API &gt; Solutions &gt; Media API Test Tool</a:t>
            </a:r>
          </a:p>
          <a:p>
            <a:pPr lvl="1"/>
            <a:r>
              <a:rPr lang="en-US" sz="2700" dirty="0" smtClean="0">
                <a:hlinkClick r:id="rId3"/>
              </a:rPr>
              <a:t>http://solutions.brightcove.com/bcls/media/api-test-tool/media-api-test-tool.html</a:t>
            </a:r>
            <a:r>
              <a:rPr lang="en-US" sz="2700" dirty="0" smtClean="0"/>
              <a:t> </a:t>
            </a:r>
          </a:p>
          <a:p>
            <a:endParaRPr lang="en-US" sz="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0719" y="7803382"/>
            <a:ext cx="581727" cy="438287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78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3" y="1336840"/>
            <a:ext cx="8975560" cy="1036483"/>
          </a:xfrm>
        </p:spPr>
        <p:txBody>
          <a:bodyPr/>
          <a:lstStyle/>
          <a:p>
            <a:r>
              <a:rPr lang="en-US" sz="2500" dirty="0" smtClean="0"/>
              <a:t>Get the student files and the slides</a:t>
            </a:r>
          </a:p>
          <a:p>
            <a:pPr lvl="1"/>
            <a:r>
              <a:rPr lang="en-US" sz="2500" dirty="0" smtClean="0">
                <a:hlinkClick r:id="rId3"/>
              </a:rPr>
              <a:t>http://bit.ly/1eVbSth</a:t>
            </a:r>
            <a:r>
              <a:rPr lang="en-US" sz="2500" dirty="0" smtClean="0"/>
              <a:t> </a:t>
            </a:r>
          </a:p>
          <a:p>
            <a:pPr lvl="1"/>
            <a:endParaRPr lang="en-US" sz="2500" dirty="0" smtClean="0"/>
          </a:p>
          <a:p>
            <a:pPr lvl="1"/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55006" y="2281351"/>
            <a:ext cx="8930505" cy="534873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06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Understanding the Media API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788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The</a:t>
            </a:r>
            <a:r>
              <a:rPr lang="en-US" sz="2700" dirty="0" smtClean="0"/>
              <a:t> API allows </a:t>
            </a:r>
            <a:r>
              <a:rPr lang="en-US" sz="2700" dirty="0"/>
              <a:t>you to interact with your Video Cloud media </a:t>
            </a:r>
            <a:r>
              <a:rPr lang="en-US" sz="2700" dirty="0" smtClean="0"/>
              <a:t>library</a:t>
            </a:r>
          </a:p>
          <a:p>
            <a:r>
              <a:rPr lang="en-US" sz="2700" dirty="0" smtClean="0"/>
              <a:t>Use </a:t>
            </a:r>
            <a:r>
              <a:rPr lang="en-US" sz="2700" dirty="0"/>
              <a:t>any programming language you </a:t>
            </a:r>
            <a:r>
              <a:rPr lang="en-US" sz="2700" dirty="0" smtClean="0"/>
              <a:t>choose</a:t>
            </a:r>
          </a:p>
          <a:p>
            <a:r>
              <a:rPr lang="en-US" sz="2700" dirty="0" smtClean="0"/>
              <a:t>Works </a:t>
            </a:r>
            <a:r>
              <a:rPr lang="en-US" sz="2700" dirty="0"/>
              <a:t>from the </a:t>
            </a:r>
            <a:r>
              <a:rPr lang="en-US" sz="2700" dirty="0" smtClean="0"/>
              <a:t>server side </a:t>
            </a:r>
            <a:r>
              <a:rPr lang="en-US" sz="2700" dirty="0"/>
              <a:t>or client </a:t>
            </a:r>
            <a:r>
              <a:rPr lang="en-US" sz="2700" dirty="0" smtClean="0"/>
              <a:t>side</a:t>
            </a:r>
          </a:p>
          <a:p>
            <a:r>
              <a:rPr lang="en-US" sz="2700" dirty="0" smtClean="0"/>
              <a:t>Read methods </a:t>
            </a:r>
            <a:r>
              <a:rPr lang="en-US" sz="2700" dirty="0"/>
              <a:t>allow you to perform complex searches for videos or </a:t>
            </a:r>
            <a:r>
              <a:rPr lang="en-US" sz="2700" dirty="0" smtClean="0"/>
              <a:t>playlists</a:t>
            </a:r>
          </a:p>
          <a:p>
            <a:r>
              <a:rPr lang="en-US" sz="2700" dirty="0" smtClean="0"/>
              <a:t>Write methods </a:t>
            </a:r>
            <a:r>
              <a:rPr lang="en-US" sz="2700" dirty="0"/>
              <a:t>allow you to add, update, and delete video and playlist </a:t>
            </a:r>
            <a:r>
              <a:rPr lang="en-US" sz="2700" dirty="0" smtClean="0"/>
              <a:t>assets</a:t>
            </a:r>
          </a:p>
          <a:p>
            <a:endParaRPr lang="en-US" sz="27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300" b="1">
                <a:solidFill>
                  <a:srgbClr val="7B7B7B"/>
                </a:solidFill>
              </a:rPr>
              <a:pPr/>
              <a:t>16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75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Reference documentation reflects the API's purpose</a:t>
            </a:r>
          </a:p>
          <a:p>
            <a:pPr marL="0" indent="0">
              <a:buNone/>
            </a:pPr>
            <a:r>
              <a:rPr lang="en-US" sz="2700" dirty="0">
                <a:hlinkClick r:id="rId3"/>
              </a:rPr>
              <a:t>http://</a:t>
            </a:r>
            <a:r>
              <a:rPr lang="en-US" sz="2700" dirty="0" err="1">
                <a:hlinkClick r:id="rId3"/>
              </a:rPr>
              <a:t>docs.brightcove.com</a:t>
            </a:r>
            <a:r>
              <a:rPr lang="en-US" sz="2700" dirty="0">
                <a:hlinkClick r:id="rId3"/>
              </a:rPr>
              <a:t>/en/video-cloud/media/</a:t>
            </a:r>
            <a:r>
              <a:rPr lang="en-US" sz="2700" dirty="0" err="1">
                <a:hlinkClick r:id="rId3"/>
              </a:rPr>
              <a:t>reference.html</a:t>
            </a:r>
            <a:endParaRPr lang="en-US" sz="2700" dirty="0" smtClean="0"/>
          </a:p>
          <a:p>
            <a:endParaRPr lang="en-US" sz="27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300" b="1">
                <a:solidFill>
                  <a:srgbClr val="7B7B7B"/>
                </a:solidFill>
              </a:rPr>
              <a:pPr/>
              <a:t>17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4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"speaks"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Requests are formulated in JSON</a:t>
            </a:r>
          </a:p>
          <a:p>
            <a:r>
              <a:rPr lang="en-US" sz="2700" dirty="0" smtClean="0"/>
              <a:t>Results are returned in JSON</a:t>
            </a:r>
          </a:p>
          <a:p>
            <a:endParaRPr lang="en-US" sz="27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300" b="1">
                <a:solidFill>
                  <a:srgbClr val="7B7B7B"/>
                </a:solidFill>
              </a:rPr>
              <a:pPr/>
              <a:t>18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64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300" b="1">
                <a:solidFill>
                  <a:srgbClr val="7B7B7B"/>
                </a:solidFill>
              </a:rPr>
              <a:pPr/>
              <a:t>19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JSON </a:t>
            </a:r>
            <a:r>
              <a:rPr lang="en-US" dirty="0" smtClean="0">
                <a:latin typeface="Arial" charset="0"/>
                <a:ea typeface="ＭＳ Ｐゴシック" charset="0"/>
              </a:rPr>
              <a:t>Format Details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Object</a:t>
            </a:r>
            <a:endParaRPr lang="en-US" sz="2700" dirty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Unordered 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name/value pairs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 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 followed by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/value pairs are separated by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404779" indent="-404779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Array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Collection 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of values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]</a:t>
            </a:r>
            <a:endParaRPr lang="en-US" sz="27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Values 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are separated by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700" dirty="0">
                <a:latin typeface="Arial" charset="0"/>
                <a:ea typeface="ＭＳ Ｐゴシック" charset="0"/>
              </a:rPr>
              <a:t> </a:t>
            </a:r>
            <a:endParaRPr lang="en-US" sz="27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04779" indent="-404779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If you are not familiar with JSON, see:</a:t>
            </a: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  <a:hlinkClick r:id="rId5"/>
              </a:rPr>
              <a:t>http://www.json.org/</a:t>
            </a:r>
            <a:r>
              <a:rPr lang="en-US" sz="27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 </a:t>
            </a:r>
            <a:endParaRPr lang="en-US" sz="27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745595" y="1463636"/>
            <a:ext cx="13165319" cy="548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/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endParaRPr lang="en-US" sz="3500" dirty="0">
              <a:solidFill>
                <a:srgbClr val="23383A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7493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Agenda</a:t>
            </a: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Introducing the Course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Setting Up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Understanding the Media API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Using Read Methods (Constructing requests, parsing returned data)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Controlling Responses (Limiting response size, sorting and paging)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Using Write Methods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Using Server-Side Calls</a:t>
            </a:r>
            <a:endParaRPr lang="en-US" sz="25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2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7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"items": [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    "id": 1969844728001,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    "name": "Water-Splashing",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    "</a:t>
            </a:r>
            <a:r>
              <a:rPr lang="en-US" sz="2700" dirty="0" err="1">
                <a:latin typeface="Source Code Pro"/>
                <a:cs typeface="Source Code Pro"/>
              </a:rPr>
              <a:t>shortDescription</a:t>
            </a:r>
            <a:r>
              <a:rPr lang="en-US" sz="2700" dirty="0">
                <a:latin typeface="Source Code Pro"/>
                <a:cs typeface="Source Code Pro"/>
              </a:rPr>
              <a:t>": "Water-Splashing1"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  }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],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"</a:t>
            </a:r>
            <a:r>
              <a:rPr lang="en-US" sz="2700" dirty="0" err="1">
                <a:latin typeface="Source Code Pro"/>
                <a:cs typeface="Source Code Pro"/>
              </a:rPr>
              <a:t>page_number</a:t>
            </a:r>
            <a:r>
              <a:rPr lang="en-US" sz="2700" dirty="0">
                <a:latin typeface="Source Code Pro"/>
                <a:cs typeface="Source Code Pro"/>
              </a:rPr>
              <a:t>": 0,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"</a:t>
            </a:r>
            <a:r>
              <a:rPr lang="en-US" sz="2700" dirty="0" err="1">
                <a:latin typeface="Source Code Pro"/>
                <a:cs typeface="Source Code Pro"/>
              </a:rPr>
              <a:t>page_size</a:t>
            </a:r>
            <a:r>
              <a:rPr lang="en-US" sz="2700" dirty="0">
                <a:latin typeface="Source Code Pro"/>
                <a:cs typeface="Source Code Pro"/>
              </a:rPr>
              <a:t>": 5,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"</a:t>
            </a:r>
            <a:r>
              <a:rPr lang="en-US" sz="2700" dirty="0" err="1">
                <a:latin typeface="Source Code Pro"/>
                <a:cs typeface="Source Code Pro"/>
              </a:rPr>
              <a:t>total_count</a:t>
            </a:r>
            <a:r>
              <a:rPr lang="en-US" sz="2700" dirty="0">
                <a:latin typeface="Source Code Pro"/>
                <a:cs typeface="Source Code Pro"/>
              </a:rPr>
              <a:t>": 1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300" b="1">
                <a:solidFill>
                  <a:srgbClr val="7B7B7B"/>
                </a:solidFill>
              </a:rPr>
              <a:pPr/>
              <a:t>20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74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58CF07-4E2E-524D-BDE5-533CEDE8ECEF}" type="slidenum">
              <a:rPr lang="en-US" sz="1300" b="1">
                <a:solidFill>
                  <a:srgbClr val="7B7B7B"/>
                </a:solidFill>
              </a:rPr>
              <a:pPr/>
              <a:t>21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Media API</a:t>
            </a:r>
            <a:r>
              <a:rPr lang="en-US" dirty="0" smtClean="0">
                <a:latin typeface="Arial" charset="0"/>
                <a:ea typeface="ＭＳ Ｐゴシック" charset="0"/>
              </a:rPr>
              <a:t> Security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465655" y="1613753"/>
            <a:ext cx="13658286" cy="5859496"/>
          </a:xfrm>
        </p:spPr>
        <p:txBody>
          <a:bodyPr/>
          <a:lstStyle/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 to the API is protected with tokens that you pass as a parameter when making API calls</a:t>
            </a:r>
          </a:p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are generated for you by </a:t>
            </a:r>
            <a:r>
              <a:rPr lang="en-US" sz="2500" dirty="0" err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Brightcove</a:t>
            </a:r>
            <a:r>
              <a:rPr lang="en-US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protected by you</a:t>
            </a:r>
          </a:p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There is a </a:t>
            </a:r>
            <a:r>
              <a:rPr lang="en-US" sz="25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serious </a:t>
            </a:r>
            <a:r>
              <a:rPr lang="en-US" sz="25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risk in including tokens in client-side scripts or </a:t>
            </a:r>
            <a:r>
              <a:rPr lang="en-US" sz="2500" dirty="0" err="1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SWFs</a:t>
            </a:r>
            <a:r>
              <a:rPr lang="en-US" sz="25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5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especially </a:t>
            </a:r>
            <a:r>
              <a:rPr lang="en-US" sz="25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WRITE tokens</a:t>
            </a:r>
            <a:endParaRPr lang="en-US" sz="25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separate tokens for READ and WRITE </a:t>
            </a:r>
            <a:r>
              <a:rPr lang="en-US" sz="25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</a:t>
            </a:r>
          </a:p>
          <a:p>
            <a:pPr marL="814918" lvl="1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This allows you to develop applications with role-based access</a:t>
            </a:r>
          </a:p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two kinds of READ tokens</a:t>
            </a:r>
          </a:p>
          <a:p>
            <a:pPr marL="987821" lvl="1" indent="-335082">
              <a:spcBef>
                <a:spcPct val="50000"/>
              </a:spcBef>
              <a:buBlip>
                <a:blip r:embed="rId3"/>
              </a:buBlip>
            </a:pPr>
            <a:r>
              <a:rPr lang="en-US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URL Read token returns a link to the video rendition files; regular read token does not</a:t>
            </a:r>
          </a:p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generally end with one or more</a:t>
            </a:r>
            <a:r>
              <a:rPr lang="en-US" sz="25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5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"." </a:t>
            </a:r>
            <a:r>
              <a:rPr lang="en-US" altLang="ja-JP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(Be careful not to drop these when you copy/paste)</a:t>
            </a:r>
          </a:p>
          <a:p>
            <a:pPr marL="404779" indent="-404779"/>
            <a:endParaRPr lang="en-US" sz="25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2476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Understanding Read Methods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52732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D58E8A-8447-3D49-AABC-C02FD2D7238C}" type="slidenum">
              <a:rPr lang="en-US" sz="1300" b="1">
                <a:solidFill>
                  <a:srgbClr val="7B7B7B"/>
                </a:solidFill>
              </a:rPr>
              <a:pPr/>
              <a:t>23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sz="3100" dirty="0">
                <a:latin typeface="Arial" charset="0"/>
                <a:ea typeface="ＭＳ Ｐゴシック" charset="0"/>
              </a:rPr>
              <a:t>Read API – Typical Applications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 eaLnBrk="1" hangingPunct="1"/>
            <a:r>
              <a:rPr lang="en-US" sz="2700" dirty="0">
                <a:latin typeface="Arial" charset="0"/>
                <a:ea typeface="ＭＳ Ｐゴシック" charset="0"/>
              </a:rPr>
              <a:t>Contextual Publishing</a:t>
            </a:r>
          </a:p>
          <a:p>
            <a:pPr lvl="1" eaLnBrk="1" hangingPunct="1"/>
            <a:r>
              <a:rPr lang="en-US" sz="2700" dirty="0">
                <a:latin typeface="Arial" charset="0"/>
                <a:ea typeface="ＭＳ Ｐゴシック" charset="0"/>
              </a:rPr>
              <a:t>Displaying Video Metadata in the embedding web page or finding videos to match the page content</a:t>
            </a:r>
          </a:p>
          <a:p>
            <a:pPr eaLnBrk="1" hangingPunct="1"/>
            <a:r>
              <a:rPr lang="en-US" sz="2700" dirty="0">
                <a:latin typeface="Arial" charset="0"/>
                <a:ea typeface="ＭＳ Ｐゴシック" charset="0"/>
              </a:rPr>
              <a:t>Search Engine Optimization</a:t>
            </a:r>
          </a:p>
          <a:p>
            <a:pPr lvl="1" eaLnBrk="1" hangingPunct="1"/>
            <a:r>
              <a:rPr lang="en-US" sz="2700" dirty="0">
                <a:latin typeface="Arial" charset="0"/>
                <a:ea typeface="ＭＳ Ｐゴシック" charset="0"/>
              </a:rPr>
              <a:t>Using Metadata to optimize Search Engine pickup</a:t>
            </a:r>
          </a:p>
          <a:p>
            <a:pPr eaLnBrk="1" hangingPunct="1"/>
            <a:r>
              <a:rPr lang="en-US" sz="2700" dirty="0">
                <a:latin typeface="Arial" charset="0"/>
                <a:ea typeface="ＭＳ Ｐゴシック" charset="0"/>
              </a:rPr>
              <a:t>CMS Integration</a:t>
            </a:r>
          </a:p>
          <a:p>
            <a:pPr lvl="1" eaLnBrk="1" hangingPunct="1"/>
            <a:r>
              <a:rPr lang="en-US" sz="2700" dirty="0">
                <a:latin typeface="Arial" charset="0"/>
                <a:ea typeface="ＭＳ Ｐゴシック" charset="0"/>
              </a:rPr>
              <a:t>Integrating Metadata into your Corporate CMS</a:t>
            </a:r>
          </a:p>
          <a:p>
            <a:pPr eaLnBrk="1" hangingPunct="1"/>
            <a:r>
              <a:rPr lang="en-US" sz="2700" dirty="0">
                <a:latin typeface="Arial" charset="0"/>
                <a:ea typeface="ＭＳ Ｐゴシック" charset="0"/>
              </a:rPr>
              <a:t>Syndication</a:t>
            </a:r>
          </a:p>
          <a:p>
            <a:pPr lvl="1" eaLnBrk="1" hangingPunct="1"/>
            <a:r>
              <a:rPr lang="en-US" sz="2700" dirty="0">
                <a:latin typeface="Arial" charset="0"/>
                <a:ea typeface="ＭＳ Ｐゴシック" charset="0"/>
              </a:rPr>
              <a:t>Integrating your content into other portals &amp; sites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328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F0C3CC-60BE-DA48-85C5-DDB1FD00EAF8}" type="slidenum">
              <a:rPr lang="en-US" sz="1300" b="1">
                <a:solidFill>
                  <a:srgbClr val="7B7B7B"/>
                </a:solidFill>
              </a:rPr>
              <a:pPr/>
              <a:t>24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Read API Data Format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 marL="404779" indent="-404779">
              <a:lnSpc>
                <a:spcPct val="9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Methods which perform queries on our servers, and return sets of data in DTOs (Data Transfer Objects)</a:t>
            </a:r>
          </a:p>
          <a:p>
            <a:pPr marL="404779" indent="-404779">
              <a:lnSpc>
                <a:spcPct val="9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Data is cached for performance (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up to 20 minutes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04779" indent="-404779">
              <a:lnSpc>
                <a:spcPct val="9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READ API</a:t>
            </a:r>
          </a:p>
          <a:p>
            <a:pPr marL="987821" lvl="1" indent="-335082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GET Request</a:t>
            </a:r>
          </a:p>
          <a:p>
            <a:pPr marL="987821" lvl="1" indent="-335082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URL</a:t>
            </a:r>
          </a:p>
          <a:p>
            <a:pPr marL="987821" lvl="1" indent="-335082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READ </a:t>
            </a: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</a:t>
            </a:r>
            <a:endParaRPr lang="en-US" sz="27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04779" indent="-404779">
              <a:lnSpc>
                <a:spcPct val="9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Read API Parameters</a:t>
            </a:r>
          </a:p>
          <a:p>
            <a:pPr marL="987821" lvl="1" indent="-335082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All Read API Functions are defined in the online documentation:</a:t>
            </a:r>
          </a:p>
          <a:p>
            <a:pPr marL="404779" indent="-404779" algn="ctr">
              <a:lnSpc>
                <a:spcPct val="90000"/>
              </a:lnSpc>
              <a:spcBef>
                <a:spcPct val="50000"/>
              </a:spcBef>
            </a:pPr>
            <a:r>
              <a:rPr lang="en-US" sz="2700" b="1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http://docs.brightcove.com/en/video-cloud/media/index.html</a:t>
            </a:r>
            <a:endParaRPr lang="en-US" sz="27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7101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A5DDCD-59E8-5D4E-862C-5BDB259BC4F5}" type="slidenum">
              <a:rPr lang="en-US" sz="1300" b="1">
                <a:solidFill>
                  <a:srgbClr val="7B7B7B"/>
                </a:solidFill>
              </a:rPr>
              <a:pPr/>
              <a:t>25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Main READ APIs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idx="1"/>
          </p:nvPr>
        </p:nvSpPr>
        <p:spPr>
          <a:xfrm>
            <a:off x="465656" y="1613758"/>
            <a:ext cx="6741746" cy="5236653"/>
          </a:xfrm>
        </p:spPr>
        <p:txBody>
          <a:bodyPr/>
          <a:lstStyle/>
          <a:p>
            <a:pPr marL="0" indent="0"/>
            <a:r>
              <a:rPr lang="en-US" sz="3500" dirty="0">
                <a:latin typeface="Arial" charset="0"/>
                <a:ea typeface="ＭＳ Ｐゴシック" charset="0"/>
              </a:rPr>
              <a:t>Video READ</a:t>
            </a:r>
          </a:p>
          <a:p>
            <a:pPr lvl="1" eaLnBrk="1" hangingPunct="1"/>
            <a:r>
              <a:rPr lang="en-US" sz="2700" b="1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2700" b="1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b="1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endParaRPr lang="en-US" sz="2700" b="1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find_modified_videos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>
                <a:latin typeface="Arial" charset="0"/>
                <a:ea typeface="ＭＳ Ｐゴシック" charset="0"/>
              </a:rPr>
              <a:t>Several "</a:t>
            </a:r>
            <a:r>
              <a:rPr lang="en-US" sz="2700" dirty="0">
                <a:latin typeface="Source Code Pro"/>
                <a:ea typeface="ＭＳ Ｐゴシック" charset="0"/>
                <a:cs typeface="Source Code Pro"/>
              </a:rPr>
              <a:t>_unfiltered</a:t>
            </a:r>
            <a:r>
              <a:rPr lang="en-US" sz="2700" dirty="0">
                <a:latin typeface="Arial" charset="0"/>
                <a:ea typeface="ＭＳ Ｐゴシック" charset="0"/>
              </a:rPr>
              <a:t>" methods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idx="12"/>
          </p:nvPr>
        </p:nvSpPr>
        <p:spPr>
          <a:xfrm>
            <a:off x="7207401" y="1613758"/>
            <a:ext cx="7551332" cy="5236653"/>
          </a:xfrm>
        </p:spPr>
        <p:txBody>
          <a:bodyPr/>
          <a:lstStyle/>
          <a:p>
            <a:pPr marL="0" indent="0"/>
            <a:r>
              <a:rPr lang="en-US" sz="3100" dirty="0">
                <a:latin typeface="Arial" charset="0"/>
                <a:ea typeface="ＭＳ Ｐゴシック" charset="0"/>
              </a:rPr>
              <a:t>Playlist READ</a:t>
            </a: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find_all_playlists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find_playlist_by_id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find_playlists_by_ids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find_playlist_by_reference_id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find_playlists_by_reference_ids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find_playlists_for_player_id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005" y="6521311"/>
            <a:ext cx="18314479" cy="467740"/>
          </a:xfrm>
          <a:prstGeom prst="rect">
            <a:avLst/>
          </a:prstGeom>
          <a:noFill/>
        </p:spPr>
        <p:txBody>
          <a:bodyPr wrap="square" lIns="77203" tIns="38601" rIns="77203" bIns="38601" rtlCol="0">
            <a:spAutoFit/>
          </a:bodyPr>
          <a:lstStyle/>
          <a:p>
            <a:r>
              <a:rPr lang="en-US" dirty="0" smtClean="0"/>
              <a:t>Unfiltered methods return active as well as inactive, unscheduled or deleted assets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533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The </a:t>
            </a:r>
            <a:r>
              <a:rPr lang="en-US" dirty="0" err="1" smtClean="0">
                <a:latin typeface="Arial" charset="0"/>
                <a:ea typeface="ＭＳ Ｐゴシック" charset="0"/>
              </a:rPr>
              <a:t>search_videos</a:t>
            </a:r>
            <a:r>
              <a:rPr lang="en-US" dirty="0" smtClean="0">
                <a:latin typeface="Arial" charset="0"/>
                <a:ea typeface="ＭＳ Ｐゴシック" charset="0"/>
              </a:rPr>
              <a:t> method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>
                <a:latin typeface="Arial" charset="0"/>
                <a:ea typeface="ＭＳ Ｐゴシック" charset="0"/>
              </a:rPr>
              <a:t>The recommended method for most video searches (Brightcove is actively working to enhance and optimize this method – use this instead of find methods)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</a:rPr>
              <a:t>Exceptions</a:t>
            </a:r>
          </a:p>
          <a:p>
            <a:pPr lvl="2"/>
            <a:r>
              <a:rPr lang="en-US" sz="2500" dirty="0" smtClean="0">
                <a:latin typeface="Arial" charset="0"/>
                <a:ea typeface="ＭＳ Ｐゴシック" charset="0"/>
              </a:rPr>
              <a:t>You </a:t>
            </a:r>
            <a:r>
              <a:rPr lang="en-US" sz="2500" dirty="0">
                <a:latin typeface="Arial" charset="0"/>
                <a:ea typeface="ＭＳ Ｐゴシック" charset="0"/>
              </a:rPr>
              <a:t>can</a:t>
            </a:r>
            <a:r>
              <a:rPr lang="ja-JP" altLang="en-US" sz="2500" dirty="0">
                <a:latin typeface="Arial" charset="0"/>
                <a:ea typeface="ＭＳ Ｐゴシック" charset="0"/>
              </a:rPr>
              <a:t>’</a:t>
            </a:r>
            <a:r>
              <a:rPr lang="en-US" altLang="ja-JP" sz="2500" dirty="0">
                <a:latin typeface="Arial" charset="0"/>
                <a:ea typeface="ＭＳ Ｐゴシック" charset="0"/>
              </a:rPr>
              <a:t>t find videos by id with </a:t>
            </a:r>
            <a:r>
              <a:rPr lang="en-US" altLang="ja-JP" sz="25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altLang="ja-JP" sz="2500" dirty="0">
                <a:latin typeface="Arial" charset="0"/>
                <a:ea typeface="ＭＳ Ｐゴシック" charset="0"/>
              </a:rPr>
              <a:t> – need to use </a:t>
            </a:r>
            <a:r>
              <a:rPr lang="en-US" altLang="ja-JP" sz="2500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r>
              <a:rPr lang="en-US" altLang="ja-JP" sz="2500" dirty="0">
                <a:latin typeface="Arial" charset="0"/>
                <a:ea typeface="ＭＳ Ｐゴシック" charset="0"/>
              </a:rPr>
              <a:t> or </a:t>
            </a:r>
            <a:r>
              <a:rPr lang="en-US" altLang="ja-JP" sz="25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altLang="ja-JP" sz="25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2500" dirty="0">
                <a:latin typeface="Arial" charset="0"/>
                <a:ea typeface="ＭＳ Ｐゴシック" charset="0"/>
              </a:rPr>
              <a:t>Will not return inactive or deleted videos</a:t>
            </a:r>
          </a:p>
          <a:p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sz="2500" dirty="0">
                <a:latin typeface="Arial" charset="0"/>
                <a:ea typeface="ＭＳ Ｐゴシック" charset="0"/>
              </a:rPr>
              <a:t> allows for the most complex searches and is the only method that can search custom field values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27273" indent="-241259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5035" indent="-19300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51049" indent="-19300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37063" indent="-19300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123077" indent="-193007" defTabSz="65273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509091" indent="-193007" defTabSz="65273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895105" indent="-193007" defTabSz="65273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281119" indent="-193007" defTabSz="65273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312627-9C00-6C4A-B139-CD640CAF4274}" type="slidenum">
              <a:rPr lang="en-US" sz="1200">
                <a:solidFill>
                  <a:srgbClr val="FBFCFF"/>
                </a:solidFill>
              </a:rPr>
              <a:pPr eaLnBrk="1" hangingPunct="1"/>
              <a:t>26</a:t>
            </a:fld>
            <a:endParaRPr lang="en-US" sz="1200" dirty="0">
              <a:solidFill>
                <a:srgbClr val="FBFCFF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94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Creating Read Requests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970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Read API Request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511626"/>
            <a:ext cx="13658286" cy="5236653"/>
          </a:xfrm>
        </p:spPr>
        <p:txBody>
          <a:bodyPr/>
          <a:lstStyle/>
          <a:p>
            <a:r>
              <a:rPr lang="en-US" sz="27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Base URL: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http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://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api.brightcove.com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/services/library?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Token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: token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Command: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command=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Additional </a:t>
            </a:r>
            <a:r>
              <a:rPr lang="en-US" sz="2500" dirty="0" err="1" smtClean="0">
                <a:latin typeface="Arial" charset="0"/>
                <a:ea typeface="ＭＳ Ｐゴシック" charset="0"/>
              </a:rPr>
              <a:t>params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:</a:t>
            </a:r>
          </a:p>
          <a:p>
            <a:pPr lvl="2"/>
            <a:r>
              <a:rPr lang="en-US" sz="25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sea&amp;any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tags:fish&amp;any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bird&amp;none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videotopic:mammal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2500" dirty="0">
                <a:latin typeface="Arial" charset="0"/>
                <a:ea typeface="ＭＳ Ｐゴシック" charset="0"/>
              </a:rPr>
              <a:t>Note: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The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all, any </a:t>
            </a:r>
            <a:r>
              <a:rPr lang="en-US" sz="2500" dirty="0" smtClean="0">
                <a:latin typeface="+mn-lt"/>
                <a:ea typeface="ＭＳ Ｐゴシック" charset="0"/>
                <a:cs typeface="Source Code Pro"/>
              </a:rPr>
              <a:t>and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2500" dirty="0" smtClean="0">
                <a:latin typeface="+mn-lt"/>
                <a:ea typeface="ＭＳ Ｐゴシック" charset="0"/>
                <a:cs typeface="Source Code Pro"/>
              </a:rPr>
              <a:t>parameters will be discussed in detail in later content</a:t>
            </a:r>
            <a:endParaRPr lang="en-US" altLang="ja-JP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id,name,customFields&amp;page_size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=3&amp;get_item_count=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true</a:t>
            </a:r>
          </a:p>
          <a:p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Example: </a:t>
            </a:r>
            <a:r>
              <a:rPr lang="en-US" sz="25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2500" dirty="0">
                <a:latin typeface="Arial" charset="0"/>
                <a:ea typeface="ＭＳ Ｐゴシック" charset="0"/>
                <a:hlinkClick r:id="rId3"/>
              </a:rPr>
              <a:t>://api.brightcove.com/services/library?command=search_videos&amp;token=DNoR-SvA5yUqX2eE6KjgefOxRzQilw..&amp;callback</a:t>
            </a:r>
            <a:r>
              <a:rPr lang="en-US" sz="2500" dirty="0" smtClean="0">
                <a:latin typeface="Arial" charset="0"/>
                <a:ea typeface="ＭＳ Ｐゴシック" charset="0"/>
                <a:hlinkClick r:id="rId3"/>
              </a:rPr>
              <a:t>=onSearchResponse</a:t>
            </a:r>
            <a:r>
              <a:rPr lang="en-US" sz="2500" dirty="0">
                <a:latin typeface="Arial" charset="0"/>
                <a:ea typeface="ＭＳ Ｐゴシック" charset="0"/>
                <a:hlinkClick r:id="rId3"/>
              </a:rPr>
              <a:t>&amp;any=wildlife</a:t>
            </a:r>
            <a:endParaRPr lang="en-US" sz="2500" dirty="0">
              <a:latin typeface="Arial" charset="0"/>
              <a:ea typeface="ＭＳ Ｐゴシック" charset="0"/>
            </a:endParaRP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2500" dirty="0">
                <a:latin typeface="Arial" charset="0"/>
                <a:ea typeface="ＭＳ Ｐゴシック" charset="0"/>
              </a:rPr>
              <a:t>order does not matter</a:t>
            </a: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28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45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callback query parameter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The </a:t>
            </a:r>
            <a:r>
              <a:rPr lang="en-US" sz="2700" dirty="0" smtClean="0">
                <a:latin typeface="Source Code Pro"/>
                <a:ea typeface="ＭＳ Ｐゴシック" pitchFamily="-105" charset="-128"/>
                <a:cs typeface="Source Code Pro"/>
              </a:rPr>
              <a:t>callback</a:t>
            </a:r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 value is a user-defined function that will be called when the Media API responds to your request</a:t>
            </a:r>
          </a:p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The argument in your user-defined function will contain the data returned from the Media API</a:t>
            </a:r>
          </a:p>
          <a:p>
            <a:endParaRPr lang="en-US" sz="27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2700" dirty="0" smtClean="0">
                <a:latin typeface="+mn-lt"/>
                <a:ea typeface="ＭＳ Ｐゴシック" charset="0"/>
                <a:cs typeface="Source Code Pro"/>
              </a:rPr>
              <a:t>Example: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</a:p>
          <a:p>
            <a:pPr>
              <a:buNone/>
            </a:pPr>
            <a:r>
              <a:rPr lang="en-US" sz="2700" dirty="0" smtClean="0">
                <a:latin typeface="Arial" charset="0"/>
                <a:ea typeface="ＭＳ Ｐゴシック" charset="0"/>
              </a:rPr>
              <a:t>  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&amp;callback=</a:t>
            </a:r>
            <a:r>
              <a:rPr lang="en-US" sz="2700" dirty="0" err="1" smtClean="0">
                <a:latin typeface="Source Code Pro"/>
                <a:ea typeface="ＭＳ Ｐゴシック" charset="0"/>
                <a:cs typeface="Source Code Pro"/>
              </a:rPr>
              <a:t>returnData</a:t>
            </a:r>
            <a:endParaRPr lang="en-US" sz="2700" dirty="0" smtClean="0">
              <a:latin typeface="Source Code Pro"/>
              <a:ea typeface="ＭＳ Ｐゴシック" charset="0"/>
              <a:cs typeface="Source Code Pro"/>
            </a:endParaRPr>
          </a:p>
          <a:p>
            <a:pPr>
              <a:buNone/>
            </a:pP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	</a:t>
            </a:r>
            <a:r>
              <a:rPr lang="en-US" sz="2700" dirty="0" err="1" smtClean="0">
                <a:latin typeface="Source Code Pro"/>
                <a:ea typeface="ＭＳ Ｐゴシック" charset="0"/>
                <a:cs typeface="Source Code Pro"/>
              </a:rPr>
              <a:t>var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2700" dirty="0" err="1" smtClean="0">
                <a:latin typeface="Source Code Pro"/>
                <a:ea typeface="ＭＳ Ｐゴシック" charset="0"/>
                <a:cs typeface="Source Code Pro"/>
              </a:rPr>
              <a:t>returnData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 = </a:t>
            </a:r>
            <a:r>
              <a:rPr lang="en-US" sz="2700" dirty="0" err="1" smtClean="0">
                <a:latin typeface="Source Code Pro"/>
                <a:ea typeface="ＭＳ Ｐゴシック" charset="0"/>
                <a:cs typeface="Source Code Pro"/>
              </a:rPr>
              <a:t>function(jsonData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){</a:t>
            </a:r>
          </a:p>
          <a:p>
            <a:pPr>
              <a:buNone/>
            </a:pP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		</a:t>
            </a:r>
            <a:r>
              <a:rPr lang="en-US" sz="2700" dirty="0" err="1" smtClean="0">
                <a:latin typeface="Source Code Pro"/>
                <a:ea typeface="ＭＳ Ｐゴシック" charset="0"/>
                <a:cs typeface="Source Code Pro"/>
              </a:rPr>
              <a:t>console.log(jsonData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);</a:t>
            </a:r>
          </a:p>
          <a:p>
            <a:pPr>
              <a:buNone/>
            </a:pP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	}</a:t>
            </a:r>
            <a:endParaRPr lang="en-US" sz="2700" dirty="0" smtClean="0">
              <a:latin typeface="Source Code Pro"/>
              <a:ea typeface="ＭＳ Ｐゴシック" pitchFamily="-105" charset="-128"/>
              <a:cs typeface="Source Code Pro"/>
            </a:endParaRPr>
          </a:p>
          <a:p>
            <a:pPr>
              <a:buNone/>
            </a:pPr>
            <a:endParaRPr lang="en-US" sz="27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7812405"/>
            <a:ext cx="698674" cy="34099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9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Introducing the Course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Making the API read Request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511626"/>
            <a:ext cx="13658286" cy="5236653"/>
          </a:xfrm>
        </p:spPr>
        <p:txBody>
          <a:bodyPr/>
          <a:lstStyle/>
          <a:p>
            <a:r>
              <a:rPr lang="en-US" sz="2700" dirty="0" smtClean="0">
                <a:latin typeface="Arial" charset="0"/>
                <a:ea typeface="ＭＳ Ｐゴシック" charset="0"/>
              </a:rPr>
              <a:t>Using the 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&lt;script&gt;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tag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attribute loads an external JavaScript file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The external script is fetched and executed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  <a:cs typeface="Source Code Pro"/>
              </a:rPr>
              <a:t>The 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2500" dirty="0" smtClean="0">
                <a:latin typeface="Arial" charset="0"/>
                <a:ea typeface="ＭＳ Ｐゴシック" charset="0"/>
                <a:cs typeface="Source Code Pro"/>
              </a:rPr>
              <a:t>attribute can also be used to pass a query string to the Media API</a:t>
            </a:r>
          </a:p>
          <a:p>
            <a:pPr lvl="1">
              <a:buNone/>
            </a:pP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Example: </a:t>
            </a:r>
          </a:p>
          <a:p>
            <a:pPr>
              <a:buNone/>
            </a:pPr>
            <a:r>
              <a:rPr lang="en-US" sz="2500" dirty="0" smtClean="0">
                <a:latin typeface="Arial" charset="0"/>
                <a:ea typeface="ＭＳ Ｐゴシック" charset="0"/>
              </a:rPr>
              <a:t> 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&lt;script type="text/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javascript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" 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="//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api.brightcove.com/services/library?command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search_videos&amp;callback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onSearchResponse&amp;page_size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=5&amp;token=WDGO_XdKqXVJRVGtrNuGLxCYDNoR-SvA5yUqX2eE6KjgefOxRzQilw.."&gt;</a:t>
            </a:r>
          </a:p>
          <a:p>
            <a:pPr>
              <a:buNone/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  &lt;/script&gt;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30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45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31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Constructing an API Read Request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3753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Introducing the MAPI Wrapper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0711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wrappers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There are wrappers for Media API methods for several languages on </a:t>
            </a:r>
            <a:r>
              <a:rPr lang="en-US" sz="2700" dirty="0" smtClean="0">
                <a:latin typeface="Arial" pitchFamily="-105" charset="0"/>
                <a:ea typeface="ＭＳ Ｐゴシック" pitchFamily="-105" charset="-128"/>
                <a:hlinkClick r:id="rId3"/>
              </a:rPr>
              <a:t>http://docs.brightcove.com/en/video-cloud/open-source/index.html</a:t>
            </a:r>
            <a:endParaRPr lang="en-US" sz="27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Reference Media API values and parameters by name instead of building the URL query string</a:t>
            </a:r>
          </a:p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Simplifies your coding and saves typos/errors</a:t>
            </a:r>
          </a:p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The </a:t>
            </a:r>
            <a:r>
              <a:rPr lang="en-US" sz="2700" dirty="0" smtClean="0">
                <a:latin typeface="Source Code Pro"/>
                <a:ea typeface="ＭＳ Ｐゴシック" pitchFamily="-105" charset="-128"/>
                <a:cs typeface="Source Code Pro"/>
              </a:rPr>
              <a:t>BCMAPI</a:t>
            </a:r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 object is defined in the wrapper, and then you reference values in this function</a:t>
            </a:r>
          </a:p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Example:</a:t>
            </a:r>
          </a:p>
          <a:p>
            <a:pPr>
              <a:buNone/>
            </a:pPr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	</a:t>
            </a:r>
            <a:r>
              <a:rPr lang="en-US" sz="2700" dirty="0" smtClean="0">
                <a:latin typeface="Source Code Pro"/>
                <a:ea typeface="ＭＳ Ｐゴシック" pitchFamily="-105" charset="-128"/>
                <a:cs typeface="Source Code Pro"/>
              </a:rPr>
              <a:t>&lt;script type="text/</a:t>
            </a:r>
            <a:r>
              <a:rPr lang="en-US" sz="2700" dirty="0" err="1" smtClean="0">
                <a:latin typeface="Source Code Pro"/>
                <a:ea typeface="ＭＳ Ｐゴシック" pitchFamily="-105" charset="-128"/>
                <a:cs typeface="Source Code Pro"/>
              </a:rPr>
              <a:t>javascript</a:t>
            </a:r>
            <a:r>
              <a:rPr lang="en-US" sz="2700" dirty="0" smtClean="0">
                <a:latin typeface="Source Code Pro"/>
                <a:ea typeface="ＭＳ Ｐゴシック" pitchFamily="-105" charset="-128"/>
                <a:cs typeface="Source Code Pro"/>
              </a:rPr>
              <a:t>" </a:t>
            </a:r>
            <a:r>
              <a:rPr lang="en-US" sz="2700" dirty="0" err="1" smtClean="0">
                <a:latin typeface="Source Code Pro"/>
                <a:ea typeface="ＭＳ Ｐゴシック" pitchFamily="-105" charset="-128"/>
                <a:cs typeface="Source Code Pro"/>
              </a:rPr>
              <a:t>src</a:t>
            </a:r>
            <a:r>
              <a:rPr lang="en-US" sz="2700" dirty="0" smtClean="0">
                <a:latin typeface="Source Code Pro"/>
                <a:ea typeface="ＭＳ Ｐゴシック" pitchFamily="-105" charset="-128"/>
                <a:cs typeface="Source Code Pro"/>
              </a:rPr>
              <a:t>="</a:t>
            </a:r>
            <a:r>
              <a:rPr lang="en-US" sz="2700" dirty="0" err="1" smtClean="0">
                <a:latin typeface="Source Code Pro"/>
                <a:ea typeface="ＭＳ Ｐゴシック" pitchFamily="-105" charset="-128"/>
                <a:cs typeface="Source Code Pro"/>
              </a:rPr>
              <a:t>bc-mapi.js</a:t>
            </a:r>
            <a:r>
              <a:rPr lang="en-US" sz="2700" dirty="0" smtClean="0">
                <a:latin typeface="Source Code Pro"/>
                <a:ea typeface="ＭＳ Ｐゴシック" pitchFamily="-105" charset="-128"/>
                <a:cs typeface="Source Code Pro"/>
              </a:rPr>
              <a:t>"&gt;&lt;/script&gt;</a:t>
            </a:r>
          </a:p>
          <a:p>
            <a:pPr>
              <a:buNone/>
            </a:pPr>
            <a:endParaRPr lang="en-US" sz="27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7812405"/>
            <a:ext cx="698674" cy="34099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9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5664" y="1613538"/>
            <a:ext cx="14257291" cy="5236653"/>
          </a:xfrm>
        </p:spPr>
        <p:txBody>
          <a:bodyPr/>
          <a:lstStyle/>
          <a:p>
            <a:pPr marL="0" indent="0">
              <a:buNone/>
            </a:pPr>
            <a:r>
              <a:rPr lang="en-US" sz="2700" dirty="0" err="1">
                <a:latin typeface="Source Code Pro"/>
                <a:cs typeface="Source Code Pro"/>
              </a:rPr>
              <a:t>BCMAPI.token</a:t>
            </a:r>
            <a:r>
              <a:rPr lang="en-US" sz="2700" dirty="0">
                <a:latin typeface="Source Code Pro"/>
                <a:cs typeface="Source Code Pro"/>
              </a:rPr>
              <a:t> = </a:t>
            </a:r>
            <a:r>
              <a:rPr lang="en-US" sz="2700" dirty="0" err="1">
                <a:latin typeface="Source Code Pro"/>
                <a:cs typeface="Source Code Pro"/>
              </a:rPr>
              <a:t>document.getElementById</a:t>
            </a:r>
            <a:r>
              <a:rPr lang="en-US" sz="2700" dirty="0">
                <a:latin typeface="Source Code Pro"/>
                <a:cs typeface="Source Code Pro"/>
              </a:rPr>
              <a:t>("token").value;</a:t>
            </a:r>
          </a:p>
          <a:p>
            <a:pPr marL="0" indent="0">
              <a:buNone/>
            </a:pPr>
            <a:r>
              <a:rPr lang="en-US" sz="2700" dirty="0" err="1">
                <a:latin typeface="Source Code Pro"/>
                <a:cs typeface="Source Code Pro"/>
              </a:rPr>
              <a:t>BCMAPI.callback</a:t>
            </a:r>
            <a:r>
              <a:rPr lang="en-US" sz="2700" dirty="0">
                <a:latin typeface="Source Code Pro"/>
                <a:cs typeface="Source Code Pro"/>
              </a:rPr>
              <a:t> = </a:t>
            </a:r>
            <a:r>
              <a:rPr lang="en-US" sz="2700" dirty="0" smtClean="0">
                <a:latin typeface="Source Code Pro"/>
                <a:cs typeface="Source Code Pro"/>
              </a:rPr>
              <a:t>"</a:t>
            </a:r>
            <a:r>
              <a:rPr lang="en-US" sz="2700" dirty="0" err="1" smtClean="0">
                <a:latin typeface="Source Code Pro"/>
                <a:cs typeface="Source Code Pro"/>
              </a:rPr>
              <a:t>onSearchResponse</a:t>
            </a:r>
            <a:r>
              <a:rPr lang="en-US" sz="2700" dirty="0">
                <a:latin typeface="Source Code Pro"/>
                <a:cs typeface="Source Code Pro"/>
              </a:rPr>
              <a:t>";</a:t>
            </a:r>
            <a:endParaRPr lang="en-US" sz="27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700" dirty="0" err="1" smtClean="0">
                <a:latin typeface="Source Code Pro"/>
                <a:cs typeface="Source Code Pro"/>
              </a:rPr>
              <a:t>params</a:t>
            </a:r>
            <a:r>
              <a:rPr lang="en-US" sz="2700" dirty="0" smtClean="0">
                <a:latin typeface="Source Code Pro"/>
                <a:cs typeface="Source Code Pro"/>
              </a:rPr>
              <a:t> </a:t>
            </a:r>
            <a:r>
              <a:rPr lang="en-US" sz="2700" dirty="0">
                <a:latin typeface="Source Code Pro"/>
                <a:cs typeface="Source Code Pro"/>
              </a:rPr>
              <a:t>= {};</a:t>
            </a:r>
            <a:endParaRPr lang="en-US" sz="27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700" dirty="0" err="1" smtClean="0">
                <a:latin typeface="Source Code Pro"/>
                <a:cs typeface="Source Code Pro"/>
              </a:rPr>
              <a:t>params.video_fields</a:t>
            </a:r>
            <a:r>
              <a:rPr lang="en-US" sz="2700" dirty="0" smtClean="0">
                <a:latin typeface="Source Code Pro"/>
                <a:cs typeface="Source Code Pro"/>
              </a:rPr>
              <a:t> =</a:t>
            </a:r>
            <a:br>
              <a:rPr lang="en-US" sz="2700" dirty="0" smtClean="0">
                <a:latin typeface="Source Code Pro"/>
                <a:cs typeface="Source Code Pro"/>
              </a:rPr>
            </a:br>
            <a:r>
              <a:rPr lang="en-US" sz="2700" dirty="0" smtClean="0">
                <a:latin typeface="Source Code Pro"/>
                <a:cs typeface="Source Code Pro"/>
              </a:rPr>
              <a:t> </a:t>
            </a:r>
            <a:r>
              <a:rPr lang="en-US" sz="2700" dirty="0" err="1" smtClean="0">
                <a:latin typeface="Source Code Pro"/>
                <a:cs typeface="Source Code Pro"/>
              </a:rPr>
              <a:t>getSelectValues</a:t>
            </a:r>
            <a:r>
              <a:rPr lang="en-US" sz="2700" dirty="0" err="1">
                <a:latin typeface="Source Code Pro"/>
                <a:cs typeface="Source Code Pro"/>
              </a:rPr>
              <a:t>(document.getElementById("videoFields")).join</a:t>
            </a:r>
            <a:r>
              <a:rPr lang="en-US" sz="2700" dirty="0">
                <a:latin typeface="Source Code Pro"/>
                <a:cs typeface="Source Code Pro"/>
              </a:rPr>
              <a:t>();</a:t>
            </a:r>
            <a:endParaRPr lang="en-US" sz="27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700" dirty="0" err="1" smtClean="0">
                <a:latin typeface="Source Code Pro"/>
                <a:cs typeface="Source Code Pro"/>
              </a:rPr>
              <a:t>params.media_delivery</a:t>
            </a:r>
            <a:r>
              <a:rPr lang="en-US" sz="2700" dirty="0" smtClean="0">
                <a:latin typeface="Source Code Pro"/>
                <a:cs typeface="Source Code Pro"/>
              </a:rPr>
              <a:t> =</a:t>
            </a:r>
            <a:br>
              <a:rPr lang="en-US" sz="2700" dirty="0" smtClean="0">
                <a:latin typeface="Source Code Pro"/>
                <a:cs typeface="Source Code Pro"/>
              </a:rPr>
            </a:br>
            <a:r>
              <a:rPr lang="en-US" sz="2700" dirty="0" smtClean="0">
                <a:latin typeface="Source Code Pro"/>
                <a:cs typeface="Source Code Pro"/>
              </a:rPr>
              <a:t> </a:t>
            </a:r>
            <a:r>
              <a:rPr lang="en-US" sz="2700" dirty="0" err="1" smtClean="0">
                <a:latin typeface="Source Code Pro"/>
                <a:cs typeface="Source Code Pro"/>
              </a:rPr>
              <a:t>mediaDelivery.options[mediaDelivery.selectedIndex</a:t>
            </a:r>
            <a:r>
              <a:rPr lang="en-US" sz="2700" dirty="0" err="1">
                <a:latin typeface="Source Code Pro"/>
                <a:cs typeface="Source Code Pro"/>
              </a:rPr>
              <a:t>].value</a:t>
            </a:r>
            <a:r>
              <a:rPr lang="en-US" sz="2700" dirty="0">
                <a:latin typeface="Source Code Pro"/>
                <a:cs typeface="Source Code Pro"/>
              </a:rPr>
              <a:t>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7812405"/>
            <a:ext cx="698674" cy="34099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63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35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2: Creating an API Read Request with MAPI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3765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Parsing the JSON Response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9840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300" b="1">
                <a:solidFill>
                  <a:srgbClr val="7B7B7B"/>
                </a:solidFill>
              </a:rPr>
              <a:pPr/>
              <a:t>37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Displaying </a:t>
            </a:r>
            <a:r>
              <a:rPr lang="en-US" dirty="0" smtClean="0">
                <a:latin typeface="Arial" charset="0"/>
                <a:ea typeface="ＭＳ Ｐゴシック" charset="0"/>
              </a:rPr>
              <a:t>returned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>
                <a:latin typeface="Arial" charset="0"/>
                <a:ea typeface="ＭＳ Ｐゴシック" charset="0"/>
              </a:rPr>
              <a:t>Make the API Call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</a:rPr>
              <a:t>For example, 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2500" dirty="0">
                <a:latin typeface="Arial" charset="0"/>
                <a:ea typeface="ＭＳ Ｐゴシック" charset="0"/>
              </a:rPr>
              <a:t>Parse the returned JSON String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</a:rPr>
              <a:t>Check for errors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</a:rPr>
              <a:t>Loop though the returned collection</a:t>
            </a:r>
          </a:p>
          <a:p>
            <a:r>
              <a:rPr lang="en-US" sz="2500" dirty="0">
                <a:latin typeface="Arial" charset="0"/>
                <a:ea typeface="ＭＳ Ｐゴシック" charset="0"/>
              </a:rPr>
              <a:t>Insert Into the Web Page (or other view)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</a:rPr>
              <a:t>Apply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styling </a:t>
            </a:r>
            <a:r>
              <a:rPr lang="en-US" sz="2500" dirty="0">
                <a:latin typeface="Arial" charset="0"/>
                <a:ea typeface="ＭＳ Ｐゴシック" charset="0"/>
              </a:rPr>
              <a:t>&amp;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formatting</a:t>
            </a:r>
            <a:endParaRPr lang="en-US" sz="2500" dirty="0">
              <a:latin typeface="Arial" charset="0"/>
              <a:ea typeface="ＭＳ Ｐゴシック" charset="0"/>
            </a:endParaRPr>
          </a:p>
          <a:p>
            <a:endParaRPr lang="en-US" sz="25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4162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Parsing the JSON response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Client</a:t>
            </a:r>
            <a:r>
              <a:rPr lang="en-US" sz="2500" dirty="0">
                <a:latin typeface="Arial" charset="0"/>
                <a:ea typeface="ＭＳ Ｐゴシック" charset="0"/>
              </a:rPr>
              <a:t>-side Javascript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Define </a:t>
            </a:r>
            <a:r>
              <a:rPr lang="en-US" sz="2500" dirty="0">
                <a:latin typeface="Arial" charset="0"/>
                <a:ea typeface="ＭＳ Ｐゴシック" charset="0"/>
              </a:rPr>
              <a:t>a function that accepts a single parameter (the response object)</a:t>
            </a:r>
          </a:p>
          <a:p>
            <a:pPr lvl="2"/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&amp;callback=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my_func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Insert </a:t>
            </a:r>
            <a:r>
              <a:rPr lang="en-US" sz="2500" dirty="0">
                <a:latin typeface="Arial" charset="0"/>
                <a:ea typeface="ＭＳ Ｐゴシック" charset="0"/>
              </a:rPr>
              <a:t>the API call into a script tag on the page, and the response will be passed to your callback function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  <a:hlinkClick r:id="rId3"/>
              </a:rPr>
              <a:t>http://support.brightcove.com/en/docs/media-api-getting-started-using-javascript</a:t>
            </a:r>
            <a:endParaRPr lang="en-US" sz="2500" dirty="0">
              <a:latin typeface="Arial" charset="0"/>
              <a:ea typeface="ＭＳ Ｐゴシック" charset="0"/>
            </a:endParaRP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Server</a:t>
            </a:r>
            <a:r>
              <a:rPr lang="en-US" sz="2500" dirty="0">
                <a:latin typeface="Arial" charset="0"/>
                <a:ea typeface="ＭＳ Ｐゴシック" charset="0"/>
              </a:rPr>
              <a:t>-side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Use </a:t>
            </a:r>
            <a:r>
              <a:rPr lang="en-US" sz="2500" dirty="0">
                <a:latin typeface="Arial" charset="0"/>
                <a:ea typeface="ＭＳ Ｐゴシック" charset="0"/>
              </a:rPr>
              <a:t>a library or built-in function from your language to convert JSON strings to native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objects</a:t>
            </a:r>
            <a:endParaRPr lang="en-US" sz="25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271747" y="7776172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300" b="1">
                <a:solidFill>
                  <a:srgbClr val="7B7B7B"/>
                </a:solidFill>
              </a:rPr>
              <a:pPr/>
              <a:t>38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84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39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3: Displaying Video Info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3979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4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What is the Media API?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65655" y="1613752"/>
            <a:ext cx="13658286" cy="5432766"/>
          </a:xfrm>
        </p:spPr>
        <p:txBody>
          <a:bodyPr/>
          <a:lstStyle/>
          <a:p>
            <a:pPr indent="8042">
              <a:lnSpc>
                <a:spcPct val="90000"/>
              </a:lnSpc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An API for accessing the content and metadata in your </a:t>
            </a:r>
            <a:r>
              <a:rPr lang="en-US" sz="2700" dirty="0" err="1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Brightcove</a:t>
            </a: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account</a:t>
            </a: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API (Application Programming Interface)</a:t>
            </a:r>
          </a:p>
          <a:p>
            <a:pPr indent="8042">
              <a:lnSpc>
                <a:spcPct val="90000"/>
              </a:lnSpc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</a:t>
            </a:r>
            <a:r>
              <a:rPr lang="en-US" sz="2700" dirty="0" smtClean="0">
                <a:solidFill>
                  <a:srgbClr val="292929"/>
                </a:solidFill>
              </a:rPr>
              <a:t>allow you to search for videos or playlists</a:t>
            </a:r>
            <a:endParaRPr lang="en-US" sz="2700" dirty="0" smtClean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  <a:p>
            <a:pPr indent="8042">
              <a:lnSpc>
                <a:spcPct val="90000"/>
              </a:lnSpc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</a:t>
            </a:r>
            <a:r>
              <a:rPr lang="en-US" sz="2700" dirty="0" smtClean="0">
                <a:solidFill>
                  <a:srgbClr val="292929"/>
                </a:solidFill>
              </a:rPr>
              <a:t>allow you to add, update, and delete videos and playlists</a:t>
            </a:r>
            <a:endParaRPr lang="en-US" sz="2700" dirty="0" smtClean="0">
              <a:solidFill>
                <a:srgbClr val="29292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7471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Configuring the Request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75404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Read API Results as XML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>
                <a:latin typeface="Arial" charset="0"/>
                <a:ea typeface="ＭＳ Ｐゴシック" charset="0"/>
              </a:rPr>
              <a:t>Good for syndication (but consider that an increasing number of developers are used to working with JSON, and many prefer it)</a:t>
            </a:r>
          </a:p>
          <a:p>
            <a:pPr lvl="1"/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rss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mrss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2500" dirty="0">
                <a:latin typeface="Arial" charset="0"/>
                <a:ea typeface="ＭＳ Ｐゴシック" charset="0"/>
              </a:rPr>
              <a:t>Results are raw feeds, typically need additional processing to create nice MRSS feeds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41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63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Checking for Errors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65656" y="1613758"/>
            <a:ext cx="14187931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Errors can be caused by typos or bad user input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In </a:t>
            </a:r>
            <a:r>
              <a:rPr lang="en-US" sz="2500" dirty="0">
                <a:latin typeface="Arial" charset="0"/>
                <a:ea typeface="ＭＳ Ｐゴシック" charset="0"/>
              </a:rPr>
              <a:t>the JSON object</a:t>
            </a:r>
            <a:endParaRPr lang="en-US" sz="25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altLang="ja-JP" sz="25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500" dirty="0" smtClean="0">
                <a:latin typeface="Source Code Pro"/>
                <a:ea typeface="ＭＳ Ｐゴシック" charset="0"/>
                <a:cs typeface="Source Code Pro"/>
              </a:rPr>
              <a:t>error</a:t>
            </a:r>
            <a:r>
              <a:rPr lang="en-US" altLang="ja-JP" sz="25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500" dirty="0" smtClean="0">
                <a:latin typeface="Arial" charset="0"/>
                <a:ea typeface="ＭＳ Ｐゴシック" charset="0"/>
              </a:rPr>
              <a:t>: </a:t>
            </a:r>
            <a:r>
              <a:rPr lang="en-US" altLang="ja-JP" sz="2500" dirty="0">
                <a:latin typeface="Arial" charset="0"/>
                <a:ea typeface="ＭＳ Ｐゴシック" charset="0"/>
              </a:rPr>
              <a:t>a human-readable error name or message</a:t>
            </a:r>
            <a:endParaRPr lang="en-US" altLang="ja-JP" sz="25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altLang="ja-JP" sz="25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500" dirty="0" smtClean="0">
                <a:latin typeface="Source Code Pro"/>
                <a:ea typeface="ＭＳ Ｐゴシック" charset="0"/>
                <a:cs typeface="Source Code Pro"/>
              </a:rPr>
              <a:t>code</a:t>
            </a:r>
            <a:r>
              <a:rPr lang="en-US" altLang="ja-JP" sz="25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500" dirty="0" smtClean="0">
                <a:latin typeface="Arial" charset="0"/>
                <a:ea typeface="ＭＳ Ｐゴシック" charset="0"/>
              </a:rPr>
              <a:t>: </a:t>
            </a:r>
            <a:r>
              <a:rPr lang="en-US" altLang="ja-JP" sz="2500" dirty="0">
                <a:latin typeface="Arial" charset="0"/>
                <a:ea typeface="ＭＳ Ｐゴシック" charset="0"/>
              </a:rPr>
              <a:t>a numeric error code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Error </a:t>
            </a:r>
            <a:r>
              <a:rPr lang="en-US" sz="2500" dirty="0">
                <a:latin typeface="Arial" charset="0"/>
                <a:ea typeface="ＭＳ Ｐゴシック" charset="0"/>
              </a:rPr>
              <a:t>code table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:</a:t>
            </a:r>
            <a:br>
              <a:rPr lang="en-US" sz="2500" dirty="0" smtClean="0">
                <a:latin typeface="Arial" charset="0"/>
                <a:ea typeface="ＭＳ Ｐゴシック" charset="0"/>
              </a:rPr>
            </a:br>
            <a:r>
              <a:rPr lang="en-US" sz="2500" dirty="0" smtClean="0">
                <a:latin typeface="Arial" charset="0"/>
                <a:ea typeface="ＭＳ Ｐゴシック" charset="0"/>
              </a:rPr>
              <a:t> 	</a:t>
            </a:r>
            <a:r>
              <a:rPr lang="en-US" sz="25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2500" dirty="0">
                <a:latin typeface="Arial" charset="0"/>
                <a:ea typeface="ＭＳ Ｐゴシック" charset="0"/>
                <a:hlinkClick r:id="rId3"/>
              </a:rPr>
              <a:t>://support.brightcove.com/en/docs/media-api-error-message-reference</a:t>
            </a:r>
            <a:endParaRPr lang="en-US" sz="25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{"error":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 "One or more validation errors have occurred"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,"code":301}</a:t>
            </a:r>
            <a:r>
              <a:rPr lang="en-US" sz="2500" dirty="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42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76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43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4: Checking for Errors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7759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Limiting Response Size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3889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field name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Reasons to limit response size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Less </a:t>
            </a:r>
            <a:r>
              <a:rPr lang="en-US" sz="2500" dirty="0">
                <a:latin typeface="Arial" charset="0"/>
                <a:ea typeface="ＭＳ Ｐゴシック" charset="0"/>
              </a:rPr>
              <a:t>bandwidth, better performance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Only </a:t>
            </a:r>
            <a:r>
              <a:rPr lang="en-US" sz="2500" dirty="0">
                <a:latin typeface="Arial" charset="0"/>
                <a:ea typeface="ＭＳ Ｐゴシック" charset="0"/>
              </a:rPr>
              <a:t>request the metadata you need</a:t>
            </a:r>
            <a:endParaRPr lang="en-US" sz="2500" dirty="0" smtClean="0">
              <a:latin typeface="Arial" charset="0"/>
              <a:ea typeface="ＭＳ Ｐゴシック" charset="0"/>
            </a:endParaRP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2500" dirty="0" err="1" smtClean="0">
                <a:latin typeface="Arial" charset="0"/>
                <a:ea typeface="ＭＳ Ｐゴシック" charset="0"/>
              </a:rPr>
              <a:t>video_fields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parameter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A comma separated list of fields to include in the response data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pPr lvl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playlist_fields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Some </a:t>
            </a:r>
            <a:r>
              <a:rPr lang="en-US" sz="2500" dirty="0">
                <a:latin typeface="Arial" charset="0"/>
                <a:ea typeface="ＭＳ Ｐゴシック" charset="0"/>
              </a:rPr>
              <a:t>data fields are only returned when specifically requested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45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7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criteria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all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any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parameters</a:t>
            </a: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all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– all </a:t>
            </a:r>
            <a:r>
              <a:rPr lang="en-US" sz="25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pairs that MUST be present – logical AND</a:t>
            </a: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any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– at least 1 </a:t>
            </a:r>
            <a:r>
              <a:rPr lang="en-US" sz="25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pair MUST be present – logical OR</a:t>
            </a: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– </a:t>
            </a:r>
            <a:r>
              <a:rPr lang="en-US" sz="25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pairs that must NOT be present – logical AND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all=value</a:t>
            </a: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any=[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, value]</a:t>
            </a: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none=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If the field name is not specified, the 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displayName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shortDescription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longDescription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are searched</a:t>
            </a:r>
            <a:endParaRPr lang="en-US" sz="25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46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35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criteria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all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any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or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none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parameters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An input array is translated by BCMAPI as separate parameter pairs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Examples:</a:t>
            </a:r>
          </a:p>
          <a:p>
            <a:pPr marL="230536" lvl="1">
              <a:spcBef>
                <a:spcPts val="507"/>
              </a:spcBef>
              <a:buSzPct val="80000"/>
              <a:buNone/>
            </a:pPr>
            <a:r>
              <a:rPr lang="en-US" sz="2500" dirty="0" smtClean="0">
                <a:latin typeface="Arial" charset="0"/>
                <a:ea typeface="ＭＳ Ｐゴシック" charset="0"/>
              </a:rPr>
              <a:t>	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&amp;all=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tag:sea&amp;all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  <a:endParaRPr lang="en-US" sz="2500" dirty="0" smtClean="0">
              <a:latin typeface="Arial" charset="0"/>
              <a:ea typeface="ＭＳ Ｐゴシック" charset="0"/>
            </a:endParaRPr>
          </a:p>
          <a:p>
            <a:pPr marL="230536" lvl="1">
              <a:spcBef>
                <a:spcPts val="507"/>
              </a:spcBef>
              <a:buSzPct val="80000"/>
              <a:buNone/>
            </a:pPr>
            <a:r>
              <a:rPr lang="en-US" sz="2500" dirty="0" smtClean="0">
                <a:latin typeface="Arial" charset="0"/>
                <a:ea typeface="ＭＳ Ｐゴシック" charset="0"/>
              </a:rPr>
              <a:t>	(returns videos that have both a tag value of sea and a value of fish) 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30536" lvl="1">
              <a:spcBef>
                <a:spcPts val="507"/>
              </a:spcBef>
              <a:buSzPct val="80000"/>
              <a:buNone/>
            </a:pP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30536" lvl="1">
              <a:spcBef>
                <a:spcPts val="507"/>
              </a:spcBef>
              <a:buSzPct val="80000"/>
              <a:buNone/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	&amp;any=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tag:sea&amp;any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</a:p>
          <a:p>
            <a:pPr marL="230536" lvl="1">
              <a:spcBef>
                <a:spcPts val="507"/>
              </a:spcBef>
              <a:buSzPct val="80000"/>
              <a:buNone/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	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(returns videos that have either a tag value of sea and a value of fish) 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30536" lvl="1">
              <a:spcBef>
                <a:spcPts val="507"/>
              </a:spcBef>
              <a:buSzPct val="80000"/>
              <a:buNone/>
            </a:pP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30536" lvl="1">
              <a:spcBef>
                <a:spcPts val="507"/>
              </a:spcBef>
              <a:buSzPct val="80000"/>
              <a:buNone/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	&amp;none=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tag:sea&amp;none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</a:p>
          <a:p>
            <a:pPr marL="230536" lvl="1">
              <a:spcBef>
                <a:spcPts val="507"/>
              </a:spcBef>
              <a:buSzPct val="80000"/>
              <a:buNone/>
            </a:pPr>
            <a:r>
              <a:rPr lang="en-US" sz="2500" dirty="0" smtClean="0">
                <a:latin typeface="Arial" charset="0"/>
                <a:ea typeface="ＭＳ Ｐゴシック" charset="0"/>
              </a:rPr>
              <a:t>	(returns videos that have neither a tag value of sea nor a value of fish) 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47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35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48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5: Limiting Response Size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97167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Getting User Input Values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519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5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Media API read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65655" y="1613752"/>
            <a:ext cx="13658286" cy="5432766"/>
          </a:xfrm>
        </p:spPr>
        <p:txBody>
          <a:bodyPr/>
          <a:lstStyle/>
          <a:p>
            <a:pPr indent="8042">
              <a:lnSpc>
                <a:spcPct val="90000"/>
              </a:lnSpc>
              <a:buNone/>
            </a:pPr>
            <a:endParaRPr lang="en-US" sz="24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indent="8042">
              <a:lnSpc>
                <a:spcPct val="90000"/>
              </a:lnSpc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are REST based</a:t>
            </a: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REST (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Representational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State Transfer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HTTP</a:t>
            </a: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cousin of SOAP = technology that powers </a:t>
            </a:r>
            <a:r>
              <a:rPr lang="en-US" altLang="ja-JP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"web services"</a:t>
            </a: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Abstracts the workings of the remote system </a:t>
            </a: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 your code needs to understand is the format of the returned data</a:t>
            </a:r>
          </a:p>
          <a:p>
            <a:pPr indent="8042">
              <a:spcBef>
                <a:spcPct val="50000"/>
              </a:spcBef>
              <a:buBlip>
                <a:blip r:embed="rId3"/>
              </a:buBlip>
            </a:pPr>
            <a:r>
              <a:rPr lang="en-US" sz="2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 Call</a:t>
            </a:r>
            <a:endParaRPr lang="en-US" sz="2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400" dirty="0">
                <a:solidFill>
                  <a:srgbClr val="3366FF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http://api.brightcove.com/services/library?command=search_videos&amp;token=WDGO_XdKqXUpy8fzD41MKA8kAhQRAmdux8cu8LNhRzAywCnuBpgV_A..</a:t>
            </a:r>
            <a:endParaRPr lang="en-US" sz="2400" dirty="0">
              <a:solidFill>
                <a:srgbClr val="3366FF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8042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7471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Dynamic Search Criteria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700" dirty="0">
                <a:latin typeface="Arial" charset="0"/>
                <a:ea typeface="ＭＳ Ｐゴシック" charset="0"/>
              </a:rPr>
              <a:t>In many cases, you will be getting search criteria dynamically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From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 user input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From metadata for the currently playing video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From other content on the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page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So far search criteria has been hard coded; there are times when you want user input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Add HTML form with input fields for dynamic data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Example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  <a:hlinkClick r:id="rId2"/>
              </a:rPr>
              <a:t>http://docs.brightcove.com/en/video-cloud/media/samples/search_videos.html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 </a:t>
            </a:r>
            <a:endParaRPr lang="en-US" sz="27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50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9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51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4558" y="3567027"/>
            <a:ext cx="10021227" cy="1794459"/>
          </a:xfrm>
        </p:spPr>
        <p:txBody>
          <a:bodyPr/>
          <a:lstStyle/>
          <a:p>
            <a:r>
              <a:rPr lang="en-US" dirty="0" smtClean="0"/>
              <a:t>Demo 6: Using Dynamic Search Criteria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1895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Sorting Response Data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32139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server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6453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sort_by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=…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DISPLAY_NAME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PUBLISH_DATE</a:t>
            </a:r>
          </a:p>
          <a:p>
            <a:pPr lvl="1">
              <a:lnSpc>
                <a:spcPct val="90000"/>
              </a:lnSpc>
            </a:pP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CREATION_DATE</a:t>
            </a:r>
          </a:p>
          <a:p>
            <a:pPr lvl="1">
              <a:lnSpc>
                <a:spcPct val="90000"/>
              </a:lnSpc>
            </a:pP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MODIFIED_DATE</a:t>
            </a:r>
          </a:p>
          <a:p>
            <a:pPr lvl="1">
              <a:lnSpc>
                <a:spcPct val="90000"/>
              </a:lnSpc>
            </a:pP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PLAYS_TOTAL</a:t>
            </a:r>
          </a:p>
          <a:p>
            <a:pPr lvl="1">
              <a:lnSpc>
                <a:spcPct val="90000"/>
              </a:lnSpc>
            </a:pP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PLAYS_TRAILING_WEEK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The default sort order is ascending</a:t>
            </a:r>
          </a:p>
          <a:p>
            <a:pPr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You can specify the sort order by appending ASC or DESC</a:t>
            </a:r>
          </a:p>
          <a:p>
            <a:pPr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Example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DISPLAY_NAME:ASC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PUBLISH_DATE:DESC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>
              <a:lnSpc>
                <a:spcPct val="90000"/>
              </a:lnSpc>
            </a:pPr>
            <a:r>
              <a:rPr lang="en-US" sz="2500" dirty="0" smtClean="0">
                <a:latin typeface="Arial" charset="0"/>
                <a:ea typeface="ＭＳ Ｐゴシック" charset="0"/>
              </a:rPr>
              <a:t>Not </a:t>
            </a:r>
            <a:r>
              <a:rPr lang="en-US" sz="2500" dirty="0">
                <a:latin typeface="Arial" charset="0"/>
                <a:ea typeface="ＭＳ Ｐゴシック" charset="0"/>
              </a:rPr>
              <a:t>all sorting options work for all methods---see reference docs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53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62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client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 smtClean="0">
                <a:latin typeface="Arial" charset="0"/>
                <a:ea typeface="ＭＳ Ｐゴシック" charset="0"/>
              </a:rPr>
              <a:t>Sort response data using JavaScript 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sort()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 method</a:t>
            </a:r>
          </a:p>
          <a:p>
            <a:pPr lvl="1">
              <a:lnSpc>
                <a:spcPct val="90000"/>
              </a:lnSpc>
            </a:pPr>
            <a:r>
              <a:rPr lang="en-US" sz="2700" dirty="0" smtClean="0">
                <a:latin typeface="Arial" charset="0"/>
                <a:ea typeface="ＭＳ Ｐゴシック" charset="0"/>
              </a:rPr>
              <a:t>Playlist data can not be sorted on the server</a:t>
            </a:r>
          </a:p>
          <a:p>
            <a:pPr lvl="1">
              <a:lnSpc>
                <a:spcPct val="90000"/>
              </a:lnSpc>
            </a:pPr>
            <a:r>
              <a:rPr lang="en-US" sz="2700" dirty="0" smtClean="0">
                <a:latin typeface="Arial" charset="0"/>
                <a:ea typeface="ＭＳ Ｐゴシック" charset="0"/>
              </a:rPr>
              <a:t>Can create primary and secondary sort fields</a:t>
            </a:r>
          </a:p>
          <a:p>
            <a:pPr lvl="1">
              <a:lnSpc>
                <a:spcPct val="90000"/>
              </a:lnSpc>
            </a:pPr>
            <a:r>
              <a:rPr lang="en-US" sz="2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r>
              <a:rPr lang="en-US" sz="27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4"/>
              </a:rPr>
              <a:t>http://docs.brightcove.com/en/video-cloud/media/samples/search_videos_client_sort.html</a:t>
            </a:r>
            <a:r>
              <a:rPr lang="en-US" sz="27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 </a:t>
            </a:r>
            <a:endParaRPr lang="en-US" sz="27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54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28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55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7: Sorting Response Data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8173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Paging Results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76296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Paging </a:t>
            </a:r>
            <a:r>
              <a:rPr lang="en-US" dirty="0" smtClean="0">
                <a:latin typeface="Arial" charset="0"/>
                <a:ea typeface="ＭＳ Ｐゴシック" charset="0"/>
              </a:rPr>
              <a:t>Response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700" dirty="0" smtClean="0">
                <a:latin typeface="Arial" charset="0"/>
                <a:ea typeface="ＭＳ Ｐゴシック" charset="0"/>
              </a:rPr>
              <a:t>Handle </a:t>
            </a:r>
            <a:r>
              <a:rPr lang="en-US" sz="2700" dirty="0">
                <a:latin typeface="Arial" charset="0"/>
                <a:ea typeface="ＭＳ Ｐゴシック" charset="0"/>
              </a:rPr>
              <a:t>large result sets in smaller groups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Improve performance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Loop through page data (</a:t>
            </a:r>
            <a:r>
              <a:rPr lang="en-US" sz="2700" dirty="0" err="1" smtClean="0">
                <a:latin typeface="Arial" charset="0"/>
                <a:ea typeface="ＭＳ Ｐゴシック" charset="0"/>
              </a:rPr>
              <a:t>total_count</a:t>
            </a:r>
            <a:r>
              <a:rPr lang="en-US" sz="2700" dirty="0">
                <a:latin typeface="Arial" charset="0"/>
                <a:ea typeface="ＭＳ Ｐゴシック" charset="0"/>
              </a:rPr>
              <a:t>/</a:t>
            </a:r>
            <a:r>
              <a:rPr lang="en-US" sz="2700" dirty="0" err="1" smtClean="0">
                <a:latin typeface="Arial" charset="0"/>
                <a:ea typeface="ＭＳ Ｐゴシック" charset="0"/>
              </a:rPr>
              <a:t>page_size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)</a:t>
            </a:r>
          </a:p>
          <a:p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2700" dirty="0">
                <a:latin typeface="Arial" charset="0"/>
                <a:ea typeface="ＭＳ Ｐゴシック" charset="0"/>
              </a:rPr>
              <a:t> limited to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100 items </a:t>
            </a:r>
            <a:r>
              <a:rPr lang="en-US" sz="2700" dirty="0">
                <a:latin typeface="Arial" charset="0"/>
                <a:ea typeface="ＭＳ Ｐゴシック" charset="0"/>
              </a:rPr>
              <a:t>or less, depending on method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Recommend </a:t>
            </a:r>
            <a:r>
              <a:rPr lang="en-US" sz="2700" dirty="0">
                <a:latin typeface="Arial" charset="0"/>
                <a:ea typeface="ＭＳ Ｐゴシック" charset="0"/>
              </a:rPr>
              <a:t>25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 items or </a:t>
            </a:r>
            <a:r>
              <a:rPr lang="en-US" sz="2700" dirty="0">
                <a:latin typeface="Arial" charset="0"/>
                <a:ea typeface="ＭＳ Ｐゴシック" charset="0"/>
              </a:rPr>
              <a:t>less for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best performance</a:t>
            </a:r>
          </a:p>
          <a:p>
            <a:pPr indent="8042">
              <a:spcBef>
                <a:spcPct val="50000"/>
              </a:spcBef>
              <a:buBlip>
                <a:blip r:embed="rId3"/>
              </a:buBlip>
            </a:pPr>
            <a:r>
              <a:rPr lang="en-US" sz="2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2700" dirty="0" err="1" smtClean="0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=5&amp;page_number=0&amp;get_item_count=true 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57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70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58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8: Paging Response Data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3335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Understanding Write Methods</a:t>
            </a:r>
          </a:p>
          <a:p>
            <a:pPr lvl="0"/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155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6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65655" y="1613753"/>
            <a:ext cx="13658286" cy="5629718"/>
          </a:xfrm>
        </p:spPr>
        <p:txBody>
          <a:bodyPr/>
          <a:lstStyle/>
          <a:p>
            <a:pPr indent="8042">
              <a:lnSpc>
                <a:spcPct val="90000"/>
              </a:lnSpc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use the JSON RPC protocol</a:t>
            </a:r>
          </a:p>
          <a:p>
            <a:pPr lvl="1" indent="8042">
              <a:lnSpc>
                <a:spcPct val="90000"/>
              </a:lnSpc>
            </a:pPr>
            <a:r>
              <a:rPr lang="en-US" sz="2400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JSON (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JavaScript Object Notation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8042"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dirty="0"/>
              <a:t>open standard format that uses human-readable text to transmit data objects consisting of attribute–value pairs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r>
              <a:rPr lang="en-US" sz="2400" dirty="0"/>
              <a:t>Used primarily to transmit data between a server and web application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r>
              <a:rPr lang="en-US" sz="2400" dirty="0"/>
              <a:t>Alternative to </a:t>
            </a:r>
            <a:r>
              <a:rPr lang="en-US" sz="2400" dirty="0" smtClean="0"/>
              <a:t>XML</a:t>
            </a:r>
            <a:endParaRPr lang="en-US" sz="24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8042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4835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 txBox="1">
            <a:spLocks noGrp="1"/>
          </p:cNvSpPr>
          <p:nvPr/>
        </p:nvSpPr>
        <p:spPr bwMode="auto">
          <a:xfrm>
            <a:off x="271747" y="7827236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6B38D-98AA-BE42-825B-624B8B3E1FA4}" type="slidenum">
              <a:rPr lang="en-US" sz="1300" b="1">
                <a:solidFill>
                  <a:srgbClr val="7B7B7B"/>
                </a:solidFill>
              </a:rPr>
              <a:pPr/>
              <a:t>60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Write API – Typical Applications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Automate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uploading of video assets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Upload directly from CMS or build into your local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Useful for ongoing uploads or uploading User Generated Content </a:t>
            </a:r>
          </a:p>
          <a:p>
            <a:pPr lvl="2">
              <a:lnSpc>
                <a:spcPct val="90000"/>
              </a:lnSpc>
            </a:pPr>
            <a:r>
              <a:rPr lang="en-US" sz="2500" i="1" dirty="0">
                <a:latin typeface="Arial" charset="0"/>
                <a:ea typeface="ＭＳ Ｐゴシック" charset="0"/>
              </a:rPr>
              <a:t>Not the best solution for initial upload of a large library, because Write requests are single-threaded – use Batch Provisioning instead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Data Consolidation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Populating </a:t>
            </a:r>
            <a:r>
              <a:rPr lang="en-US" sz="2700" dirty="0" err="1" smtClean="0">
                <a:latin typeface="Arial" charset="0"/>
                <a:ea typeface="ＭＳ Ｐゴシック" charset="0"/>
              </a:rPr>
              <a:t>ReferenceID</a:t>
            </a:r>
            <a:r>
              <a:rPr lang="en-US" sz="2700" dirty="0" err="1">
                <a:latin typeface="Arial" charset="0"/>
                <a:ea typeface="ＭＳ Ｐゴシック" charset="0"/>
              </a:rPr>
              <a:t>'</a:t>
            </a:r>
            <a:r>
              <a:rPr lang="en-US" altLang="ja-JP" sz="2700" dirty="0" err="1" smtClean="0">
                <a:latin typeface="Arial" charset="0"/>
                <a:ea typeface="ＭＳ Ｐゴシック" charset="0"/>
              </a:rPr>
              <a:t>s</a:t>
            </a:r>
            <a:r>
              <a:rPr lang="en-US" altLang="ja-JP" sz="27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2700" dirty="0">
                <a:latin typeface="Arial" charset="0"/>
                <a:ea typeface="ＭＳ Ｐゴシック" charset="0"/>
              </a:rPr>
              <a:t>(with your </a:t>
            </a:r>
            <a:r>
              <a:rPr lang="en-US" altLang="ja-JP" sz="2700" dirty="0" smtClean="0">
                <a:latin typeface="Arial" charset="0"/>
                <a:ea typeface="ＭＳ Ｐゴシック" charset="0"/>
              </a:rPr>
              <a:t>Database's </a:t>
            </a:r>
            <a:r>
              <a:rPr lang="en-US" altLang="ja-JP" sz="2700" dirty="0">
                <a:latin typeface="Arial" charset="0"/>
                <a:ea typeface="ＭＳ Ｐゴシック" charset="0"/>
              </a:rPr>
              <a:t>primary keys or whatever)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Populating Descriptions, tags,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Moderation (providing limited access to your media library)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Giving partners or other affiliates the options they need without access to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Video Cloud Studio</a:t>
            </a:r>
            <a:endParaRPr lang="en-US" sz="27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440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 txBox="1">
            <a:spLocks noGrp="1"/>
          </p:cNvSpPr>
          <p:nvPr/>
        </p:nvSpPr>
        <p:spPr bwMode="auto">
          <a:xfrm>
            <a:off x="271747" y="7827236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87B529-270C-0E4E-A9F5-6632F332FF66}" type="slidenum">
              <a:rPr lang="en-US" sz="1300" b="1">
                <a:solidFill>
                  <a:srgbClr val="7B7B7B"/>
                </a:solidFill>
              </a:rPr>
              <a:pPr/>
              <a:t>61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Write API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9635" name="Content Placeholder 4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Methods that create, update, or delete videos and playlists </a:t>
            </a:r>
          </a:p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WRITE API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an HTTP POST Request</a:t>
            </a:r>
          </a:p>
          <a:p>
            <a:pPr marL="1774593" lvl="2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default format is </a:t>
            </a:r>
            <a:r>
              <a:rPr lang="en-US" sz="2700" dirty="0" err="1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application/x-www-form-urlencoded</a:t>
            </a: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or multipart/form-data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method-name and parameters in the body is in JSON-RPC format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You must provide a WRITE Token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ISO-8859-1 character set for special characters</a:t>
            </a:r>
          </a:p>
          <a:p>
            <a:pPr marL="404779" indent="-404779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i="1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Write methods should not be made on the client-side except in exceptionally secure situations, as your Write Token will be exposed in the source code</a:t>
            </a:r>
            <a:endParaRPr lang="en-US" sz="2700" dirty="0">
              <a:solidFill>
                <a:schemeClr val="tx1">
                  <a:lumMod val="75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0139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 txBox="1">
            <a:spLocks noGrp="1"/>
          </p:cNvSpPr>
          <p:nvPr/>
        </p:nvSpPr>
        <p:spPr bwMode="auto">
          <a:xfrm>
            <a:off x="271747" y="7827236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A1DADB-816A-F946-861C-1C913B22DE88}" type="slidenum">
              <a:rPr lang="en-US" sz="1300" b="1">
                <a:solidFill>
                  <a:srgbClr val="7B7B7B"/>
                </a:solidFill>
              </a:rPr>
              <a:pPr/>
              <a:t>62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Available WRITE methods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1683" name="Rectangle 6"/>
          <p:cNvSpPr>
            <a:spLocks noGrp="1" noChangeArrowheads="1"/>
          </p:cNvSpPr>
          <p:nvPr>
            <p:ph idx="1"/>
          </p:nvPr>
        </p:nvSpPr>
        <p:spPr>
          <a:xfrm>
            <a:off x="465656" y="1613758"/>
            <a:ext cx="6741746" cy="5236653"/>
          </a:xfrm>
        </p:spPr>
        <p:txBody>
          <a:bodyPr/>
          <a:lstStyle/>
          <a:p>
            <a:pPr marL="0" indent="0"/>
            <a:r>
              <a:rPr lang="en-US" sz="2500" dirty="0">
                <a:latin typeface="Arial" charset="0"/>
                <a:ea typeface="ＭＳ Ｐゴシック" charset="0"/>
              </a:rPr>
              <a:t>Video WRITE</a:t>
            </a: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create_video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update_video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delete_video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get_upload_status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share_video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unshare_video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add_image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add_logo_overlay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remove_logo_overlay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71684" name="Rectangle 7"/>
          <p:cNvSpPr>
            <a:spLocks noGrp="1" noChangeArrowheads="1"/>
          </p:cNvSpPr>
          <p:nvPr>
            <p:ph idx="12"/>
          </p:nvPr>
        </p:nvSpPr>
        <p:spPr>
          <a:xfrm>
            <a:off x="7382194" y="1613758"/>
            <a:ext cx="6741747" cy="5236653"/>
          </a:xfrm>
        </p:spPr>
        <p:txBody>
          <a:bodyPr/>
          <a:lstStyle/>
          <a:p>
            <a:pPr marL="0" indent="0"/>
            <a:r>
              <a:rPr lang="en-US" sz="2500" dirty="0">
                <a:latin typeface="Arial" charset="0"/>
                <a:ea typeface="ＭＳ Ｐゴシック" charset="0"/>
              </a:rPr>
              <a:t>Playlist WRITE</a:t>
            </a: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create_playlist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update_playlist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delete_playlist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6535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Creating Write Requests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56037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Write requests with JSON</a:t>
            </a:r>
            <a:r>
              <a:rPr lang="en-US" dirty="0">
                <a:latin typeface="Arial" charset="0"/>
                <a:ea typeface="ＭＳ Ｐゴシック" charset="0"/>
              </a:rPr>
              <a:t>-RPC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700" dirty="0">
                <a:latin typeface="Arial" charset="0"/>
                <a:ea typeface="ＭＳ Ｐゴシック" charset="0"/>
              </a:rPr>
              <a:t>Remote Procedure Calls with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JSON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Request elements</a:t>
            </a:r>
          </a:p>
          <a:p>
            <a:pPr lvl="2"/>
            <a:r>
              <a:rPr lang="en-US" sz="2700" dirty="0" smtClean="0">
                <a:latin typeface="Arial" charset="0"/>
                <a:ea typeface="ＭＳ Ｐゴシック" charset="0"/>
              </a:rPr>
              <a:t>The name of the method to be invoked</a:t>
            </a:r>
          </a:p>
          <a:p>
            <a:pPr lvl="2"/>
            <a:r>
              <a:rPr lang="en-US" sz="2700" dirty="0" smtClean="0">
                <a:latin typeface="Arial" charset="0"/>
                <a:ea typeface="ＭＳ Ｐゴシック" charset="0"/>
              </a:rPr>
              <a:t>An array of parameter objects</a:t>
            </a:r>
          </a:p>
          <a:p>
            <a:pPr lvl="2"/>
            <a:r>
              <a:rPr lang="en-US" sz="2700" dirty="0" smtClean="0">
                <a:latin typeface="Arial" charset="0"/>
                <a:ea typeface="ＭＳ Ｐゴシック" charset="0"/>
              </a:rPr>
              <a:t>Your WRITE token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Response elements</a:t>
            </a:r>
          </a:p>
          <a:p>
            <a:pPr lvl="2"/>
            <a:r>
              <a:rPr lang="en-US" sz="2700" dirty="0" smtClean="0">
                <a:latin typeface="Arial" charset="0"/>
                <a:ea typeface="ＭＳ Ｐゴシック" charset="0"/>
              </a:rPr>
              <a:t>Result data returned from the called method</a:t>
            </a:r>
          </a:p>
          <a:p>
            <a:pPr lvl="2"/>
            <a:r>
              <a:rPr lang="en-US" sz="2700" dirty="0" smtClean="0">
                <a:latin typeface="Arial" charset="0"/>
                <a:ea typeface="ＭＳ Ｐゴシック" charset="0"/>
              </a:rPr>
              <a:t>Error code</a:t>
            </a:r>
          </a:p>
          <a:p>
            <a:r>
              <a:rPr lang="en-US" sz="2700" dirty="0">
                <a:latin typeface="Arial" charset="0"/>
                <a:ea typeface="ＭＳ Ｐゴシック" charset="0"/>
              </a:rPr>
              <a:t>R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equest </a:t>
            </a:r>
            <a:r>
              <a:rPr lang="en-US" sz="2700" dirty="0">
                <a:latin typeface="Arial" charset="0"/>
                <a:ea typeface="ＭＳ Ｐゴシック" charset="0"/>
              </a:rPr>
              <a:t>and response are well-defined JSON objects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  <a:hlinkClick r:id="rId3"/>
              </a:rPr>
              <a:t>http://json-rpc.org/</a:t>
            </a:r>
            <a:endParaRPr lang="en-US" sz="27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827150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64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33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JSON</a:t>
            </a:r>
            <a:r>
              <a:rPr lang="en-US" dirty="0">
                <a:latin typeface="Arial" charset="0"/>
                <a:ea typeface="ＭＳ Ｐゴシック" charset="0"/>
              </a:rPr>
              <a:t>-RPC Request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"method": "</a:t>
            </a:r>
            <a:r>
              <a:rPr lang="en-US" sz="3100" dirty="0" err="1">
                <a:latin typeface="Consolas" charset="0"/>
                <a:ea typeface="ＭＳ Ｐゴシック" charset="0"/>
                <a:cs typeface="Consolas" charset="0"/>
              </a:rPr>
              <a:t>update_video</a:t>
            </a: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"</a:t>
            </a:r>
            <a:r>
              <a:rPr lang="en-US" sz="3100" dirty="0" err="1">
                <a:latin typeface="Consolas" charset="0"/>
                <a:ea typeface="ＭＳ Ｐゴシック" charset="0"/>
                <a:cs typeface="Consolas" charset="0"/>
              </a:rPr>
              <a:t>params</a:t>
            </a: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":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"token": "...",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    "id" : 1234,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827150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65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18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JSON-RPC Response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"result":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    "id": 1234,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"error": null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1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3100" dirty="0" smtClean="0">
                <a:latin typeface="Arial" charset="0"/>
                <a:ea typeface="ＭＳ Ｐゴシック" charset="0"/>
              </a:rPr>
              <a:t>Either </a:t>
            </a:r>
            <a:r>
              <a:rPr lang="en-US" sz="31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100" dirty="0" smtClean="0">
                <a:latin typeface="Source Code Pro"/>
                <a:ea typeface="ＭＳ Ｐゴシック" charset="0"/>
                <a:cs typeface="Source Code Pro"/>
              </a:rPr>
              <a:t>result</a:t>
            </a:r>
            <a:r>
              <a:rPr lang="en-US" altLang="ja-JP" sz="31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1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100" dirty="0">
                <a:latin typeface="Arial" charset="0"/>
                <a:ea typeface="ＭＳ Ｐゴシック" charset="0"/>
              </a:rPr>
              <a:t>or</a:t>
            </a:r>
            <a:r>
              <a:rPr lang="en-US" altLang="ja-JP" sz="31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1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100" dirty="0" smtClean="0">
                <a:latin typeface="Source Code Pro"/>
                <a:ea typeface="ＭＳ Ｐゴシック" charset="0"/>
                <a:cs typeface="Source Code Pro"/>
              </a:rPr>
              <a:t>error"</a:t>
            </a:r>
            <a:r>
              <a:rPr lang="en-US" altLang="ja-JP" sz="3100" dirty="0" smtClean="0">
                <a:latin typeface="Arial (Body)"/>
                <a:ea typeface="ＭＳ Ｐゴシック" charset="0"/>
                <a:cs typeface="Arial (Body)"/>
              </a:rPr>
              <a:t> </a:t>
            </a:r>
            <a:r>
              <a:rPr lang="en-US" altLang="ja-JP" sz="3100" dirty="0" smtClean="0">
                <a:latin typeface="Arial" charset="0"/>
                <a:ea typeface="ＭＳ Ｐゴシック" charset="0"/>
              </a:rPr>
              <a:t>will </a:t>
            </a:r>
            <a:r>
              <a:rPr lang="en-US" altLang="ja-JP" sz="3100" dirty="0">
                <a:latin typeface="Arial" charset="0"/>
                <a:ea typeface="ＭＳ Ｐゴシック" charset="0"/>
              </a:rPr>
              <a:t>be null</a:t>
            </a:r>
            <a:endParaRPr lang="en-US" sz="31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827150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66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80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Write API Request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7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Base URL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: http://api.brightcove.com/services/post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Method name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: {</a:t>
            </a:r>
            <a:r>
              <a:rPr lang="en-US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method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: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err="1" smtClean="0">
                <a:latin typeface="Source Code Pro"/>
                <a:ea typeface="ＭＳ Ｐゴシック" charset="0"/>
                <a:cs typeface="Source Code Pro"/>
              </a:rPr>
              <a:t>update_video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,</a:t>
            </a:r>
          </a:p>
          <a:p>
            <a:pPr lvl="1"/>
            <a:r>
              <a:rPr lang="en-US" altLang="ja-JP" sz="2700" dirty="0" smtClean="0">
                <a:latin typeface="Arial" charset="0"/>
                <a:ea typeface="ＭＳ Ｐゴシック" charset="0"/>
              </a:rPr>
              <a:t>Parameters including WRITE token: 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err="1" smtClean="0">
                <a:latin typeface="Source Code Pro"/>
                <a:ea typeface="ＭＳ Ｐゴシック" charset="0"/>
                <a:cs typeface="Source Code Pro"/>
              </a:rPr>
              <a:t>params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: 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{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token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: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…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, 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…}}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2700" dirty="0">
                <a:latin typeface="Arial" charset="0"/>
                <a:ea typeface="ＭＳ Ｐゴシック" charset="0"/>
              </a:rPr>
              <a:t>order does not matter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Most </a:t>
            </a:r>
            <a:r>
              <a:rPr lang="en-US" sz="2700" dirty="0">
                <a:latin typeface="Arial" charset="0"/>
                <a:ea typeface="ＭＳ Ｐゴシック" charset="0"/>
              </a:rPr>
              <a:t>methods use </a:t>
            </a:r>
            <a:r>
              <a:rPr lang="en-US" sz="2700" dirty="0" err="1">
                <a:latin typeface="Arial" charset="0"/>
                <a:ea typeface="ＭＳ Ｐゴシック" charset="0"/>
              </a:rPr>
              <a:t>application/x-www-form-urlencoded</a:t>
            </a:r>
            <a:r>
              <a:rPr lang="en-US" sz="2700" dirty="0">
                <a:latin typeface="Arial" charset="0"/>
                <a:ea typeface="ＭＳ Ｐゴシック" charset="0"/>
              </a:rPr>
              <a:t>, with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700" dirty="0">
                <a:latin typeface="Arial" charset="0"/>
                <a:ea typeface="ＭＳ Ｐゴシック" charset="0"/>
              </a:rPr>
              <a:t>"</a:t>
            </a:r>
            <a:r>
              <a:rPr lang="en-US" altLang="ja-JP" sz="2700" dirty="0" err="1" smtClean="0">
                <a:latin typeface="Arial" charset="0"/>
                <a:ea typeface="ＭＳ Ｐゴシック" charset="0"/>
              </a:rPr>
              <a:t>json</a:t>
            </a:r>
            <a:r>
              <a:rPr lang="en-US" altLang="ja-JP" sz="2700" dirty="0">
                <a:latin typeface="Arial" charset="0"/>
                <a:ea typeface="ＭＳ Ｐゴシック" charset="0"/>
              </a:rPr>
              <a:t>"</a:t>
            </a:r>
            <a:r>
              <a:rPr lang="en-US" altLang="ja-JP" sz="27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2700" dirty="0">
                <a:latin typeface="Arial" charset="0"/>
                <a:ea typeface="ＭＳ Ｐゴシック" charset="0"/>
              </a:rPr>
              <a:t>as the name of the JSON-RPC data</a:t>
            </a:r>
            <a:endParaRPr lang="en-US" sz="27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827150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67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69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Write API Debugging Tools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Ensure your JSON post is valid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  <a:hlinkClick r:id="rId3"/>
              </a:rPr>
              <a:t>http://jsonlint.com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</a:t>
            </a:r>
          </a:p>
          <a:p>
            <a:pPr lvl="1">
              <a:buNone/>
            </a:pPr>
            <a:endParaRPr lang="en-US" sz="2500" dirty="0" smtClean="0">
              <a:latin typeface="Arial" charset="0"/>
              <a:ea typeface="ＭＳ Ｐゴシック" charset="0"/>
            </a:endParaRP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Verify that your POST is formed correctly with an HTTP proxy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  <a:hlinkClick r:id="rId4"/>
              </a:rPr>
              <a:t>http://www.charlesproxy.com/</a:t>
            </a:r>
            <a:endParaRPr lang="en-US" sz="25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2500" dirty="0">
                <a:latin typeface="Arial" charset="0"/>
                <a:ea typeface="ＭＳ Ｐゴシック" charset="0"/>
                <a:hlinkClick r:id="rId5"/>
              </a:rPr>
              <a:t>http://www.kevinlangdon.com/serviceCapture</a:t>
            </a:r>
            <a:r>
              <a:rPr lang="en-US" sz="2500" dirty="0" smtClean="0">
                <a:latin typeface="Arial" charset="0"/>
                <a:ea typeface="ＭＳ Ｐゴシック" charset="0"/>
                <a:hlinkClick r:id="rId5"/>
              </a:rPr>
              <a:t>/</a:t>
            </a:r>
            <a:endParaRPr lang="en-US" sz="25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827150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68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20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69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9: Constructing an API Write Request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1730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7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65655" y="1613753"/>
            <a:ext cx="13658286" cy="5629718"/>
          </a:xfrm>
        </p:spPr>
        <p:txBody>
          <a:bodyPr/>
          <a:lstStyle/>
          <a:p>
            <a:pPr indent="8042">
              <a:lnSpc>
                <a:spcPct val="90000"/>
              </a:lnSpc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RPC (Remote Procedure Call) </a:t>
            </a:r>
            <a:endParaRPr lang="en-US" sz="24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inter-process communication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Allows a computer program to cause a subroutine or procedure to execute in another address space (commonly on another computer on a shared network)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HTTP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Format includes the name of the method to be invoked, a parameter object and your write token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700" dirty="0" smtClean="0"/>
              <a:t>Example Call</a:t>
            </a:r>
          </a:p>
          <a:p>
            <a:pPr lvl="1"/>
            <a:r>
              <a:rPr lang="en-US" sz="2700" dirty="0" smtClean="0">
                <a:solidFill>
                  <a:srgbClr val="292929"/>
                </a:solidFill>
                <a:latin typeface="Source Code Pro"/>
                <a:cs typeface="Source Code Pro"/>
                <a:hlinkClick r:id="rId4"/>
              </a:rPr>
              <a:t>{"method":"update_video","params":{"video":{"id":"2790007957001”,"Name":"Sea-Crab”,}, "token":"ZY4Ls9Hq6LCBgleGDTaFRDLWWBC8uoXQHkhGuDebKvjFPjHb3iT-4g.."}} </a:t>
            </a:r>
            <a:endParaRPr lang="en-US" sz="2700" dirty="0" smtClean="0">
              <a:solidFill>
                <a:srgbClr val="292929"/>
              </a:solidFill>
              <a:latin typeface="Source Code Pro"/>
              <a:cs typeface="Source Code Pro"/>
            </a:endParaRP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endParaRPr lang="en-US" sz="2400" dirty="0" smtClean="0"/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endParaRPr lang="en-US" sz="24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8042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4835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Using Server-Side Calls with the Media API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3467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There are serious risks with including your tokens in client-side scripts or </a:t>
            </a:r>
            <a:r>
              <a:rPr lang="en-US" sz="2700" dirty="0" err="1" smtClean="0"/>
              <a:t>SWFs</a:t>
            </a:r>
            <a:r>
              <a:rPr lang="en-US" sz="2700" dirty="0" smtClean="0"/>
              <a:t>, especially your WRITE tokens</a:t>
            </a:r>
          </a:p>
          <a:p>
            <a:r>
              <a:rPr lang="en-US" sz="2700" dirty="0" smtClean="0"/>
              <a:t>Protect your tokens</a:t>
            </a:r>
          </a:p>
          <a:p>
            <a:pPr lvl="1"/>
            <a:r>
              <a:rPr lang="en-US" sz="2700" dirty="0" smtClean="0"/>
              <a:t>Create a server-side script (in PHP for example) with tokens defined</a:t>
            </a:r>
          </a:p>
          <a:p>
            <a:pPr lvl="1"/>
            <a:r>
              <a:rPr lang="en-US" sz="2700" dirty="0" smtClean="0"/>
              <a:t>Put your tokens in an external file which is read from your script</a:t>
            </a:r>
          </a:p>
          <a:p>
            <a:r>
              <a:rPr lang="en-US" sz="2700" dirty="0" smtClean="0"/>
              <a:t>Add security to your Media API calls by using HTTPS instead of HTTP</a:t>
            </a:r>
          </a:p>
          <a:p>
            <a:pPr lvl="1"/>
            <a:r>
              <a:rPr lang="en-US" sz="2700" dirty="0" smtClean="0"/>
              <a:t>Instructs browser to encrypt the transaction, including your token</a:t>
            </a:r>
          </a:p>
          <a:p>
            <a:endParaRPr lang="en-US" sz="2700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271708" y="7827150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71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4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72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4558" y="3567022"/>
            <a:ext cx="10021227" cy="1958586"/>
          </a:xfrm>
        </p:spPr>
        <p:txBody>
          <a:bodyPr/>
          <a:lstStyle/>
          <a:p>
            <a:r>
              <a:rPr lang="en-US" dirty="0" smtClean="0"/>
              <a:t>Demo 10: Making Server-Side Requests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757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Topics review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Introducing the Course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Setting Up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Understanding the Media API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Using Read Methods (Constructing requests, parsing returned data)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Controlling Responses (Limiting response size, sorting and paging)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Using Write Methods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Using Server-Side Calls</a:t>
            </a:r>
            <a:endParaRPr lang="en-US" sz="25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73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7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7812405"/>
            <a:ext cx="698674" cy="34099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6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74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media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Many examples in the Developer Documentation</a:t>
            </a:r>
          </a:p>
          <a:p>
            <a:pPr lvl="1"/>
            <a:r>
              <a:rPr lang="en-US" sz="2700" dirty="0">
                <a:hlinkClick r:id="rId3"/>
              </a:rPr>
              <a:t>http://docs.brightcove.com/en/video-cloud/media/</a:t>
            </a:r>
            <a:r>
              <a:rPr lang="en-US" sz="2700" dirty="0" smtClean="0">
                <a:hlinkClick r:id="rId3"/>
              </a:rPr>
              <a:t>index.html</a:t>
            </a:r>
            <a:r>
              <a:rPr lang="en-US" sz="2700" dirty="0" smtClean="0"/>
              <a:t> </a:t>
            </a:r>
          </a:p>
          <a:p>
            <a:endParaRPr lang="en-US" sz="27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8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87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who can use the media </a:t>
            </a:r>
            <a:r>
              <a:rPr lang="en-US" dirty="0" err="1" smtClean="0">
                <a:latin typeface="Arial" charset="0"/>
                <a:ea typeface="ＭＳ Ｐゴシック" charset="0"/>
              </a:rPr>
              <a:t>api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7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2700" dirty="0">
                <a:latin typeface="Arial" charset="0"/>
                <a:ea typeface="ＭＳ Ｐゴシック" charset="0"/>
              </a:rPr>
              <a:t>Media API Read methods are available in the following editions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Express 3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2700" dirty="0">
                <a:latin typeface="Arial" charset="0"/>
                <a:ea typeface="ＭＳ Ｐゴシック" charset="0"/>
              </a:rPr>
              <a:t>The Media API Write methods are available in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2700" dirty="0">
                <a:latin typeface="Arial" charset="0"/>
                <a:ea typeface="ＭＳ Ｐゴシック" charset="0"/>
              </a:rPr>
              <a:t>You can use any programming language that than can make HTTP calls to work with the Media API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JavaScript is used in this course</a:t>
            </a:r>
            <a:endParaRPr lang="en-US" sz="2700" dirty="0">
              <a:latin typeface="Arial" charset="0"/>
              <a:ea typeface="ＭＳ Ｐゴシック" charset="0"/>
            </a:endParaRPr>
          </a:p>
          <a:p>
            <a:pPr lvl="1"/>
            <a:endParaRPr lang="en-US" sz="2500" dirty="0">
              <a:latin typeface="Arial" charset="0"/>
              <a:ea typeface="ＭＳ Ｐゴシック" charset="0"/>
            </a:endParaRPr>
          </a:p>
          <a:p>
            <a:endParaRPr lang="en-US" sz="25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9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74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20951</TotalTime>
  <Words>3283</Words>
  <Application>Microsoft Macintosh PowerPoint</Application>
  <PresentationFormat>Custom</PresentationFormat>
  <Paragraphs>560</Paragraphs>
  <Slides>74</Slides>
  <Notes>70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Default Theme</vt:lpstr>
      <vt:lpstr>Developing with the Video Cloud Media API</vt:lpstr>
      <vt:lpstr>Agenda</vt:lpstr>
      <vt:lpstr>Slide 3</vt:lpstr>
      <vt:lpstr>What is the Media API?</vt:lpstr>
      <vt:lpstr>Media API read requests</vt:lpstr>
      <vt:lpstr>Media API write requests</vt:lpstr>
      <vt:lpstr>Media API write requests (cont)</vt:lpstr>
      <vt:lpstr>why use the media api</vt:lpstr>
      <vt:lpstr>who can use the media api</vt:lpstr>
      <vt:lpstr>course Audience and Prerequisites</vt:lpstr>
      <vt:lpstr>Slide 11</vt:lpstr>
      <vt:lpstr>selecting an editor</vt:lpstr>
      <vt:lpstr>Test Media api requests</vt:lpstr>
      <vt:lpstr>getting the student files</vt:lpstr>
      <vt:lpstr>Slide 15</vt:lpstr>
      <vt:lpstr>Media API details</vt:lpstr>
      <vt:lpstr>media api reference</vt:lpstr>
      <vt:lpstr>Media api "speaks" json</vt:lpstr>
      <vt:lpstr>JSON Format Details</vt:lpstr>
      <vt:lpstr>json example</vt:lpstr>
      <vt:lpstr>Media API Security</vt:lpstr>
      <vt:lpstr>Slide 22</vt:lpstr>
      <vt:lpstr>Read API – Typical Applications</vt:lpstr>
      <vt:lpstr>Read API Data Format</vt:lpstr>
      <vt:lpstr>The Main READ APIs</vt:lpstr>
      <vt:lpstr>The search_videos method</vt:lpstr>
      <vt:lpstr>Slide 27</vt:lpstr>
      <vt:lpstr>Constructing a Read API Request</vt:lpstr>
      <vt:lpstr>Using the callback query parameter</vt:lpstr>
      <vt:lpstr>Making the API read Request</vt:lpstr>
      <vt:lpstr>Slide 31</vt:lpstr>
      <vt:lpstr>Slide 32</vt:lpstr>
      <vt:lpstr>Media api wrappers</vt:lpstr>
      <vt:lpstr>Javascript Example</vt:lpstr>
      <vt:lpstr>Slide 35</vt:lpstr>
      <vt:lpstr>Slide 36</vt:lpstr>
      <vt:lpstr>Displaying returned data</vt:lpstr>
      <vt:lpstr>Parsing the JSON response</vt:lpstr>
      <vt:lpstr>Slide 39</vt:lpstr>
      <vt:lpstr>Slide 40</vt:lpstr>
      <vt:lpstr>Read API Results as XML</vt:lpstr>
      <vt:lpstr>Checking for Errors</vt:lpstr>
      <vt:lpstr>Slide 43</vt:lpstr>
      <vt:lpstr>Slide 44</vt:lpstr>
      <vt:lpstr>Limiting Response Size by field name</vt:lpstr>
      <vt:lpstr>Limiting Response Size by search criteria</vt:lpstr>
      <vt:lpstr>Limiting Response Size by search criteria (cont)</vt:lpstr>
      <vt:lpstr>Slide 48</vt:lpstr>
      <vt:lpstr>Slide 49</vt:lpstr>
      <vt:lpstr>Dynamic Search Criteria</vt:lpstr>
      <vt:lpstr>Slide 51</vt:lpstr>
      <vt:lpstr>Slide 52</vt:lpstr>
      <vt:lpstr>Sorting Data on the server</vt:lpstr>
      <vt:lpstr>Sorting Data on the client</vt:lpstr>
      <vt:lpstr>Slide 55</vt:lpstr>
      <vt:lpstr>Slide 56</vt:lpstr>
      <vt:lpstr>Paging Response data</vt:lpstr>
      <vt:lpstr>Slide 58</vt:lpstr>
      <vt:lpstr>Slide 59</vt:lpstr>
      <vt:lpstr>Write API – Typical Applications</vt:lpstr>
      <vt:lpstr>Write API requests</vt:lpstr>
      <vt:lpstr>Available WRITE methods</vt:lpstr>
      <vt:lpstr>Slide 63</vt:lpstr>
      <vt:lpstr>Write requests with JSON-RPC</vt:lpstr>
      <vt:lpstr>JSON-RPC Request</vt:lpstr>
      <vt:lpstr>JSON-RPC Response</vt:lpstr>
      <vt:lpstr>Constructing a Write API Request</vt:lpstr>
      <vt:lpstr>Write API Debugging Tools</vt:lpstr>
      <vt:lpstr>Slide 69</vt:lpstr>
      <vt:lpstr>Slide 70</vt:lpstr>
      <vt:lpstr>Media API Security</vt:lpstr>
      <vt:lpstr>Slide 72</vt:lpstr>
      <vt:lpstr>Topics review</vt:lpstr>
      <vt:lpstr>Slide 74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164</cp:revision>
  <dcterms:created xsi:type="dcterms:W3CDTF">2014-05-29T11:56:13Z</dcterms:created>
  <dcterms:modified xsi:type="dcterms:W3CDTF">2014-05-29T14:43:39Z</dcterms:modified>
</cp:coreProperties>
</file>