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4291" r:id="rId2"/>
  </p:sldMasterIdLst>
  <p:notesMasterIdLst>
    <p:notesMasterId r:id="rId47"/>
  </p:notesMasterIdLst>
  <p:handoutMasterIdLst>
    <p:handoutMasterId r:id="rId48"/>
  </p:handout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319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82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283" r:id="rId45"/>
    <p:sldId id="286" r:id="rId4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392" y="-12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49F586-6C04-A647-AEB2-22014A66793A}" type="datetime1">
              <a:rPr lang="en-US"/>
              <a:pPr>
                <a:defRPr/>
              </a:pPr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273811-9ADF-FE43-BB65-9A981E817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9C13D6-F665-664A-B338-2D51F45044E0}" type="datetime1">
              <a:rPr lang="en-US"/>
              <a:pPr>
                <a:defRPr/>
              </a:pPr>
              <a:t>12/4/13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ABEC40-CAD4-EC4E-9A3A-DCFD57379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84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84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154240B-D86C-EB49-AB4F-27EF75F8B46D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additional params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984C82C-04C1-7240-B74B-E872CFD73F26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FCD96C2-30A4-3C45-9923-2EEC9377EF65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6B65A76C-3B4F-CB46-A388-6D82C794B274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client-side scripts won</a:t>
            </a:r>
            <a:r>
              <a:rPr lang="ja-JP" altLang="en-US">
                <a:latin typeface="Calibri" charset="0"/>
              </a:rPr>
              <a:t>’</a:t>
            </a:r>
            <a:r>
              <a:rPr lang="en-US" altLang="ja-JP">
                <a:latin typeface="Calibri" charset="0"/>
              </a:rPr>
              <a:t>t be run by search engines, so use server-side (e.g. PHP)</a:t>
            </a: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F86B5F9-8608-4847-995D-86BC3398775A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C71DF10-5178-5841-A601-6BB78F95C97F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928F1B5-7443-8749-B6BA-241CD8114C2B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D53D11D-B676-5D4D-8DA8-1319BAE76DDC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4E6FDE6-6725-E24C-8746-8F393296178E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46" y="300038"/>
            <a:ext cx="14724054" cy="1449387"/>
          </a:xfrm>
        </p:spPr>
        <p:txBody>
          <a:bodyPr/>
          <a:lstStyle>
            <a:lvl1pPr>
              <a:defRPr cap="none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47232-B737-A840-92B5-AC83E58B38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246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6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4" y="3694280"/>
            <a:ext cx="11649982" cy="2370820"/>
          </a:xfrm>
          <a:prstGeom prst="rect">
            <a:avLst/>
          </a:prstGeom>
        </p:spPr>
        <p:txBody>
          <a:bodyPr lIns="154707" tIns="77354" rIns="154707" bIns="77354"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4" y="6778366"/>
            <a:ext cx="3369853" cy="1087438"/>
          </a:xfrm>
          <a:prstGeom prst="rect">
            <a:avLst/>
          </a:prstGeom>
        </p:spPr>
        <p:txBody>
          <a:bodyPr lIns="154707" tIns="77354" rIns="154707" bIns="77354"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6740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F7DE-0C08-134D-AC0B-BD0B718C9BAE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794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0991C-3DDE-D348-9676-47DCE1DF374A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920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1F07-FB1A-CB42-9F06-E32CE22A938C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736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4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05114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59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4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742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-brightco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039813"/>
            <a:ext cx="36274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2"/>
          <p:cNvSpPr>
            <a:spLocks noGrp="1"/>
          </p:cNvSpPr>
          <p:nvPr>
            <p:ph type="title"/>
          </p:nvPr>
        </p:nvSpPr>
        <p:spPr>
          <a:xfrm>
            <a:off x="866775" y="3717999"/>
            <a:ext cx="15594013" cy="162401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66775" y="5341938"/>
            <a:ext cx="13563963" cy="71602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0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1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26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1338" y="300038"/>
            <a:ext cx="14724062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BD261DF-EC8B-E842-9E4F-91BBA3522B3A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BFC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10" name="Footer Placeholder 6"/>
          <p:cNvSpPr txBox="1">
            <a:spLocks/>
          </p:cNvSpPr>
          <p:nvPr userDrawn="1"/>
        </p:nvSpPr>
        <p:spPr>
          <a:xfrm>
            <a:off x="11244263" y="9242425"/>
            <a:ext cx="5487987" cy="5191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defTabSz="773113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rgbClr val="FBFC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3113" indent="-315913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546225" indent="-631825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2319338" indent="-9477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3094038" indent="-12652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defRPr/>
            </a:pPr>
            <a:r>
              <a:rPr lang="en-US" dirty="0"/>
              <a:t>©2013 Brightcove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</p:sldLayoutIdLst>
  <p:hf hdr="0" dt="0"/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0" fontAlgn="base" hangingPunct="0">
        <a:spcBef>
          <a:spcPts val="600"/>
        </a:spcBef>
        <a:spcAft>
          <a:spcPct val="0"/>
        </a:spcAft>
        <a:buSzPct val="80000"/>
        <a:buBlip>
          <a:blip r:embed="rId9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2"/>
          <p:cNvSpPr>
            <a:spLocks noGrp="1"/>
          </p:cNvSpPr>
          <p:nvPr>
            <p:ph type="title"/>
          </p:nvPr>
        </p:nvSpPr>
        <p:spPr bwMode="auto">
          <a:xfrm>
            <a:off x="866775" y="3717925"/>
            <a:ext cx="15594013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rgbClr val="595959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ocs.brightcove.com/en/video-cloud/open-source/index.html" TargetMode="Externa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upport.brightcove.com/en/docs/media-api-error-message-refer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/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opensource.brightcove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json-rpc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/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ocs.brightcove.com/en/medi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json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docs.brightcove.com/en/video-cloud/concepts/intro-to-JSON/intro-to-JSON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5"/>
          <p:cNvSpPr>
            <a:spLocks noGrp="1"/>
          </p:cNvSpPr>
          <p:nvPr>
            <p:ph type="ctrTitle"/>
          </p:nvPr>
        </p:nvSpPr>
        <p:spPr>
          <a:xfrm>
            <a:off x="866775" y="3717925"/>
            <a:ext cx="15594013" cy="1624013"/>
          </a:xfrm>
        </p:spPr>
        <p:txBody>
          <a:bodyPr/>
          <a:lstStyle/>
          <a:p>
            <a:r>
              <a:rPr lang="en-US">
                <a:latin typeface="Arial" charset="0"/>
              </a:rPr>
              <a:t>Developing with the Media API</a:t>
            </a:r>
          </a:p>
        </p:txBody>
      </p:sp>
      <p:sp>
        <p:nvSpPr>
          <p:cNvPr id="10242" name="Text Placeholder 6"/>
          <p:cNvSpPr>
            <a:spLocks noGrp="1"/>
          </p:cNvSpPr>
          <p:nvPr>
            <p:ph type="subTitle" idx="4294967295"/>
          </p:nvPr>
        </p:nvSpPr>
        <p:spPr bwMode="auto">
          <a:xfrm>
            <a:off x="1571625" y="5341938"/>
            <a:ext cx="14873288" cy="12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Brightcove Learning Services</a:t>
            </a:r>
          </a:p>
          <a:p>
            <a:pPr>
              <a:lnSpc>
                <a:spcPct val="90000"/>
              </a:lnSpc>
            </a:pPr>
            <a:endParaRPr lang="en-US" sz="22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Robert Crooks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Tools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There are wrappers for Media API methods for several languages on </a:t>
            </a:r>
            <a:r>
              <a:rPr lang="en-US" sz="3000">
                <a:latin typeface="Arial" charset="0"/>
                <a:ea typeface="ＭＳ Ｐゴシック" charset="0"/>
                <a:hlinkClick r:id="rId2"/>
              </a:rPr>
              <a:t>http://docs.brightcove.com/en/video-cloud/open-source/index.html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Simplifies your coding and saves typos/errors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Also other tools, like a </a:t>
            </a:r>
            <a:r>
              <a:rPr lang="en-US" sz="3000">
                <a:latin typeface="Arial" charset="0"/>
                <a:ea typeface="ＭＳ Ｐゴシック" charset="0"/>
                <a:hlinkClick r:id="rId3"/>
              </a:rPr>
              <a:t>Media API request tester</a:t>
            </a:r>
            <a:endParaRPr lang="en-US" sz="3000">
              <a:latin typeface="Arial" charset="0"/>
              <a:ea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319ECA-77EE-4A40-B2C3-70533AB666B6}" type="slidenum">
              <a:rPr lang="en-US" sz="1400">
                <a:solidFill>
                  <a:srgbClr val="FBFCFF"/>
                </a:solidFill>
              </a:rPr>
              <a:pPr eaLnBrk="1" hangingPunct="1"/>
              <a:t>10</a:t>
            </a:fld>
            <a:endParaRPr lang="en-US" sz="1400">
              <a:solidFill>
                <a:srgbClr val="FBFC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C06180-CBED-6143-8018-119295876FC8}" type="slidenum">
              <a:rPr lang="en-US" sz="1500" b="1">
                <a:solidFill>
                  <a:srgbClr val="7B7B7B"/>
                </a:solidFill>
              </a:rPr>
              <a:pPr/>
              <a:t>11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5602" name="Rectangle 4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The Media API – Read Methods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12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00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00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00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00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13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Token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000" b="1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14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000" b="1">
                <a:latin typeface="Arial" charset="0"/>
                <a:ea typeface="ＭＳ Ｐゴシック" charset="0"/>
              </a:rPr>
              <a:t>search_videos</a:t>
            </a:r>
          </a:p>
          <a:p>
            <a:pPr lvl="1" eaLnBrk="1" hangingPunct="1"/>
            <a:r>
              <a:rPr lang="en-US" sz="3000" b="1">
                <a:latin typeface="Arial" charset="0"/>
                <a:ea typeface="ＭＳ Ｐゴシック" charset="0"/>
              </a:rPr>
              <a:t>find_video_by_id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find_videos_by_ids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find_modified_videos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Several "_unfiltered"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70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find_all_playlists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find_playlist_by_id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find_playlists_by_ids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find_playlist_by_reference_id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find_playlists_by_reference_ids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find_playlists_for_player_id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search_videos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>
                <a:latin typeface="Arial" charset="0"/>
                <a:ea typeface="ＭＳ Ｐゴシック" charset="0"/>
              </a:rPr>
              <a:t>you can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t find videos by id with search_videos – need to use find_video_by_id or find_videos_by_ids</a:t>
            </a:r>
          </a:p>
          <a:p>
            <a:pPr lvl="2"/>
            <a:r>
              <a:rPr lang="en-US" sz="300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search_videos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15</a:t>
            </a:fld>
            <a:endParaRPr lang="en-US" sz="1400">
              <a:solidFill>
                <a:srgbClr val="FBFC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http://api.brightcove.com/services/library?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token=…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&amp;command=search_videos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&amp;all=sea&amp;any=tags:fish&amp;any=bird&amp;none=videotopic:mammal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Note: if you don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t use tags:term or customfieldname:term, the </a:t>
            </a:r>
            <a:r>
              <a:rPr lang="en-US" altLang="ja-JP" sz="3000" b="1">
                <a:latin typeface="Arial" charset="0"/>
                <a:ea typeface="ＭＳ Ｐゴシック" charset="0"/>
              </a:rPr>
              <a:t>name and short description </a:t>
            </a:r>
            <a:r>
              <a:rPr lang="en-US" altLang="ja-JP" sz="3000">
                <a:latin typeface="Arial" charset="0"/>
                <a:ea typeface="ＭＳ Ｐゴシック" charset="0"/>
              </a:rPr>
              <a:t>will be searched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&amp;video_fields=id,name,customFields&amp;page_size=3&amp;get_item_count=true</a:t>
            </a:r>
          </a:p>
          <a:p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http://api.brightcove.com/services/library?command=search_videos&amp;token=DNoR-SvA5yUqX2eE6KjgefOxRzQilw..&amp;callback=BCL.onSearchResponse&amp;any=wildlife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parameter order does not matter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17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Displaying Metadata</a:t>
            </a: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For example, search_videos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Apply Styling &amp; Formatting</a:t>
            </a:r>
          </a:p>
          <a:p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client-side Javascript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define a function that accepts a single parameter (the response object)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&amp;callback=my_func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insert the API call into a script tag on the page, and the response will be passed to your callback function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server-side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use a library or built-in function from your language to convert JSON strings to native objects</a:t>
            </a:r>
          </a:p>
          <a:p>
            <a:pPr lvl="1"/>
            <a:r>
              <a:rPr lang="en-US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Again: DON</a:t>
            </a:r>
            <a:r>
              <a:rPr lang="ja-JP" altLang="en-US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altLang="ja-JP" sz="3000" i="1">
                <a:solidFill>
                  <a:srgbClr val="800000"/>
                </a:solidFill>
                <a:latin typeface="Arial" charset="0"/>
                <a:ea typeface="ＭＳ Ｐゴシック" charset="0"/>
              </a:rPr>
              <a:t>T depend on string-parsing to extract data</a:t>
            </a:r>
            <a:r>
              <a:rPr lang="en-US" altLang="ja-JP" sz="3000">
                <a:solidFill>
                  <a:srgbClr val="800000"/>
                </a:solidFill>
                <a:latin typeface="Arial" charset="0"/>
                <a:ea typeface="ＭＳ Ｐゴシック" charset="0"/>
              </a:rPr>
              <a:t>!</a:t>
            </a:r>
            <a:endParaRPr lang="en-US" sz="3000">
              <a:solidFill>
                <a:srgbClr val="800000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in the JSON object</a:t>
            </a:r>
          </a:p>
          <a:p>
            <a:pPr lvl="1"/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error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: a human-readable error name or message</a:t>
            </a:r>
          </a:p>
          <a:p>
            <a:pPr lvl="1"/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code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: a numeric error code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error code table: </a:t>
            </a:r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http://support.brightcove.com/en/docs/media-api-error-message-reference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{"error": "UNKNOWN_METHOD","code":301}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Introduction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Media API Read Methods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Search Applications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Automating SEO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Media API Write Methods</a:t>
            </a:r>
          </a:p>
          <a:p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Paging Read API Results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handle large result sets in smaller groups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&amp;page_size=5&amp;page_number=0&amp;get_item_count=true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loop for total_count/page_size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page_size limited to 100 or less, depending on method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we recommend 25 or less for good 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Limiting Response Size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less bandwidth, better performance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only request the metadata you need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video_fields=id,name,…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playlist_fields=id,name,…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some data fields are only returned when specifically requested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Sorting Data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&amp;sort_by=…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&amp;sort_order=…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not all sorting options work for all methods---see reference docs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&amp;output=rss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&amp;output=mrss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http://jsonlint.com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ensure your JSON post is valid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HTTP proxy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5"/>
              </a:rPr>
              <a:t>http://www.kevinlangdon.com/serviceCapture/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verify that your POST is formed correctly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3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356440-15D2-1F43-9C23-D9B6AD56927D}" type="slidenum">
              <a:rPr lang="en-US" sz="1500" b="1">
                <a:solidFill>
                  <a:srgbClr val="7B7B7B"/>
                </a:solidFill>
              </a:rPr>
              <a:pPr/>
              <a:t>25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53250" name="Title 4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Exercise 1: Using the Read API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2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Search Applications</a:t>
            </a:r>
          </a:p>
        </p:txBody>
      </p:sp>
      <p:sp>
        <p:nvSpPr>
          <p:cNvPr id="5529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9253538"/>
            <a:ext cx="812800" cy="403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2D9E1C-F36F-2F48-81E9-CDEF1E6D8DAE}" type="slidenum">
              <a:rPr lang="en-US" sz="1400">
                <a:solidFill>
                  <a:srgbClr val="FBFCFF"/>
                </a:solidFill>
              </a:rPr>
              <a:pPr eaLnBrk="1" hangingPunct="1"/>
              <a:t>26</a:t>
            </a:fld>
            <a:endParaRPr lang="en-US" sz="1400">
              <a:solidFill>
                <a:srgbClr val="FBFC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From a user search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From other content on the page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The Media API and the Player API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In many cases, you will want to provide a way to play the videos – you can easily do this by using the Media API together with the Player API</a:t>
            </a:r>
          </a:p>
          <a:p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688D4-BF7C-9B40-ACE9-B09FFDC48284}" type="slidenum">
              <a:rPr lang="en-US" sz="1400">
                <a:solidFill>
                  <a:srgbClr val="FBFCFF"/>
                </a:solidFill>
              </a:rPr>
              <a:pPr eaLnBrk="1" hangingPunct="1"/>
              <a:t>28</a:t>
            </a:fld>
            <a:endParaRPr lang="en-US" sz="1400">
              <a:solidFill>
                <a:srgbClr val="FBFCFF"/>
              </a:solidFill>
            </a:endParaRP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1444625" y="3357563"/>
            <a:ext cx="117332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4707" tIns="77354" rIns="154707" bIns="7735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nsolas" charset="0"/>
                <a:cs typeface="Consolas" charset="0"/>
              </a:rPr>
              <a:t>onSearchResponse(data) {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…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  str += "&lt;a onclick=\"</a:t>
            </a:r>
            <a:r>
              <a:rPr lang="en-US">
                <a:solidFill>
                  <a:srgbClr val="FF0000"/>
                </a:solidFill>
                <a:latin typeface="Consolas" charset="0"/>
                <a:cs typeface="Consolas" charset="0"/>
              </a:rPr>
              <a:t>playVideo(" + video.id +")\</a:t>
            </a:r>
            <a:r>
              <a:rPr lang="en-US">
                <a:latin typeface="Consolas" charset="0"/>
                <a:cs typeface="Consolas" charset="0"/>
              </a:rPr>
              <a:t>"&gt;";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… 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}</a:t>
            </a:r>
          </a:p>
          <a:p>
            <a:pPr eaLnBrk="1" hangingPunct="1"/>
            <a:endParaRPr lang="en-US">
              <a:latin typeface="Consolas" charset="0"/>
              <a:cs typeface="Consolas" charset="0"/>
            </a:endParaRP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function </a:t>
            </a:r>
            <a:r>
              <a:rPr lang="en-US">
                <a:solidFill>
                  <a:srgbClr val="FF0000"/>
                </a:solidFill>
                <a:latin typeface="Consolas" charset="0"/>
                <a:cs typeface="Consolas" charset="0"/>
              </a:rPr>
              <a:t>playVideo(id) </a:t>
            </a:r>
            <a:r>
              <a:rPr lang="en-US">
                <a:latin typeface="Consolas" charset="0"/>
                <a:cs typeface="Consolas" charset="0"/>
              </a:rPr>
              <a:t>{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  videoPlayer.loadVideo(id);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}</a:t>
            </a:r>
          </a:p>
          <a:p>
            <a:pPr eaLnBrk="1" hangingPunct="1"/>
            <a:endParaRPr lang="en-US">
              <a:latin typeface="Monaco" charset="0"/>
              <a:cs typeface="Monaco" charset="0"/>
            </a:endParaRPr>
          </a:p>
        </p:txBody>
      </p:sp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1993900" y="8231188"/>
            <a:ext cx="119427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4707" tIns="77354" rIns="154707" bIns="7735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400"/>
              <a:t>Take the companion course: </a:t>
            </a:r>
            <a:r>
              <a:rPr lang="en-US" sz="3400" i="1"/>
              <a:t>Developing with the Player API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B1860-1E15-E741-B078-1AE727BB9B96}" type="slidenum">
              <a:rPr lang="en-US" sz="1500" b="1">
                <a:solidFill>
                  <a:srgbClr val="7B7B7B"/>
                </a:solidFill>
              </a:rPr>
              <a:pPr/>
              <a:t>29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58370" name="Title 4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Exercise 2: Setting Up User Search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1ACC03-F3F6-1E42-9FBB-B892E5ADFECD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2290" name="Title 4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r>
              <a:rPr lang="en-US">
                <a:latin typeface="Arial" charset="0"/>
              </a:rP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Automating SEO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0826B6-22E2-B24C-83B4-2C98CBFC2863}" type="slidenum">
              <a:rPr lang="en-US" sz="1500" b="1">
                <a:solidFill>
                  <a:srgbClr val="7B7B7B"/>
                </a:solidFill>
              </a:rPr>
              <a:pPr/>
              <a:t>31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: Enhancing SEO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Search engine optimization (SEO): improve volume and quality of traffic from search engines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Common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Add Descriptions as HTML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Add Tags as Metadata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Provide a unique URL for each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Provide video sitemap or MRSS feed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i="1">
                <a:latin typeface="Arial" charset="0"/>
                <a:ea typeface="ＭＳ Ｐゴシック" charset="0"/>
              </a:rPr>
              <a:t>Must use server-side scripts! Crawlers don</a:t>
            </a:r>
            <a:r>
              <a:rPr lang="ja-JP" altLang="en-US" sz="3000" i="1">
                <a:latin typeface="Arial" charset="0"/>
                <a:ea typeface="ＭＳ Ｐゴシック" charset="0"/>
              </a:rPr>
              <a:t>’</a:t>
            </a:r>
            <a:r>
              <a:rPr lang="en-US" altLang="ja-JP" sz="3000" i="1">
                <a:latin typeface="Arial" charset="0"/>
                <a:ea typeface="ＭＳ Ｐゴシック" charset="0"/>
              </a:rPr>
              <a:t>t run Javascript/Flash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i="1">
                <a:latin typeface="Arial" charset="0"/>
                <a:ea typeface="ＭＳ Ｐゴシック" charset="0"/>
              </a:rPr>
              <a:t>We will use PHP here - see </a:t>
            </a:r>
            <a:r>
              <a:rPr lang="en-US" sz="3000" i="1">
                <a:latin typeface="Arial" charset="0"/>
                <a:ea typeface="ＭＳ Ｐゴシック" charset="0"/>
                <a:hlinkClick r:id="rId3"/>
              </a:rPr>
              <a:t>http://opensource.brightcove.com</a:t>
            </a:r>
            <a:r>
              <a:rPr lang="en-US" sz="3000" i="1">
                <a:latin typeface="Arial" charset="0"/>
                <a:ea typeface="ＭＳ Ｐゴシック" charset="0"/>
              </a:rPr>
              <a:t> for Media API wrappers for most common server-side languages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69CAE5-D37C-E04A-A213-EFA444A6BB01}" type="slidenum">
              <a:rPr lang="en-US" sz="1500" b="1">
                <a:solidFill>
                  <a:srgbClr val="7B7B7B"/>
                </a:solidFill>
              </a:rPr>
              <a:pPr/>
              <a:t>32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3490" name="Title 4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Exercise 3: Using the Read API – SEO</a:t>
            </a:r>
            <a:endParaRPr lang="en-US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2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92D450-A33B-8F49-96FF-46A0C7E01C0D}" type="slidenum">
              <a:rPr lang="en-US" sz="1500" b="1">
                <a:solidFill>
                  <a:srgbClr val="7B7B7B"/>
                </a:solidFill>
              </a:rPr>
              <a:pPr/>
              <a:t>33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5538" name="Rectangle 4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Media API – Write Methods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34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Automate uploading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i="1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Populating ReferenceID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s (with your Database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s 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Giving partners or other affiliates the options they need without access to Brightcove Studio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35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</a:t>
            </a: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POST Request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latin typeface="Arial" charset="0"/>
                <a:ea typeface="ＭＳ Ｐゴシック" charset="0"/>
                <a:cs typeface="ＭＳ Ｐゴシック" charset="0"/>
              </a:rPr>
              <a:t>application/x-www-form-urlencoded or multipart/form-data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body as JSON-RPC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ISO-8859-1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i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0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/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36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Main WRITE API's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create_video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update_video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delete_video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get_upload_status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share_video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unshare_video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add_image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add_logo_overlay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remove_logo_overlay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create_playlist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update_playlist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delete_playlist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Remote Procedure Calls with JSON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request and response are well-defined JSON objects</a:t>
            </a:r>
          </a:p>
          <a:p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Media API JSON-RPC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"method": "update_video",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"params":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>
                <a:latin typeface="Arial" charset="0"/>
                <a:ea typeface="ＭＳ Ｐゴシック" charset="0"/>
              </a:rPr>
              <a:t>either </a:t>
            </a:r>
            <a:r>
              <a:rPr lang="ja-JP" altLang="en-US" sz="3700">
                <a:latin typeface="Arial" charset="0"/>
                <a:ea typeface="ＭＳ Ｐゴシック" charset="0"/>
              </a:rPr>
              <a:t>“</a:t>
            </a:r>
            <a:r>
              <a:rPr lang="en-US" altLang="ja-JP" sz="3700">
                <a:latin typeface="Arial" charset="0"/>
                <a:ea typeface="ＭＳ Ｐゴシック" charset="0"/>
              </a:rPr>
              <a:t>result</a:t>
            </a:r>
            <a:r>
              <a:rPr lang="ja-JP" altLang="en-US" sz="3700">
                <a:latin typeface="Arial" charset="0"/>
                <a:ea typeface="ＭＳ Ｐゴシック" charset="0"/>
              </a:rPr>
              <a:t>”</a:t>
            </a:r>
            <a:r>
              <a:rPr lang="en-US" altLang="ja-JP" sz="3700">
                <a:latin typeface="Arial" charset="0"/>
                <a:ea typeface="ＭＳ Ｐゴシック" charset="0"/>
              </a:rPr>
              <a:t> or </a:t>
            </a:r>
            <a:r>
              <a:rPr lang="ja-JP" altLang="en-US" sz="3700">
                <a:latin typeface="Arial" charset="0"/>
                <a:ea typeface="ＭＳ Ｐゴシック" charset="0"/>
              </a:rPr>
              <a:t>“</a:t>
            </a:r>
            <a:r>
              <a:rPr lang="en-US" altLang="ja-JP" sz="3700">
                <a:latin typeface="Arial" charset="0"/>
                <a:ea typeface="ＭＳ Ｐゴシック" charset="0"/>
              </a:rPr>
              <a:t>error</a:t>
            </a:r>
            <a:r>
              <a:rPr lang="ja-JP" altLang="en-US" sz="3700">
                <a:latin typeface="Arial" charset="0"/>
                <a:ea typeface="ＭＳ Ｐゴシック" charset="0"/>
              </a:rPr>
              <a:t>”</a:t>
            </a:r>
            <a:r>
              <a:rPr lang="en-US" altLang="ja-JP" sz="3700">
                <a:latin typeface="Arial" charset="0"/>
                <a:ea typeface="ＭＳ Ｐゴシック" charset="0"/>
              </a:rPr>
              <a:t> will be null</a:t>
            </a:r>
            <a:endParaRPr lang="en-US" sz="37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This Class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This class covers the the Read and Write methods of the Media API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Designed for developers, or project managers who want to understand the capabilities of the Media API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The Media API Read methods are available in the following editions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Enterprise</a:t>
            </a:r>
          </a:p>
          <a:p>
            <a:pPr lvl="1"/>
            <a:endParaRPr lang="en-US" sz="3000">
              <a:latin typeface="Arial" charset="0"/>
              <a:ea typeface="ＭＳ Ｐゴシック" charset="0"/>
            </a:endParaRPr>
          </a:p>
          <a:p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http://api.brightcove.com/services/post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{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method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 : 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update_video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,</a:t>
            </a:r>
          </a:p>
          <a:p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params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 : {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token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 : 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…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, …}}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parameter order does not matter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most methods use application/x-www-form-urlencoded, with </a:t>
            </a:r>
            <a:r>
              <a:rPr lang="ja-JP" altLang="en-US" sz="3000">
                <a:latin typeface="Arial" charset="0"/>
                <a:ea typeface="ＭＳ Ｐゴシック" charset="0"/>
              </a:rPr>
              <a:t>“</a:t>
            </a:r>
            <a:r>
              <a:rPr lang="en-US" altLang="ja-JP" sz="3000">
                <a:latin typeface="Arial" charset="0"/>
                <a:ea typeface="ＭＳ Ｐゴシック" charset="0"/>
              </a:rPr>
              <a:t>json</a:t>
            </a:r>
            <a:r>
              <a:rPr lang="ja-JP" altLang="en-US" sz="3000">
                <a:latin typeface="Arial" charset="0"/>
                <a:ea typeface="ＭＳ Ｐゴシック" charset="0"/>
              </a:rPr>
              <a:t>”</a:t>
            </a:r>
            <a:r>
              <a:rPr lang="en-US" altLang="ja-JP" sz="3000">
                <a:latin typeface="Arial" charset="0"/>
                <a:ea typeface="ＭＳ Ｐゴシック" charset="0"/>
              </a:rPr>
              <a:t> as the name of the JSON-RPC data</a:t>
            </a:r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sz="3400">
                <a:latin typeface="Arial" charset="0"/>
                <a:ea typeface="ＭＳ Ｐゴシック" charset="0"/>
              </a:rPr>
              <a:t>Constructing a Write API Request with Upload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upload methods (create_video, add_image) use multipart/form-data POST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JSON-RPC must come first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followed by a File part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http://jsonlint.com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ensure your JSON post is valid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HTTP proxy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  <a:hlinkClick r:id="rId5"/>
              </a:rPr>
              <a:t>http://www.kevinlangdon.com/serviceCapture/</a:t>
            </a:r>
            <a:endParaRPr lang="en-US" sz="3000">
              <a:latin typeface="Arial" charset="0"/>
              <a:ea typeface="ＭＳ Ｐゴシック" charset="0"/>
            </a:endParaRP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verify that your POST is formed correctly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3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B202EE-9D5A-1742-AD0C-932855F6512D}" type="slidenum">
              <a:rPr lang="en-US" sz="1500" b="1">
                <a:solidFill>
                  <a:srgbClr val="7B7B7B"/>
                </a:solidFill>
              </a:rPr>
              <a:pPr/>
              <a:t>43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86018" name="Title 4"/>
          <p:cNvSpPr>
            <a:spLocks noGrp="1"/>
          </p:cNvSpPr>
          <p:nvPr>
            <p:ph type="ctrTitle"/>
          </p:nvPr>
        </p:nvSpPr>
        <p:spPr>
          <a:xfrm>
            <a:off x="846138" y="4194175"/>
            <a:ext cx="14728825" cy="1147763"/>
          </a:xfrm>
        </p:spPr>
        <p:txBody>
          <a:bodyPr/>
          <a:lstStyle/>
          <a:p>
            <a:r>
              <a:rPr lang="en-US">
                <a:latin typeface="Arial" charset="0"/>
              </a:rPr>
              <a:t>Exercise 4: Updating a Video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Placeholder 30"/>
          <p:cNvSpPr>
            <a:spLocks noGrp="1"/>
          </p:cNvSpPr>
          <p:nvPr>
            <p:ph type="body" sz="quarter" idx="11"/>
          </p:nvPr>
        </p:nvSpPr>
        <p:spPr bwMode="auto">
          <a:xfrm>
            <a:off x="2889250" y="3694113"/>
            <a:ext cx="11650663" cy="237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>
                <a:latin typeface="Arial" charset="0"/>
                <a:ea typeface="ＭＳ Ｐゴシック" charset="0"/>
              </a:rPr>
              <a:t>Thanks for attending!</a:t>
            </a:r>
          </a:p>
          <a:p>
            <a:pPr marL="0" indent="0"/>
            <a:endParaRPr>
              <a:latin typeface="Arial" charset="0"/>
              <a:ea typeface="ＭＳ Ｐゴシック" charset="0"/>
            </a:endParaRPr>
          </a:p>
          <a:p>
            <a:pPr marL="0" indent="0"/>
            <a:r>
              <a:rPr sz="3000">
                <a:latin typeface="Arial" charset="0"/>
                <a:ea typeface="ＭＳ Ｐゴシック" charset="0"/>
              </a:rPr>
              <a:t>Questions later: training@brightcove.com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9242425"/>
            <a:ext cx="676275" cy="5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7F3747-C006-D444-9C98-24656CD7F776}" type="slidenum">
              <a:rPr lang="en-US"/>
              <a:pPr eaLnBrk="1" hangingPunct="1"/>
              <a:t>44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>
                <a:solidFill>
                  <a:srgbClr val="23383A"/>
                </a:solidFill>
                <a:latin typeface="Arial" charset="0"/>
                <a:ea typeface="ＭＳ Ｐゴシック" charset="0"/>
              </a:rPr>
              <a:t>  A REST-based API for accessing the content and metadata in your Brightcove account</a:t>
            </a:r>
          </a:p>
          <a:p>
            <a:pPr indent="9525" algn="ctr">
              <a:lnSpc>
                <a:spcPct val="90000"/>
              </a:lnSpc>
            </a:pPr>
            <a:endParaRPr lang="en-US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REST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(Representational State Transfer):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web services.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Call: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http://api.brightcove.com/services/library?command=search_videos&amp;token=</a:t>
            </a:r>
            <a:r>
              <a:rPr lang="en-US">
                <a:latin typeface="Arial" charset="0"/>
                <a:ea typeface="ＭＳ Ｐゴシック" charset="0"/>
                <a:hlinkClick r:id="rId5"/>
              </a:rPr>
              <a:t>WDGO_XdKqXUpy8fzD41MKA8kAhQRAmdux8cu8LNhRzAywCnuBpgV_A..</a:t>
            </a:r>
            <a:endParaRPr lang="en-US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indent="9525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Tools and Languages</a:t>
            </a:r>
          </a:p>
        </p:txBody>
      </p:sp>
      <p:sp>
        <p:nvSpPr>
          <p:cNvPr id="17410" name="Content Placeholder 3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Media API Reference Doc: </a:t>
            </a:r>
            <a:r>
              <a:rPr lang="en-US" sz="3000">
                <a:latin typeface="Arial" charset="0"/>
                <a:ea typeface="ＭＳ Ｐゴシック" charset="0"/>
                <a:hlinkClick r:id="rId2"/>
              </a:rPr>
              <a:t>http://docs.brightcove.com/en/media/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</p:txBody>
      </p:sp>
      <p:sp>
        <p:nvSpPr>
          <p:cNvPr id="1741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753654-F6E4-8F49-977C-F4B9C7A44499}" type="slidenum">
              <a:rPr lang="en-US" sz="1400">
                <a:solidFill>
                  <a:srgbClr val="FBFCFF"/>
                </a:solidFill>
              </a:rPr>
              <a:pPr eaLnBrk="1" hangingPunct="1"/>
              <a:t>6</a:t>
            </a:fld>
            <a:endParaRPr lang="en-US" sz="1400">
              <a:solidFill>
                <a:srgbClr val="FBFC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Media API &amp; Security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Brightcove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SWFs, </a:t>
            </a:r>
            <a:r>
              <a:rPr lang="en-US" sz="3000" b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access, and two kinds of READ token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</a:t>
            </a:r>
            <a:b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role-based access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 </a:t>
            </a:r>
            <a:r>
              <a:rPr lang="ja-JP" alt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ja-JP" alt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(Be careful not to drop these when you copy/paste)</a:t>
            </a:r>
          </a:p>
          <a:p>
            <a:pPr marL="479425" indent="-479425"/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2EDDC2-E100-214C-B24A-C37F0668F64F}" type="slidenum">
              <a:rPr lang="en-US" sz="1500" b="1">
                <a:solidFill>
                  <a:srgbClr val="7B7B7B"/>
                </a:solidFill>
              </a:rPr>
              <a:pPr/>
              <a:t>8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Media API Data Format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0" indent="9525"/>
            <a:r>
              <a:rPr lang="en-US" sz="3000">
                <a:latin typeface="Arial" charset="0"/>
                <a:ea typeface="ＭＳ Ｐゴシック" charset="0"/>
              </a:rPr>
              <a:t> Data is formatted as JSON strings </a:t>
            </a:r>
          </a:p>
          <a:p>
            <a:pPr marL="0" indent="9525"/>
            <a:r>
              <a:rPr lang="en-US" sz="3000">
                <a:latin typeface="Arial" charset="0"/>
                <a:ea typeface="ＭＳ Ｐゴシック" charset="0"/>
              </a:rPr>
              <a:t> (JavaScript Object Notation)</a:t>
            </a: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marL="0"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JSON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 lightweight way of transferring complex objects as strings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Since JSON is a subset of JavaScript, no special tools are needed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Nearly every language has publicly available libraries to parse JSON strings into native objects.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For details, see </a:t>
            </a: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http://json.org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95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i="1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Do NOT use string parsing to extract data from JSON – get a JSON parser for your language – if you build apps based on positionality of data strings, they will break sooner or later</a:t>
            </a:r>
          </a:p>
          <a:p>
            <a:pPr marL="0" indent="9525"/>
            <a:endParaRPr lang="en-US" sz="30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9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JSON Format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with </a:t>
            </a: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is followed by </a:t>
            </a: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 are separated by </a:t>
            </a: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with </a:t>
            </a: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are separated by </a:t>
            </a:r>
            <a:r>
              <a:rPr lang="en-US" sz="3000" b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000">
                <a:latin typeface="Arial" charset="0"/>
                <a:ea typeface="ＭＳ Ｐゴシック" charset="0"/>
              </a:rPr>
              <a:t> 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 </a:t>
            </a: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Using JSON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theme/theme1.xml><?xml version="1.0" encoding="utf-8"?>
<a:theme xmlns:a="http://schemas.openxmlformats.org/drawingml/2006/main" name="FINAL_2011_brightcove_corporate_powerpoint_templat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FINAL_2011_brightcove_corporate_powerpoint_template.pot</Template>
  <TotalTime>155</TotalTime>
  <Words>2050</Words>
  <Application>Microsoft Macintosh PowerPoint</Application>
  <PresentationFormat>Custom</PresentationFormat>
  <Paragraphs>342</Paragraphs>
  <Slides>44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FINAL_2011_brightcove_corporate_powerpoint_template</vt:lpstr>
      <vt:lpstr>Custom Design</vt:lpstr>
      <vt:lpstr>Developing with the Media API</vt:lpstr>
      <vt:lpstr>Agenda</vt:lpstr>
      <vt:lpstr>Introduction</vt:lpstr>
      <vt:lpstr>This Class</vt:lpstr>
      <vt:lpstr>What is the Media API?</vt:lpstr>
      <vt:lpstr>Tools and Languages</vt:lpstr>
      <vt:lpstr>Media API &amp; Security</vt:lpstr>
      <vt:lpstr>Media API Data Format</vt:lpstr>
      <vt:lpstr>JSON Format</vt:lpstr>
      <vt:lpstr>Tools</vt:lpstr>
      <vt:lpstr>The Media API – Read Methods </vt:lpstr>
      <vt:lpstr>Read API – Typical Applications</vt:lpstr>
      <vt:lpstr>Read API Data Format</vt:lpstr>
      <vt:lpstr>The Main READ APIs</vt:lpstr>
      <vt:lpstr>search_videos</vt:lpstr>
      <vt:lpstr>Constructing a Read API Request</vt:lpstr>
      <vt:lpstr>Displaying Metadata</vt:lpstr>
      <vt:lpstr>Parsing the JSON response</vt:lpstr>
      <vt:lpstr>Checking for Errors</vt:lpstr>
      <vt:lpstr>Paging Read API Results</vt:lpstr>
      <vt:lpstr>Limiting Response Size</vt:lpstr>
      <vt:lpstr>Sorting Data</vt:lpstr>
      <vt:lpstr>Read API Results as XML</vt:lpstr>
      <vt:lpstr>Write API Debugging Tools</vt:lpstr>
      <vt:lpstr>Exercise 1: Using the Read API</vt:lpstr>
      <vt:lpstr>Search Applications</vt:lpstr>
      <vt:lpstr>Dynamic Search Criteria</vt:lpstr>
      <vt:lpstr>The Media API and the Player API</vt:lpstr>
      <vt:lpstr>Exercise 2: Setting Up User Search</vt:lpstr>
      <vt:lpstr>Automating SEO</vt:lpstr>
      <vt:lpstr>Read API : Enhancing SEO</vt:lpstr>
      <vt:lpstr>Exercise 3: Using the Read API – SEO</vt:lpstr>
      <vt:lpstr>The Media API – Write Methods </vt:lpstr>
      <vt:lpstr>Write API – Typical Applications</vt:lpstr>
      <vt:lpstr>Write API</vt:lpstr>
      <vt:lpstr>The Main WRITE API's</vt:lpstr>
      <vt:lpstr>JSON-RPC</vt:lpstr>
      <vt:lpstr>Media API JSON-RPC Request</vt:lpstr>
      <vt:lpstr>JSON-RPC Response</vt:lpstr>
      <vt:lpstr>Constructing a Write API Request</vt:lpstr>
      <vt:lpstr>Constructing a Write API Request with Upload</vt:lpstr>
      <vt:lpstr>Write API Debugging Tools</vt:lpstr>
      <vt:lpstr>Exercise 4: Updating a Video</vt:lpstr>
      <vt:lpstr>PowerPoint Presentation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Placeholder</dc:title>
  <dc:creator>Britta Schellenberg</dc:creator>
  <cp:lastModifiedBy>Matt Boles</cp:lastModifiedBy>
  <cp:revision>17</cp:revision>
  <dcterms:created xsi:type="dcterms:W3CDTF">2013-08-21T15:14:07Z</dcterms:created>
  <dcterms:modified xsi:type="dcterms:W3CDTF">2013-12-04T17:24:23Z</dcterms:modified>
</cp:coreProperties>
</file>